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notesMasterIdLst>
    <p:notesMasterId r:id="rId19"/>
  </p:notesMasterIdLst>
  <p:sldIdLst>
    <p:sldId id="256" r:id="rId6"/>
    <p:sldId id="258" r:id="rId7"/>
    <p:sldId id="267" r:id="rId8"/>
    <p:sldId id="259" r:id="rId9"/>
    <p:sldId id="268" r:id="rId10"/>
    <p:sldId id="274" r:id="rId11"/>
    <p:sldId id="275" r:id="rId12"/>
    <p:sldId id="266" r:id="rId13"/>
    <p:sldId id="262" r:id="rId14"/>
    <p:sldId id="269" r:id="rId15"/>
    <p:sldId id="264" r:id="rId16"/>
    <p:sldId id="257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8B52E-2FB6-1D9C-9FDB-4CA0122716E8}" v="28" dt="2025-09-08T07:35:14.506"/>
    <p1510:client id="{207E84A8-9065-D54C-8ABA-27292AFD9FF7}" v="59" dt="2025-09-08T05:31:09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.Stokes" userId="f1fde9c6-1fdf-4446-8be2-5f0ff793a6fa" providerId="ADAL" clId="{1910EC82-4C59-530E-995F-AF9C8BD0B178}"/>
    <pc:docChg chg="custSel modSld sldOrd">
      <pc:chgData name="A.Stokes" userId="f1fde9c6-1fdf-4446-8be2-5f0ff793a6fa" providerId="ADAL" clId="{1910EC82-4C59-530E-995F-AF9C8BD0B178}" dt="2025-09-08T05:31:09.035" v="56" actId="14100"/>
      <pc:docMkLst>
        <pc:docMk/>
      </pc:docMkLst>
      <pc:sldChg chg="modSp mod">
        <pc:chgData name="A.Stokes" userId="f1fde9c6-1fdf-4446-8be2-5f0ff793a6fa" providerId="ADAL" clId="{1910EC82-4C59-530E-995F-AF9C8BD0B178}" dt="2025-09-08T05:26:38.753" v="1" actId="20577"/>
        <pc:sldMkLst>
          <pc:docMk/>
          <pc:sldMk cId="962186165" sldId="256"/>
        </pc:sldMkLst>
        <pc:spChg chg="mod">
          <ac:chgData name="A.Stokes" userId="f1fde9c6-1fdf-4446-8be2-5f0ff793a6fa" providerId="ADAL" clId="{1910EC82-4C59-530E-995F-AF9C8BD0B178}" dt="2025-09-08T05:26:38.753" v="1" actId="20577"/>
          <ac:spMkLst>
            <pc:docMk/>
            <pc:sldMk cId="962186165" sldId="256"/>
            <ac:spMk id="2" creationId="{00000000-0000-0000-0000-000000000000}"/>
          </ac:spMkLst>
        </pc:spChg>
      </pc:sldChg>
      <pc:sldChg chg="modSp mod ord">
        <pc:chgData name="A.Stokes" userId="f1fde9c6-1fdf-4446-8be2-5f0ff793a6fa" providerId="ADAL" clId="{1910EC82-4C59-530E-995F-AF9C8BD0B178}" dt="2025-09-08T05:31:09.035" v="56" actId="14100"/>
        <pc:sldMkLst>
          <pc:docMk/>
          <pc:sldMk cId="2461801488" sldId="257"/>
        </pc:sldMkLst>
        <pc:spChg chg="mod">
          <ac:chgData name="A.Stokes" userId="f1fde9c6-1fdf-4446-8be2-5f0ff793a6fa" providerId="ADAL" clId="{1910EC82-4C59-530E-995F-AF9C8BD0B178}" dt="2025-09-08T05:31:06.571" v="55" actId="1076"/>
          <ac:spMkLst>
            <pc:docMk/>
            <pc:sldMk cId="2461801488" sldId="257"/>
            <ac:spMk id="3" creationId="{00000000-0000-0000-0000-000000000000}"/>
          </ac:spMkLst>
        </pc:spChg>
        <pc:picChg chg="mod">
          <ac:chgData name="A.Stokes" userId="f1fde9c6-1fdf-4446-8be2-5f0ff793a6fa" providerId="ADAL" clId="{1910EC82-4C59-530E-995F-AF9C8BD0B178}" dt="2025-09-08T05:31:09.035" v="56" actId="14100"/>
          <ac:picMkLst>
            <pc:docMk/>
            <pc:sldMk cId="2461801488" sldId="257"/>
            <ac:picMk id="1026" creationId="{00000000-0000-0000-0000-000000000000}"/>
          </ac:picMkLst>
        </pc:picChg>
      </pc:sldChg>
      <pc:sldChg chg="modSp mod">
        <pc:chgData name="A.Stokes" userId="f1fde9c6-1fdf-4446-8be2-5f0ff793a6fa" providerId="ADAL" clId="{1910EC82-4C59-530E-995F-AF9C8BD0B178}" dt="2025-09-08T05:28:03.854" v="11" actId="27636"/>
        <pc:sldMkLst>
          <pc:docMk/>
          <pc:sldMk cId="1198573079" sldId="259"/>
        </pc:sldMkLst>
        <pc:spChg chg="mod">
          <ac:chgData name="A.Stokes" userId="f1fde9c6-1fdf-4446-8be2-5f0ff793a6fa" providerId="ADAL" clId="{1910EC82-4C59-530E-995F-AF9C8BD0B178}" dt="2025-09-08T05:28:03.854" v="11" actId="27636"/>
          <ac:spMkLst>
            <pc:docMk/>
            <pc:sldMk cId="1198573079" sldId="259"/>
            <ac:spMk id="3" creationId="{00000000-0000-0000-0000-000000000000}"/>
          </ac:spMkLst>
        </pc:spChg>
      </pc:sldChg>
      <pc:sldChg chg="modSp ord">
        <pc:chgData name="A.Stokes" userId="f1fde9c6-1fdf-4446-8be2-5f0ff793a6fa" providerId="ADAL" clId="{1910EC82-4C59-530E-995F-AF9C8BD0B178}" dt="2025-09-08T05:30:33.940" v="51" actId="20577"/>
        <pc:sldMkLst>
          <pc:docMk/>
          <pc:sldMk cId="3970156113" sldId="262"/>
        </pc:sldMkLst>
        <pc:spChg chg="mod">
          <ac:chgData name="A.Stokes" userId="f1fde9c6-1fdf-4446-8be2-5f0ff793a6fa" providerId="ADAL" clId="{1910EC82-4C59-530E-995F-AF9C8BD0B178}" dt="2025-09-08T05:30:33.940" v="51" actId="20577"/>
          <ac:spMkLst>
            <pc:docMk/>
            <pc:sldMk cId="3970156113" sldId="262"/>
            <ac:spMk id="3" creationId="{00000000-0000-0000-0000-000000000000}"/>
          </ac:spMkLst>
        </pc:spChg>
      </pc:sldChg>
      <pc:sldChg chg="ord">
        <pc:chgData name="A.Stokes" userId="f1fde9c6-1fdf-4446-8be2-5f0ff793a6fa" providerId="ADAL" clId="{1910EC82-4C59-530E-995F-AF9C8BD0B178}" dt="2025-09-08T05:30:54.721" v="53" actId="20578"/>
        <pc:sldMkLst>
          <pc:docMk/>
          <pc:sldMk cId="468870497" sldId="264"/>
        </pc:sldMkLst>
      </pc:sldChg>
      <pc:sldChg chg="ord">
        <pc:chgData name="A.Stokes" userId="f1fde9c6-1fdf-4446-8be2-5f0ff793a6fa" providerId="ADAL" clId="{1910EC82-4C59-530E-995F-AF9C8BD0B178}" dt="2025-09-08T05:29:54.896" v="34" actId="20578"/>
        <pc:sldMkLst>
          <pc:docMk/>
          <pc:sldMk cId="1432909834" sldId="266"/>
        </pc:sldMkLst>
      </pc:sldChg>
      <pc:sldChg chg="modSp mod">
        <pc:chgData name="A.Stokes" userId="f1fde9c6-1fdf-4446-8be2-5f0ff793a6fa" providerId="ADAL" clId="{1910EC82-4C59-530E-995F-AF9C8BD0B178}" dt="2025-09-08T05:29:03.419" v="32" actId="1076"/>
        <pc:sldMkLst>
          <pc:docMk/>
          <pc:sldMk cId="1481700278" sldId="268"/>
        </pc:sldMkLst>
        <pc:spChg chg="mod">
          <ac:chgData name="A.Stokes" userId="f1fde9c6-1fdf-4446-8be2-5f0ff793a6fa" providerId="ADAL" clId="{1910EC82-4C59-530E-995F-AF9C8BD0B178}" dt="2025-09-08T05:29:03.419" v="32" actId="1076"/>
          <ac:spMkLst>
            <pc:docMk/>
            <pc:sldMk cId="1481700278" sldId="268"/>
            <ac:spMk id="2" creationId="{F3581640-AA35-41AB-A87A-71B99CCCFABE}"/>
          </ac:spMkLst>
        </pc:spChg>
      </pc:sldChg>
      <pc:sldChg chg="ord">
        <pc:chgData name="A.Stokes" userId="f1fde9c6-1fdf-4446-8be2-5f0ff793a6fa" providerId="ADAL" clId="{1910EC82-4C59-530E-995F-AF9C8BD0B178}" dt="2025-09-08T05:30:40.046" v="52" actId="20578"/>
        <pc:sldMkLst>
          <pc:docMk/>
          <pc:sldMk cId="2768906998" sldId="269"/>
        </pc:sldMkLst>
      </pc:sldChg>
      <pc:sldChg chg="ord">
        <pc:chgData name="A.Stokes" userId="f1fde9c6-1fdf-4446-8be2-5f0ff793a6fa" providerId="ADAL" clId="{1910EC82-4C59-530E-995F-AF9C8BD0B178}" dt="2025-09-08T05:29:49.252" v="33" actId="20578"/>
        <pc:sldMkLst>
          <pc:docMk/>
          <pc:sldMk cId="1575331645" sldId="275"/>
        </pc:sldMkLst>
      </pc:sldChg>
    </pc:docChg>
  </pc:docChgLst>
  <pc:docChgLst>
    <pc:chgData name="A.Stokes" userId="S::a.stokes@walton.staffs.sch.uk::f1fde9c6-1fdf-4446-8be2-5f0ff793a6fa" providerId="AD" clId="Web-{1F98B52E-2FB6-1D9C-9FDB-4CA0122716E8}"/>
    <pc:docChg chg="modSld">
      <pc:chgData name="A.Stokes" userId="S::a.stokes@walton.staffs.sch.uk::f1fde9c6-1fdf-4446-8be2-5f0ff793a6fa" providerId="AD" clId="Web-{1F98B52E-2FB6-1D9C-9FDB-4CA0122716E8}" dt="2025-09-08T07:35:14.506" v="26" actId="20577"/>
      <pc:docMkLst>
        <pc:docMk/>
      </pc:docMkLst>
      <pc:sldChg chg="modSp">
        <pc:chgData name="A.Stokes" userId="S::a.stokes@walton.staffs.sch.uk::f1fde9c6-1fdf-4446-8be2-5f0ff793a6fa" providerId="AD" clId="Web-{1F98B52E-2FB6-1D9C-9FDB-4CA0122716E8}" dt="2025-09-08T07:35:14.506" v="26" actId="20577"/>
        <pc:sldMkLst>
          <pc:docMk/>
          <pc:sldMk cId="3970156113" sldId="262"/>
        </pc:sldMkLst>
        <pc:spChg chg="mod">
          <ac:chgData name="A.Stokes" userId="S::a.stokes@walton.staffs.sch.uk::f1fde9c6-1fdf-4446-8be2-5f0ff793a6fa" providerId="AD" clId="Web-{1F98B52E-2FB6-1D9C-9FDB-4CA0122716E8}" dt="2025-09-08T07:35:14.506" v="26" actId="20577"/>
          <ac:spMkLst>
            <pc:docMk/>
            <pc:sldMk cId="3970156113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23A7D-F62D-8440-8AA5-0473E9366B6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62983-BA7E-E148-8896-7819FB3CC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43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1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7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957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8639-86A5-E0BB-162F-E529AA2E3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77840-615D-5F49-1D10-7712B2F96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30E0C-29FF-0FC0-AD67-8132FFEB2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B00A-487E-47F5-8E39-46DB7B5A1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C2D5F-453A-5884-D57B-F252690F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908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FEF0-9079-EC2B-EB4D-5E3C43CF3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A9E45-616E-92DF-DFDD-940363CBF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9CC5-59E3-20E6-C17B-5336DAE9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CE74-89A1-66E6-DB18-2A8657E0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78276-33F5-B4C5-66E9-0F965E86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240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CA86-8622-BD61-A5DB-76F1F06E2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3122B-94E1-C5E7-6FF3-E2A219B93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49BC5-5FF0-17B1-3E11-B05FEDEF0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B7641-BF82-9C93-A90D-ABCB34178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5EC8-0329-F0F0-F548-FCF392AE6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859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D7CE5-551A-67AF-F53F-D4768DDE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76FB0-DAAD-F902-917B-816D0C877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6E233-62C0-9B49-B1BC-8037BE6A5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8D2C1-4873-61E1-516C-F81CFB825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1F910-B803-5957-218C-E2514E97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1882F-B7AB-A973-4846-1FEACB52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06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B722B-7DAA-38C2-2D5C-9B0A43C4B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04B4A-C785-9887-F0A9-B6FF3DBE8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9C1B1-48A5-7D60-5E21-A7E1E7AA0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EEBD65-2A18-DA25-A028-6AD99A3DC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F67C39-2551-CB36-4C8E-0F959F1AE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09BEBD-9E4B-F1AD-A4BA-9D2C710C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26A787-0879-320B-9CA1-31F5ABDB8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E9C23-A3E4-17E4-F814-A5215E54E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376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5C25-1508-89C0-E785-DD3A3982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730086-2460-1071-7076-025792CA3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CDD31-85DF-F5D9-ABF5-BD3B6578F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92E7CA-1F0D-62DE-0ADD-A276A125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888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8D3FB-2F5E-7F3E-0FA9-2444BBC8B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06E9D-4218-D313-5215-E13FE68B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E1787-E6C8-48F0-3043-1F7601BF1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890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C5C25-896D-CD27-963A-EC0F0DF84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93172-AD2D-EC29-64AB-5FC08F9C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7B5EF-67D1-8918-3AED-87ACCBF6B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484B4-92FF-12D4-DD48-1A097B57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AA4BA-A763-2132-5BF6-087795D91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9F98C-3CB8-CA0D-942F-79AE660E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69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054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1525-461B-470C-5C07-B248E8D28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B66C5C-8C9F-D73B-FBAD-3C86B2474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AB7E9-6D70-B9B0-18D2-511C8A167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133912-0CA1-F761-231B-7860F2277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AE932-3255-71EB-03F4-88C363EF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2CF27-5867-E7A7-0A28-6EC3685EC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36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0CFD-E9A2-E70F-347B-320EAAE3C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F63450-A17D-C747-AF45-4DCB90061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0D6F3-9CFE-1559-4700-047876FB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9832C-E888-6A9F-F546-1B3CDE133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3639F-0562-5E31-3760-4B3C24AD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133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03D022-F8BD-E687-B1D2-CDD6D31B36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3C123-F571-AA22-8153-34DACCF44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1FA37-D96E-6920-DFEF-7D87FF26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FBCB-1846-EAA5-D59C-FB0F8390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212C9-80F8-F151-115C-DC0F9FAB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57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46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5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4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0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34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4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5DE7-A277-46B3-8F8B-0143475F71C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F595-23A9-43F1-9738-58D2EB7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2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05619-63B6-FE9F-998D-990A05361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73F10-F918-4594-2567-6181CFCBA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DD118-F2A7-773D-0F14-5FFB5C86B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7DE1-C56D-B246-AA70-8154C0CA2073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28275-76B4-78D3-8BB7-1C5E7C2B5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1DCF2-05F1-91B2-ACD9-05818AC95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815C-B228-3A47-8E61-689CC3BDE9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85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workexperience@walton.staffs.sch.u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work+experience&amp;source=images&amp;cd=&amp;cad=rja&amp;docid=hP2eXZYZOq-3FM&amp;tbnid=0J9bAREawM5bSM:&amp;ved=0CAUQjRw&amp;url=http://manchesterundergradcareers.wordpress.com/2012/08/07/short-term-work-experience-over-the-summer/&amp;ei=-uyQUfCPFqSW0AWm9oDACw&amp;psig=AFQjCNHPVNGNSxjPbq6pRcsTCY1oSIzAag&amp;ust=136853870098599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rkexperiencesupport.co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frog.org/know-how/how-to-write-the-perfect-resum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frog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frog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109985"/>
          </a:xfrm>
        </p:spPr>
        <p:txBody>
          <a:bodyPr/>
          <a:lstStyle/>
          <a:p>
            <a:r>
              <a:rPr lang="en-GB" b="1">
                <a:latin typeface="Arial"/>
                <a:cs typeface="Arial"/>
              </a:rPr>
              <a:t>    Work Experience 2026</a:t>
            </a:r>
            <a:endParaRPr lang="en-GB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://www.waltonstaffs.com/gfx/sec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25399"/>
            <a:ext cx="1477244" cy="119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44824"/>
            <a:ext cx="5832648" cy="465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8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658"/>
            <a:ext cx="9144000" cy="979314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/>
              <a:t>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/>
              <a:t>Mr Stokes (Room 50 / corner office in library)</a:t>
            </a:r>
          </a:p>
          <a:p>
            <a:r>
              <a:rPr lang="en-GB" sz="3600"/>
              <a:t>Mrs Collins ( Exams office)</a:t>
            </a:r>
            <a:endParaRPr lang="en-GB" sz="3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3600">
                <a:hlinkClick r:id="rId2"/>
              </a:rPr>
              <a:t>workexperience@walton.staffs.sch.uk</a:t>
            </a:r>
            <a:endParaRPr lang="en-GB" sz="3600">
              <a:cs typeface="Calibri"/>
            </a:endParaRPr>
          </a:p>
          <a:p>
            <a:pPr marL="0" indent="0">
              <a:buNone/>
            </a:pPr>
            <a:endParaRPr lang="en-GB" sz="3600"/>
          </a:p>
          <a:p>
            <a:r>
              <a:rPr lang="en-GB" sz="3600"/>
              <a:t>Please contact me via email or come and see one of us.</a:t>
            </a:r>
            <a:endParaRPr lang="en-GB" sz="3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8906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Communicate with your tutor or directly with me if you have any questions or problems regarding work experience.</a:t>
            </a:r>
          </a:p>
          <a:p>
            <a:r>
              <a:rPr lang="en-GB"/>
              <a:t>Tutors will see your progress on Unifrog and will ask you about your plans.</a:t>
            </a:r>
          </a:p>
          <a:p>
            <a:r>
              <a:rPr lang="en-GB"/>
              <a:t>Please don’t hide and forget about it </a:t>
            </a:r>
            <a:r>
              <a:rPr lang="en-GB">
                <a:sym typeface="Wingdings" panose="05000000000000000000" pitchFamily="2" charset="2"/>
              </a:rPr>
              <a:t></a:t>
            </a:r>
          </a:p>
          <a:p>
            <a:r>
              <a:rPr lang="en-GB">
                <a:sym typeface="Wingdings" panose="05000000000000000000" pitchFamily="2" charset="2"/>
              </a:rPr>
              <a:t>Be pro-active and try to do something you are actually interested in!!!</a:t>
            </a:r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870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81425"/>
            <a:ext cx="9144000" cy="40324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00"/>
              <a:t>What do you actually </a:t>
            </a:r>
            <a:r>
              <a:rPr lang="en-GB" sz="2800" b="1"/>
              <a:t>want</a:t>
            </a:r>
            <a:r>
              <a:rPr lang="en-GB" sz="2800"/>
              <a:t> to do?</a:t>
            </a:r>
          </a:p>
          <a:p>
            <a:r>
              <a:rPr lang="en-GB" sz="2800"/>
              <a:t>Find places that support what you </a:t>
            </a:r>
            <a:r>
              <a:rPr lang="en-GB" sz="2800" b="1"/>
              <a:t>want </a:t>
            </a:r>
            <a:r>
              <a:rPr lang="en-GB" sz="2800"/>
              <a:t>to do or where your interests are.</a:t>
            </a:r>
          </a:p>
          <a:p>
            <a:r>
              <a:rPr lang="en-GB" sz="2800"/>
              <a:t>Is it realistic?</a:t>
            </a:r>
          </a:p>
          <a:p>
            <a:r>
              <a:rPr lang="en-GB" sz="2800"/>
              <a:t>Can you get there?</a:t>
            </a:r>
          </a:p>
          <a:p>
            <a:r>
              <a:rPr lang="en-GB" sz="2800"/>
              <a:t>Don’t hear back? – contact them again – </a:t>
            </a:r>
            <a:r>
              <a:rPr lang="en-GB" sz="2800" b="1"/>
              <a:t>Be firm and confident </a:t>
            </a:r>
            <a:r>
              <a:rPr lang="en-GB" sz="2800"/>
              <a:t>but </a:t>
            </a:r>
            <a:r>
              <a:rPr lang="en-GB" sz="2800" b="1"/>
              <a:t>be polite</a:t>
            </a:r>
            <a:r>
              <a:rPr lang="en-GB" sz="2800"/>
              <a:t>!</a:t>
            </a:r>
          </a:p>
          <a:p>
            <a:r>
              <a:rPr lang="en-GB" sz="2800"/>
              <a:t>If you have a place, make sure you know what is expected from your placement – dress code, times etc….</a:t>
            </a:r>
          </a:p>
        </p:txBody>
      </p:sp>
      <p:pic>
        <p:nvPicPr>
          <p:cNvPr id="1026" name="Picture 2" descr="http://t3.gstatic.com/images?q=tbn:ANd9GcRVuifWtcXu02br15wA5mVbCg9-20NaH4cjWOVu7-oRY6l8E5_s:manchesterundergradcareers.files.wordpress.com/2012/08/istock_000017343609large-make-things-happe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747">
            <a:off x="3198563" y="272875"/>
            <a:ext cx="2532853" cy="169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80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90621-1736-D6C1-3333-3B889C41401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>
                <a:cs typeface="Calibri"/>
              </a:rPr>
              <a:t>Work Experience Support Services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69EB-1FC6-E61F-4D1E-D23030FE9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>
                <a:ea typeface="+mn-lt"/>
                <a:cs typeface="+mn-lt"/>
                <a:hlinkClick r:id="rId2"/>
              </a:rPr>
              <a:t>https://www.workexperiencesupport.co.uk/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602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" y="-2638"/>
            <a:ext cx="9144000" cy="864298"/>
          </a:xfrm>
          <a:solidFill>
            <a:srgbClr val="ED7D31"/>
          </a:solidFill>
        </p:spPr>
        <p:txBody>
          <a:bodyPr>
            <a:normAutofit/>
          </a:bodyPr>
          <a:lstStyle/>
          <a:p>
            <a:r>
              <a:rPr lang="en-GB"/>
              <a:t>Why do Work Experience?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7BC8F8-D33E-E20F-842A-5059472AA42C}"/>
              </a:ext>
            </a:extLst>
          </p:cNvPr>
          <p:cNvSpPr txBox="1"/>
          <p:nvPr/>
        </p:nvSpPr>
        <p:spPr>
          <a:xfrm>
            <a:off x="1159611" y="1659971"/>
            <a:ext cx="7772399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ArialMT"/>
                <a:cs typeface="Segoe UI"/>
              </a:rPr>
              <a:t>developing transferable skills, such as communication and teamworking 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ArialMT"/>
                <a:cs typeface="Segoe UI"/>
              </a:rPr>
              <a:t>understanding how organisations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ArialMT"/>
                <a:cs typeface="Segoe UI"/>
              </a:rPr>
              <a:t>building confidence in interacting with adults 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ArialMT"/>
                <a:cs typeface="Segoe UI"/>
              </a:rPr>
              <a:t>confirming an interest in a career or (equally useful!) deciding it is not for you.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ArialMT"/>
                <a:cs typeface="Segoe UI"/>
              </a:rPr>
              <a:t>a foot in the door - if you impress the employer, you may be given a job!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ArialMT"/>
                <a:cs typeface="Segoe UI"/>
              </a:rPr>
              <a:t>providing valuable content for a UCAS personal statement, to give evidence of an ​interest in a particular subject/occupation ​</a:t>
            </a:r>
          </a:p>
          <a:p>
            <a:endParaRPr lang="en-GB" sz="2400">
              <a:latin typeface="ArialMT"/>
              <a:cs typeface="Segoe UI"/>
            </a:endParaRPr>
          </a:p>
          <a:p>
            <a:r>
              <a:rPr lang="en-GB" sz="2400"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72637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You need to start thinking now…..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97106"/>
            <a:ext cx="7632848" cy="4293477"/>
          </a:xfrm>
        </p:spPr>
      </p:pic>
    </p:spTree>
    <p:extLst>
      <p:ext uri="{BB962C8B-B14F-4D97-AF65-F5344CB8AC3E}">
        <p14:creationId xmlns:p14="http://schemas.microsoft.com/office/powerpoint/2010/main" val="337655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18" y="0"/>
            <a:ext cx="9163817" cy="1512168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br>
              <a:rPr lang="en-GB" sz="4000" b="1" i="1">
                <a:solidFill>
                  <a:schemeClr val="bg1"/>
                </a:solidFill>
              </a:rPr>
            </a:br>
            <a:r>
              <a:rPr lang="en-GB" sz="4000" b="1">
                <a:solidFill>
                  <a:schemeClr val="bg1"/>
                </a:solidFill>
              </a:rPr>
              <a:t>You will be expected to find you own work experience placement. </a:t>
            </a:r>
            <a:br>
              <a:rPr lang="en-GB" sz="4000" b="1">
                <a:solidFill>
                  <a:schemeClr val="bg1"/>
                </a:solidFill>
              </a:rPr>
            </a:br>
            <a:endParaRPr lang="en-GB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525963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i="1"/>
              <a:t>Come up with an action plan</a:t>
            </a:r>
          </a:p>
          <a:p>
            <a:pPr marL="514350" indent="-514350">
              <a:buAutoNum type="arabicPeriod"/>
            </a:pPr>
            <a:r>
              <a:rPr lang="en-GB" i="1"/>
              <a:t>Write a CV - </a:t>
            </a:r>
            <a:r>
              <a:rPr lang="en-GB" i="1">
                <a:hlinkClick r:id="rId2"/>
              </a:rPr>
              <a:t>https://www.unifrog.org/know-how/how-to-write-the-perfect-resume</a:t>
            </a:r>
            <a:endParaRPr lang="en-GB" i="1"/>
          </a:p>
          <a:p>
            <a:pPr marL="514350" indent="-514350">
              <a:buAutoNum type="arabicPeriod"/>
            </a:pPr>
            <a:r>
              <a:rPr lang="en-GB" i="1"/>
              <a:t>Decide where you’d like to go</a:t>
            </a:r>
          </a:p>
          <a:p>
            <a:pPr marL="514350" indent="-514350">
              <a:buAutoNum type="arabicPeriod"/>
            </a:pPr>
            <a:r>
              <a:rPr lang="en-GB" i="1"/>
              <a:t>Ring them/visit them with a letter.</a:t>
            </a:r>
          </a:p>
          <a:p>
            <a:pPr marL="514350" indent="-514350">
              <a:buAutoNum type="arabicPeriod"/>
            </a:pPr>
            <a:r>
              <a:rPr lang="en-GB" i="1"/>
              <a:t>Email – consider how you write it.</a:t>
            </a:r>
          </a:p>
          <a:p>
            <a:pPr marL="514350" indent="-514350">
              <a:buAutoNum type="arabicPeriod"/>
            </a:pPr>
            <a:r>
              <a:rPr lang="en-GB" i="1"/>
              <a:t>Complete application form and send it off.</a:t>
            </a:r>
          </a:p>
          <a:p>
            <a:pPr marL="514350" indent="-514350">
              <a:buAutoNum type="arabicPeriod"/>
            </a:pPr>
            <a:r>
              <a:rPr lang="en-GB" i="1"/>
              <a:t>Fill out details on </a:t>
            </a:r>
            <a:r>
              <a:rPr lang="en-GB" i="1" err="1"/>
              <a:t>Unifrog</a:t>
            </a:r>
            <a:r>
              <a:rPr lang="en-GB" i="1"/>
              <a:t> once placement agreed.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573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81640-AA35-41AB-A87A-71B99CCCF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2854"/>
            <a:ext cx="8229600" cy="977965"/>
          </a:xfrm>
          <a:solidFill>
            <a:srgbClr val="ED7D31"/>
          </a:solidFill>
        </p:spPr>
        <p:txBody>
          <a:bodyPr>
            <a:normAutofit fontScale="90000"/>
          </a:bodyPr>
          <a:lstStyle/>
          <a:p>
            <a:br>
              <a:rPr lang="en-GB">
                <a:hlinkClick r:id="rId2"/>
              </a:rPr>
            </a:br>
            <a:r>
              <a:rPr lang="en-GB">
                <a:hlinkClick r:id="rId2"/>
              </a:rPr>
              <a:t>www.unifrog.org</a:t>
            </a:r>
            <a:br>
              <a:rPr lang="en-GB"/>
            </a:br>
            <a:r>
              <a:rPr lang="en-GB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56C03-3274-40CF-A316-1AF591CA0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/>
              <a:t>You will have time in the computer room to use </a:t>
            </a:r>
            <a:r>
              <a:rPr lang="en-GB" err="1"/>
              <a:t>Unifrog</a:t>
            </a:r>
            <a:r>
              <a:rPr lang="en-GB"/>
              <a:t> to help you.</a:t>
            </a:r>
          </a:p>
          <a:p>
            <a:pPr marL="0" indent="0">
              <a:buNone/>
            </a:pPr>
            <a:endParaRPr lang="en-GB"/>
          </a:p>
          <a:p>
            <a:r>
              <a:rPr lang="en-GB"/>
              <a:t>Take the workplace environment quiz</a:t>
            </a:r>
            <a:endParaRPr lang="en-US"/>
          </a:p>
          <a:p>
            <a:r>
              <a:rPr lang="en-GB">
                <a:cs typeface="Calibri"/>
              </a:rPr>
              <a:t>Use the placement tools for work experience</a:t>
            </a:r>
          </a:p>
          <a:p>
            <a:r>
              <a:rPr lang="en-GB">
                <a:cs typeface="Calibri"/>
              </a:rPr>
              <a:t>Use the CV writer</a:t>
            </a:r>
          </a:p>
          <a:p>
            <a:endParaRPr lang="en-GB"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170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81640-AA35-41AB-A87A-71B99CCCFA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ED7D31"/>
          </a:solidFill>
        </p:spPr>
        <p:txBody>
          <a:bodyPr/>
          <a:lstStyle/>
          <a:p>
            <a:r>
              <a:rPr lang="en-GB"/>
              <a:t>How to input on </a:t>
            </a:r>
            <a:r>
              <a:rPr lang="en-GB" err="1"/>
              <a:t>Unifrog</a:t>
            </a:r>
            <a:r>
              <a:rPr lang="en-GB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56C03-3274-40CF-A316-1AF591CA0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GB">
                <a:cs typeface="Calibri"/>
                <a:hlinkClick r:id="rId2"/>
              </a:rPr>
              <a:t>www.unifrog.com</a:t>
            </a:r>
            <a:endParaRPr lang="en-GB"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  <a:p>
            <a:pPr marL="0" indent="0">
              <a:buNone/>
            </a:pPr>
            <a:r>
              <a:rPr lang="en-GB">
                <a:cs typeface="Calibri"/>
              </a:rPr>
              <a:t>Troubleshooting</a:t>
            </a:r>
          </a:p>
          <a:p>
            <a:pPr marL="514350" indent="-514350">
              <a:buAutoNum type="arabicPeriod"/>
            </a:pPr>
            <a:r>
              <a:rPr lang="en-GB">
                <a:cs typeface="Calibri"/>
              </a:rPr>
              <a:t>What if the employer does not respond to email?</a:t>
            </a:r>
          </a:p>
          <a:p>
            <a:pPr marL="514350" indent="-514350">
              <a:buAutoNum type="arabicPeriod"/>
            </a:pPr>
            <a:r>
              <a:rPr lang="en-GB">
                <a:cs typeface="Calibri"/>
              </a:rPr>
              <a:t>What if employer has not received email?</a:t>
            </a:r>
          </a:p>
          <a:p>
            <a:pPr marL="514350" indent="-514350">
              <a:buAutoNum type="arabicPeriod"/>
            </a:pPr>
            <a:r>
              <a:rPr lang="en-GB">
                <a:cs typeface="Calibri"/>
              </a:rPr>
              <a:t>Any other issues – see me!</a:t>
            </a:r>
          </a:p>
          <a:p>
            <a:pPr marL="514350" indent="-514350">
              <a:buAutoNum type="arabicPeriod"/>
            </a:pPr>
            <a:endParaRPr lang="en-GB">
              <a:cs typeface="Calibri"/>
            </a:endParaRPr>
          </a:p>
          <a:p>
            <a:pPr marL="0" indent="0">
              <a:buNone/>
            </a:pPr>
            <a:r>
              <a:rPr lang="en-GB">
                <a:cs typeface="Calibri"/>
              </a:rPr>
              <a:t>Accuracy is very important – particularly with email addresses. If any issues, please check your information.</a:t>
            </a:r>
          </a:p>
          <a:p>
            <a:pPr marL="514350" indent="-514350">
              <a:buAutoNum type="arabicPeriod"/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541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90621-1736-D6C1-3333-3B889C41401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>
                <a:cs typeface="Calibri"/>
              </a:rPr>
              <a:t>The process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69EB-1FC6-E61F-4D1E-D23030FE9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ea typeface="+mn-lt"/>
                <a:cs typeface="+mn-lt"/>
              </a:rPr>
              <a:t>You find placement and input details to </a:t>
            </a:r>
            <a:r>
              <a:rPr lang="en-GB" err="1">
                <a:ea typeface="+mn-lt"/>
                <a:cs typeface="+mn-lt"/>
              </a:rPr>
              <a:t>Unifrog</a:t>
            </a:r>
            <a:endParaRPr lang="en-GB">
              <a:ea typeface="+mn-lt"/>
              <a:cs typeface="+mn-lt"/>
            </a:endParaRPr>
          </a:p>
          <a:p>
            <a:pPr marL="0" indent="0">
              <a:buNone/>
            </a:pPr>
            <a:endParaRPr lang="en-GB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err="1">
                <a:ea typeface="+mn-lt"/>
                <a:cs typeface="+mn-lt"/>
              </a:rPr>
              <a:t>Unifrog</a:t>
            </a:r>
            <a:r>
              <a:rPr lang="en-GB">
                <a:ea typeface="+mn-lt"/>
                <a:cs typeface="+mn-lt"/>
              </a:rPr>
              <a:t> contacts placement and asks for insurance details/confirmation</a:t>
            </a:r>
          </a:p>
          <a:p>
            <a:pPr marL="0" indent="0">
              <a:buNone/>
            </a:pPr>
            <a:endParaRPr lang="en-GB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>
                <a:ea typeface="+mn-lt"/>
                <a:cs typeface="+mn-lt"/>
              </a:rPr>
              <a:t>Employer sends us paperwork</a:t>
            </a:r>
          </a:p>
          <a:p>
            <a:pPr marL="0" indent="0">
              <a:buNone/>
            </a:pPr>
            <a:endParaRPr lang="en-GB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>
                <a:ea typeface="+mn-lt"/>
                <a:cs typeface="+mn-lt"/>
              </a:rPr>
              <a:t>We do Health &amp; Safety checks</a:t>
            </a:r>
          </a:p>
          <a:p>
            <a:pPr marL="0" indent="0">
              <a:buNone/>
            </a:pPr>
            <a:endParaRPr lang="en-GB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>
                <a:ea typeface="+mn-lt"/>
                <a:cs typeface="+mn-lt"/>
              </a:rPr>
              <a:t>Placement is accepted</a:t>
            </a: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5331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Please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NHS/POLICE/FIRE SERVICE/STAFFS COUNCIL  all have lengthy application processes and are very competitive.</a:t>
            </a:r>
          </a:p>
          <a:p>
            <a:r>
              <a:rPr lang="en-GB"/>
              <a:t>You must be </a:t>
            </a:r>
            <a:r>
              <a:rPr lang="en-GB" u="sng"/>
              <a:t>16 years old </a:t>
            </a:r>
            <a:r>
              <a:rPr lang="en-GB"/>
              <a:t>to get a placement with NHS.</a:t>
            </a:r>
          </a:p>
          <a:p>
            <a:r>
              <a:rPr lang="en-GB"/>
              <a:t>They will not confirm anything until November, so have a back-up plan.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909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8092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/>
              <a:t>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3000"/>
          </a:p>
          <a:p>
            <a:pPr marL="0" indent="0">
              <a:buNone/>
            </a:pPr>
            <a:r>
              <a:rPr lang="en-GB" sz="3000" dirty="0"/>
              <a:t>Work Experience </a:t>
            </a:r>
            <a:endParaRPr lang="en-GB" sz="3000" dirty="0">
              <a:cs typeface="Calibri"/>
            </a:endParaRPr>
          </a:p>
          <a:p>
            <a:pPr marL="0" indent="0">
              <a:buNone/>
            </a:pPr>
            <a:r>
              <a:rPr lang="en-GB" sz="3000" b="1" u="sng" dirty="0"/>
              <a:t>Monday 29</a:t>
            </a:r>
            <a:r>
              <a:rPr lang="en-GB" sz="3000" b="1" u="sng" baseline="30000" dirty="0"/>
              <a:t>th</a:t>
            </a:r>
            <a:r>
              <a:rPr lang="en-GB" sz="3000" b="1" u="sng" dirty="0"/>
              <a:t> June – Friday 3</a:t>
            </a:r>
            <a:r>
              <a:rPr lang="en-GB" sz="3000" b="1" u="sng" baseline="30000" dirty="0"/>
              <a:t>th</a:t>
            </a:r>
            <a:r>
              <a:rPr lang="en-GB" sz="3000" b="1" u="sng" dirty="0"/>
              <a:t> July 2026</a:t>
            </a:r>
            <a:endParaRPr lang="en-GB" sz="3000" b="1" u="sng" dirty="0">
              <a:cs typeface="Calibri"/>
            </a:endParaRPr>
          </a:p>
          <a:p>
            <a:pPr marL="0" indent="0">
              <a:buNone/>
            </a:pPr>
            <a:endParaRPr lang="en-GB" sz="3000">
              <a:cs typeface="Calibri"/>
            </a:endParaRPr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3000" dirty="0"/>
              <a:t>Deadline  to find a placement:</a:t>
            </a:r>
            <a:endParaRPr lang="en-GB" sz="3000" b="1" dirty="0"/>
          </a:p>
          <a:p>
            <a:pPr marL="0" indent="0">
              <a:buNone/>
            </a:pPr>
            <a:r>
              <a:rPr lang="en-GB" sz="3000" b="1" u="sng" dirty="0"/>
              <a:t>Friday 19</a:t>
            </a:r>
            <a:r>
              <a:rPr lang="en-GB" sz="3000" b="1" u="sng" baseline="30000" dirty="0"/>
              <a:t>th</a:t>
            </a:r>
            <a:r>
              <a:rPr lang="en-GB" sz="3000" b="1" u="sng" dirty="0"/>
              <a:t> December 2025</a:t>
            </a:r>
          </a:p>
          <a:p>
            <a:pPr marL="0" indent="0">
              <a:buNone/>
            </a:pPr>
            <a:endParaRPr lang="en-GB" sz="3000" b="1" u="sng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3000" dirty="0">
                <a:ea typeface="Calibri"/>
                <a:cs typeface="Calibri"/>
              </a:rPr>
              <a:t>Deadline for </a:t>
            </a:r>
            <a:r>
              <a:rPr lang="en-GB" sz="3000" dirty="0" err="1">
                <a:ea typeface="Calibri"/>
                <a:cs typeface="Calibri"/>
              </a:rPr>
              <a:t>Unifrog</a:t>
            </a:r>
            <a:r>
              <a:rPr lang="en-GB" sz="3000" dirty="0">
                <a:ea typeface="Calibri"/>
                <a:cs typeface="Calibri"/>
              </a:rPr>
              <a:t> online application form</a:t>
            </a:r>
            <a:endParaRPr lang="en-GB" dirty="0"/>
          </a:p>
          <a:p>
            <a:pPr marL="0" indent="0">
              <a:buNone/>
            </a:pPr>
            <a:r>
              <a:rPr lang="en-GB" sz="3000" b="1" u="sng" dirty="0">
                <a:ea typeface="Calibri"/>
                <a:cs typeface="Calibri"/>
              </a:rPr>
              <a:t>Friday 30</a:t>
            </a:r>
            <a:r>
              <a:rPr lang="en-GB" sz="2000" b="1" u="sng" baseline="30000" dirty="0">
                <a:ea typeface="Calibri"/>
                <a:cs typeface="Calibri"/>
              </a:rPr>
              <a:t>th</a:t>
            </a:r>
            <a:r>
              <a:rPr lang="en-GB" sz="3000" b="1" u="sng" dirty="0">
                <a:ea typeface="Calibri"/>
                <a:cs typeface="Calibri"/>
              </a:rPr>
              <a:t> January 2026</a:t>
            </a:r>
            <a:endParaRPr lang="en-GB" dirty="0"/>
          </a:p>
          <a:p>
            <a:pPr marL="0" indent="0">
              <a:buNone/>
            </a:pPr>
            <a:endParaRPr lang="en-GB" sz="3000" b="1" u="sng">
              <a:ea typeface="Calibri"/>
              <a:cs typeface="Calibri"/>
            </a:endParaRPr>
          </a:p>
          <a:p>
            <a:pPr marL="0" indent="0">
              <a:buNone/>
            </a:pPr>
            <a:endParaRPr lang="en-GB" sz="2400">
              <a:ea typeface="Calibri"/>
              <a:cs typeface="Calibri"/>
            </a:endParaRPr>
          </a:p>
          <a:p>
            <a:pPr marL="0" indent="0">
              <a:buNone/>
            </a:pPr>
            <a:endParaRPr lang="en-GB" sz="2600">
              <a:ea typeface="Calibri"/>
              <a:cs typeface="Calibri"/>
            </a:endParaRPr>
          </a:p>
          <a:p>
            <a:pPr marL="0" indent="0">
              <a:buNone/>
            </a:pPr>
            <a:endParaRPr lang="en-GB" sz="2600">
              <a:ea typeface="Calibri"/>
              <a:cs typeface="Calibri"/>
            </a:endParaRPr>
          </a:p>
          <a:p>
            <a:pPr marL="0" indent="0">
              <a:buNone/>
            </a:pPr>
            <a:endParaRPr lang="en-GB" sz="2400">
              <a:ea typeface="Calibri"/>
              <a:cs typeface="Calibri"/>
            </a:endParaRPr>
          </a:p>
          <a:p>
            <a:pPr marL="0" indent="0">
              <a:buNone/>
            </a:pPr>
            <a:endParaRPr lang="en-GB" sz="2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01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e43ee5d-6d57-4e01-a9c1-54423319a9e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14AD84AC0B8340A33C160C5F757EDA" ma:contentTypeVersion="15" ma:contentTypeDescription="Create a new document." ma:contentTypeScope="" ma:versionID="8f0d0e245c957f9ba929c3ce95129e97">
  <xsd:schema xmlns:xsd="http://www.w3.org/2001/XMLSchema" xmlns:xs="http://www.w3.org/2001/XMLSchema" xmlns:p="http://schemas.microsoft.com/office/2006/metadata/properties" xmlns:ns3="7e43ee5d-6d57-4e01-a9c1-54423319a9e2" xmlns:ns4="786be55c-0868-41e6-beb1-0c16e2cebd2a" targetNamespace="http://schemas.microsoft.com/office/2006/metadata/properties" ma:root="true" ma:fieldsID="27a02d5dafe0e009293b8609aece1112" ns3:_="" ns4:_="">
    <xsd:import namespace="7e43ee5d-6d57-4e01-a9c1-54423319a9e2"/>
    <xsd:import namespace="786be55c-0868-41e6-beb1-0c16e2cebd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43ee5d-6d57-4e01-a9c1-54423319a9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be55c-0868-41e6-beb1-0c16e2cebd2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D797E4-D759-4042-9AAB-A93DF884C63A}">
  <ds:schemaRefs>
    <ds:schemaRef ds:uri="786be55c-0868-41e6-beb1-0c16e2cebd2a"/>
    <ds:schemaRef ds:uri="7e43ee5d-6d57-4e01-a9c1-54423319a9e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4E20BB-458B-424B-80F4-A33984ABC0A3}">
  <ds:schemaRefs>
    <ds:schemaRef ds:uri="786be55c-0868-41e6-beb1-0c16e2cebd2a"/>
    <ds:schemaRef ds:uri="7e43ee5d-6d57-4e01-a9c1-54423319a9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87A8C77-6285-4F30-8228-A2216D716D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Office Theme</vt:lpstr>
      <vt:lpstr>    Work Experience 2026</vt:lpstr>
      <vt:lpstr>Why do Work Experience?</vt:lpstr>
      <vt:lpstr>You need to start thinking now…..</vt:lpstr>
      <vt:lpstr> You will be expected to find you own work experience placement.  </vt:lpstr>
      <vt:lpstr> www.unifrog.org  </vt:lpstr>
      <vt:lpstr>How to input on Unifrog </vt:lpstr>
      <vt:lpstr>The process</vt:lpstr>
      <vt:lpstr>Please note</vt:lpstr>
      <vt:lpstr>Important dates</vt:lpstr>
      <vt:lpstr>Contact</vt:lpstr>
      <vt:lpstr>Communication</vt:lpstr>
      <vt:lpstr>PowerPoint Presentation</vt:lpstr>
      <vt:lpstr>Work Experience Support Services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Experience 2013</dc:title>
  <dc:creator>L.Baker</dc:creator>
  <cp:revision>11</cp:revision>
  <dcterms:created xsi:type="dcterms:W3CDTF">2013-05-13T13:23:45Z</dcterms:created>
  <dcterms:modified xsi:type="dcterms:W3CDTF">2025-09-08T07:35:15Z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0x0101006E14AD84AC0B8340A33C160C5F757EDA</vt:lpwstr>
  </property>
</Properties>
</file>