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handoutMasterIdLst>
    <p:handoutMasterId r:id="rId29"/>
  </p:handoutMasterIdLst>
  <p:sldIdLst>
    <p:sldId id="256" r:id="rId5"/>
    <p:sldId id="257" r:id="rId6"/>
    <p:sldId id="258" r:id="rId7"/>
    <p:sldId id="259" r:id="rId8"/>
    <p:sldId id="260" r:id="rId9"/>
    <p:sldId id="262" r:id="rId10"/>
    <p:sldId id="263" r:id="rId11"/>
    <p:sldId id="264" r:id="rId12"/>
    <p:sldId id="265" r:id="rId13"/>
    <p:sldId id="266" r:id="rId14"/>
    <p:sldId id="280"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9" d="100"/>
          <a:sy n="59" d="100"/>
        </p:scale>
        <p:origin x="620" y="-2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EE6C837-169D-4548-BE4C-5DF021D4781E}" type="datetimeFigureOut">
              <a:rPr lang="en-GB" smtClean="0"/>
              <a:t>07/10/2024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C710A29-F81C-44F0-B67A-8CDF7E8F647C}" type="slidenum">
              <a:rPr lang="en-GB" smtClean="0"/>
              <a:t>‹#›</a:t>
            </a:fld>
            <a:endParaRPr lang="en-GB"/>
          </a:p>
        </p:txBody>
      </p:sp>
    </p:spTree>
    <p:extLst>
      <p:ext uri="{BB962C8B-B14F-4D97-AF65-F5344CB8AC3E}">
        <p14:creationId xmlns:p14="http://schemas.microsoft.com/office/powerpoint/2010/main" val="344995618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F2DD4871-5D70-4E61-8CEA-FD399AE6A7BF}" type="datetimeFigureOut">
              <a:rPr lang="en-GB" smtClean="0"/>
              <a:t>07/10/2024</a:t>
            </a:fld>
            <a:endParaRPr lang="en-GB"/>
          </a:p>
        </p:txBody>
      </p:sp>
      <p:sp>
        <p:nvSpPr>
          <p:cNvPr id="17" name="Footer Placeholder 16"/>
          <p:cNvSpPr>
            <a:spLocks noGrp="1"/>
          </p:cNvSpPr>
          <p:nvPr>
            <p:ph type="ftr" sz="quarter" idx="11"/>
          </p:nvPr>
        </p:nvSpPr>
        <p:spPr/>
        <p:txBody>
          <a:bodyPr/>
          <a:lstStyle/>
          <a:p>
            <a:endParaRPr lang="en-GB"/>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BC23ABB-3AC3-40E9-A297-2AD1095CA5E2}" type="slidenum">
              <a:rPr lang="en-GB" smtClean="0"/>
              <a:t>‹#›</a:t>
            </a:fld>
            <a:endParaRPr lang="en-GB"/>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2DD4871-5D70-4E61-8CEA-FD399AE6A7BF}" type="datetimeFigureOut">
              <a:rPr lang="en-GB" smtClean="0"/>
              <a:t>07/10/2024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C23ABB-3AC3-40E9-A297-2AD1095CA5E2}"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8BC23ABB-3AC3-40E9-A297-2AD1095CA5E2}" type="slidenum">
              <a:rPr lang="en-GB" smtClean="0"/>
              <a:t>‹#›</a:t>
            </a:fld>
            <a:endParaRPr lang="en-GB"/>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2DD4871-5D70-4E61-8CEA-FD399AE6A7BF}" type="datetimeFigureOut">
              <a:rPr lang="en-GB" smtClean="0"/>
              <a:t>07/10/2024</a:t>
            </a:fld>
            <a:endParaRPr lang="en-GB"/>
          </a:p>
        </p:txBody>
      </p:sp>
      <p:sp>
        <p:nvSpPr>
          <p:cNvPr id="5" name="Footer Placeholder 4"/>
          <p:cNvSpPr>
            <a:spLocks noGrp="1"/>
          </p:cNvSpPr>
          <p:nvPr>
            <p:ph type="ftr" sz="quarter" idx="11"/>
          </p:nvPr>
        </p:nvSpPr>
        <p:spPr/>
        <p:txBody>
          <a:bodyPr/>
          <a:lstStyle/>
          <a:p>
            <a:endParaRPr lang="en-GB"/>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F2DD4871-5D70-4E61-8CEA-FD399AE6A7BF}" type="datetimeFigureOut">
              <a:rPr lang="en-GB" smtClean="0"/>
              <a:t>07/10/2024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4361688" y="1026372"/>
            <a:ext cx="457200" cy="441325"/>
          </a:xfrm>
        </p:spPr>
        <p:txBody>
          <a:bodyPr/>
          <a:lstStyle/>
          <a:p>
            <a:fld id="{8BC23ABB-3AC3-40E9-A297-2AD1095CA5E2}" type="slidenum">
              <a:rPr lang="en-GB" smtClean="0"/>
              <a:t>‹#›</a:t>
            </a:fld>
            <a:endParaRPr lang="en-GB"/>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a:p>
        </p:txBody>
      </p:sp>
      <p:sp>
        <p:nvSpPr>
          <p:cNvPr id="4" name="Date Placeholder 3"/>
          <p:cNvSpPr>
            <a:spLocks noGrp="1"/>
          </p:cNvSpPr>
          <p:nvPr>
            <p:ph type="dt" sz="half" idx="10"/>
          </p:nvPr>
        </p:nvSpPr>
        <p:spPr/>
        <p:txBody>
          <a:bodyPr/>
          <a:lstStyle/>
          <a:p>
            <a:fld id="{F2DD4871-5D70-4E61-8CEA-FD399AE6A7BF}" type="datetimeFigureOut">
              <a:rPr lang="en-GB" smtClean="0"/>
              <a:t>07/10/2024</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BC23ABB-3AC3-40E9-A297-2AD1095CA5E2}" type="slidenum">
              <a:rPr lang="en-GB" smtClean="0"/>
              <a:t>‹#›</a:t>
            </a:fld>
            <a:endParaRPr lang="en-GB"/>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F2DD4871-5D70-4E61-8CEA-FD399AE6A7BF}" type="datetimeFigureOut">
              <a:rPr lang="en-GB" smtClean="0"/>
              <a:t>07/10/2024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C23ABB-3AC3-40E9-A297-2AD1095CA5E2}" type="slidenum">
              <a:rPr lang="en-GB" smtClean="0"/>
              <a:t>‹#›</a:t>
            </a:fld>
            <a:endParaRPr lang="en-GB"/>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F2DD4871-5D70-4E61-8CEA-FD399AE6A7BF}" type="datetimeFigureOut">
              <a:rPr lang="en-GB" smtClean="0"/>
              <a:t>07/10/2024</a:t>
            </a:fld>
            <a:endParaRPr lang="en-GB"/>
          </a:p>
        </p:txBody>
      </p:sp>
      <p:sp>
        <p:nvSpPr>
          <p:cNvPr id="8" name="Footer Placeholder 7"/>
          <p:cNvSpPr>
            <a:spLocks noGrp="1"/>
          </p:cNvSpPr>
          <p:nvPr>
            <p:ph type="ftr" sz="quarter" idx="11"/>
          </p:nvPr>
        </p:nvSpPr>
        <p:spPr>
          <a:xfrm>
            <a:off x="304800" y="6409944"/>
            <a:ext cx="3581400" cy="365760"/>
          </a:xfrm>
        </p:spPr>
        <p:txBody>
          <a:bodyPr/>
          <a:lstStyle/>
          <a:p>
            <a:endParaRPr lang="en-GB"/>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8BC23ABB-3AC3-40E9-A297-2AD1095CA5E2}" type="slidenum">
              <a:rPr lang="en-GB" smtClean="0"/>
              <a:t>‹#›</a:t>
            </a:fld>
            <a:endParaRPr lang="en-GB"/>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F2DD4871-5D70-4E61-8CEA-FD399AE6A7BF}" type="datetimeFigureOut">
              <a:rPr lang="en-GB" smtClean="0"/>
              <a:t>07/10/2024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4343400" y="1036020"/>
            <a:ext cx="457200" cy="441325"/>
          </a:xfrm>
        </p:spPr>
        <p:txBody>
          <a:bodyPr/>
          <a:lstStyle/>
          <a:p>
            <a:fld id="{8BC23ABB-3AC3-40E9-A297-2AD1095CA5E2}"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2DD4871-5D70-4E61-8CEA-FD399AE6A7BF}" type="datetimeFigureOut">
              <a:rPr lang="en-GB" smtClean="0"/>
              <a:t>07/10/2024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BC23ABB-3AC3-40E9-A297-2AD1095CA5E2}"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BC23ABB-3AC3-40E9-A297-2AD1095CA5E2}" type="slidenum">
              <a:rPr lang="en-GB" smtClean="0"/>
              <a:t>‹#›</a:t>
            </a:fld>
            <a:endParaRPr lang="en-GB"/>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2DD4871-5D70-4E61-8CEA-FD399AE6A7BF}" type="datetimeFigureOut">
              <a:rPr lang="en-GB" smtClean="0"/>
              <a:t>07/10/2024</a:t>
            </a:fld>
            <a:endParaRPr lang="en-GB"/>
          </a:p>
        </p:txBody>
      </p:sp>
      <p:sp>
        <p:nvSpPr>
          <p:cNvPr id="6" name="Footer Placeholder 5"/>
          <p:cNvSpPr>
            <a:spLocks noGrp="1"/>
          </p:cNvSpPr>
          <p:nvPr>
            <p:ph type="ftr" sz="quarter" idx="11"/>
          </p:nvPr>
        </p:nvSpPr>
        <p:spPr>
          <a:xfrm>
            <a:off x="301752" y="6410848"/>
            <a:ext cx="3383280" cy="365760"/>
          </a:xfrm>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8BC23ABB-3AC3-40E9-A297-2AD1095CA5E2}" type="slidenum">
              <a:rPr lang="en-GB" smtClean="0"/>
              <a:t>‹#›</a:t>
            </a:fld>
            <a:endParaRPr lang="en-GB"/>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2DD4871-5D70-4E61-8CEA-FD399AE6A7BF}" type="datetimeFigureOut">
              <a:rPr lang="en-GB" smtClean="0"/>
              <a:t>07/10/2024</a:t>
            </a:fld>
            <a:endParaRPr lang="en-GB"/>
          </a:p>
        </p:txBody>
      </p:sp>
      <p:sp>
        <p:nvSpPr>
          <p:cNvPr id="6" name="Footer Placeholder 5"/>
          <p:cNvSpPr>
            <a:spLocks noGrp="1"/>
          </p:cNvSpPr>
          <p:nvPr>
            <p:ph type="ftr" sz="quarter" idx="11"/>
          </p:nvPr>
        </p:nvSpPr>
        <p:spPr>
          <a:xfrm>
            <a:off x="301752" y="6410848"/>
            <a:ext cx="3584448" cy="365760"/>
          </a:xfrm>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2DD4871-5D70-4E61-8CEA-FD399AE6A7BF}" type="datetimeFigureOut">
              <a:rPr lang="en-GB" smtClean="0"/>
              <a:t>07/10/2024</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BC23ABB-3AC3-40E9-A297-2AD1095CA5E2}" type="slidenum">
              <a:rPr lang="en-GB" smtClean="0"/>
              <a:t>‹#›</a:t>
            </a:fld>
            <a:endParaRPr lang="en-GB"/>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 name="TextBox 1">
            <a:extLst>
              <a:ext uri="{FF2B5EF4-FFF2-40B4-BE49-F238E27FC236}">
                <a16:creationId xmlns:a16="http://schemas.microsoft.com/office/drawing/2014/main" id="{F9C813F8-F32F-49C1-A9D7-8CFA3536AC27}"/>
              </a:ext>
            </a:extLst>
          </p:cNvPr>
          <p:cNvSpPr txBox="1"/>
          <p:nvPr userDrawn="1"/>
        </p:nvSpPr>
        <p:spPr>
          <a:xfrm rot="19894176">
            <a:off x="924040" y="2019864"/>
            <a:ext cx="7346408" cy="2646878"/>
          </a:xfrm>
          <a:prstGeom prst="rect">
            <a:avLst/>
          </a:prstGeom>
          <a:noFill/>
        </p:spPr>
        <p:txBody>
          <a:bodyPr wrap="square" rtlCol="0">
            <a:spAutoFit/>
          </a:bodyPr>
          <a:lstStyle/>
          <a:p>
            <a:r>
              <a:rPr lang="en-GB" sz="16600" dirty="0">
                <a:solidFill>
                  <a:schemeClr val="bg1">
                    <a:lumMod val="95000"/>
                  </a:schemeClr>
                </a:solidFill>
              </a:rPr>
              <a:t>DRAFT</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sfps@Staffordshire.gov.uk"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staffordshireconnects.inf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1B4D600-05C5-498E-BA37-9370EA5B39F1}"/>
              </a:ext>
            </a:extLst>
          </p:cNvPr>
          <p:cNvSpPr txBox="1"/>
          <p:nvPr/>
        </p:nvSpPr>
        <p:spPr>
          <a:xfrm rot="19894176">
            <a:off x="924040" y="2019864"/>
            <a:ext cx="7346408" cy="2646878"/>
          </a:xfrm>
          <a:prstGeom prst="rect">
            <a:avLst/>
          </a:prstGeom>
          <a:noFill/>
        </p:spPr>
        <p:txBody>
          <a:bodyPr wrap="square" rtlCol="0">
            <a:spAutoFit/>
          </a:bodyPr>
          <a:lstStyle/>
          <a:p>
            <a:r>
              <a:rPr lang="en-GB" sz="16600" dirty="0">
                <a:solidFill>
                  <a:schemeClr val="bg1">
                    <a:lumMod val="95000"/>
                  </a:schemeClr>
                </a:solidFill>
              </a:rPr>
              <a:t>DRAFT</a:t>
            </a:r>
          </a:p>
        </p:txBody>
      </p:sp>
      <p:sp>
        <p:nvSpPr>
          <p:cNvPr id="3" name="Subtitle 2"/>
          <p:cNvSpPr>
            <a:spLocks noGrp="1"/>
          </p:cNvSpPr>
          <p:nvPr>
            <p:ph type="subTitle" idx="1"/>
          </p:nvPr>
        </p:nvSpPr>
        <p:spPr>
          <a:xfrm>
            <a:off x="1371600" y="2819400"/>
            <a:ext cx="6400800" cy="1833736"/>
          </a:xfrm>
        </p:spPr>
        <p:txBody>
          <a:bodyPr vert="horz" lIns="91440" tIns="45720" rIns="91440" bIns="45720" anchor="t">
            <a:noAutofit/>
          </a:bodyPr>
          <a:lstStyle/>
          <a:p>
            <a:r>
              <a:rPr lang="en-GB" sz="2800" dirty="0">
                <a:latin typeface="Arial" panose="020B0604020202020204" pitchFamily="34" charset="0"/>
                <a:cs typeface="Arial" panose="020B0604020202020204" pitchFamily="34" charset="0"/>
              </a:rPr>
              <a:t>Special Educational Needs AND DISABILITY Information Report</a:t>
            </a:r>
          </a:p>
          <a:p>
            <a:r>
              <a:rPr lang="en-GB" sz="2800" dirty="0">
                <a:latin typeface="Arial"/>
                <a:cs typeface="Arial"/>
              </a:rPr>
              <a:t>2024-2025</a:t>
            </a:r>
            <a:endParaRPr lang="en-GB" sz="2800" dirty="0">
              <a:latin typeface="Arial" panose="020B0604020202020204" pitchFamily="34" charset="0"/>
              <a:cs typeface="Arial" panose="020B0604020202020204" pitchFamily="34" charset="0"/>
            </a:endParaRPr>
          </a:p>
        </p:txBody>
      </p:sp>
      <p:sp>
        <p:nvSpPr>
          <p:cNvPr id="2" name="Title 1"/>
          <p:cNvSpPr>
            <a:spLocks noGrp="1"/>
          </p:cNvSpPr>
          <p:nvPr>
            <p:ph type="ctrTitle"/>
          </p:nvPr>
        </p:nvSpPr>
        <p:spPr>
          <a:noFill/>
        </p:spPr>
        <p:txBody>
          <a:bodyPr/>
          <a:lstStyle/>
          <a:p>
            <a:r>
              <a:rPr lang="en-GB" dirty="0">
                <a:latin typeface="Arial" panose="020B0604020202020204" pitchFamily="34" charset="0"/>
                <a:cs typeface="Arial" panose="020B0604020202020204" pitchFamily="34" charset="0"/>
              </a:rPr>
              <a:t>Walton High School</a:t>
            </a:r>
          </a:p>
        </p:txBody>
      </p:sp>
    </p:spTree>
    <p:extLst>
      <p:ext uri="{BB962C8B-B14F-4D97-AF65-F5344CB8AC3E}">
        <p14:creationId xmlns:p14="http://schemas.microsoft.com/office/powerpoint/2010/main" val="3606178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782960"/>
          </a:xfrm>
        </p:spPr>
        <p:txBody>
          <a:bodyPr>
            <a:normAutofit fontScale="90000"/>
          </a:bodyPr>
          <a:lstStyle/>
          <a:p>
            <a:pPr algn="l"/>
            <a:r>
              <a:rPr lang="en-GB" sz="2400" dirty="0">
                <a:latin typeface="Arial" panose="020B0604020202020204" pitchFamily="34" charset="0"/>
                <a:cs typeface="Arial" panose="020B0604020202020204" pitchFamily="34" charset="0"/>
              </a:rPr>
              <a:t>What is Walton High School’s approach to teaching students with Special Educational Needs and/or Disability?</a:t>
            </a:r>
          </a:p>
        </p:txBody>
      </p:sp>
      <p:sp>
        <p:nvSpPr>
          <p:cNvPr id="3" name="Content Placeholder 2"/>
          <p:cNvSpPr>
            <a:spLocks noGrp="1"/>
          </p:cNvSpPr>
          <p:nvPr>
            <p:ph sz="quarter" idx="1"/>
          </p:nvPr>
        </p:nvSpPr>
        <p:spPr/>
        <p:txBody>
          <a:bodyPr vert="horz" lIns="91440" tIns="45720" rIns="91440" bIns="45720" anchor="t">
            <a:noAutofit/>
          </a:bodyPr>
          <a:lstStyle/>
          <a:p>
            <a:r>
              <a:rPr lang="en-GB" sz="1600" dirty="0">
                <a:latin typeface="Arial"/>
                <a:cs typeface="Arial"/>
              </a:rPr>
              <a:t>All learners will have access to high quality teaching scaffolded for individual learners. </a:t>
            </a:r>
          </a:p>
          <a:p>
            <a:r>
              <a:rPr lang="en-GB" sz="1600" dirty="0">
                <a:latin typeface="Arial"/>
                <a:cs typeface="Arial"/>
              </a:rPr>
              <a:t>The routine and prolonged withdrawal from mainstream of learners is not recognised as good practice and does not promote rapid progress. Progress is best promoted through a range of good, inclusive strategies, interventions and scaffolding of the usual school curriculum.</a:t>
            </a:r>
          </a:p>
          <a:p>
            <a:r>
              <a:rPr lang="en-GB" sz="1600" dirty="0">
                <a:latin typeface="Arial"/>
                <a:cs typeface="Arial"/>
              </a:rPr>
              <a:t>Some vulnerable learners will have access to interventions.  These will be learners who are underachieving and have been identified by the school as needing to make accelerated progress but will not necessarily be learners with special educational needs.  This is considered to be an adaptation of the usual school curriculum – not a special intervention for learners with SEND.</a:t>
            </a:r>
          </a:p>
          <a:p>
            <a:pPr lvl="0"/>
            <a:r>
              <a:rPr lang="en-GB" sz="1600" dirty="0">
                <a:latin typeface="Arial" panose="020B0604020202020204" pitchFamily="34" charset="0"/>
                <a:cs typeface="Arial" panose="020B0604020202020204" pitchFamily="34" charset="0"/>
              </a:rPr>
              <a:t>All vulnerable learners will be included on a detailed whole-school provision map which outlines and monitors all additional intervention across the school. </a:t>
            </a:r>
          </a:p>
          <a:p>
            <a:r>
              <a:rPr lang="en-GB" sz="1600" dirty="0">
                <a:latin typeface="Arial"/>
                <a:cs typeface="Arial"/>
              </a:rPr>
              <a:t>Learners will be offered SEND support when it is clear that their needs require intervention which is “additional to” or “different from” the well-differentiated curriculum and additional interventions on offer for all learners in the school i.e. they have a special educational need as defined by the SEND Code of Practice 2014. </a:t>
            </a:r>
          </a:p>
        </p:txBody>
      </p:sp>
    </p:spTree>
    <p:extLst>
      <p:ext uri="{BB962C8B-B14F-4D97-AF65-F5344CB8AC3E}">
        <p14:creationId xmlns:p14="http://schemas.microsoft.com/office/powerpoint/2010/main" val="1247654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dirty="0">
                <a:latin typeface="Arial" panose="020B0604020202020204" pitchFamily="34" charset="0"/>
                <a:cs typeface="Arial" panose="020B0604020202020204" pitchFamily="34" charset="0"/>
              </a:rPr>
              <a:t>How does Walton High School include students with Medical Conditions?</a:t>
            </a:r>
          </a:p>
        </p:txBody>
      </p:sp>
      <p:sp>
        <p:nvSpPr>
          <p:cNvPr id="3" name="Content Placeholder 2"/>
          <p:cNvSpPr>
            <a:spLocks noGrp="1"/>
          </p:cNvSpPr>
          <p:nvPr>
            <p:ph sz="quarter" idx="1"/>
          </p:nvPr>
        </p:nvSpPr>
        <p:spPr/>
        <p:txBody>
          <a:bodyPr>
            <a:noAutofit/>
          </a:bodyPr>
          <a:lstStyle/>
          <a:p>
            <a:r>
              <a:rPr lang="en-GB" sz="2000" dirty="0">
                <a:latin typeface="Arial" panose="020B0604020202020204" pitchFamily="34" charset="0"/>
                <a:cs typeface="Arial" panose="020B0604020202020204" pitchFamily="34" charset="0"/>
              </a:rPr>
              <a:t>If a pupil has a medical need then a detailed Health Care Plan is compiled by school in partnership with parents, the school nurse and, if appropriate, the pupil themselves.  Staff who provide medicine administration complete appropriate training and this is overseen by the school nurse and follow the LA policy/</a:t>
            </a:r>
            <a:r>
              <a:rPr lang="en-GB" sz="2000" dirty="0" err="1">
                <a:latin typeface="Arial" panose="020B0604020202020204" pitchFamily="34" charset="0"/>
                <a:cs typeface="Arial" panose="020B0604020202020204" pitchFamily="34" charset="0"/>
              </a:rPr>
              <a:t>DfE</a:t>
            </a:r>
            <a:r>
              <a:rPr lang="en-GB" sz="2000" dirty="0">
                <a:latin typeface="Arial" panose="020B0604020202020204" pitchFamily="34" charset="0"/>
                <a:cs typeface="Arial" panose="020B0604020202020204" pitchFamily="34" charset="0"/>
              </a:rPr>
              <a:t> guidelines included within </a:t>
            </a:r>
            <a:r>
              <a:rPr lang="en-GB" sz="2000" b="1" dirty="0">
                <a:latin typeface="Arial" panose="020B0604020202020204" pitchFamily="34" charset="0"/>
                <a:cs typeface="Arial" panose="020B0604020202020204" pitchFamily="34" charset="0"/>
              </a:rPr>
              <a:t>Supporting pupils at school with medical conditions (</a:t>
            </a:r>
            <a:r>
              <a:rPr lang="en-GB" sz="2000" dirty="0">
                <a:latin typeface="Arial" panose="020B0604020202020204" pitchFamily="34" charset="0"/>
                <a:cs typeface="Arial" panose="020B0604020202020204" pitchFamily="34" charset="0"/>
              </a:rPr>
              <a:t>Statutory guidance for governing bodies of maintained schools and proprietors of academies in England February 2014). </a:t>
            </a:r>
          </a:p>
        </p:txBody>
      </p:sp>
    </p:spTree>
    <p:extLst>
      <p:ext uri="{BB962C8B-B14F-4D97-AF65-F5344CB8AC3E}">
        <p14:creationId xmlns:p14="http://schemas.microsoft.com/office/powerpoint/2010/main" val="1518789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8229600" cy="926976"/>
          </a:xfrm>
        </p:spPr>
        <p:txBody>
          <a:bodyPr>
            <a:noAutofit/>
          </a:bodyPr>
          <a:lstStyle/>
          <a:p>
            <a:pPr algn="l"/>
            <a:r>
              <a:rPr lang="en-GB" sz="2400" dirty="0">
                <a:latin typeface="Arial" panose="020B0604020202020204" pitchFamily="34" charset="0"/>
                <a:cs typeface="Arial" panose="020B0604020202020204" pitchFamily="34" charset="0"/>
              </a:rPr>
              <a:t>How does Walton High School adapt the Curriculum and Learning Environment for students with SEND?</a:t>
            </a:r>
          </a:p>
        </p:txBody>
      </p:sp>
      <p:sp>
        <p:nvSpPr>
          <p:cNvPr id="3" name="Content Placeholder 2"/>
          <p:cNvSpPr>
            <a:spLocks noGrp="1"/>
          </p:cNvSpPr>
          <p:nvPr>
            <p:ph sz="quarter" idx="1"/>
          </p:nvPr>
        </p:nvSpPr>
        <p:spPr/>
        <p:txBody>
          <a:bodyPr vert="horz" lIns="91440" tIns="45720" rIns="91440" bIns="45720" anchor="t">
            <a:normAutofit fontScale="77500" lnSpcReduction="20000"/>
          </a:bodyPr>
          <a:lstStyle/>
          <a:p>
            <a:pPr lvl="0"/>
            <a:r>
              <a:rPr lang="en-GB" dirty="0">
                <a:latin typeface="Arial"/>
                <a:cs typeface="Arial"/>
              </a:rPr>
              <a:t>We endeavour to achieve maximum inclusion of all children (including vulnerable learners) whilst meeting their individual needs.</a:t>
            </a:r>
          </a:p>
          <a:p>
            <a:r>
              <a:rPr lang="en-GB" dirty="0">
                <a:latin typeface="Arial"/>
                <a:cs typeface="Arial"/>
              </a:rPr>
              <a:t>Teachers provide scaffolded learning opportunities for all the children within the school and provide materials appropriate to children’s interests and abilities.  This ensures that all children have a full access to the school curriculum</a:t>
            </a:r>
          </a:p>
          <a:p>
            <a:r>
              <a:rPr lang="en-GB" dirty="0">
                <a:latin typeface="Arial"/>
                <a:cs typeface="Arial"/>
              </a:rPr>
              <a:t>Where children are underachieving and/or identified as having special educational needs, the school provides for these additional needs in a variety of approaches to address the needs identified for individual learners and provide access to the curriculum.</a:t>
            </a:r>
          </a:p>
          <a:p>
            <a:r>
              <a:rPr lang="en-GB" dirty="0">
                <a:latin typeface="Arial"/>
                <a:cs typeface="Arial"/>
              </a:rPr>
              <a:t>For a small number of students, the school offers an alternative curriculum option for KS4. This option is offered to vulnerable learners when the school feels it is appropriate to their needs.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0691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2400" dirty="0">
                <a:latin typeface="Arial" panose="020B0604020202020204" pitchFamily="34" charset="0"/>
                <a:cs typeface="Arial" panose="020B0604020202020204" pitchFamily="34" charset="0"/>
              </a:rPr>
              <a:t>What activities are available to my child outside of the school curriculum?</a:t>
            </a:r>
          </a:p>
        </p:txBody>
      </p:sp>
      <p:sp>
        <p:nvSpPr>
          <p:cNvPr id="3" name="Content Placeholder 2"/>
          <p:cNvSpPr>
            <a:spLocks noGrp="1"/>
          </p:cNvSpPr>
          <p:nvPr>
            <p:ph sz="quarter" idx="1"/>
          </p:nvPr>
        </p:nvSpPr>
        <p:spPr/>
        <p:txBody>
          <a:bodyPr>
            <a:normAutofit fontScale="92500" lnSpcReduction="20000"/>
          </a:bodyPr>
          <a:lstStyle/>
          <a:p>
            <a:r>
              <a:rPr lang="en-GB" dirty="0">
                <a:latin typeface="Arial" panose="020B0604020202020204" pitchFamily="34" charset="0"/>
                <a:cs typeface="Arial" panose="020B0604020202020204" pitchFamily="34" charset="0"/>
              </a:rPr>
              <a:t>Walton High School is an inclusive school and all students regardless of disabilities and/or special educational needs have a recognised right to be included in all aspects of the school.</a:t>
            </a:r>
          </a:p>
          <a:p>
            <a:r>
              <a:rPr lang="en-GB" dirty="0">
                <a:latin typeface="Arial" panose="020B0604020202020204" pitchFamily="34" charset="0"/>
                <a:cs typeface="Arial" panose="020B0604020202020204" pitchFamily="34" charset="0"/>
              </a:rPr>
              <a:t>All students at Walton High School have the opportunity to access trips including residential visits. </a:t>
            </a:r>
          </a:p>
          <a:p>
            <a:r>
              <a:rPr lang="en-GB" dirty="0">
                <a:latin typeface="Arial" panose="020B0604020202020204" pitchFamily="34" charset="0"/>
                <a:cs typeface="Arial" panose="020B0604020202020204" pitchFamily="34" charset="0"/>
              </a:rPr>
              <a:t>No student will be denied access to a trip because of their Special Educational Needs and/or Disability.</a:t>
            </a:r>
          </a:p>
          <a:p>
            <a:r>
              <a:rPr lang="en-GB" dirty="0">
                <a:latin typeface="Arial" panose="020B0604020202020204" pitchFamily="34" charset="0"/>
                <a:cs typeface="Arial" panose="020B0604020202020204" pitchFamily="34" charset="0"/>
              </a:rPr>
              <a:t>Where needed the school will undertake risk assessments and if needed provide additional support to ensure that students with Special Educational Needs and/or Disabilities have access to extra-curricular activities.</a:t>
            </a:r>
          </a:p>
        </p:txBody>
      </p:sp>
    </p:spTree>
    <p:extLst>
      <p:ext uri="{BB962C8B-B14F-4D97-AF65-F5344CB8AC3E}">
        <p14:creationId xmlns:p14="http://schemas.microsoft.com/office/powerpoint/2010/main" val="85181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534400" cy="654896"/>
          </a:xfrm>
        </p:spPr>
        <p:txBody>
          <a:bodyPr>
            <a:noAutofit/>
          </a:bodyPr>
          <a:lstStyle/>
          <a:p>
            <a:pPr algn="l"/>
            <a:r>
              <a:rPr lang="en-GB" sz="2400" dirty="0">
                <a:latin typeface="Arial" panose="020B0604020202020204" pitchFamily="34" charset="0"/>
                <a:cs typeface="Arial" panose="020B0604020202020204" pitchFamily="34" charset="0"/>
              </a:rPr>
              <a:t>What support is there for my child’s overall well-being?</a:t>
            </a:r>
          </a:p>
        </p:txBody>
      </p:sp>
      <p:sp>
        <p:nvSpPr>
          <p:cNvPr id="3" name="Content Placeholder 2"/>
          <p:cNvSpPr>
            <a:spLocks noGrp="1"/>
          </p:cNvSpPr>
          <p:nvPr>
            <p:ph sz="quarter" idx="1"/>
          </p:nvPr>
        </p:nvSpPr>
        <p:spPr/>
        <p:txBody>
          <a:bodyPr vert="horz" lIns="91440" tIns="45720" rIns="91440" bIns="45720" anchor="t">
            <a:normAutofit fontScale="77500" lnSpcReduction="20000"/>
          </a:bodyPr>
          <a:lstStyle/>
          <a:p>
            <a:r>
              <a:rPr lang="en-GB" dirty="0">
                <a:latin typeface="Arial" panose="020B0604020202020204" pitchFamily="34" charset="0"/>
                <a:cs typeface="Arial" panose="020B0604020202020204" pitchFamily="34" charset="0"/>
              </a:rPr>
              <a:t>We have a robust safeguarding policy and protocol in place. Student’s health and well-being are a paramount concern.</a:t>
            </a:r>
          </a:p>
          <a:p>
            <a:r>
              <a:rPr lang="en-GB" dirty="0">
                <a:latin typeface="Arial"/>
                <a:cs typeface="Arial"/>
              </a:rPr>
              <a:t>All students have access to high quality pastoral care, provided by their Form Tutor and Pastoral Team. For some students enhanced pastoral care is made available to meet particular needs.</a:t>
            </a:r>
          </a:p>
          <a:p>
            <a:r>
              <a:rPr lang="en-GB" dirty="0">
                <a:latin typeface="Arial" panose="020B0604020202020204" pitchFamily="34" charset="0"/>
                <a:cs typeface="Arial" panose="020B0604020202020204" pitchFamily="34" charset="0"/>
              </a:rPr>
              <a:t>The school employs a fully qualified School Counsellor.</a:t>
            </a:r>
          </a:p>
          <a:p>
            <a:r>
              <a:rPr lang="en-GB" dirty="0">
                <a:latin typeface="Arial" panose="020B0604020202020204" pitchFamily="34" charset="0"/>
                <a:cs typeface="Arial" panose="020B0604020202020204" pitchFamily="34" charset="0"/>
              </a:rPr>
              <a:t>We have a robust anti-bullying policy and procedures to address any incidents</a:t>
            </a:r>
          </a:p>
          <a:p>
            <a:r>
              <a:rPr lang="en-GB" dirty="0">
                <a:latin typeface="Arial"/>
                <a:cs typeface="Arial"/>
              </a:rPr>
              <a:t>The school employs a number of qualified First Aiders</a:t>
            </a:r>
          </a:p>
          <a:p>
            <a:r>
              <a:rPr lang="en-GB" dirty="0">
                <a:latin typeface="Arial" panose="020B0604020202020204" pitchFamily="34" charset="0"/>
                <a:cs typeface="Arial" panose="020B0604020202020204" pitchFamily="34" charset="0"/>
              </a:rPr>
              <a:t>Where appropriate we initiate EHAs (Early Help Assessments) that may then lead to TAC (Team Around the Child) meetings. </a:t>
            </a:r>
          </a:p>
          <a:p>
            <a:r>
              <a:rPr lang="en-GB" dirty="0">
                <a:latin typeface="Arial" panose="020B0604020202020204" pitchFamily="34" charset="0"/>
                <a:cs typeface="Arial" panose="020B0604020202020204" pitchFamily="34" charset="0"/>
              </a:rPr>
              <a:t>We work closely with Health and Care practitioners to ensure students are provided with co-ordinated support</a:t>
            </a:r>
          </a:p>
          <a:p>
            <a:r>
              <a:rPr lang="en-GB" dirty="0">
                <a:latin typeface="Arial" panose="020B0604020202020204" pitchFamily="34" charset="0"/>
                <a:cs typeface="Arial" panose="020B0604020202020204" pitchFamily="34" charset="0"/>
              </a:rPr>
              <a:t>When appropriate the school secures additional support for students from other agencies</a:t>
            </a:r>
          </a:p>
        </p:txBody>
      </p:sp>
    </p:spTree>
    <p:extLst>
      <p:ext uri="{BB962C8B-B14F-4D97-AF65-F5344CB8AC3E}">
        <p14:creationId xmlns:p14="http://schemas.microsoft.com/office/powerpoint/2010/main" val="2809389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dirty="0">
                <a:latin typeface="Arial" panose="020B0604020202020204" pitchFamily="34" charset="0"/>
                <a:cs typeface="Arial" panose="020B0604020202020204" pitchFamily="34" charset="0"/>
              </a:rPr>
              <a:t>Walton High School’s </a:t>
            </a:r>
            <a:r>
              <a:rPr lang="en-GB" dirty="0" err="1">
                <a:latin typeface="Arial" panose="020B0604020202020204" pitchFamily="34" charset="0"/>
                <a:cs typeface="Arial" panose="020B0604020202020204" pitchFamily="34" charset="0"/>
              </a:rPr>
              <a:t>SENDCo</a:t>
            </a:r>
            <a:r>
              <a:rPr lang="en-GB" dirty="0">
                <a:latin typeface="Arial" panose="020B0604020202020204" pitchFamily="34" charset="0"/>
                <a:cs typeface="Arial" panose="020B0604020202020204" pitchFamily="34" charset="0"/>
              </a:rPr>
              <a:t>.</a:t>
            </a:r>
          </a:p>
        </p:txBody>
      </p:sp>
      <p:sp>
        <p:nvSpPr>
          <p:cNvPr id="3" name="Content Placeholder 2"/>
          <p:cNvSpPr>
            <a:spLocks noGrp="1"/>
          </p:cNvSpPr>
          <p:nvPr>
            <p:ph sz="quarter" idx="1"/>
          </p:nvPr>
        </p:nvSpPr>
        <p:spPr/>
        <p:txBody>
          <a:bodyPr/>
          <a:lstStyle/>
          <a:p>
            <a:pPr marL="0" indent="0">
              <a:buNone/>
            </a:pPr>
            <a:r>
              <a:rPr lang="en-GB" b="1" dirty="0">
                <a:latin typeface="Arial" panose="020B0604020202020204" pitchFamily="34" charset="0"/>
                <a:cs typeface="Arial" panose="020B0604020202020204" pitchFamily="34" charset="0"/>
              </a:rPr>
              <a:t>Miss Jane Byrne </a:t>
            </a:r>
          </a:p>
          <a:p>
            <a:pPr marL="0" indent="0">
              <a:buNone/>
            </a:pPr>
            <a:r>
              <a:rPr lang="en-GB" dirty="0">
                <a:latin typeface="Arial" panose="020B0604020202020204" pitchFamily="34" charset="0"/>
                <a:cs typeface="Arial" panose="020B0604020202020204" pitchFamily="34" charset="0"/>
              </a:rPr>
              <a:t>Walton High School</a:t>
            </a:r>
          </a:p>
          <a:p>
            <a:pPr marL="0" indent="0">
              <a:buNone/>
            </a:pPr>
            <a:r>
              <a:rPr lang="en-GB" dirty="0">
                <a:latin typeface="Arial" panose="020B0604020202020204" pitchFamily="34" charset="0"/>
                <a:cs typeface="Arial" panose="020B0604020202020204" pitchFamily="34" charset="0"/>
              </a:rPr>
              <a:t>The Rise</a:t>
            </a:r>
          </a:p>
          <a:p>
            <a:pPr marL="0" indent="0">
              <a:buNone/>
            </a:pPr>
            <a:r>
              <a:rPr lang="en-GB" dirty="0">
                <a:latin typeface="Arial" panose="020B0604020202020204" pitchFamily="34" charset="0"/>
                <a:cs typeface="Arial" panose="020B0604020202020204" pitchFamily="34" charset="0"/>
              </a:rPr>
              <a:t>Walton-on-the-Hill</a:t>
            </a:r>
          </a:p>
          <a:p>
            <a:pPr marL="0" indent="0">
              <a:buNone/>
            </a:pPr>
            <a:r>
              <a:rPr lang="en-GB" dirty="0">
                <a:latin typeface="Arial" panose="020B0604020202020204" pitchFamily="34" charset="0"/>
                <a:cs typeface="Arial" panose="020B0604020202020204" pitchFamily="34" charset="0"/>
              </a:rPr>
              <a:t>Stafford</a:t>
            </a:r>
          </a:p>
          <a:p>
            <a:pPr marL="0" indent="0">
              <a:buNone/>
            </a:pPr>
            <a:r>
              <a:rPr lang="en-GB" dirty="0">
                <a:latin typeface="Arial" panose="020B0604020202020204" pitchFamily="34" charset="0"/>
                <a:cs typeface="Arial" panose="020B0604020202020204" pitchFamily="34" charset="0"/>
              </a:rPr>
              <a:t>ST18 0LJ</a:t>
            </a:r>
          </a:p>
          <a:p>
            <a:pPr marL="0" indent="0">
              <a:buNone/>
            </a:pPr>
            <a:r>
              <a:rPr lang="en-GB" b="1" dirty="0">
                <a:latin typeface="Arial" panose="020B0604020202020204" pitchFamily="34" charset="0"/>
                <a:cs typeface="Arial" panose="020B0604020202020204" pitchFamily="34" charset="0"/>
              </a:rPr>
              <a:t>Tel:</a:t>
            </a:r>
            <a:r>
              <a:rPr lang="en-GB" dirty="0">
                <a:latin typeface="Arial" panose="020B0604020202020204" pitchFamily="34" charset="0"/>
                <a:cs typeface="Arial" panose="020B0604020202020204" pitchFamily="34" charset="0"/>
              </a:rPr>
              <a:t> 01785 334917</a:t>
            </a:r>
          </a:p>
        </p:txBody>
      </p:sp>
    </p:spTree>
    <p:extLst>
      <p:ext uri="{BB962C8B-B14F-4D97-AF65-F5344CB8AC3E}">
        <p14:creationId xmlns:p14="http://schemas.microsoft.com/office/powerpoint/2010/main" val="1842491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534400" cy="902968"/>
          </a:xfrm>
        </p:spPr>
        <p:txBody>
          <a:bodyPr>
            <a:noAutofit/>
          </a:bodyPr>
          <a:lstStyle/>
          <a:p>
            <a:pPr algn="l"/>
            <a:r>
              <a:rPr lang="en-GB" sz="2800" dirty="0">
                <a:latin typeface="Arial" panose="020B0604020202020204" pitchFamily="34" charset="0"/>
                <a:cs typeface="Arial" panose="020B0604020202020204" pitchFamily="34" charset="0"/>
              </a:rPr>
              <a:t>What training is provided for staff supporting my child?</a:t>
            </a:r>
          </a:p>
        </p:txBody>
      </p:sp>
      <p:sp>
        <p:nvSpPr>
          <p:cNvPr id="3" name="Content Placeholder 2"/>
          <p:cNvSpPr>
            <a:spLocks noGrp="1"/>
          </p:cNvSpPr>
          <p:nvPr>
            <p:ph sz="quarter" idx="1"/>
          </p:nvPr>
        </p:nvSpPr>
        <p:spPr/>
        <p:txBody>
          <a:bodyPr>
            <a:normAutofit fontScale="92500" lnSpcReduction="20000"/>
          </a:bodyPr>
          <a:lstStyle/>
          <a:p>
            <a:pPr lvl="0"/>
            <a:r>
              <a:rPr lang="en-GB" dirty="0">
                <a:latin typeface="Arial" panose="020B0604020202020204" pitchFamily="34" charset="0"/>
                <a:cs typeface="Arial" panose="020B0604020202020204" pitchFamily="34" charset="0"/>
              </a:rPr>
              <a:t>In accordance with Section 6 of the SEND Code of Practice 2014, our Special Educational Needs and Disability Coordinator is a qualified teacher with specialist qualifications and statutory accreditation. </a:t>
            </a:r>
          </a:p>
          <a:p>
            <a:pPr lvl="0"/>
            <a:r>
              <a:rPr lang="en-GB" dirty="0">
                <a:latin typeface="Arial" panose="020B0604020202020204" pitchFamily="34" charset="0"/>
                <a:cs typeface="Arial" panose="020B0604020202020204" pitchFamily="34" charset="0"/>
              </a:rPr>
              <a:t>All staff will be trained in how to best support all vulnerable learners in order to maximise their achievement as part of the school development plan and annual schedule of continuous professional development.</a:t>
            </a:r>
          </a:p>
          <a:p>
            <a:pPr lvl="0"/>
            <a:r>
              <a:rPr lang="en-GB" dirty="0">
                <a:latin typeface="Arial" panose="020B0604020202020204" pitchFamily="34" charset="0"/>
                <a:cs typeface="Arial" panose="020B0604020202020204" pitchFamily="34" charset="0"/>
              </a:rPr>
              <a:t>Specialist advice and expertise in relation to assessment and support of individual learners will be sought when a learner’s lack of progress suggests it may be appropriate.</a:t>
            </a:r>
          </a:p>
        </p:txBody>
      </p:sp>
    </p:spTree>
    <p:extLst>
      <p:ext uri="{BB962C8B-B14F-4D97-AF65-F5344CB8AC3E}">
        <p14:creationId xmlns:p14="http://schemas.microsoft.com/office/powerpoint/2010/main" val="1018107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sz="2000" b="1" dirty="0">
                <a:latin typeface="Arial" panose="020B0604020202020204" pitchFamily="34" charset="0"/>
                <a:cs typeface="Arial" panose="020B0604020202020204" pitchFamily="34" charset="0"/>
              </a:rPr>
              <a:t>How will Walton High School secure specialist equipment and facilities for children with Special Educational Needs and/or Disability?</a:t>
            </a:r>
          </a:p>
        </p:txBody>
      </p:sp>
      <p:sp>
        <p:nvSpPr>
          <p:cNvPr id="3" name="Content Placeholder 2"/>
          <p:cNvSpPr>
            <a:spLocks noGrp="1"/>
          </p:cNvSpPr>
          <p:nvPr>
            <p:ph sz="quarter" idx="1"/>
          </p:nvPr>
        </p:nvSpPr>
        <p:spPr/>
        <p:txBody>
          <a:bodyPr>
            <a:normAutofit fontScale="77500" lnSpcReduction="20000"/>
          </a:bodyPr>
          <a:lstStyle/>
          <a:p>
            <a:pPr lvl="0"/>
            <a:r>
              <a:rPr lang="en-GB" dirty="0">
                <a:latin typeface="Arial" panose="020B0604020202020204" pitchFamily="34" charset="0"/>
                <a:cs typeface="Arial" panose="020B0604020202020204" pitchFamily="34" charset="0"/>
              </a:rPr>
              <a:t>When specialist equipment or a high level of staffing support is required to support a learner with special educational needs, Walton High School will fund this SEND support up to £6,000 per annum for each individual learner.  Thereafter, if the cost is higher and the provision of these facilities is likely to be prolonged, the school will apply to the Local Authority for Additional Educational Needs Funding.</a:t>
            </a:r>
          </a:p>
          <a:p>
            <a:pPr lvl="0"/>
            <a:r>
              <a:rPr lang="en-GB" dirty="0">
                <a:latin typeface="Arial" panose="020B0604020202020204" pitchFamily="34" charset="0"/>
                <a:cs typeface="Arial" panose="020B0604020202020204" pitchFamily="34" charset="0"/>
              </a:rPr>
              <a:t>Specialist equipment and expertise in relation to its use will be purchased/hired/ commissioned by the school from the open market, subject to the usual guarantees, service level agreements and quality assurance criteria. Our school will, wherever possible, join with other schools in joint purchasing/hire of equipment.</a:t>
            </a:r>
          </a:p>
          <a:p>
            <a:pPr lvl="0"/>
            <a:r>
              <a:rPr lang="en-GB" dirty="0">
                <a:latin typeface="Arial" panose="020B0604020202020204" pitchFamily="34" charset="0"/>
                <a:cs typeface="Arial" panose="020B0604020202020204" pitchFamily="34" charset="0"/>
              </a:rPr>
              <a:t>All staffing appointments to support vulnerable learners will be carried out in accordance with equal opportunities legislation, employment law, safer recruiting policy and best practice.  All vacancies will be competitively advertised and recruited.</a:t>
            </a:r>
          </a:p>
          <a:p>
            <a:endParaRPr lang="en-GB" dirty="0"/>
          </a:p>
        </p:txBody>
      </p:sp>
    </p:spTree>
    <p:extLst>
      <p:ext uri="{BB962C8B-B14F-4D97-AF65-F5344CB8AC3E}">
        <p14:creationId xmlns:p14="http://schemas.microsoft.com/office/powerpoint/2010/main" val="591675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sz="2800" dirty="0">
                <a:latin typeface="Arial" panose="020B0604020202020204" pitchFamily="34" charset="0"/>
                <a:cs typeface="Arial" panose="020B0604020202020204" pitchFamily="34" charset="0"/>
              </a:rPr>
              <a:t>How are parents of children with special educational needs and/or disability involved in the education of their child?</a:t>
            </a:r>
          </a:p>
        </p:txBody>
      </p:sp>
      <p:sp>
        <p:nvSpPr>
          <p:cNvPr id="3" name="Content Placeholder 2"/>
          <p:cNvSpPr>
            <a:spLocks noGrp="1"/>
          </p:cNvSpPr>
          <p:nvPr>
            <p:ph sz="quarter" idx="1"/>
          </p:nvPr>
        </p:nvSpPr>
        <p:spPr/>
        <p:txBody>
          <a:bodyPr vert="horz" lIns="91440" tIns="45720" rIns="91440" bIns="45720" anchor="t">
            <a:normAutofit fontScale="47500" lnSpcReduction="20000"/>
          </a:bodyPr>
          <a:lstStyle/>
          <a:p>
            <a:pPr marL="0" indent="0">
              <a:buNone/>
            </a:pPr>
            <a:r>
              <a:rPr lang="en-GB" sz="3400" dirty="0">
                <a:latin typeface="Arial" panose="020B0604020202020204" pitchFamily="34" charset="0"/>
                <a:cs typeface="Arial" panose="020B0604020202020204" pitchFamily="34" charset="0"/>
              </a:rPr>
              <a:t>The school aims to work in partnership with parents and carers. We do so by:</a:t>
            </a:r>
          </a:p>
          <a:p>
            <a:pPr lvl="1"/>
            <a:r>
              <a:rPr lang="en-GB" sz="3400" dirty="0">
                <a:latin typeface="Arial" panose="020B0604020202020204" pitchFamily="34" charset="0"/>
                <a:cs typeface="Arial" panose="020B0604020202020204" pitchFamily="34" charset="0"/>
              </a:rPr>
              <a:t>Working effectively with all other agencies supporting children and their parents.</a:t>
            </a:r>
          </a:p>
          <a:p>
            <a:pPr lvl="1"/>
            <a:r>
              <a:rPr lang="en-GB" sz="3400" dirty="0">
                <a:latin typeface="Arial" panose="020B0604020202020204" pitchFamily="34" charset="0"/>
                <a:cs typeface="Arial" panose="020B0604020202020204" pitchFamily="34" charset="0"/>
              </a:rPr>
              <a:t>Giving parents and carers opportunities to play an active and valued role in their child’s education.</a:t>
            </a:r>
          </a:p>
          <a:p>
            <a:pPr lvl="1"/>
            <a:r>
              <a:rPr lang="en-GB" sz="3400" dirty="0">
                <a:latin typeface="Arial" panose="020B0604020202020204" pitchFamily="34" charset="0"/>
                <a:cs typeface="Arial" panose="020B0604020202020204" pitchFamily="34" charset="0"/>
              </a:rPr>
              <a:t>Making parents and carers feel welcome.</a:t>
            </a:r>
          </a:p>
          <a:p>
            <a:pPr lvl="1"/>
            <a:r>
              <a:rPr lang="en-GB" sz="3400" dirty="0">
                <a:latin typeface="Arial" panose="020B0604020202020204" pitchFamily="34" charset="0"/>
                <a:cs typeface="Arial" panose="020B0604020202020204" pitchFamily="34" charset="0"/>
              </a:rPr>
              <a:t>Encouraging parents and carers to inform school of any difficulties they perceive their child may be having or other needs the child may have which need addressing.</a:t>
            </a:r>
          </a:p>
          <a:p>
            <a:pPr lvl="1"/>
            <a:r>
              <a:rPr lang="en-GB" sz="3400" dirty="0">
                <a:latin typeface="Arial" panose="020B0604020202020204" pitchFamily="34" charset="0"/>
                <a:cs typeface="Arial" panose="020B0604020202020204" pitchFamily="34" charset="0"/>
              </a:rPr>
              <a:t>Instilling confidence that the school will listen and act appropriately.</a:t>
            </a:r>
          </a:p>
          <a:p>
            <a:pPr lvl="1"/>
            <a:r>
              <a:rPr lang="en-GB" sz="3400" dirty="0">
                <a:latin typeface="Arial" panose="020B0604020202020204" pitchFamily="34" charset="0"/>
                <a:cs typeface="Arial" panose="020B0604020202020204" pitchFamily="34" charset="0"/>
              </a:rPr>
              <a:t>Focusing on the child’s strengths as well as areas of additional need.</a:t>
            </a:r>
          </a:p>
          <a:p>
            <a:pPr lvl="1"/>
            <a:r>
              <a:rPr lang="en-GB" sz="3400" dirty="0">
                <a:latin typeface="Arial" panose="020B0604020202020204" pitchFamily="34" charset="0"/>
                <a:cs typeface="Arial" panose="020B0604020202020204" pitchFamily="34" charset="0"/>
              </a:rPr>
              <a:t>Allowing parents and carers opportunities to discuss ways in which they and the school can help their child.</a:t>
            </a:r>
          </a:p>
          <a:p>
            <a:pPr lvl="1"/>
            <a:r>
              <a:rPr lang="en-GB" sz="3400" dirty="0">
                <a:latin typeface="Arial"/>
                <a:cs typeface="Arial"/>
              </a:rPr>
              <a:t>Agreeing targets for all learners, in particular, those not making expected progress and, for some learners identified as having special educational needs, involving parents in drawing-up Student Passports and monitoring progress. </a:t>
            </a:r>
          </a:p>
          <a:p>
            <a:pPr lvl="1"/>
            <a:r>
              <a:rPr lang="en-GB" sz="3400" dirty="0">
                <a:latin typeface="Arial" panose="020B0604020202020204" pitchFamily="34" charset="0"/>
                <a:cs typeface="Arial" panose="020B0604020202020204" pitchFamily="34" charset="0"/>
              </a:rPr>
              <a:t>Keeping parents and carers informed and giving support during assessment and any related decision-making process. </a:t>
            </a:r>
          </a:p>
          <a:p>
            <a:pPr lvl="1"/>
            <a:r>
              <a:rPr lang="en-GB" sz="3400" dirty="0">
                <a:latin typeface="Arial" panose="020B0604020202020204" pitchFamily="34" charset="0"/>
                <a:cs typeface="Arial" panose="020B0604020202020204" pitchFamily="34" charset="0"/>
              </a:rPr>
              <a:t>Making parents and carers aware of the SENDIASS – Staffordshire Family Partnership.</a:t>
            </a:r>
          </a:p>
          <a:p>
            <a:pPr lvl="1"/>
            <a:r>
              <a:rPr lang="en-GB" sz="3400" dirty="0">
                <a:latin typeface="Arial" panose="020B0604020202020204" pitchFamily="34" charset="0"/>
                <a:cs typeface="Arial" panose="020B0604020202020204" pitchFamily="34" charset="0"/>
              </a:rPr>
              <a:t>Providing all information in an accessible way, including, where necessary, translated information for parents with English as an Additional Language upon request.</a:t>
            </a:r>
          </a:p>
          <a:p>
            <a:endParaRPr lang="en-GB" dirty="0"/>
          </a:p>
        </p:txBody>
      </p:sp>
    </p:spTree>
    <p:extLst>
      <p:ext uri="{BB962C8B-B14F-4D97-AF65-F5344CB8AC3E}">
        <p14:creationId xmlns:p14="http://schemas.microsoft.com/office/powerpoint/2010/main" val="38700664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000" dirty="0">
                <a:latin typeface="Arial" panose="020B0604020202020204" pitchFamily="34" charset="0"/>
                <a:cs typeface="Arial" panose="020B0604020202020204" pitchFamily="34" charset="0"/>
              </a:rPr>
              <a:t>How are children with special educational needs and/or disability involved in making decisions about their education?</a:t>
            </a:r>
          </a:p>
        </p:txBody>
      </p:sp>
      <p:sp>
        <p:nvSpPr>
          <p:cNvPr id="3" name="Content Placeholder 2"/>
          <p:cNvSpPr>
            <a:spLocks noGrp="1"/>
          </p:cNvSpPr>
          <p:nvPr>
            <p:ph sz="quarter" idx="1"/>
          </p:nvPr>
        </p:nvSpPr>
        <p:spPr/>
        <p:txBody>
          <a:bodyPr vert="horz" lIns="91440" tIns="45720" rIns="91440" bIns="45720" anchor="t">
            <a:normAutofit fontScale="70000" lnSpcReduction="20000"/>
          </a:bodyPr>
          <a:lstStyle/>
          <a:p>
            <a:r>
              <a:rPr lang="en-GB" sz="3400" dirty="0">
                <a:latin typeface="Arial"/>
                <a:cs typeface="Arial"/>
              </a:rPr>
              <a:t>We recognise that all learners have the right to be involved in making decisions and exercising choice. In most lessons, all learners are involved in monitoring and reviewing their progress through the use of targets. </a:t>
            </a:r>
          </a:p>
          <a:p>
            <a:r>
              <a:rPr lang="en-GB" sz="3400" dirty="0">
                <a:latin typeface="Arial" panose="020B0604020202020204" pitchFamily="34" charset="0"/>
                <a:cs typeface="Arial" panose="020B0604020202020204" pitchFamily="34" charset="0"/>
              </a:rPr>
              <a:t>We endeavour to fully involve all learners by encouraging them to:</a:t>
            </a:r>
          </a:p>
          <a:p>
            <a:pPr lvl="1"/>
            <a:r>
              <a:rPr lang="en-GB" sz="3000" dirty="0">
                <a:latin typeface="Arial" panose="020B0604020202020204" pitchFamily="34" charset="0"/>
                <a:cs typeface="Arial" panose="020B0604020202020204" pitchFamily="34" charset="0"/>
              </a:rPr>
              <a:t>State their views about their education and learning.</a:t>
            </a:r>
            <a:r>
              <a:rPr lang="en-GB" sz="3000" i="1" dirty="0">
                <a:latin typeface="Arial" panose="020B0604020202020204" pitchFamily="34" charset="0"/>
                <a:cs typeface="Arial" panose="020B0604020202020204" pitchFamily="34" charset="0"/>
              </a:rPr>
              <a:t> </a:t>
            </a:r>
            <a:endParaRPr lang="en-GB" sz="3000" dirty="0">
              <a:latin typeface="Arial" panose="020B0604020202020204" pitchFamily="34" charset="0"/>
              <a:cs typeface="Arial" panose="020B0604020202020204" pitchFamily="34" charset="0"/>
            </a:endParaRPr>
          </a:p>
          <a:p>
            <a:pPr lvl="1"/>
            <a:r>
              <a:rPr lang="en-GB" sz="3000" dirty="0">
                <a:latin typeface="Arial" panose="020B0604020202020204" pitchFamily="34" charset="0"/>
                <a:cs typeface="Arial" panose="020B0604020202020204" pitchFamily="34" charset="0"/>
              </a:rPr>
              <a:t>Identify their own needs and learn about learning. </a:t>
            </a:r>
          </a:p>
          <a:p>
            <a:pPr lvl="1"/>
            <a:r>
              <a:rPr lang="en-GB" sz="3000" dirty="0">
                <a:latin typeface="Arial" panose="020B0604020202020204" pitchFamily="34" charset="0"/>
                <a:cs typeface="Arial" panose="020B0604020202020204" pitchFamily="34" charset="0"/>
              </a:rPr>
              <a:t>Share in individual target setting across the curriculum so that they know what their targets are and why they have them.</a:t>
            </a:r>
          </a:p>
          <a:p>
            <a:pPr lvl="1"/>
            <a:r>
              <a:rPr lang="en-GB" sz="3000" dirty="0">
                <a:latin typeface="Arial" panose="020B0604020202020204" pitchFamily="34" charset="0"/>
                <a:cs typeface="Arial" panose="020B0604020202020204" pitchFamily="34" charset="0"/>
              </a:rPr>
              <a:t>Self-review their progress and set new targets.</a:t>
            </a:r>
          </a:p>
          <a:p>
            <a:pPr lvl="1"/>
            <a:r>
              <a:rPr lang="en-GB" sz="3000" dirty="0">
                <a:latin typeface="Arial"/>
                <a:cs typeface="Arial"/>
              </a:rPr>
              <a:t>(For some learners with special educational needs) to take part in the development, monitoring and review of their Personal Action Plan.</a:t>
            </a:r>
          </a:p>
          <a:p>
            <a:pPr marL="457200" lvl="1" indent="0">
              <a:buNone/>
            </a:pPr>
            <a:endParaRPr lang="en-GB" dirty="0"/>
          </a:p>
        </p:txBody>
      </p:sp>
    </p:spTree>
    <p:extLst>
      <p:ext uri="{BB962C8B-B14F-4D97-AF65-F5344CB8AC3E}">
        <p14:creationId xmlns:p14="http://schemas.microsoft.com/office/powerpoint/2010/main" val="1107721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2400" dirty="0">
                <a:latin typeface="Arial" panose="020B0604020202020204" pitchFamily="34" charset="0"/>
                <a:cs typeface="Arial" panose="020B0604020202020204" pitchFamily="34" charset="0"/>
              </a:rPr>
              <a:t>What kinds of special educational need and/or disability does Walton High School make provision for?</a:t>
            </a:r>
          </a:p>
        </p:txBody>
      </p:sp>
      <p:sp>
        <p:nvSpPr>
          <p:cNvPr id="3" name="Content Placeholder 2"/>
          <p:cNvSpPr>
            <a:spLocks noGrp="1"/>
          </p:cNvSpPr>
          <p:nvPr>
            <p:ph sz="quarter" idx="1"/>
          </p:nvPr>
        </p:nvSpPr>
        <p:spPr/>
        <p:txBody>
          <a:bodyPr>
            <a:normAutofit fontScale="92500" lnSpcReduction="10000"/>
          </a:bodyPr>
          <a:lstStyle/>
          <a:p>
            <a:r>
              <a:rPr lang="en-GB" dirty="0">
                <a:latin typeface="Arial" panose="020B0604020202020204" pitchFamily="34" charset="0"/>
                <a:cs typeface="Arial" panose="020B0604020202020204" pitchFamily="34" charset="0"/>
              </a:rPr>
              <a:t>Walton High School is a maintained mainstream secondary school (11-18). We have provision to meet the needs of students with moderate and specific Cognition and Learning Difficulties, children with Communication and Interaction Difficulties (including students with Autism Spectrum Conditions), young people experiencing Emotional, Social and Mental Health difficulties and children with Sensory and/or Physical difficulties. </a:t>
            </a:r>
          </a:p>
          <a:p>
            <a:r>
              <a:rPr lang="en-GB" dirty="0">
                <a:latin typeface="Arial" panose="020B0604020202020204" pitchFamily="34" charset="0"/>
                <a:cs typeface="Arial" panose="020B0604020202020204" pitchFamily="34" charset="0"/>
              </a:rPr>
              <a:t>It should be noted, however that Walton High School does not have enhanced or specialist provision for any specific type of additional or special educational need.</a:t>
            </a:r>
          </a:p>
        </p:txBody>
      </p:sp>
    </p:spTree>
    <p:extLst>
      <p:ext uri="{BB962C8B-B14F-4D97-AF65-F5344CB8AC3E}">
        <p14:creationId xmlns:p14="http://schemas.microsoft.com/office/powerpoint/2010/main" val="9818202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2400" dirty="0">
                <a:latin typeface="Arial" panose="020B0604020202020204" pitchFamily="34" charset="0"/>
                <a:cs typeface="Arial" panose="020B0604020202020204" pitchFamily="34" charset="0"/>
              </a:rPr>
              <a:t>What do I do if I have a concern about the provision made for my child? </a:t>
            </a:r>
          </a:p>
        </p:txBody>
      </p:sp>
      <p:sp>
        <p:nvSpPr>
          <p:cNvPr id="3" name="Content Placeholder 2"/>
          <p:cNvSpPr>
            <a:spLocks noGrp="1"/>
          </p:cNvSpPr>
          <p:nvPr>
            <p:ph sz="quarter" idx="1"/>
          </p:nvPr>
        </p:nvSpPr>
        <p:spPr/>
        <p:txBody>
          <a:bodyPr>
            <a:normAutofit lnSpcReduction="10000"/>
          </a:bodyPr>
          <a:lstStyle/>
          <a:p>
            <a:r>
              <a:rPr lang="en-GB" dirty="0">
                <a:latin typeface="Arial" panose="020B0604020202020204" pitchFamily="34" charset="0"/>
                <a:cs typeface="Arial" panose="020B0604020202020204" pitchFamily="34" charset="0"/>
              </a:rPr>
              <a:t>If there are any complaints relating to the provision for children with Special Educational Needs and / or Disability these will be dealt with in the first instance by the Head of House and </a:t>
            </a:r>
            <a:r>
              <a:rPr lang="en-GB" dirty="0" err="1">
                <a:latin typeface="Arial" panose="020B0604020202020204" pitchFamily="34" charset="0"/>
                <a:cs typeface="Arial" panose="020B0604020202020204" pitchFamily="34" charset="0"/>
              </a:rPr>
              <a:t>SENDCo</a:t>
            </a:r>
            <a:r>
              <a:rPr lang="en-GB" dirty="0">
                <a:latin typeface="Arial" panose="020B0604020202020204" pitchFamily="34" charset="0"/>
                <a:cs typeface="Arial" panose="020B0604020202020204" pitchFamily="34" charset="0"/>
              </a:rPr>
              <a:t>, then, if unresolved, by the Headteacher.  </a:t>
            </a:r>
          </a:p>
          <a:p>
            <a:r>
              <a:rPr lang="en-GB" dirty="0">
                <a:latin typeface="Arial" panose="020B0604020202020204" pitchFamily="34" charset="0"/>
                <a:cs typeface="Arial" panose="020B0604020202020204" pitchFamily="34" charset="0"/>
              </a:rPr>
              <a:t>The governor with specific responsibility for SEND/inclusion may be involved if necessary. </a:t>
            </a:r>
          </a:p>
          <a:p>
            <a:r>
              <a:rPr lang="en-GB" dirty="0">
                <a:latin typeface="Arial" panose="020B0604020202020204" pitchFamily="34" charset="0"/>
                <a:cs typeface="Arial" panose="020B0604020202020204" pitchFamily="34" charset="0"/>
              </a:rPr>
              <a:t>In the case of an unresolved complaint the issue should be taken through the general Governors’ complaints procedure (see separate Complaints Policy).</a:t>
            </a:r>
          </a:p>
          <a:p>
            <a:pPr marL="0" indent="0">
              <a:buNone/>
            </a:pPr>
            <a:endParaRPr lang="en-GB" dirty="0"/>
          </a:p>
        </p:txBody>
      </p:sp>
    </p:spTree>
    <p:extLst>
      <p:ext uri="{BB962C8B-B14F-4D97-AF65-F5344CB8AC3E}">
        <p14:creationId xmlns:p14="http://schemas.microsoft.com/office/powerpoint/2010/main" val="15812807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1800" dirty="0">
                <a:latin typeface="Arial" panose="020B0604020202020204" pitchFamily="34" charset="0"/>
                <a:cs typeface="Arial" panose="020B0604020202020204" pitchFamily="34" charset="0"/>
              </a:rPr>
              <a:t>What specialist services and expertise are available to support Walton High School in meeting my child’s Special Educational Needs and / or Disability?</a:t>
            </a:r>
          </a:p>
        </p:txBody>
      </p:sp>
      <p:sp>
        <p:nvSpPr>
          <p:cNvPr id="3" name="Content Placeholder 2"/>
          <p:cNvSpPr>
            <a:spLocks noGrp="1"/>
          </p:cNvSpPr>
          <p:nvPr>
            <p:ph sz="quarter" idx="1"/>
          </p:nvPr>
        </p:nvSpPr>
        <p:spPr>
          <a:xfrm>
            <a:off x="301752" y="1527048"/>
            <a:ext cx="8503920" cy="4782272"/>
          </a:xfrm>
        </p:spPr>
        <p:txBody>
          <a:bodyPr vert="horz" lIns="91440" tIns="45720" rIns="91440" bIns="45720" anchor="t">
            <a:noAutofit/>
          </a:bodyPr>
          <a:lstStyle/>
          <a:p>
            <a:pPr marL="0" indent="0">
              <a:buNone/>
            </a:pPr>
            <a:r>
              <a:rPr lang="en-GB" sz="1600" dirty="0">
                <a:latin typeface="Arial"/>
                <a:cs typeface="Arial"/>
              </a:rPr>
              <a:t>Effective working links will also be maintained with a variety of outside agencies, including health and social services to assist the school in meeting the needs of all students. Where it is agreed that a student requires additional support from outside the school, a EHA will be completed to identify the appropriate services to involve.</a:t>
            </a:r>
          </a:p>
          <a:p>
            <a:pPr marL="0" indent="0">
              <a:buNone/>
            </a:pPr>
            <a:r>
              <a:rPr lang="en-GB" sz="1600" dirty="0">
                <a:latin typeface="Arial" panose="020B0604020202020204" pitchFamily="34" charset="0"/>
                <a:cs typeface="Arial" panose="020B0604020202020204" pitchFamily="34" charset="0"/>
              </a:rPr>
              <a:t>Walton High School currently receives support from</a:t>
            </a:r>
          </a:p>
          <a:p>
            <a:pPr lvl="0"/>
            <a:r>
              <a:rPr lang="en-GB" sz="1600" dirty="0">
                <a:latin typeface="Arial" panose="020B0604020202020204" pitchFamily="34" charset="0"/>
                <a:cs typeface="Arial" panose="020B0604020202020204" pitchFamily="34" charset="0"/>
              </a:rPr>
              <a:t>Special Educational Needs Support Service (SENIS)</a:t>
            </a:r>
          </a:p>
          <a:p>
            <a:pPr lvl="0"/>
            <a:r>
              <a:rPr lang="en-GB" sz="1600" dirty="0">
                <a:latin typeface="Arial" panose="020B0604020202020204" pitchFamily="34" charset="0"/>
                <a:cs typeface="Arial" panose="020B0604020202020204" pitchFamily="34" charset="0"/>
              </a:rPr>
              <a:t>Educational Psychology Service </a:t>
            </a:r>
          </a:p>
          <a:p>
            <a:pPr lvl="0"/>
            <a:r>
              <a:rPr lang="en-GB" sz="1600" dirty="0">
                <a:latin typeface="Arial" panose="020B0604020202020204" pitchFamily="34" charset="0"/>
                <a:cs typeface="Arial" panose="020B0604020202020204" pitchFamily="34" charset="0"/>
              </a:rPr>
              <a:t>Specialist Services</a:t>
            </a:r>
          </a:p>
          <a:p>
            <a:pPr lvl="1">
              <a:buFont typeface="Courier New" panose="02070309020205020404" pitchFamily="49" charset="0"/>
              <a:buChar char="o"/>
            </a:pPr>
            <a:r>
              <a:rPr lang="en-GB" sz="1600" dirty="0">
                <a:latin typeface="Arial"/>
                <a:cs typeface="Arial"/>
              </a:rPr>
              <a:t>Autism Inclusion Team</a:t>
            </a:r>
          </a:p>
          <a:p>
            <a:pPr lvl="1">
              <a:buFont typeface="Courier New" panose="02070309020205020404" pitchFamily="49" charset="0"/>
              <a:buChar char="o"/>
            </a:pPr>
            <a:r>
              <a:rPr lang="en-GB" sz="1600" dirty="0">
                <a:latin typeface="Arial"/>
                <a:cs typeface="Arial"/>
              </a:rPr>
              <a:t>Hearing Inclusion Team</a:t>
            </a:r>
          </a:p>
          <a:p>
            <a:pPr lvl="1">
              <a:buFont typeface="Courier New" panose="02070309020205020404" pitchFamily="49" charset="0"/>
              <a:buChar char="o"/>
            </a:pPr>
            <a:r>
              <a:rPr lang="en-GB" sz="1600" dirty="0">
                <a:latin typeface="Arial"/>
                <a:cs typeface="Arial"/>
              </a:rPr>
              <a:t>Visual Inclusion Team</a:t>
            </a:r>
          </a:p>
          <a:p>
            <a:pPr lvl="1">
              <a:buFont typeface="Courier New" panose="02070309020205020404" pitchFamily="49" charset="0"/>
              <a:buChar char="o"/>
            </a:pPr>
            <a:r>
              <a:rPr lang="en-GB" sz="1600" dirty="0">
                <a:latin typeface="Arial" panose="020B0604020202020204" pitchFamily="34" charset="0"/>
                <a:cs typeface="Arial" panose="020B0604020202020204" pitchFamily="34" charset="0"/>
              </a:rPr>
              <a:t>Speech and language Service (SALT)</a:t>
            </a:r>
          </a:p>
          <a:p>
            <a:pPr lvl="1">
              <a:buFont typeface="Courier New" panose="02070309020205020404" pitchFamily="49" charset="0"/>
              <a:buChar char="o"/>
            </a:pPr>
            <a:r>
              <a:rPr lang="en-GB" sz="1600" dirty="0">
                <a:latin typeface="Arial" panose="020B0604020202020204" pitchFamily="34" charset="0"/>
                <a:cs typeface="Arial" panose="020B0604020202020204" pitchFamily="34" charset="0"/>
              </a:rPr>
              <a:t>CAMHS (Child &amp; Adolescent Mental Health Service) </a:t>
            </a:r>
          </a:p>
          <a:p>
            <a:pPr lvl="0"/>
            <a:r>
              <a:rPr lang="en-GB" sz="1600" dirty="0">
                <a:latin typeface="Arial" panose="020B0604020202020204" pitchFamily="34" charset="0"/>
                <a:cs typeface="Arial" panose="020B0604020202020204" pitchFamily="34" charset="0"/>
              </a:rPr>
              <a:t>Entrust Behaviour Support Team</a:t>
            </a:r>
          </a:p>
          <a:p>
            <a:pPr lvl="0"/>
            <a:r>
              <a:rPr lang="en-GB" sz="1600" dirty="0">
                <a:latin typeface="Arial" panose="020B0604020202020204" pitchFamily="34" charset="0"/>
                <a:cs typeface="Arial" panose="020B0604020202020204" pitchFamily="34" charset="0"/>
              </a:rPr>
              <a:t>The Virtual School for Looked After Children </a:t>
            </a:r>
          </a:p>
          <a:p>
            <a:pPr lvl="0"/>
            <a:r>
              <a:rPr lang="en-GB" sz="1600" dirty="0">
                <a:latin typeface="Arial" panose="020B0604020202020204" pitchFamily="34" charset="0"/>
                <a:cs typeface="Arial" panose="020B0604020202020204" pitchFamily="34" charset="0"/>
              </a:rPr>
              <a:t>The Educational Welfare Service</a:t>
            </a:r>
          </a:p>
          <a:p>
            <a:pPr lvl="0"/>
            <a:r>
              <a:rPr lang="en-GB" sz="1600" dirty="0">
                <a:latin typeface="Arial" panose="020B0604020202020204" pitchFamily="34" charset="0"/>
                <a:cs typeface="Arial" panose="020B0604020202020204" pitchFamily="34" charset="0"/>
              </a:rPr>
              <a:t>The Local Support Team</a:t>
            </a:r>
          </a:p>
        </p:txBody>
      </p:sp>
    </p:spTree>
    <p:extLst>
      <p:ext uri="{BB962C8B-B14F-4D97-AF65-F5344CB8AC3E}">
        <p14:creationId xmlns:p14="http://schemas.microsoft.com/office/powerpoint/2010/main" val="19104649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2800" dirty="0">
                <a:latin typeface="Arial" panose="020B0604020202020204" pitchFamily="34" charset="0"/>
                <a:cs typeface="Arial" panose="020B0604020202020204" pitchFamily="34" charset="0"/>
              </a:rPr>
              <a:t>Where can I get further advice and information from?</a:t>
            </a:r>
          </a:p>
        </p:txBody>
      </p:sp>
      <p:sp>
        <p:nvSpPr>
          <p:cNvPr id="3" name="Content Placeholder 2"/>
          <p:cNvSpPr>
            <a:spLocks noGrp="1"/>
          </p:cNvSpPr>
          <p:nvPr>
            <p:ph sz="quarter" idx="1"/>
          </p:nvPr>
        </p:nvSpPr>
        <p:spPr>
          <a:xfrm>
            <a:off x="301752" y="1412776"/>
            <a:ext cx="8503920" cy="4572000"/>
          </a:xfrm>
        </p:spPr>
        <p:txBody>
          <a:bodyPr>
            <a:normAutofit fontScale="62500" lnSpcReduction="20000"/>
          </a:bodyPr>
          <a:lstStyle/>
          <a:p>
            <a:pPr marL="0" indent="0">
              <a:buNone/>
            </a:pPr>
            <a:r>
              <a:rPr lang="en-GB" dirty="0">
                <a:latin typeface="Arial" panose="020B0604020202020204" pitchFamily="34" charset="0"/>
                <a:cs typeface="Arial" panose="020B0604020202020204" pitchFamily="34" charset="0"/>
              </a:rPr>
              <a:t>SENDIASS Staffordshire Family Partnership: Contact Number: 01785 356921</a:t>
            </a:r>
          </a:p>
          <a:p>
            <a:pPr marL="0" indent="0">
              <a:buNone/>
            </a:pPr>
            <a:r>
              <a:rPr lang="en-GB" dirty="0">
                <a:latin typeface="Arial" panose="020B0604020202020204" pitchFamily="34" charset="0"/>
                <a:cs typeface="Arial" panose="020B0604020202020204" pitchFamily="34" charset="0"/>
              </a:rPr>
              <a:t> Email: </a:t>
            </a:r>
            <a:r>
              <a:rPr lang="en-GB" dirty="0">
                <a:latin typeface="Arial" panose="020B0604020202020204" pitchFamily="34" charset="0"/>
                <a:cs typeface="Arial" panose="020B0604020202020204" pitchFamily="34" charset="0"/>
                <a:hlinkClick r:id="rId2"/>
              </a:rPr>
              <a:t>sfps@Staffordshire.gov.uk</a:t>
            </a:r>
            <a:r>
              <a:rPr lang="en-GB" dirty="0">
                <a:latin typeface="Arial" panose="020B0604020202020204" pitchFamily="34" charset="0"/>
                <a:cs typeface="Arial" panose="020B0604020202020204" pitchFamily="34" charset="0"/>
              </a:rPr>
              <a:t> </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t>SENDIASS Family Partnership (formerly SEND Family Partnership) is for parents and carers of children and young people aged 0 to 25, with special educational needs and disabilities (SEND).</a:t>
            </a:r>
            <a:br>
              <a:rPr lang="en-GB" dirty="0"/>
            </a:br>
            <a:br>
              <a:rPr lang="en-GB" dirty="0"/>
            </a:br>
            <a:r>
              <a:rPr lang="en-GB" dirty="0"/>
              <a:t>They offer information, advice and support about education, health and social care issues to support </a:t>
            </a:r>
            <a:r>
              <a:rPr lang="en-GB" b="1" dirty="0"/>
              <a:t>Staffordshire's SEND Local Offer</a:t>
            </a:r>
            <a:r>
              <a:rPr lang="en-GB" dirty="0"/>
              <a:t>.</a:t>
            </a:r>
          </a:p>
          <a:p>
            <a:pPr marL="0" indent="0">
              <a:buNone/>
            </a:pPr>
            <a:endParaRPr lang="en-GB" dirty="0"/>
          </a:p>
          <a:p>
            <a:pPr marL="0" indent="0">
              <a:buNone/>
            </a:pPr>
            <a:r>
              <a:rPr lang="en-GB" dirty="0"/>
              <a:t>The SEND Assessment and Planning Team can be </a:t>
            </a:r>
            <a:r>
              <a:rPr lang="en-GB"/>
              <a:t>contacted on</a:t>
            </a:r>
          </a:p>
          <a:p>
            <a:pPr marL="0" indent="0">
              <a:buNone/>
            </a:pPr>
            <a:endParaRPr lang="en-GB" dirty="0"/>
          </a:p>
          <a:p>
            <a:pPr marL="0" indent="0">
              <a:buNone/>
            </a:pPr>
            <a:r>
              <a:rPr lang="en-GB" b="1" dirty="0"/>
              <a:t>Stafford and South Staffs Locality Office </a:t>
            </a:r>
            <a:r>
              <a:rPr lang="en-GB" dirty="0"/>
              <a:t>01785 356854</a:t>
            </a:r>
          </a:p>
          <a:p>
            <a:pPr marL="0" indent="0">
              <a:buNone/>
            </a:pPr>
            <a:r>
              <a:rPr lang="en-GB" b="1" dirty="0"/>
              <a:t>East Staffs and Tamworth Locality Office </a:t>
            </a:r>
            <a:r>
              <a:rPr lang="en-GB" dirty="0"/>
              <a:t>01283 239755</a:t>
            </a:r>
          </a:p>
          <a:p>
            <a:pPr marL="0" indent="0">
              <a:buNone/>
            </a:pPr>
            <a:r>
              <a:rPr lang="en-GB" b="1" dirty="0"/>
              <a:t>Lichfield and Cannock Locality Office </a:t>
            </a:r>
            <a:r>
              <a:rPr lang="en-GB" dirty="0"/>
              <a:t>01543 512050</a:t>
            </a:r>
          </a:p>
          <a:p>
            <a:pPr marL="0" indent="0">
              <a:buNone/>
            </a:pPr>
            <a:r>
              <a:rPr lang="en-GB" b="1" dirty="0"/>
              <a:t>Newcastle and Moorlands Locality Office </a:t>
            </a:r>
            <a:r>
              <a:rPr lang="en-GB" dirty="0"/>
              <a:t>01782 297524</a:t>
            </a:r>
            <a:br>
              <a:rPr lang="en-GB" dirty="0"/>
            </a:b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03177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sz="2800" dirty="0">
                <a:latin typeface="Arial" panose="020B0604020202020204" pitchFamily="34" charset="0"/>
                <a:cs typeface="Arial" panose="020B0604020202020204" pitchFamily="34" charset="0"/>
              </a:rPr>
              <a:t>How do you prepare my child for joining your school or transferring to another phase of education?</a:t>
            </a:r>
          </a:p>
        </p:txBody>
      </p:sp>
      <p:sp>
        <p:nvSpPr>
          <p:cNvPr id="3" name="Content Placeholder 2"/>
          <p:cNvSpPr>
            <a:spLocks noGrp="1"/>
          </p:cNvSpPr>
          <p:nvPr>
            <p:ph sz="quarter" idx="1"/>
          </p:nvPr>
        </p:nvSpPr>
        <p:spPr/>
        <p:txBody>
          <a:bodyPr>
            <a:normAutofit fontScale="40000" lnSpcReduction="20000"/>
          </a:bodyPr>
          <a:lstStyle/>
          <a:p>
            <a:pPr lvl="0"/>
            <a:r>
              <a:rPr lang="en-GB" sz="4500" dirty="0">
                <a:latin typeface="Arial" panose="020B0604020202020204" pitchFamily="34" charset="0"/>
                <a:cs typeface="Arial" panose="020B0604020202020204" pitchFamily="34" charset="0"/>
              </a:rPr>
              <a:t>We will ensure early and timely planning for transfer to a learner’s next phase of education and, in the year before the year in which they leave, will offer transition meetings to all learners in receipt of SEND support. Learners with Education Health and Care Plans will have next phase destinations and transition arrangements discussed at plan review meetings convened by the plan coordinator.</a:t>
            </a:r>
          </a:p>
          <a:p>
            <a:pPr lvl="0"/>
            <a:r>
              <a:rPr lang="en-GB" sz="4500" dirty="0">
                <a:latin typeface="Arial" panose="020B0604020202020204" pitchFamily="34" charset="0"/>
                <a:cs typeface="Arial" panose="020B0604020202020204" pitchFamily="34" charset="0"/>
              </a:rPr>
              <a:t>A transition timeline will be produced, with specific responsibilities identified.</a:t>
            </a:r>
          </a:p>
          <a:p>
            <a:pPr lvl="0"/>
            <a:r>
              <a:rPr lang="en-GB" sz="4500" dirty="0">
                <a:latin typeface="Arial" panose="020B0604020202020204" pitchFamily="34" charset="0"/>
                <a:cs typeface="Arial" panose="020B0604020202020204" pitchFamily="34" charset="0"/>
              </a:rPr>
              <a:t>Support for the learner in coming to terms with moving on will be carefully planned and may include familiarisation visits and counselling.  </a:t>
            </a:r>
          </a:p>
          <a:p>
            <a:pPr lvl="0"/>
            <a:r>
              <a:rPr lang="en-GB" sz="4500" dirty="0">
                <a:latin typeface="Arial" panose="020B0604020202020204" pitchFamily="34" charset="0"/>
                <a:cs typeface="Arial" panose="020B0604020202020204" pitchFamily="34" charset="0"/>
              </a:rPr>
              <a:t>Learners and parents will be encouraged to consider all options for the next phase of education and the school will involve outside agencies, as appropriate, to ensure information is comprehensive but easily accessible and understandable. Accompanied visits to other providers may be arranged as appropriate. </a:t>
            </a:r>
          </a:p>
          <a:p>
            <a:pPr lvl="0"/>
            <a:r>
              <a:rPr lang="en-GB" sz="4500" dirty="0">
                <a:latin typeface="Arial" panose="020B0604020202020204" pitchFamily="34" charset="0"/>
                <a:cs typeface="Arial" panose="020B0604020202020204" pitchFamily="34" charset="0"/>
              </a:rPr>
              <a:t>Parents will be given a reliable named contact at the next phase provider with whom the </a:t>
            </a:r>
            <a:r>
              <a:rPr lang="en-GB" sz="4500" dirty="0" err="1">
                <a:latin typeface="Arial" panose="020B0604020202020204" pitchFamily="34" charset="0"/>
                <a:cs typeface="Arial" panose="020B0604020202020204" pitchFamily="34" charset="0"/>
              </a:rPr>
              <a:t>SENDCo</a:t>
            </a:r>
            <a:r>
              <a:rPr lang="en-GB" sz="4500" dirty="0">
                <a:latin typeface="Arial" panose="020B0604020202020204" pitchFamily="34" charset="0"/>
                <a:cs typeface="Arial" panose="020B0604020202020204" pitchFamily="34" charset="0"/>
              </a:rPr>
              <a:t> will liaise.</a:t>
            </a:r>
          </a:p>
          <a:p>
            <a:pPr marL="0" indent="0">
              <a:buNone/>
            </a:pPr>
            <a:endParaRPr lang="en-GB" dirty="0"/>
          </a:p>
        </p:txBody>
      </p:sp>
    </p:spTree>
    <p:extLst>
      <p:ext uri="{BB962C8B-B14F-4D97-AF65-F5344CB8AC3E}">
        <p14:creationId xmlns:p14="http://schemas.microsoft.com/office/powerpoint/2010/main" val="36586755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2400" dirty="0">
                <a:latin typeface="Arial" panose="020B0604020202020204" pitchFamily="34" charset="0"/>
                <a:cs typeface="Arial" panose="020B0604020202020204" pitchFamily="34" charset="0"/>
              </a:rPr>
              <a:t>Where can I get further information about services/support for my child?</a:t>
            </a:r>
          </a:p>
        </p:txBody>
      </p:sp>
      <p:sp>
        <p:nvSpPr>
          <p:cNvPr id="3" name="Content Placeholder 2"/>
          <p:cNvSpPr>
            <a:spLocks noGrp="1"/>
          </p:cNvSpPr>
          <p:nvPr>
            <p:ph sz="quarter" idx="1"/>
          </p:nvPr>
        </p:nvSpPr>
        <p:spPr/>
        <p:txBody>
          <a:bodyPr/>
          <a:lstStyle/>
          <a:p>
            <a:r>
              <a:rPr lang="en-GB" sz="2800" dirty="0">
                <a:latin typeface="Arial" panose="020B0604020202020204" pitchFamily="34" charset="0"/>
                <a:cs typeface="Arial" panose="020B0604020202020204" pitchFamily="34" charset="0"/>
              </a:rPr>
              <a:t>The Staffordshire Local Offer can be found at:</a:t>
            </a:r>
            <a:endParaRPr lang="en-GB" sz="2800" b="1" u="sng" dirty="0">
              <a:latin typeface="Arial" panose="020B0604020202020204" pitchFamily="34" charset="0"/>
              <a:cs typeface="Arial" panose="020B0604020202020204" pitchFamily="34" charset="0"/>
            </a:endParaRPr>
          </a:p>
          <a:p>
            <a:pPr marL="0" indent="0">
              <a:buNone/>
            </a:pPr>
            <a:r>
              <a:rPr lang="en-GB" sz="2800" dirty="0">
                <a:latin typeface="Arial" panose="020B0604020202020204" pitchFamily="34" charset="0"/>
                <a:cs typeface="Arial" panose="020B0604020202020204" pitchFamily="34" charset="0"/>
              </a:rPr>
              <a:t> </a:t>
            </a:r>
          </a:p>
          <a:p>
            <a:pPr marL="0" indent="0">
              <a:buNone/>
            </a:pPr>
            <a:r>
              <a:rPr lang="en-GB" i="1" dirty="0">
                <a:hlinkClick r:id="rId2"/>
              </a:rPr>
              <a:t>www.staffordshireconnects.info</a:t>
            </a:r>
            <a:endParaRPr lang="en-GB" i="1"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107425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534400" cy="758952"/>
          </a:xfrm>
        </p:spPr>
        <p:txBody>
          <a:bodyPr>
            <a:normAutofit/>
          </a:bodyPr>
          <a:lstStyle/>
          <a:p>
            <a:r>
              <a:rPr lang="en-GB" sz="2800" dirty="0">
                <a:latin typeface="Arial" panose="020B0604020202020204" pitchFamily="34" charset="0"/>
                <a:cs typeface="Arial" panose="020B0604020202020204" pitchFamily="34" charset="0"/>
              </a:rPr>
              <a:t>How will I know about my child’s progress in school?</a:t>
            </a:r>
          </a:p>
        </p:txBody>
      </p:sp>
      <p:sp>
        <p:nvSpPr>
          <p:cNvPr id="3" name="Content Placeholder 2"/>
          <p:cNvSpPr>
            <a:spLocks noGrp="1"/>
          </p:cNvSpPr>
          <p:nvPr>
            <p:ph sz="quarter" idx="1"/>
          </p:nvPr>
        </p:nvSpPr>
        <p:spPr/>
        <p:txBody>
          <a:bodyPr>
            <a:normAutofit lnSpcReduction="10000"/>
          </a:bodyPr>
          <a:lstStyle/>
          <a:p>
            <a:r>
              <a:rPr lang="en-GB" dirty="0">
                <a:latin typeface="Arial" panose="020B0604020202020204" pitchFamily="34" charset="0"/>
                <a:cs typeface="Arial" panose="020B0604020202020204" pitchFamily="34" charset="0"/>
              </a:rPr>
              <a:t>Every term you will receive information about your child’s progress in each subject area, comparing their current attainment with their target grade. You will also be informed about their behaviour and effort along with any homework concerns.</a:t>
            </a:r>
          </a:p>
          <a:p>
            <a:r>
              <a:rPr lang="en-GB" dirty="0">
                <a:latin typeface="Arial" panose="020B0604020202020204" pitchFamily="34" charset="0"/>
                <a:cs typeface="Arial" panose="020B0604020202020204" pitchFamily="34" charset="0"/>
              </a:rPr>
              <a:t>Two of the reports will be ‘mini’ reports, the third will be a ‘full’ annual report.</a:t>
            </a:r>
          </a:p>
          <a:p>
            <a:r>
              <a:rPr lang="en-GB" dirty="0">
                <a:latin typeface="Arial" panose="020B0604020202020204" pitchFamily="34" charset="0"/>
                <a:cs typeface="Arial" panose="020B0604020202020204" pitchFamily="34" charset="0"/>
              </a:rPr>
              <a:t>There is one parents’ consultation evening for each year group, every year. Dates of Parents’ Consultation Evenings are published in the school calendar and on the school website.</a:t>
            </a:r>
          </a:p>
        </p:txBody>
      </p:sp>
    </p:spTree>
    <p:extLst>
      <p:ext uri="{BB962C8B-B14F-4D97-AF65-F5344CB8AC3E}">
        <p14:creationId xmlns:p14="http://schemas.microsoft.com/office/powerpoint/2010/main" val="1889690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2400" dirty="0">
                <a:latin typeface="Arial" panose="020B0604020202020204" pitchFamily="34" charset="0"/>
                <a:cs typeface="Arial" panose="020B0604020202020204" pitchFamily="34" charset="0"/>
              </a:rPr>
              <a:t>How will Walton High School identify and assess my child’s special educational needs?</a:t>
            </a:r>
          </a:p>
        </p:txBody>
      </p:sp>
      <p:sp>
        <p:nvSpPr>
          <p:cNvPr id="3" name="Content Placeholder 2"/>
          <p:cNvSpPr>
            <a:spLocks noGrp="1"/>
          </p:cNvSpPr>
          <p:nvPr>
            <p:ph sz="quarter" idx="1"/>
          </p:nvPr>
        </p:nvSpPr>
        <p:spPr/>
        <p:txBody>
          <a:bodyPr>
            <a:normAutofit fontScale="85000" lnSpcReduction="20000"/>
          </a:bodyPr>
          <a:lstStyle/>
          <a:p>
            <a:r>
              <a:rPr lang="en-GB" dirty="0">
                <a:latin typeface="Arial" panose="020B0604020202020204" pitchFamily="34" charset="0"/>
                <a:cs typeface="Arial" panose="020B0604020202020204" pitchFamily="34" charset="0"/>
              </a:rPr>
              <a:t>Walton High School believes that children’s needs should be identified and met as early as possible. This is done through:</a:t>
            </a:r>
          </a:p>
          <a:p>
            <a:pPr lvl="1"/>
            <a:r>
              <a:rPr lang="en-GB" dirty="0">
                <a:latin typeface="Arial" panose="020B0604020202020204" pitchFamily="34" charset="0"/>
                <a:cs typeface="Arial" panose="020B0604020202020204" pitchFamily="34" charset="0"/>
              </a:rPr>
              <a:t>The analysis of data including entry profiles, Key Stage 2 SAT results, reading ages, other whole-school learner progress data.</a:t>
            </a:r>
          </a:p>
          <a:p>
            <a:pPr lvl="1"/>
            <a:r>
              <a:rPr lang="en-GB" dirty="0">
                <a:latin typeface="Arial" panose="020B0604020202020204" pitchFamily="34" charset="0"/>
                <a:cs typeface="Arial" panose="020B0604020202020204" pitchFamily="34" charset="0"/>
              </a:rPr>
              <a:t>Classroom-based assessment and monitoring arrangements. </a:t>
            </a:r>
          </a:p>
          <a:p>
            <a:pPr lvl="1"/>
            <a:r>
              <a:rPr lang="en-GB" dirty="0">
                <a:latin typeface="Arial" panose="020B0604020202020204" pitchFamily="34" charset="0"/>
                <a:cs typeface="Arial" panose="020B0604020202020204" pitchFamily="34" charset="0"/>
              </a:rPr>
              <a:t>Following up parental concerns.</a:t>
            </a:r>
          </a:p>
          <a:p>
            <a:pPr lvl="1"/>
            <a:r>
              <a:rPr lang="en-GB" dirty="0">
                <a:latin typeface="Arial" panose="020B0604020202020204" pitchFamily="34" charset="0"/>
                <a:cs typeface="Arial" panose="020B0604020202020204" pitchFamily="34" charset="0"/>
              </a:rPr>
              <a:t>Tracking individual children’s progress over time.</a:t>
            </a:r>
          </a:p>
          <a:p>
            <a:pPr lvl="1"/>
            <a:r>
              <a:rPr lang="en-GB" dirty="0">
                <a:latin typeface="Arial" panose="020B0604020202020204" pitchFamily="34" charset="0"/>
                <a:cs typeface="Arial" panose="020B0604020202020204" pitchFamily="34" charset="0"/>
              </a:rPr>
              <a:t>Liaison with primary schools on transfer. </a:t>
            </a:r>
          </a:p>
          <a:p>
            <a:pPr lvl="1"/>
            <a:r>
              <a:rPr lang="en-GB" dirty="0">
                <a:latin typeface="Arial" panose="020B0604020202020204" pitchFamily="34" charset="0"/>
                <a:cs typeface="Arial" panose="020B0604020202020204" pitchFamily="34" charset="0"/>
              </a:rPr>
              <a:t>Information from previous schools.</a:t>
            </a:r>
          </a:p>
          <a:p>
            <a:pPr lvl="1"/>
            <a:r>
              <a:rPr lang="en-GB" dirty="0">
                <a:latin typeface="Arial" panose="020B0604020202020204" pitchFamily="34" charset="0"/>
                <a:cs typeface="Arial" panose="020B0604020202020204" pitchFamily="34" charset="0"/>
              </a:rPr>
              <a:t>Information from other services.</a:t>
            </a:r>
          </a:p>
          <a:p>
            <a:pPr lvl="1"/>
            <a:r>
              <a:rPr lang="en-GB" dirty="0">
                <a:latin typeface="Arial" panose="020B0604020202020204" pitchFamily="34" charset="0"/>
                <a:cs typeface="Arial" panose="020B0604020202020204" pitchFamily="34" charset="0"/>
              </a:rPr>
              <a:t>Undertaking, when necessary, a more in depth individual assessment - this may include psychometric assessments, chosen to deliver appropriate, useful information on a learner’s needs. </a:t>
            </a:r>
          </a:p>
          <a:p>
            <a:pPr lvl="1"/>
            <a:r>
              <a:rPr lang="en-GB" dirty="0">
                <a:latin typeface="Arial" panose="020B0604020202020204" pitchFamily="34" charset="0"/>
                <a:cs typeface="Arial" panose="020B0604020202020204" pitchFamily="34" charset="0"/>
              </a:rPr>
              <a:t>Involving an external agency where the student is not making adequate progress and specialist knowledge that goes beyond that available in the school is required.</a:t>
            </a:r>
          </a:p>
          <a:p>
            <a:endParaRPr lang="en-GB" dirty="0"/>
          </a:p>
        </p:txBody>
      </p:sp>
    </p:spTree>
    <p:extLst>
      <p:ext uri="{BB962C8B-B14F-4D97-AF65-F5344CB8AC3E}">
        <p14:creationId xmlns:p14="http://schemas.microsoft.com/office/powerpoint/2010/main" val="1856443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2400" dirty="0">
                <a:latin typeface="Arial" panose="020B0604020202020204" pitchFamily="34" charset="0"/>
                <a:cs typeface="Arial" panose="020B0604020202020204" pitchFamily="34" charset="0"/>
              </a:rPr>
              <a:t>Who should I contact if I have concerns about my child’s progress at school?</a:t>
            </a:r>
          </a:p>
        </p:txBody>
      </p:sp>
      <p:sp>
        <p:nvSpPr>
          <p:cNvPr id="3" name="Content Placeholder 2"/>
          <p:cNvSpPr>
            <a:spLocks noGrp="1"/>
          </p:cNvSpPr>
          <p:nvPr>
            <p:ph sz="quarter" idx="1"/>
          </p:nvPr>
        </p:nvSpPr>
        <p:spPr/>
        <p:txBody>
          <a:bodyPr vert="horz" lIns="91440" tIns="45720" rIns="91440" bIns="45720" anchor="t">
            <a:normAutofit fontScale="92500" lnSpcReduction="20000"/>
          </a:bodyPr>
          <a:lstStyle/>
          <a:p>
            <a:r>
              <a:rPr lang="en-GB" sz="1800" dirty="0">
                <a:latin typeface="Arial" panose="020B0604020202020204" pitchFamily="34" charset="0"/>
                <a:cs typeface="Arial" panose="020B0604020202020204" pitchFamily="34" charset="0"/>
              </a:rPr>
              <a:t>In the first instance, if you are concerned about a specific subject, contact that subject teacher. All teachers can be contacted on the main school telephone number: 01785 334917</a:t>
            </a:r>
          </a:p>
          <a:p>
            <a:r>
              <a:rPr lang="en-GB" sz="1800" dirty="0">
                <a:latin typeface="Arial"/>
                <a:cs typeface="Arial"/>
              </a:rPr>
              <a:t>If your concern is more general about your child’s progress across a number of subjects you should contact your child’s Head of Year</a:t>
            </a:r>
            <a:endParaRPr lang="en-GB" sz="18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1800" dirty="0">
              <a:latin typeface="Arial" panose="020B0604020202020204" pitchFamily="34" charset="0"/>
              <a:cs typeface="Arial" panose="020B0604020202020204" pitchFamily="34" charset="0"/>
            </a:endParaRPr>
          </a:p>
          <a:p>
            <a:r>
              <a:rPr lang="en-GB" sz="1800" dirty="0">
                <a:latin typeface="Arial"/>
                <a:cs typeface="Arial"/>
              </a:rPr>
              <a:t>All Heads of Year &amp; the Transition Manager can also be contacted on the main school telephone number: 01785 334917</a:t>
            </a:r>
          </a:p>
          <a:p>
            <a:r>
              <a:rPr lang="en-GB" sz="1800" dirty="0">
                <a:latin typeface="Arial"/>
                <a:cs typeface="Arial"/>
              </a:rPr>
              <a:t>Your child’s teacher or the Head of Year can consult the SENDCo at any point and will discuss with you whether a referral is appropriate</a:t>
            </a:r>
          </a:p>
          <a:p>
            <a:pPr marL="0" indent="0">
              <a:buNone/>
            </a:pP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778550965"/>
              </p:ext>
            </p:extLst>
          </p:nvPr>
        </p:nvGraphicFramePr>
        <p:xfrm>
          <a:off x="1207698" y="2774830"/>
          <a:ext cx="6165139" cy="1920240"/>
        </p:xfrm>
        <a:graphic>
          <a:graphicData uri="http://schemas.openxmlformats.org/drawingml/2006/table">
            <a:tbl>
              <a:tblPr firstRow="1" bandRow="1">
                <a:tableStyleId>{5C22544A-7EE6-4342-B048-85BDC9FD1C3A}</a:tableStyleId>
              </a:tblPr>
              <a:tblGrid>
                <a:gridCol w="2960783">
                  <a:extLst>
                    <a:ext uri="{9D8B030D-6E8A-4147-A177-3AD203B41FA5}">
                      <a16:colId xmlns:a16="http://schemas.microsoft.com/office/drawing/2014/main" val="20000"/>
                    </a:ext>
                  </a:extLst>
                </a:gridCol>
                <a:gridCol w="3204356">
                  <a:extLst>
                    <a:ext uri="{9D8B030D-6E8A-4147-A177-3AD203B41FA5}">
                      <a16:colId xmlns:a16="http://schemas.microsoft.com/office/drawing/2014/main" val="20001"/>
                    </a:ext>
                  </a:extLst>
                </a:gridCol>
              </a:tblGrid>
              <a:tr h="270378">
                <a:tc>
                  <a:txBody>
                    <a:bodyPr/>
                    <a:lstStyle/>
                    <a:p>
                      <a:r>
                        <a:rPr lang="en-GB" sz="1200" dirty="0">
                          <a:solidFill>
                            <a:schemeClr val="tx1"/>
                          </a:solidFill>
                          <a:latin typeface="Arial"/>
                          <a:cs typeface="Arial"/>
                        </a:rPr>
                        <a:t>Year Group</a:t>
                      </a:r>
                    </a:p>
                  </a:txBody>
                  <a:tcPr>
                    <a:noFill/>
                  </a:tcPr>
                </a:tc>
                <a:tc>
                  <a:txBody>
                    <a:bodyPr/>
                    <a:lstStyle/>
                    <a:p>
                      <a:r>
                        <a:rPr lang="en-GB" sz="1200" dirty="0">
                          <a:solidFill>
                            <a:schemeClr val="tx1"/>
                          </a:solidFill>
                          <a:latin typeface="Arial"/>
                          <a:cs typeface="Arial"/>
                        </a:rPr>
                        <a:t>Head of Year</a:t>
                      </a:r>
                    </a:p>
                  </a:txBody>
                  <a:tcPr>
                    <a:noFill/>
                  </a:tcPr>
                </a:tc>
                <a:extLst>
                  <a:ext uri="{0D108BD9-81ED-4DB2-BD59-A6C34878D82A}">
                    <a16:rowId xmlns:a16="http://schemas.microsoft.com/office/drawing/2014/main" val="10000"/>
                  </a:ext>
                </a:extLst>
              </a:tr>
              <a:tr h="270378">
                <a:tc>
                  <a:txBody>
                    <a:bodyPr/>
                    <a:lstStyle/>
                    <a:p>
                      <a:r>
                        <a:rPr lang="en-GB" sz="1200" dirty="0">
                          <a:solidFill>
                            <a:schemeClr val="tx1"/>
                          </a:solidFill>
                          <a:latin typeface="Arial"/>
                          <a:cs typeface="Arial"/>
                        </a:rPr>
                        <a:t>Transition Manager</a:t>
                      </a:r>
                    </a:p>
                  </a:txBody>
                  <a:tcPr>
                    <a:noFill/>
                  </a:tcPr>
                </a:tc>
                <a:tc>
                  <a:txBody>
                    <a:bodyPr/>
                    <a:lstStyle/>
                    <a:p>
                      <a:r>
                        <a:rPr lang="en-GB" sz="1200" dirty="0">
                          <a:solidFill>
                            <a:schemeClr val="tx1"/>
                          </a:solidFill>
                          <a:latin typeface="Arial"/>
                          <a:cs typeface="Arial"/>
                        </a:rPr>
                        <a:t>Mrs Turner</a:t>
                      </a:r>
                    </a:p>
                  </a:txBody>
                  <a:tcPr>
                    <a:noFill/>
                  </a:tcPr>
                </a:tc>
                <a:extLst>
                  <a:ext uri="{0D108BD9-81ED-4DB2-BD59-A6C34878D82A}">
                    <a16:rowId xmlns:a16="http://schemas.microsoft.com/office/drawing/2014/main" val="10001"/>
                  </a:ext>
                </a:extLst>
              </a:tr>
              <a:tr h="270378">
                <a:tc>
                  <a:txBody>
                    <a:bodyPr/>
                    <a:lstStyle/>
                    <a:p>
                      <a:r>
                        <a:rPr lang="en-GB" sz="1200" dirty="0">
                          <a:solidFill>
                            <a:schemeClr val="tx1"/>
                          </a:solidFill>
                          <a:latin typeface="Arial"/>
                          <a:cs typeface="Arial"/>
                        </a:rPr>
                        <a:t>Year 7</a:t>
                      </a:r>
                    </a:p>
                  </a:txBody>
                  <a:tcPr>
                    <a:noFill/>
                  </a:tcPr>
                </a:tc>
                <a:tc>
                  <a:txBody>
                    <a:bodyPr/>
                    <a:lstStyle/>
                    <a:p>
                      <a:r>
                        <a:rPr lang="en-GB" sz="1200" dirty="0">
                          <a:solidFill>
                            <a:schemeClr val="tx1"/>
                          </a:solidFill>
                          <a:latin typeface="Arial"/>
                          <a:cs typeface="Arial"/>
                        </a:rPr>
                        <a:t>Mrs Downes</a:t>
                      </a:r>
                    </a:p>
                  </a:txBody>
                  <a:tcPr>
                    <a:noFill/>
                  </a:tcPr>
                </a:tc>
                <a:extLst>
                  <a:ext uri="{0D108BD9-81ED-4DB2-BD59-A6C34878D82A}">
                    <a16:rowId xmlns:a16="http://schemas.microsoft.com/office/drawing/2014/main" val="10002"/>
                  </a:ext>
                </a:extLst>
              </a:tr>
              <a:tr h="270378">
                <a:tc>
                  <a:txBody>
                    <a:bodyPr/>
                    <a:lstStyle/>
                    <a:p>
                      <a:r>
                        <a:rPr lang="en-GB" sz="1200" dirty="0">
                          <a:solidFill>
                            <a:schemeClr val="tx1"/>
                          </a:solidFill>
                          <a:latin typeface="Arial"/>
                          <a:cs typeface="Arial"/>
                        </a:rPr>
                        <a:t>Year 8</a:t>
                      </a:r>
                    </a:p>
                  </a:txBody>
                  <a:tcPr>
                    <a:noFill/>
                  </a:tcPr>
                </a:tc>
                <a:tc>
                  <a:txBody>
                    <a:bodyPr/>
                    <a:lstStyle/>
                    <a:p>
                      <a:r>
                        <a:rPr lang="en-GB" sz="1200" dirty="0">
                          <a:solidFill>
                            <a:schemeClr val="tx1"/>
                          </a:solidFill>
                          <a:latin typeface="Arial"/>
                          <a:cs typeface="Arial"/>
                        </a:rPr>
                        <a:t>Mr Baker</a:t>
                      </a:r>
                    </a:p>
                  </a:txBody>
                  <a:tcPr>
                    <a:noFill/>
                  </a:tcPr>
                </a:tc>
                <a:extLst>
                  <a:ext uri="{0D108BD9-81ED-4DB2-BD59-A6C34878D82A}">
                    <a16:rowId xmlns:a16="http://schemas.microsoft.com/office/drawing/2014/main" val="10003"/>
                  </a:ext>
                </a:extLst>
              </a:tr>
              <a:tr h="270378">
                <a:tc>
                  <a:txBody>
                    <a:bodyPr/>
                    <a:lstStyle/>
                    <a:p>
                      <a:r>
                        <a:rPr lang="en-GB" sz="1200" dirty="0">
                          <a:solidFill>
                            <a:schemeClr val="tx1"/>
                          </a:solidFill>
                          <a:latin typeface="Arial"/>
                          <a:cs typeface="Arial"/>
                        </a:rPr>
                        <a:t>Year 9</a:t>
                      </a:r>
                    </a:p>
                  </a:txBody>
                  <a:tcPr>
                    <a:noFill/>
                  </a:tcPr>
                </a:tc>
                <a:tc>
                  <a:txBody>
                    <a:bodyPr/>
                    <a:lstStyle/>
                    <a:p>
                      <a:r>
                        <a:rPr lang="en-GB" sz="1200" dirty="0">
                          <a:solidFill>
                            <a:schemeClr val="tx1"/>
                          </a:solidFill>
                          <a:latin typeface="Arial"/>
                          <a:cs typeface="Arial"/>
                        </a:rPr>
                        <a:t>Mrs Clifford</a:t>
                      </a:r>
                    </a:p>
                  </a:txBody>
                  <a:tcPr>
                    <a:noFill/>
                  </a:tcPr>
                </a:tc>
                <a:extLst>
                  <a:ext uri="{0D108BD9-81ED-4DB2-BD59-A6C34878D82A}">
                    <a16:rowId xmlns:a16="http://schemas.microsoft.com/office/drawing/2014/main" val="10004"/>
                  </a:ext>
                </a:extLst>
              </a:tr>
              <a:tr h="270378">
                <a:tc>
                  <a:txBody>
                    <a:bodyPr/>
                    <a:lstStyle/>
                    <a:p>
                      <a:r>
                        <a:rPr lang="en-GB" sz="1200" dirty="0">
                          <a:solidFill>
                            <a:schemeClr val="tx1"/>
                          </a:solidFill>
                          <a:latin typeface="Arial"/>
                          <a:cs typeface="Arial"/>
                        </a:rPr>
                        <a:t>Year 10 </a:t>
                      </a:r>
                    </a:p>
                  </a:txBody>
                  <a:tcPr>
                    <a:noFill/>
                  </a:tcPr>
                </a:tc>
                <a:tc>
                  <a:txBody>
                    <a:bodyPr/>
                    <a:lstStyle/>
                    <a:p>
                      <a:r>
                        <a:rPr lang="en-GB" sz="1200" dirty="0">
                          <a:solidFill>
                            <a:schemeClr val="tx1"/>
                          </a:solidFill>
                          <a:latin typeface="Arial"/>
                          <a:cs typeface="Arial"/>
                        </a:rPr>
                        <a:t>Miss Humphreys</a:t>
                      </a:r>
                    </a:p>
                  </a:txBody>
                  <a:tcPr>
                    <a:noFill/>
                  </a:tcPr>
                </a:tc>
                <a:extLst>
                  <a:ext uri="{0D108BD9-81ED-4DB2-BD59-A6C34878D82A}">
                    <a16:rowId xmlns:a16="http://schemas.microsoft.com/office/drawing/2014/main" val="10005"/>
                  </a:ext>
                </a:extLst>
              </a:tr>
              <a:tr h="270378">
                <a:tc>
                  <a:txBody>
                    <a:bodyPr/>
                    <a:lstStyle/>
                    <a:p>
                      <a:pPr lvl="0">
                        <a:buNone/>
                      </a:pPr>
                      <a:r>
                        <a:rPr lang="en-GB" sz="1200" dirty="0">
                          <a:solidFill>
                            <a:schemeClr val="tx1"/>
                          </a:solidFill>
                          <a:latin typeface="Arial"/>
                          <a:cs typeface="Arial"/>
                        </a:rPr>
                        <a:t>Year 11</a:t>
                      </a:r>
                    </a:p>
                  </a:txBody>
                  <a:tcPr>
                    <a:noFill/>
                  </a:tcPr>
                </a:tc>
                <a:tc>
                  <a:txBody>
                    <a:bodyPr/>
                    <a:lstStyle/>
                    <a:p>
                      <a:pPr lvl="0">
                        <a:buNone/>
                      </a:pPr>
                      <a:r>
                        <a:rPr lang="en-GB" sz="1200" dirty="0">
                          <a:solidFill>
                            <a:schemeClr val="tx1"/>
                          </a:solidFill>
                          <a:latin typeface="Arial"/>
                          <a:cs typeface="Arial"/>
                        </a:rPr>
                        <a:t>Miss Hyde</a:t>
                      </a:r>
                    </a:p>
                  </a:txBody>
                  <a:tcPr>
                    <a:noFill/>
                  </a:tcPr>
                </a:tc>
                <a:extLst>
                  <a:ext uri="{0D108BD9-81ED-4DB2-BD59-A6C34878D82A}">
                    <a16:rowId xmlns:a16="http://schemas.microsoft.com/office/drawing/2014/main" val="3987852678"/>
                  </a:ext>
                </a:extLst>
              </a:tr>
            </a:tbl>
          </a:graphicData>
        </a:graphic>
      </p:graphicFrame>
    </p:spTree>
    <p:extLst>
      <p:ext uri="{BB962C8B-B14F-4D97-AF65-F5344CB8AC3E}">
        <p14:creationId xmlns:p14="http://schemas.microsoft.com/office/powerpoint/2010/main" val="3986053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680120"/>
          </a:xfrm>
        </p:spPr>
        <p:txBody>
          <a:bodyPr>
            <a:noAutofit/>
          </a:bodyPr>
          <a:lstStyle/>
          <a:p>
            <a:pPr algn="l"/>
            <a:r>
              <a:rPr lang="en-GB" sz="2000" dirty="0">
                <a:latin typeface="Arial" panose="020B0604020202020204" pitchFamily="34" charset="0"/>
                <a:cs typeface="Arial" panose="020B0604020202020204" pitchFamily="34" charset="0"/>
              </a:rPr>
              <a:t>How does Walton High School evaluate the effectiveness of provision for students with Special Educational Needs and/or Disability?</a:t>
            </a:r>
          </a:p>
        </p:txBody>
      </p:sp>
      <p:sp>
        <p:nvSpPr>
          <p:cNvPr id="3" name="Content Placeholder 2"/>
          <p:cNvSpPr>
            <a:spLocks noGrp="1"/>
          </p:cNvSpPr>
          <p:nvPr>
            <p:ph sz="quarter" idx="1"/>
          </p:nvPr>
        </p:nvSpPr>
        <p:spPr>
          <a:ln>
            <a:solidFill>
              <a:schemeClr val="accent1"/>
            </a:solidFill>
          </a:ln>
        </p:spPr>
        <p:txBody>
          <a:bodyPr>
            <a:normAutofit fontScale="85000" lnSpcReduction="20000"/>
          </a:bodyPr>
          <a:lstStyle/>
          <a:p>
            <a:pPr marL="0" indent="0">
              <a:buNone/>
            </a:pPr>
            <a:r>
              <a:rPr lang="en-GB" sz="2800" dirty="0">
                <a:latin typeface="Arial" panose="020B0604020202020204" pitchFamily="34" charset="0"/>
                <a:cs typeface="Arial" panose="020B0604020202020204" pitchFamily="34" charset="0"/>
              </a:rPr>
              <a:t>The monitoring and evaluation of the effectiveness of our provision for vulnerable learners is carried out in the following ways:</a:t>
            </a:r>
          </a:p>
          <a:p>
            <a:pPr lvl="1"/>
            <a:r>
              <a:rPr lang="en-GB" dirty="0">
                <a:latin typeface="Arial" panose="020B0604020202020204" pitchFamily="34" charset="0"/>
                <a:cs typeface="Arial" panose="020B0604020202020204" pitchFamily="34" charset="0"/>
              </a:rPr>
              <a:t>Classroom observation by the Heads of Department and Senior Leaders.</a:t>
            </a:r>
          </a:p>
          <a:p>
            <a:pPr lvl="1"/>
            <a:r>
              <a:rPr lang="en-GB" dirty="0">
                <a:latin typeface="Arial" panose="020B0604020202020204" pitchFamily="34" charset="0"/>
                <a:cs typeface="Arial" panose="020B0604020202020204" pitchFamily="34" charset="0"/>
              </a:rPr>
              <a:t>Ongoing assessment of progress made by intervention groups.</a:t>
            </a:r>
          </a:p>
          <a:p>
            <a:pPr lvl="1"/>
            <a:r>
              <a:rPr lang="en-GB" dirty="0">
                <a:latin typeface="Arial" panose="020B0604020202020204" pitchFamily="34" charset="0"/>
                <a:cs typeface="Arial" panose="020B0604020202020204" pitchFamily="34" charset="0"/>
              </a:rPr>
              <a:t>Work sampling on a termly basis.</a:t>
            </a:r>
          </a:p>
          <a:p>
            <a:pPr lvl="1"/>
            <a:r>
              <a:rPr lang="en-GB" dirty="0">
                <a:latin typeface="Arial" panose="020B0604020202020204" pitchFamily="34" charset="0"/>
                <a:cs typeface="Arial" panose="020B0604020202020204" pitchFamily="34" charset="0"/>
              </a:rPr>
              <a:t>Scrutiny of planning.</a:t>
            </a:r>
          </a:p>
          <a:p>
            <a:pPr lvl="1"/>
            <a:r>
              <a:rPr lang="en-GB" dirty="0">
                <a:latin typeface="Arial" panose="020B0604020202020204" pitchFamily="34" charset="0"/>
                <a:cs typeface="Arial" panose="020B0604020202020204" pitchFamily="34" charset="0"/>
              </a:rPr>
              <a:t>Informal feedback from all staff.</a:t>
            </a:r>
          </a:p>
          <a:p>
            <a:pPr lvl="1"/>
            <a:r>
              <a:rPr lang="en-GB" dirty="0">
                <a:latin typeface="Arial" panose="020B0604020202020204" pitchFamily="34" charset="0"/>
                <a:cs typeface="Arial" panose="020B0604020202020204" pitchFamily="34" charset="0"/>
              </a:rPr>
              <a:t>Learner interviews when setting new targets or reviewing existing targets.</a:t>
            </a:r>
          </a:p>
          <a:p>
            <a:pPr lvl="1"/>
            <a:r>
              <a:rPr lang="en-GB" dirty="0">
                <a:latin typeface="Arial" panose="020B0604020202020204" pitchFamily="34" charset="0"/>
                <a:cs typeface="Arial" panose="020B0604020202020204" pitchFamily="34" charset="0"/>
              </a:rPr>
              <a:t>Learner progress tracking using assessment data. </a:t>
            </a:r>
          </a:p>
          <a:p>
            <a:pPr lvl="1"/>
            <a:r>
              <a:rPr lang="en-GB" dirty="0">
                <a:latin typeface="Arial" panose="020B0604020202020204" pitchFamily="34" charset="0"/>
                <a:cs typeface="Arial" panose="020B0604020202020204" pitchFamily="34" charset="0"/>
              </a:rPr>
              <a:t>Attendance records and liaison with Educational Welfare Officer (EWO).</a:t>
            </a:r>
          </a:p>
          <a:p>
            <a:pPr lvl="1"/>
            <a:r>
              <a:rPr lang="en-GB" dirty="0">
                <a:latin typeface="Arial" panose="020B0604020202020204" pitchFamily="34" charset="0"/>
                <a:cs typeface="Arial" panose="020B0604020202020204" pitchFamily="34" charset="0"/>
              </a:rPr>
              <a:t>Regular meetings about learners’ progress between the </a:t>
            </a:r>
            <a:r>
              <a:rPr lang="en-GB" dirty="0" err="1">
                <a:latin typeface="Arial" panose="020B0604020202020204" pitchFamily="34" charset="0"/>
                <a:cs typeface="Arial" panose="020B0604020202020204" pitchFamily="34" charset="0"/>
              </a:rPr>
              <a:t>SENDCo</a:t>
            </a:r>
            <a:r>
              <a:rPr lang="en-GB" dirty="0">
                <a:latin typeface="Arial" panose="020B0604020202020204" pitchFamily="34" charset="0"/>
                <a:cs typeface="Arial" panose="020B0604020202020204" pitchFamily="34" charset="0"/>
              </a:rPr>
              <a:t> and Head of House.</a:t>
            </a:r>
          </a:p>
          <a:p>
            <a:pPr lvl="1"/>
            <a:r>
              <a:rPr lang="en-GB" dirty="0">
                <a:latin typeface="Arial" panose="020B0604020202020204" pitchFamily="34" charset="0"/>
                <a:cs typeface="Arial" panose="020B0604020202020204" pitchFamily="34" charset="0"/>
              </a:rPr>
              <a:t>The Headteacher’s reports to Governors. </a:t>
            </a:r>
          </a:p>
          <a:p>
            <a:endParaRPr lang="en-GB" dirty="0"/>
          </a:p>
        </p:txBody>
      </p:sp>
    </p:spTree>
    <p:extLst>
      <p:ext uri="{BB962C8B-B14F-4D97-AF65-F5344CB8AC3E}">
        <p14:creationId xmlns:p14="http://schemas.microsoft.com/office/powerpoint/2010/main" val="2744199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000" dirty="0">
                <a:latin typeface="Arial" panose="020B0604020202020204" pitchFamily="34" charset="0"/>
                <a:cs typeface="Arial" panose="020B0604020202020204" pitchFamily="34" charset="0"/>
              </a:rPr>
              <a:t>How does the school assess and review the progress of students with Special Educational Needs and/or Disability?</a:t>
            </a:r>
          </a:p>
        </p:txBody>
      </p:sp>
      <p:sp>
        <p:nvSpPr>
          <p:cNvPr id="3" name="Content Placeholder 2"/>
          <p:cNvSpPr>
            <a:spLocks noGrp="1"/>
          </p:cNvSpPr>
          <p:nvPr>
            <p:ph sz="quarter" idx="1"/>
          </p:nvPr>
        </p:nvSpPr>
        <p:spPr/>
        <p:txBody>
          <a:bodyPr vert="horz" lIns="91440" tIns="45720" rIns="91440" bIns="45720" anchor="t">
            <a:normAutofit/>
          </a:bodyPr>
          <a:lstStyle/>
          <a:p>
            <a:r>
              <a:rPr lang="en-GB" dirty="0">
                <a:latin typeface="Arial"/>
                <a:cs typeface="Arial"/>
              </a:rPr>
              <a:t>In addition to the reporting on progress outlined above for all students at Walton High School, those with SEND will have regular reviews. At these meetings the existing Student Passport will be reviewed and if necessary, the next plan will be developed.</a:t>
            </a:r>
          </a:p>
        </p:txBody>
      </p:sp>
    </p:spTree>
    <p:extLst>
      <p:ext uri="{BB962C8B-B14F-4D97-AF65-F5344CB8AC3E}">
        <p14:creationId xmlns:p14="http://schemas.microsoft.com/office/powerpoint/2010/main" val="2543050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000" dirty="0">
                <a:latin typeface="Arial" panose="020B0604020202020204" pitchFamily="34" charset="0"/>
                <a:cs typeface="Arial" panose="020B0604020202020204" pitchFamily="34" charset="0"/>
              </a:rPr>
              <a:t>How is the curriculum and learning environment adapted to meet the needs of students with special educational needs and/or disability?</a:t>
            </a:r>
          </a:p>
        </p:txBody>
      </p:sp>
      <p:sp>
        <p:nvSpPr>
          <p:cNvPr id="3" name="Content Placeholder 2"/>
          <p:cNvSpPr>
            <a:spLocks noGrp="1"/>
          </p:cNvSpPr>
          <p:nvPr>
            <p:ph sz="quarter" idx="1"/>
          </p:nvPr>
        </p:nvSpPr>
        <p:spPr/>
        <p:txBody>
          <a:bodyPr vert="horz" lIns="91440" tIns="45720" rIns="91440" bIns="45720" anchor="t">
            <a:normAutofit fontScale="92500" lnSpcReduction="20000"/>
          </a:bodyPr>
          <a:lstStyle/>
          <a:p>
            <a:pPr lvl="0"/>
            <a:r>
              <a:rPr lang="en-GB" dirty="0">
                <a:latin typeface="Arial" panose="020B0604020202020204" pitchFamily="34" charset="0"/>
                <a:cs typeface="Arial" panose="020B0604020202020204" pitchFamily="34" charset="0"/>
              </a:rPr>
              <a:t>We endeavour to achieve maximum inclusion of all children (including vulnerable learners) whilst meeting their individual needs.</a:t>
            </a:r>
          </a:p>
          <a:p>
            <a:r>
              <a:rPr lang="en-GB" dirty="0">
                <a:latin typeface="Arial"/>
                <a:cs typeface="Arial"/>
              </a:rPr>
              <a:t>Teachers provide scaffolded learning opportunities for all the children within the school and provide materials appropriate to children’s interests and abilities.  This ensures that all children have a full access to the school curriculum.</a:t>
            </a:r>
          </a:p>
          <a:p>
            <a:r>
              <a:rPr lang="en-GB" dirty="0">
                <a:latin typeface="Arial" panose="020B0604020202020204" pitchFamily="34" charset="0"/>
                <a:cs typeface="Arial" panose="020B0604020202020204" pitchFamily="34" charset="0"/>
              </a:rPr>
              <a:t>Where children are underachieving and/or identified as having special educational needs, the school provides for these additional needs in a variety of ways and might use a combination of these approaches to address the needs identified for individual learners.</a:t>
            </a:r>
          </a:p>
          <a:p>
            <a:endParaRPr lang="en-GB" dirty="0"/>
          </a:p>
        </p:txBody>
      </p:sp>
    </p:spTree>
    <p:extLst>
      <p:ext uri="{BB962C8B-B14F-4D97-AF65-F5344CB8AC3E}">
        <p14:creationId xmlns:p14="http://schemas.microsoft.com/office/powerpoint/2010/main" val="4153960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2600" dirty="0">
                <a:latin typeface="Arial" panose="020B0604020202020204" pitchFamily="34" charset="0"/>
                <a:cs typeface="Arial" panose="020B0604020202020204" pitchFamily="34" charset="0"/>
              </a:rPr>
              <a:t>What additional support for learning is available at Walton High School?</a:t>
            </a:r>
          </a:p>
        </p:txBody>
      </p:sp>
      <p:sp>
        <p:nvSpPr>
          <p:cNvPr id="5" name="Content Placeholder 4"/>
          <p:cNvSpPr>
            <a:spLocks noGrp="1"/>
          </p:cNvSpPr>
          <p:nvPr>
            <p:ph sz="quarter" idx="1"/>
          </p:nvPr>
        </p:nvSpPr>
        <p:spPr>
          <a:xfrm>
            <a:off x="251520" y="1484784"/>
            <a:ext cx="3007540" cy="3209843"/>
          </a:xfrm>
          <a:prstGeom prst="star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p>
        </p:txBody>
      </p:sp>
      <p:sp>
        <p:nvSpPr>
          <p:cNvPr id="4" name="24-Point Star 3"/>
          <p:cNvSpPr/>
          <p:nvPr/>
        </p:nvSpPr>
        <p:spPr>
          <a:xfrm>
            <a:off x="2699792" y="3383066"/>
            <a:ext cx="3384376" cy="3324448"/>
          </a:xfrm>
          <a:prstGeom prst="star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24-Point Star 5"/>
          <p:cNvSpPr/>
          <p:nvPr/>
        </p:nvSpPr>
        <p:spPr>
          <a:xfrm>
            <a:off x="5364089" y="1357867"/>
            <a:ext cx="3600400" cy="3456384"/>
          </a:xfrm>
          <a:prstGeom prst="star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975843" y="2140565"/>
            <a:ext cx="1656184" cy="2369880"/>
          </a:xfrm>
          <a:prstGeom prst="rect">
            <a:avLst/>
          </a:prstGeom>
          <a:noFill/>
        </p:spPr>
        <p:txBody>
          <a:bodyPr wrap="square" lIns="91440" tIns="45720" rIns="91440" bIns="45720" rtlCol="0" anchor="t">
            <a:spAutoFit/>
          </a:bodyPr>
          <a:lstStyle/>
          <a:p>
            <a:r>
              <a:rPr lang="en-GB" sz="1000" b="1" u="sng" dirty="0">
                <a:solidFill>
                  <a:schemeClr val="bg1"/>
                </a:solidFill>
              </a:rPr>
              <a:t>All Students</a:t>
            </a:r>
          </a:p>
          <a:p>
            <a:pPr marL="171450" indent="-171450">
              <a:buFont typeface="Arial" panose="020B0604020202020204" pitchFamily="34" charset="0"/>
              <a:buChar char="•"/>
            </a:pPr>
            <a:r>
              <a:rPr lang="en-GB" sz="1000" dirty="0">
                <a:solidFill>
                  <a:schemeClr val="bg1"/>
                </a:solidFill>
              </a:rPr>
              <a:t>High quality teaching scaffolded to meet individual needs</a:t>
            </a:r>
          </a:p>
          <a:p>
            <a:pPr marL="171450" indent="-171450">
              <a:buFont typeface="Arial" panose="020B0604020202020204" pitchFamily="34" charset="0"/>
              <a:buChar char="•"/>
            </a:pPr>
            <a:r>
              <a:rPr lang="en-GB" sz="1000" dirty="0">
                <a:solidFill>
                  <a:schemeClr val="bg1"/>
                </a:solidFill>
              </a:rPr>
              <a:t>High quality marking and feedback</a:t>
            </a:r>
          </a:p>
          <a:p>
            <a:pPr marL="171450" indent="-171450">
              <a:buFont typeface="Arial" panose="020B0604020202020204" pitchFamily="34" charset="0"/>
              <a:buChar char="•"/>
            </a:pPr>
            <a:r>
              <a:rPr lang="en-GB" sz="1000" dirty="0">
                <a:solidFill>
                  <a:schemeClr val="bg1"/>
                </a:solidFill>
              </a:rPr>
              <a:t>Pastoral support</a:t>
            </a:r>
          </a:p>
          <a:p>
            <a:pPr marL="171450" indent="-171450">
              <a:buFont typeface="Arial" panose="020B0604020202020204" pitchFamily="34" charset="0"/>
              <a:buChar char="•"/>
            </a:pPr>
            <a:r>
              <a:rPr lang="en-GB" sz="1000" dirty="0">
                <a:solidFill>
                  <a:schemeClr val="bg1"/>
                </a:solidFill>
              </a:rPr>
              <a:t>Access to enrichment activities</a:t>
            </a:r>
          </a:p>
          <a:p>
            <a:pPr marL="171450" indent="-171450">
              <a:buFont typeface="Arial" panose="020B0604020202020204" pitchFamily="34" charset="0"/>
              <a:buChar char="•"/>
            </a:pPr>
            <a:r>
              <a:rPr lang="en-GB" sz="1000" dirty="0">
                <a:solidFill>
                  <a:schemeClr val="bg1"/>
                </a:solidFill>
              </a:rPr>
              <a:t>Regular assessment and  progress  tracking</a:t>
            </a:r>
          </a:p>
          <a:p>
            <a:pPr marL="171450" indent="-171450">
              <a:buFont typeface="Arial" panose="020B0604020202020204" pitchFamily="34" charset="0"/>
              <a:buChar char="•"/>
            </a:pPr>
            <a:r>
              <a:rPr lang="en-GB" sz="1000" dirty="0">
                <a:solidFill>
                  <a:schemeClr val="bg1"/>
                </a:solidFill>
              </a:rPr>
              <a:t>Careers guidance</a:t>
            </a:r>
          </a:p>
          <a:p>
            <a:pPr marL="171450" indent="-171450">
              <a:buFont typeface="Arial" panose="020B0604020202020204" pitchFamily="34" charset="0"/>
              <a:buChar char="•"/>
            </a:pPr>
            <a:endParaRPr lang="en-GB" sz="1000" dirty="0">
              <a:solidFill>
                <a:schemeClr val="bg1"/>
              </a:solidFill>
            </a:endParaRPr>
          </a:p>
          <a:p>
            <a:endParaRPr lang="en-GB" dirty="0"/>
          </a:p>
        </p:txBody>
      </p:sp>
      <p:sp>
        <p:nvSpPr>
          <p:cNvPr id="12" name="TextBox 11"/>
          <p:cNvSpPr txBox="1"/>
          <p:nvPr/>
        </p:nvSpPr>
        <p:spPr>
          <a:xfrm>
            <a:off x="6300192" y="2087068"/>
            <a:ext cx="1852259" cy="2246769"/>
          </a:xfrm>
          <a:prstGeom prst="rect">
            <a:avLst/>
          </a:prstGeom>
          <a:noFill/>
        </p:spPr>
        <p:txBody>
          <a:bodyPr wrap="square" rtlCol="0">
            <a:spAutoFit/>
          </a:bodyPr>
          <a:lstStyle/>
          <a:p>
            <a:r>
              <a:rPr lang="en-GB" sz="1000" b="1" u="sng" dirty="0">
                <a:solidFill>
                  <a:schemeClr val="bg1"/>
                </a:solidFill>
              </a:rPr>
              <a:t>Some students</a:t>
            </a:r>
          </a:p>
          <a:p>
            <a:pPr marL="171450" indent="-171450">
              <a:buFont typeface="Arial" panose="020B0604020202020204" pitchFamily="34" charset="0"/>
              <a:buChar char="•"/>
            </a:pPr>
            <a:r>
              <a:rPr lang="en-GB" sz="1000" dirty="0">
                <a:solidFill>
                  <a:schemeClr val="bg1"/>
                </a:solidFill>
              </a:rPr>
              <a:t>Literacy &amp; Numeracy Interventions</a:t>
            </a:r>
          </a:p>
          <a:p>
            <a:pPr marL="171450" indent="-171450">
              <a:buFont typeface="Arial" panose="020B0604020202020204" pitchFamily="34" charset="0"/>
              <a:buChar char="•"/>
            </a:pPr>
            <a:r>
              <a:rPr lang="en-GB" sz="1000" dirty="0">
                <a:solidFill>
                  <a:schemeClr val="bg1"/>
                </a:solidFill>
              </a:rPr>
              <a:t>Access to The Study Support Centre</a:t>
            </a:r>
          </a:p>
          <a:p>
            <a:pPr marL="171450" indent="-171450">
              <a:buFont typeface="Arial" panose="020B0604020202020204" pitchFamily="34" charset="0"/>
              <a:buChar char="•"/>
            </a:pPr>
            <a:r>
              <a:rPr lang="en-GB" sz="1000" dirty="0">
                <a:solidFill>
                  <a:schemeClr val="bg1"/>
                </a:solidFill>
              </a:rPr>
              <a:t>Access to Homework Club</a:t>
            </a:r>
          </a:p>
          <a:p>
            <a:pPr marL="171450" indent="-171450">
              <a:buFont typeface="Arial" panose="020B0604020202020204" pitchFamily="34" charset="0"/>
              <a:buChar char="•"/>
            </a:pPr>
            <a:r>
              <a:rPr lang="en-GB" sz="1000" dirty="0">
                <a:solidFill>
                  <a:schemeClr val="bg1"/>
                </a:solidFill>
              </a:rPr>
              <a:t>Additional adult support in lessons</a:t>
            </a:r>
          </a:p>
          <a:p>
            <a:pPr marL="171450" indent="-171450">
              <a:buFont typeface="Arial" panose="020B0604020202020204" pitchFamily="34" charset="0"/>
              <a:buChar char="•"/>
            </a:pPr>
            <a:r>
              <a:rPr lang="en-GB" sz="1000" dirty="0">
                <a:solidFill>
                  <a:schemeClr val="bg1"/>
                </a:solidFill>
              </a:rPr>
              <a:t>Enhanced pastoral care</a:t>
            </a:r>
          </a:p>
          <a:p>
            <a:pPr marL="171450" indent="-171450">
              <a:buFont typeface="Arial" panose="020B0604020202020204" pitchFamily="34" charset="0"/>
              <a:buChar char="•"/>
            </a:pPr>
            <a:r>
              <a:rPr lang="en-GB" sz="1000" dirty="0">
                <a:solidFill>
                  <a:schemeClr val="bg1"/>
                </a:solidFill>
              </a:rPr>
              <a:t>Dyslexia strategy Training</a:t>
            </a:r>
          </a:p>
          <a:p>
            <a:pPr marL="171450" indent="-171450">
              <a:buFont typeface="Arial" panose="020B0604020202020204" pitchFamily="34" charset="0"/>
              <a:buChar char="•"/>
            </a:pPr>
            <a:r>
              <a:rPr lang="en-GB" sz="1000" dirty="0">
                <a:solidFill>
                  <a:schemeClr val="bg1"/>
                </a:solidFill>
              </a:rPr>
              <a:t>Individual Mentoring</a:t>
            </a:r>
          </a:p>
          <a:p>
            <a:pPr marL="171450" indent="-171450">
              <a:buFont typeface="Arial" panose="020B0604020202020204" pitchFamily="34" charset="0"/>
              <a:buChar char="•"/>
            </a:pPr>
            <a:r>
              <a:rPr lang="en-GB" sz="1000" dirty="0">
                <a:solidFill>
                  <a:schemeClr val="bg1"/>
                </a:solidFill>
              </a:rPr>
              <a:t>Speech and Language Intervention</a:t>
            </a:r>
          </a:p>
          <a:p>
            <a:endParaRPr lang="en-GB" sz="1000" dirty="0">
              <a:solidFill>
                <a:schemeClr val="bg1"/>
              </a:solidFill>
            </a:endParaRPr>
          </a:p>
        </p:txBody>
      </p:sp>
      <p:sp>
        <p:nvSpPr>
          <p:cNvPr id="13" name="TextBox 12"/>
          <p:cNvSpPr txBox="1"/>
          <p:nvPr/>
        </p:nvSpPr>
        <p:spPr>
          <a:xfrm>
            <a:off x="3322135" y="4083264"/>
            <a:ext cx="2016224" cy="2262158"/>
          </a:xfrm>
          <a:prstGeom prst="rect">
            <a:avLst/>
          </a:prstGeom>
          <a:noFill/>
        </p:spPr>
        <p:txBody>
          <a:bodyPr wrap="square" rtlCol="0">
            <a:spAutoFit/>
          </a:bodyPr>
          <a:lstStyle/>
          <a:p>
            <a:r>
              <a:rPr lang="en-GB" sz="1000" b="1" u="sng" dirty="0">
                <a:solidFill>
                  <a:schemeClr val="bg1"/>
                </a:solidFill>
              </a:rPr>
              <a:t>A small number of students</a:t>
            </a:r>
          </a:p>
          <a:p>
            <a:pPr marL="171450" indent="-171450">
              <a:buFont typeface="Arial" panose="020B0604020202020204" pitchFamily="34" charset="0"/>
              <a:buChar char="•"/>
            </a:pPr>
            <a:r>
              <a:rPr lang="en-GB" sz="1000" dirty="0">
                <a:solidFill>
                  <a:schemeClr val="bg1"/>
                </a:solidFill>
              </a:rPr>
              <a:t>1:1 additional tuition</a:t>
            </a:r>
          </a:p>
          <a:p>
            <a:pPr marL="171450" indent="-171450">
              <a:buFont typeface="Arial" panose="020B0604020202020204" pitchFamily="34" charset="0"/>
              <a:buChar char="•"/>
            </a:pPr>
            <a:r>
              <a:rPr lang="en-GB" sz="1000" dirty="0">
                <a:solidFill>
                  <a:schemeClr val="bg1"/>
                </a:solidFill>
              </a:rPr>
              <a:t>Specialist support, including support from outside agencies</a:t>
            </a:r>
          </a:p>
          <a:p>
            <a:pPr marL="171450" indent="-171450">
              <a:buFont typeface="Arial" panose="020B0604020202020204" pitchFamily="34" charset="0"/>
              <a:buChar char="•"/>
            </a:pPr>
            <a:r>
              <a:rPr lang="en-GB" sz="1000" dirty="0">
                <a:solidFill>
                  <a:schemeClr val="bg1"/>
                </a:solidFill>
              </a:rPr>
              <a:t>Intervention /support from the SEND Team</a:t>
            </a:r>
          </a:p>
          <a:p>
            <a:pPr marL="171450" indent="-171450">
              <a:buFont typeface="Arial" panose="020B0604020202020204" pitchFamily="34" charset="0"/>
              <a:buChar char="•"/>
            </a:pPr>
            <a:r>
              <a:rPr lang="en-GB" sz="1000" dirty="0">
                <a:solidFill>
                  <a:schemeClr val="bg1"/>
                </a:solidFill>
              </a:rPr>
              <a:t>Pastoral support programmes</a:t>
            </a:r>
          </a:p>
          <a:p>
            <a:pPr marL="171450" indent="-171450">
              <a:buFont typeface="Arial" panose="020B0604020202020204" pitchFamily="34" charset="0"/>
              <a:buChar char="•"/>
            </a:pPr>
            <a:r>
              <a:rPr lang="en-GB" sz="1000" dirty="0">
                <a:solidFill>
                  <a:schemeClr val="bg1"/>
                </a:solidFill>
              </a:rPr>
              <a:t>Multi-agency intervention</a:t>
            </a:r>
          </a:p>
          <a:p>
            <a:pPr marL="171450" indent="-171450">
              <a:buFont typeface="Arial" panose="020B0604020202020204" pitchFamily="34" charset="0"/>
              <a:buChar char="•"/>
            </a:pPr>
            <a:r>
              <a:rPr lang="en-GB" sz="1000" dirty="0">
                <a:solidFill>
                  <a:schemeClr val="bg1"/>
                </a:solidFill>
              </a:rPr>
              <a:t>Counselling</a:t>
            </a:r>
          </a:p>
          <a:p>
            <a:pPr marL="171450" indent="-171450">
              <a:buFont typeface="Arial" panose="020B0604020202020204" pitchFamily="34" charset="0"/>
              <a:buChar char="•"/>
            </a:pPr>
            <a:r>
              <a:rPr lang="en-GB" sz="1000" dirty="0">
                <a:solidFill>
                  <a:schemeClr val="bg1"/>
                </a:solidFill>
              </a:rPr>
              <a:t>Diagnostic assessment</a:t>
            </a:r>
          </a:p>
          <a:p>
            <a:pPr marL="171450" indent="-171450">
              <a:buFont typeface="Arial" panose="020B0604020202020204" pitchFamily="34" charset="0"/>
              <a:buChar char="•"/>
            </a:pPr>
            <a:r>
              <a:rPr lang="en-GB" sz="1000" dirty="0">
                <a:solidFill>
                  <a:schemeClr val="bg1"/>
                </a:solidFill>
              </a:rPr>
              <a:t>KS4 Alternative Curriculum</a:t>
            </a:r>
          </a:p>
          <a:p>
            <a:pPr marL="171450" indent="-171450">
              <a:buFont typeface="Arial" panose="020B0604020202020204" pitchFamily="34" charset="0"/>
              <a:buChar char="•"/>
            </a:pPr>
            <a:endParaRPr lang="en-GB" sz="1100" dirty="0"/>
          </a:p>
        </p:txBody>
      </p:sp>
      <p:sp>
        <p:nvSpPr>
          <p:cNvPr id="14" name="Curved Left Arrow 13"/>
          <p:cNvSpPr/>
          <p:nvPr/>
        </p:nvSpPr>
        <p:spPr>
          <a:xfrm rot="1570420">
            <a:off x="7164289" y="5179376"/>
            <a:ext cx="731520" cy="121615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6" name="Circular Arrow 15"/>
          <p:cNvSpPr/>
          <p:nvPr/>
        </p:nvSpPr>
        <p:spPr>
          <a:xfrm>
            <a:off x="3542134" y="1988840"/>
            <a:ext cx="1576226" cy="1138191"/>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7" name="Circular Arrow 16"/>
          <p:cNvSpPr/>
          <p:nvPr/>
        </p:nvSpPr>
        <p:spPr>
          <a:xfrm rot="14611149">
            <a:off x="1212221" y="4900059"/>
            <a:ext cx="1302444" cy="1262290"/>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24223729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1">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C8354F5D6F754EBA3BC724AB395CE1" ma:contentTypeVersion="14" ma:contentTypeDescription="Create a new document." ma:contentTypeScope="" ma:versionID="0996b4d8961bf1fc68b3a08079fdb352">
  <xsd:schema xmlns:xsd="http://www.w3.org/2001/XMLSchema" xmlns:xs="http://www.w3.org/2001/XMLSchema" xmlns:p="http://schemas.microsoft.com/office/2006/metadata/properties" xmlns:ns2="430162dc-2b4d-4a2a-a1b3-54c31ed2c8c3" xmlns:ns3="e724e9b6-103b-4fec-a697-e833d3f98868" targetNamespace="http://schemas.microsoft.com/office/2006/metadata/properties" ma:root="true" ma:fieldsID="5380ee39707f23286fa26add4662e5be" ns2:_="" ns3:_="">
    <xsd:import namespace="430162dc-2b4d-4a2a-a1b3-54c31ed2c8c3"/>
    <xsd:import namespace="e724e9b6-103b-4fec-a697-e833d3f9886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Notes" minOccurs="0"/>
                <xsd:element ref="ns2:MediaServiceObjectDetectorVersions" minOccurs="0"/>
                <xsd:element ref="ns2:MediaServiceSearchPropertie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0162dc-2b4d-4a2a-a1b3-54c31ed2c8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Notes" ma:index="12" nillable="true" ma:displayName="Notes" ma:format="Dropdown" ma:internalName="Notes">
      <xsd:simpleType>
        <xsd:restriction base="dms:Text">
          <xsd:maxLength value="255"/>
        </xsd:restrictio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775d6261-6ad9-4184-b741-1f9f72402362"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724e9b6-103b-4fec-a697-e833d3f9886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7" nillable="true" ma:displayName="Taxonomy Catch All Column" ma:hidden="true" ma:list="{0a72798a-6092-4d38-a021-15100f6c20dd}" ma:internalName="TaxCatchAll" ma:showField="CatchAllData" ma:web="e724e9b6-103b-4fec-a697-e833d3f9886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30162dc-2b4d-4a2a-a1b3-54c31ed2c8c3">
      <Terms xmlns="http://schemas.microsoft.com/office/infopath/2007/PartnerControls"/>
    </lcf76f155ced4ddcb4097134ff3c332f>
    <Notes xmlns="430162dc-2b4d-4a2a-a1b3-54c31ed2c8c3" xsi:nil="true"/>
    <TaxCatchAll xmlns="e724e9b6-103b-4fec-a697-e833d3f98868" xsi:nil="true"/>
  </documentManagement>
</p:properties>
</file>

<file path=customXml/itemProps1.xml><?xml version="1.0" encoding="utf-8"?>
<ds:datastoreItem xmlns:ds="http://schemas.openxmlformats.org/officeDocument/2006/customXml" ds:itemID="{7FFDBE84-F93B-4C48-9D4D-487CB818DC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0162dc-2b4d-4a2a-a1b3-54c31ed2c8c3"/>
    <ds:schemaRef ds:uri="e724e9b6-103b-4fec-a697-e833d3f988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1C99E28-D2E0-485B-87D1-5F99F72C0C0E}">
  <ds:schemaRefs>
    <ds:schemaRef ds:uri="http://schemas.microsoft.com/sharepoint/v3/contenttype/forms"/>
  </ds:schemaRefs>
</ds:datastoreItem>
</file>

<file path=customXml/itemProps3.xml><?xml version="1.0" encoding="utf-8"?>
<ds:datastoreItem xmlns:ds="http://schemas.openxmlformats.org/officeDocument/2006/customXml" ds:itemID="{F5019820-F1B7-4D14-B7F2-51A740D13B02}">
  <ds:schemaRefs>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e724e9b6-103b-4fec-a697-e833d3f98868"/>
    <ds:schemaRef ds:uri="http://schemas.microsoft.com/office/2006/metadata/properties"/>
    <ds:schemaRef ds:uri="http://purl.org/dc/terms/"/>
    <ds:schemaRef ds:uri="430162dc-2b4d-4a2a-a1b3-54c31ed2c8c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645</TotalTime>
  <Words>2972</Words>
  <Application>Microsoft Office PowerPoint</Application>
  <PresentationFormat>On-screen Show (4:3)</PresentationFormat>
  <Paragraphs>198</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Courier New</vt:lpstr>
      <vt:lpstr>Georgia</vt:lpstr>
      <vt:lpstr>Wingdings</vt:lpstr>
      <vt:lpstr>Wingdings 2</vt:lpstr>
      <vt:lpstr>Civic</vt:lpstr>
      <vt:lpstr>Walton High School</vt:lpstr>
      <vt:lpstr>What kinds of special educational need and/or disability does Walton High School make provision for?</vt:lpstr>
      <vt:lpstr>How will I know about my child’s progress in school?</vt:lpstr>
      <vt:lpstr>How will Walton High School identify and assess my child’s special educational needs?</vt:lpstr>
      <vt:lpstr>Who should I contact if I have concerns about my child’s progress at school?</vt:lpstr>
      <vt:lpstr>How does Walton High School evaluate the effectiveness of provision for students with Special Educational Needs and/or Disability?</vt:lpstr>
      <vt:lpstr>How does the school assess and review the progress of students with Special Educational Needs and/or Disability?</vt:lpstr>
      <vt:lpstr>How is the curriculum and learning environment adapted to meet the needs of students with special educational needs and/or disability?</vt:lpstr>
      <vt:lpstr>What additional support for learning is available at Walton High School?</vt:lpstr>
      <vt:lpstr>What is Walton High School’s approach to teaching students with Special Educational Needs and/or Disability?</vt:lpstr>
      <vt:lpstr>How does Walton High School include students with Medical Conditions?</vt:lpstr>
      <vt:lpstr>How does Walton High School adapt the Curriculum and Learning Environment for students with SEND?</vt:lpstr>
      <vt:lpstr>What activities are available to my child outside of the school curriculum?</vt:lpstr>
      <vt:lpstr>What support is there for my child’s overall well-being?</vt:lpstr>
      <vt:lpstr>Walton High School’s SENDCo.</vt:lpstr>
      <vt:lpstr>What training is provided for staff supporting my child?</vt:lpstr>
      <vt:lpstr>How will Walton High School secure specialist equipment and facilities for children with Special Educational Needs and/or Disability?</vt:lpstr>
      <vt:lpstr>How are parents of children with special educational needs and/or disability involved in the education of their child?</vt:lpstr>
      <vt:lpstr>How are children with special educational needs and/or disability involved in making decisions about their education?</vt:lpstr>
      <vt:lpstr>What do I do if I have a concern about the provision made for my child? </vt:lpstr>
      <vt:lpstr>What specialist services and expertise are available to support Walton High School in meeting my child’s Special Educational Needs and / or Disability?</vt:lpstr>
      <vt:lpstr>Where can I get further advice and information from?</vt:lpstr>
      <vt:lpstr>How do you prepare my child for joining your school or transferring to another phase of education?</vt:lpstr>
      <vt:lpstr>Where can I get further information about services/support for my child?</vt:lpstr>
    </vt:vector>
  </TitlesOfParts>
  <Company>RM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Walton High School</dc:title>
  <dc:creator>J.Byrne</dc:creator>
  <cp:lastModifiedBy>K.Curtis</cp:lastModifiedBy>
  <cp:revision>147</cp:revision>
  <dcterms:created xsi:type="dcterms:W3CDTF">2014-06-25T13:51:56Z</dcterms:created>
  <dcterms:modified xsi:type="dcterms:W3CDTF">2024-10-07T19:38:02Z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0x01010090C8354F5D6F754EBA3BC724AB395CE1</vt:lpwstr>
  </property>
</Properties>
</file>