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62" r:id="rId5"/>
    <p:sldId id="270" r:id="rId6"/>
    <p:sldId id="263" r:id="rId7"/>
    <p:sldId id="269" r:id="rId8"/>
    <p:sldId id="276" r:id="rId9"/>
    <p:sldId id="272" r:id="rId10"/>
    <p:sldId id="266" r:id="rId11"/>
    <p:sldId id="267" r:id="rId12"/>
    <p:sldId id="273" r:id="rId13"/>
    <p:sldId id="274"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BF4F81-3738-435C-A258-A7EEB255740A}" v="126" dt="2024-09-17T20:43:58.6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2616F8-1898-457F-AC96-7F7B49D42054}" type="datetimeFigureOut">
              <a:rPr lang="en-GB" smtClean="0"/>
              <a:t>27/11/2024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0811F2-4269-4986-B9C8-C89F2F55816B}" type="slidenum">
              <a:rPr lang="en-GB" smtClean="0"/>
              <a:t>‹#›</a:t>
            </a:fld>
            <a:endParaRPr lang="en-GB"/>
          </a:p>
        </p:txBody>
      </p:sp>
    </p:spTree>
    <p:extLst>
      <p:ext uri="{BB962C8B-B14F-4D97-AF65-F5344CB8AC3E}">
        <p14:creationId xmlns:p14="http://schemas.microsoft.com/office/powerpoint/2010/main" val="3775480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70811F2-4269-4986-B9C8-C89F2F55816B}" type="slidenum">
              <a:rPr lang="en-GB" smtClean="0"/>
              <a:t>6</a:t>
            </a:fld>
            <a:endParaRPr lang="en-GB"/>
          </a:p>
        </p:txBody>
      </p:sp>
    </p:spTree>
    <p:extLst>
      <p:ext uri="{BB962C8B-B14F-4D97-AF65-F5344CB8AC3E}">
        <p14:creationId xmlns:p14="http://schemas.microsoft.com/office/powerpoint/2010/main" val="3167234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2208B-6D15-4B66-8381-10F17BE8F6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75D3015-EF6D-4D04-A965-32EF228309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D308E8F-B93F-4907-A817-34E82C1B7593}"/>
              </a:ext>
            </a:extLst>
          </p:cNvPr>
          <p:cNvSpPr>
            <a:spLocks noGrp="1"/>
          </p:cNvSpPr>
          <p:nvPr>
            <p:ph type="dt" sz="half" idx="10"/>
          </p:nvPr>
        </p:nvSpPr>
        <p:spPr/>
        <p:txBody>
          <a:bodyPr/>
          <a:lstStyle/>
          <a:p>
            <a:fld id="{ACA6BB27-8B69-4479-B247-EF6FA0076BC4}" type="datetimeFigureOut">
              <a:rPr lang="en-GB" smtClean="0"/>
              <a:t>27/11/2024</a:t>
            </a:fld>
            <a:endParaRPr lang="en-GB"/>
          </a:p>
        </p:txBody>
      </p:sp>
      <p:sp>
        <p:nvSpPr>
          <p:cNvPr id="5" name="Footer Placeholder 4">
            <a:extLst>
              <a:ext uri="{FF2B5EF4-FFF2-40B4-BE49-F238E27FC236}">
                <a16:creationId xmlns:a16="http://schemas.microsoft.com/office/drawing/2014/main" id="{7FBB6EB3-BFBE-4711-BFE7-A6B8C4ADBE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85B2808-BACB-413C-B1BC-B8981D65BF95}"/>
              </a:ext>
            </a:extLst>
          </p:cNvPr>
          <p:cNvSpPr>
            <a:spLocks noGrp="1"/>
          </p:cNvSpPr>
          <p:nvPr>
            <p:ph type="sldNum" sz="quarter" idx="12"/>
          </p:nvPr>
        </p:nvSpPr>
        <p:spPr/>
        <p:txBody>
          <a:bodyPr/>
          <a:lstStyle/>
          <a:p>
            <a:fld id="{E9E06600-CA13-447F-AF09-936796CF05E0}" type="slidenum">
              <a:rPr lang="en-GB" smtClean="0"/>
              <a:t>‹#›</a:t>
            </a:fld>
            <a:endParaRPr lang="en-GB"/>
          </a:p>
        </p:txBody>
      </p:sp>
    </p:spTree>
    <p:extLst>
      <p:ext uri="{BB962C8B-B14F-4D97-AF65-F5344CB8AC3E}">
        <p14:creationId xmlns:p14="http://schemas.microsoft.com/office/powerpoint/2010/main" val="464739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08957-ED62-405F-9F78-F48065ADC3F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55D22E6-B3B2-4B54-AF57-4602589960B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5EFB937-C66C-437E-8A7D-FE35E7E7E3D2}"/>
              </a:ext>
            </a:extLst>
          </p:cNvPr>
          <p:cNvSpPr>
            <a:spLocks noGrp="1"/>
          </p:cNvSpPr>
          <p:nvPr>
            <p:ph type="dt" sz="half" idx="10"/>
          </p:nvPr>
        </p:nvSpPr>
        <p:spPr/>
        <p:txBody>
          <a:bodyPr/>
          <a:lstStyle/>
          <a:p>
            <a:fld id="{ACA6BB27-8B69-4479-B247-EF6FA0076BC4}" type="datetimeFigureOut">
              <a:rPr lang="en-GB" smtClean="0"/>
              <a:t>27/11/2024</a:t>
            </a:fld>
            <a:endParaRPr lang="en-GB"/>
          </a:p>
        </p:txBody>
      </p:sp>
      <p:sp>
        <p:nvSpPr>
          <p:cNvPr id="5" name="Footer Placeholder 4">
            <a:extLst>
              <a:ext uri="{FF2B5EF4-FFF2-40B4-BE49-F238E27FC236}">
                <a16:creationId xmlns:a16="http://schemas.microsoft.com/office/drawing/2014/main" id="{95C7034B-8A6E-419A-B511-4ED9ED10EC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7D5F71-72BD-469A-8E3C-0240A5E05FA1}"/>
              </a:ext>
            </a:extLst>
          </p:cNvPr>
          <p:cNvSpPr>
            <a:spLocks noGrp="1"/>
          </p:cNvSpPr>
          <p:nvPr>
            <p:ph type="sldNum" sz="quarter" idx="12"/>
          </p:nvPr>
        </p:nvSpPr>
        <p:spPr/>
        <p:txBody>
          <a:bodyPr/>
          <a:lstStyle/>
          <a:p>
            <a:fld id="{E9E06600-CA13-447F-AF09-936796CF05E0}" type="slidenum">
              <a:rPr lang="en-GB" smtClean="0"/>
              <a:t>‹#›</a:t>
            </a:fld>
            <a:endParaRPr lang="en-GB"/>
          </a:p>
        </p:txBody>
      </p:sp>
    </p:spTree>
    <p:extLst>
      <p:ext uri="{BB962C8B-B14F-4D97-AF65-F5344CB8AC3E}">
        <p14:creationId xmlns:p14="http://schemas.microsoft.com/office/powerpoint/2010/main" val="2123505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31C8624-DD05-4C2A-A294-4938411EF38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1587CB4-3D9D-452E-9771-AF0CF0CF520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558EB7-E406-4FA5-B852-2FF4FE3F96FE}"/>
              </a:ext>
            </a:extLst>
          </p:cNvPr>
          <p:cNvSpPr>
            <a:spLocks noGrp="1"/>
          </p:cNvSpPr>
          <p:nvPr>
            <p:ph type="dt" sz="half" idx="10"/>
          </p:nvPr>
        </p:nvSpPr>
        <p:spPr/>
        <p:txBody>
          <a:bodyPr/>
          <a:lstStyle/>
          <a:p>
            <a:fld id="{ACA6BB27-8B69-4479-B247-EF6FA0076BC4}" type="datetimeFigureOut">
              <a:rPr lang="en-GB" smtClean="0"/>
              <a:t>27/11/2024</a:t>
            </a:fld>
            <a:endParaRPr lang="en-GB"/>
          </a:p>
        </p:txBody>
      </p:sp>
      <p:sp>
        <p:nvSpPr>
          <p:cNvPr id="5" name="Footer Placeholder 4">
            <a:extLst>
              <a:ext uri="{FF2B5EF4-FFF2-40B4-BE49-F238E27FC236}">
                <a16:creationId xmlns:a16="http://schemas.microsoft.com/office/drawing/2014/main" id="{C74B05A1-8B48-44E8-B660-BAEACE21724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FF6BB2-C5EC-491F-914E-59408EEA335C}"/>
              </a:ext>
            </a:extLst>
          </p:cNvPr>
          <p:cNvSpPr>
            <a:spLocks noGrp="1"/>
          </p:cNvSpPr>
          <p:nvPr>
            <p:ph type="sldNum" sz="quarter" idx="12"/>
          </p:nvPr>
        </p:nvSpPr>
        <p:spPr/>
        <p:txBody>
          <a:bodyPr/>
          <a:lstStyle/>
          <a:p>
            <a:fld id="{E9E06600-CA13-447F-AF09-936796CF05E0}" type="slidenum">
              <a:rPr lang="en-GB" smtClean="0"/>
              <a:t>‹#›</a:t>
            </a:fld>
            <a:endParaRPr lang="en-GB"/>
          </a:p>
        </p:txBody>
      </p:sp>
    </p:spTree>
    <p:extLst>
      <p:ext uri="{BB962C8B-B14F-4D97-AF65-F5344CB8AC3E}">
        <p14:creationId xmlns:p14="http://schemas.microsoft.com/office/powerpoint/2010/main" val="2444108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E8E24-AD4F-46F9-A1F9-20447B8F350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97518C2-3115-4354-B10B-DD63C196DC7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33168B-5B74-4C17-B87B-E44E9A1C869C}"/>
              </a:ext>
            </a:extLst>
          </p:cNvPr>
          <p:cNvSpPr>
            <a:spLocks noGrp="1"/>
          </p:cNvSpPr>
          <p:nvPr>
            <p:ph type="dt" sz="half" idx="10"/>
          </p:nvPr>
        </p:nvSpPr>
        <p:spPr/>
        <p:txBody>
          <a:bodyPr/>
          <a:lstStyle/>
          <a:p>
            <a:fld id="{ACA6BB27-8B69-4479-B247-EF6FA0076BC4}" type="datetimeFigureOut">
              <a:rPr lang="en-GB" smtClean="0"/>
              <a:t>27/11/2024</a:t>
            </a:fld>
            <a:endParaRPr lang="en-GB"/>
          </a:p>
        </p:txBody>
      </p:sp>
      <p:sp>
        <p:nvSpPr>
          <p:cNvPr id="5" name="Footer Placeholder 4">
            <a:extLst>
              <a:ext uri="{FF2B5EF4-FFF2-40B4-BE49-F238E27FC236}">
                <a16:creationId xmlns:a16="http://schemas.microsoft.com/office/drawing/2014/main" id="{A4A0A5C4-7C92-4F8A-9355-2BEB58890BE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9265660-BE52-4D19-9122-91C71A4D8533}"/>
              </a:ext>
            </a:extLst>
          </p:cNvPr>
          <p:cNvSpPr>
            <a:spLocks noGrp="1"/>
          </p:cNvSpPr>
          <p:nvPr>
            <p:ph type="sldNum" sz="quarter" idx="12"/>
          </p:nvPr>
        </p:nvSpPr>
        <p:spPr/>
        <p:txBody>
          <a:bodyPr/>
          <a:lstStyle/>
          <a:p>
            <a:fld id="{E9E06600-CA13-447F-AF09-936796CF05E0}" type="slidenum">
              <a:rPr lang="en-GB" smtClean="0"/>
              <a:t>‹#›</a:t>
            </a:fld>
            <a:endParaRPr lang="en-GB"/>
          </a:p>
        </p:txBody>
      </p:sp>
    </p:spTree>
    <p:extLst>
      <p:ext uri="{BB962C8B-B14F-4D97-AF65-F5344CB8AC3E}">
        <p14:creationId xmlns:p14="http://schemas.microsoft.com/office/powerpoint/2010/main" val="3269368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81336-6F59-41AE-A5AF-DB239FC2CB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F589217-B3F3-42E7-BF89-E1D8FAD053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D745C13-9C65-448D-A62D-15D39627E01C}"/>
              </a:ext>
            </a:extLst>
          </p:cNvPr>
          <p:cNvSpPr>
            <a:spLocks noGrp="1"/>
          </p:cNvSpPr>
          <p:nvPr>
            <p:ph type="dt" sz="half" idx="10"/>
          </p:nvPr>
        </p:nvSpPr>
        <p:spPr/>
        <p:txBody>
          <a:bodyPr/>
          <a:lstStyle/>
          <a:p>
            <a:fld id="{ACA6BB27-8B69-4479-B247-EF6FA0076BC4}" type="datetimeFigureOut">
              <a:rPr lang="en-GB" smtClean="0"/>
              <a:t>27/11/2024</a:t>
            </a:fld>
            <a:endParaRPr lang="en-GB"/>
          </a:p>
        </p:txBody>
      </p:sp>
      <p:sp>
        <p:nvSpPr>
          <p:cNvPr id="5" name="Footer Placeholder 4">
            <a:extLst>
              <a:ext uri="{FF2B5EF4-FFF2-40B4-BE49-F238E27FC236}">
                <a16:creationId xmlns:a16="http://schemas.microsoft.com/office/drawing/2014/main" id="{5A7C9330-BC74-43B2-B848-AADEDB5DAE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E4CECF-6061-4253-8593-6C05BBF40112}"/>
              </a:ext>
            </a:extLst>
          </p:cNvPr>
          <p:cNvSpPr>
            <a:spLocks noGrp="1"/>
          </p:cNvSpPr>
          <p:nvPr>
            <p:ph type="sldNum" sz="quarter" idx="12"/>
          </p:nvPr>
        </p:nvSpPr>
        <p:spPr/>
        <p:txBody>
          <a:bodyPr/>
          <a:lstStyle/>
          <a:p>
            <a:fld id="{E9E06600-CA13-447F-AF09-936796CF05E0}" type="slidenum">
              <a:rPr lang="en-GB" smtClean="0"/>
              <a:t>‹#›</a:t>
            </a:fld>
            <a:endParaRPr lang="en-GB"/>
          </a:p>
        </p:txBody>
      </p:sp>
    </p:spTree>
    <p:extLst>
      <p:ext uri="{BB962C8B-B14F-4D97-AF65-F5344CB8AC3E}">
        <p14:creationId xmlns:p14="http://schemas.microsoft.com/office/powerpoint/2010/main" val="191811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7013C-7212-4114-86E3-051909E0ECC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A8BA346-51AE-4F75-B9F9-5BADF27BAFE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E5213B7-2098-4320-B655-D8969931802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1D58236-A6EE-4654-8CF0-C0B12AC9D89E}"/>
              </a:ext>
            </a:extLst>
          </p:cNvPr>
          <p:cNvSpPr>
            <a:spLocks noGrp="1"/>
          </p:cNvSpPr>
          <p:nvPr>
            <p:ph type="dt" sz="half" idx="10"/>
          </p:nvPr>
        </p:nvSpPr>
        <p:spPr/>
        <p:txBody>
          <a:bodyPr/>
          <a:lstStyle/>
          <a:p>
            <a:fld id="{ACA6BB27-8B69-4479-B247-EF6FA0076BC4}" type="datetimeFigureOut">
              <a:rPr lang="en-GB" smtClean="0"/>
              <a:t>27/11/2024</a:t>
            </a:fld>
            <a:endParaRPr lang="en-GB"/>
          </a:p>
        </p:txBody>
      </p:sp>
      <p:sp>
        <p:nvSpPr>
          <p:cNvPr id="6" name="Footer Placeholder 5">
            <a:extLst>
              <a:ext uri="{FF2B5EF4-FFF2-40B4-BE49-F238E27FC236}">
                <a16:creationId xmlns:a16="http://schemas.microsoft.com/office/drawing/2014/main" id="{CD1A37F7-9396-4C33-8552-A3D643C7363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EC20EBF-8756-49FC-A90E-C29544405777}"/>
              </a:ext>
            </a:extLst>
          </p:cNvPr>
          <p:cNvSpPr>
            <a:spLocks noGrp="1"/>
          </p:cNvSpPr>
          <p:nvPr>
            <p:ph type="sldNum" sz="quarter" idx="12"/>
          </p:nvPr>
        </p:nvSpPr>
        <p:spPr/>
        <p:txBody>
          <a:bodyPr/>
          <a:lstStyle/>
          <a:p>
            <a:fld id="{E9E06600-CA13-447F-AF09-936796CF05E0}" type="slidenum">
              <a:rPr lang="en-GB" smtClean="0"/>
              <a:t>‹#›</a:t>
            </a:fld>
            <a:endParaRPr lang="en-GB"/>
          </a:p>
        </p:txBody>
      </p:sp>
    </p:spTree>
    <p:extLst>
      <p:ext uri="{BB962C8B-B14F-4D97-AF65-F5344CB8AC3E}">
        <p14:creationId xmlns:p14="http://schemas.microsoft.com/office/powerpoint/2010/main" val="1149710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6A3C0-C610-4B2D-A7C2-B6298DC87A3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651A092-360E-4682-9E28-556AB3491F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69D8F48-2B05-4B72-A79B-4E10E5152D5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F1A3B82-5524-4B00-A423-EB498A4F8A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4E0A88-FD36-4599-89CC-ABEEAC40734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180B37C-A6AC-476B-987E-46DFF4360CE7}"/>
              </a:ext>
            </a:extLst>
          </p:cNvPr>
          <p:cNvSpPr>
            <a:spLocks noGrp="1"/>
          </p:cNvSpPr>
          <p:nvPr>
            <p:ph type="dt" sz="half" idx="10"/>
          </p:nvPr>
        </p:nvSpPr>
        <p:spPr/>
        <p:txBody>
          <a:bodyPr/>
          <a:lstStyle/>
          <a:p>
            <a:fld id="{ACA6BB27-8B69-4479-B247-EF6FA0076BC4}" type="datetimeFigureOut">
              <a:rPr lang="en-GB" smtClean="0"/>
              <a:t>27/11/2024</a:t>
            </a:fld>
            <a:endParaRPr lang="en-GB"/>
          </a:p>
        </p:txBody>
      </p:sp>
      <p:sp>
        <p:nvSpPr>
          <p:cNvPr id="8" name="Footer Placeholder 7">
            <a:extLst>
              <a:ext uri="{FF2B5EF4-FFF2-40B4-BE49-F238E27FC236}">
                <a16:creationId xmlns:a16="http://schemas.microsoft.com/office/drawing/2014/main" id="{EFFE8DB1-383E-4FC9-ADDF-C4E06332BF9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382566B-DE8B-4BDC-878D-923F349A2ED1}"/>
              </a:ext>
            </a:extLst>
          </p:cNvPr>
          <p:cNvSpPr>
            <a:spLocks noGrp="1"/>
          </p:cNvSpPr>
          <p:nvPr>
            <p:ph type="sldNum" sz="quarter" idx="12"/>
          </p:nvPr>
        </p:nvSpPr>
        <p:spPr/>
        <p:txBody>
          <a:bodyPr/>
          <a:lstStyle/>
          <a:p>
            <a:fld id="{E9E06600-CA13-447F-AF09-936796CF05E0}" type="slidenum">
              <a:rPr lang="en-GB" smtClean="0"/>
              <a:t>‹#›</a:t>
            </a:fld>
            <a:endParaRPr lang="en-GB"/>
          </a:p>
        </p:txBody>
      </p:sp>
    </p:spTree>
    <p:extLst>
      <p:ext uri="{BB962C8B-B14F-4D97-AF65-F5344CB8AC3E}">
        <p14:creationId xmlns:p14="http://schemas.microsoft.com/office/powerpoint/2010/main" val="3042220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45F09-A2C6-4E28-A77A-3B2C063C31A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1BEAF39-7573-4609-97EC-42F701C47820}"/>
              </a:ext>
            </a:extLst>
          </p:cNvPr>
          <p:cNvSpPr>
            <a:spLocks noGrp="1"/>
          </p:cNvSpPr>
          <p:nvPr>
            <p:ph type="dt" sz="half" idx="10"/>
          </p:nvPr>
        </p:nvSpPr>
        <p:spPr/>
        <p:txBody>
          <a:bodyPr/>
          <a:lstStyle/>
          <a:p>
            <a:fld id="{ACA6BB27-8B69-4479-B247-EF6FA0076BC4}" type="datetimeFigureOut">
              <a:rPr lang="en-GB" smtClean="0"/>
              <a:t>27/11/2024</a:t>
            </a:fld>
            <a:endParaRPr lang="en-GB"/>
          </a:p>
        </p:txBody>
      </p:sp>
      <p:sp>
        <p:nvSpPr>
          <p:cNvPr id="4" name="Footer Placeholder 3">
            <a:extLst>
              <a:ext uri="{FF2B5EF4-FFF2-40B4-BE49-F238E27FC236}">
                <a16:creationId xmlns:a16="http://schemas.microsoft.com/office/drawing/2014/main" id="{DD517F07-9306-4958-B185-7BBDF40465A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3D31D1C-7A10-4121-AE79-5A682FA617C5}"/>
              </a:ext>
            </a:extLst>
          </p:cNvPr>
          <p:cNvSpPr>
            <a:spLocks noGrp="1"/>
          </p:cNvSpPr>
          <p:nvPr>
            <p:ph type="sldNum" sz="quarter" idx="12"/>
          </p:nvPr>
        </p:nvSpPr>
        <p:spPr/>
        <p:txBody>
          <a:bodyPr/>
          <a:lstStyle/>
          <a:p>
            <a:fld id="{E9E06600-CA13-447F-AF09-936796CF05E0}" type="slidenum">
              <a:rPr lang="en-GB" smtClean="0"/>
              <a:t>‹#›</a:t>
            </a:fld>
            <a:endParaRPr lang="en-GB"/>
          </a:p>
        </p:txBody>
      </p:sp>
    </p:spTree>
    <p:extLst>
      <p:ext uri="{BB962C8B-B14F-4D97-AF65-F5344CB8AC3E}">
        <p14:creationId xmlns:p14="http://schemas.microsoft.com/office/powerpoint/2010/main" val="2919515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46479F-9842-412E-8AFD-75B32F3860CF}"/>
              </a:ext>
            </a:extLst>
          </p:cNvPr>
          <p:cNvSpPr>
            <a:spLocks noGrp="1"/>
          </p:cNvSpPr>
          <p:nvPr>
            <p:ph type="dt" sz="half" idx="10"/>
          </p:nvPr>
        </p:nvSpPr>
        <p:spPr/>
        <p:txBody>
          <a:bodyPr/>
          <a:lstStyle/>
          <a:p>
            <a:fld id="{ACA6BB27-8B69-4479-B247-EF6FA0076BC4}" type="datetimeFigureOut">
              <a:rPr lang="en-GB" smtClean="0"/>
              <a:t>27/11/2024</a:t>
            </a:fld>
            <a:endParaRPr lang="en-GB"/>
          </a:p>
        </p:txBody>
      </p:sp>
      <p:sp>
        <p:nvSpPr>
          <p:cNvPr id="3" name="Footer Placeholder 2">
            <a:extLst>
              <a:ext uri="{FF2B5EF4-FFF2-40B4-BE49-F238E27FC236}">
                <a16:creationId xmlns:a16="http://schemas.microsoft.com/office/drawing/2014/main" id="{DB8ECBE2-1394-4B2C-923E-6AE1052F7F5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22CE944-A576-4774-87F3-5F3D06FE12E5}"/>
              </a:ext>
            </a:extLst>
          </p:cNvPr>
          <p:cNvSpPr>
            <a:spLocks noGrp="1"/>
          </p:cNvSpPr>
          <p:nvPr>
            <p:ph type="sldNum" sz="quarter" idx="12"/>
          </p:nvPr>
        </p:nvSpPr>
        <p:spPr/>
        <p:txBody>
          <a:bodyPr/>
          <a:lstStyle/>
          <a:p>
            <a:fld id="{E9E06600-CA13-447F-AF09-936796CF05E0}" type="slidenum">
              <a:rPr lang="en-GB" smtClean="0"/>
              <a:t>‹#›</a:t>
            </a:fld>
            <a:endParaRPr lang="en-GB"/>
          </a:p>
        </p:txBody>
      </p:sp>
    </p:spTree>
    <p:extLst>
      <p:ext uri="{BB962C8B-B14F-4D97-AF65-F5344CB8AC3E}">
        <p14:creationId xmlns:p14="http://schemas.microsoft.com/office/powerpoint/2010/main" val="3169083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5B175-7D8D-484F-BE55-6EF97E8870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867370F-2358-46A1-B462-5D8E519D9A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8C7435F-AA15-4873-A632-8A4CB8BDCD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96DCFAE-8C00-40A8-8A6B-B1902BFE1B81}"/>
              </a:ext>
            </a:extLst>
          </p:cNvPr>
          <p:cNvSpPr>
            <a:spLocks noGrp="1"/>
          </p:cNvSpPr>
          <p:nvPr>
            <p:ph type="dt" sz="half" idx="10"/>
          </p:nvPr>
        </p:nvSpPr>
        <p:spPr/>
        <p:txBody>
          <a:bodyPr/>
          <a:lstStyle/>
          <a:p>
            <a:fld id="{ACA6BB27-8B69-4479-B247-EF6FA0076BC4}" type="datetimeFigureOut">
              <a:rPr lang="en-GB" smtClean="0"/>
              <a:t>27/11/2024</a:t>
            </a:fld>
            <a:endParaRPr lang="en-GB"/>
          </a:p>
        </p:txBody>
      </p:sp>
      <p:sp>
        <p:nvSpPr>
          <p:cNvPr id="6" name="Footer Placeholder 5">
            <a:extLst>
              <a:ext uri="{FF2B5EF4-FFF2-40B4-BE49-F238E27FC236}">
                <a16:creationId xmlns:a16="http://schemas.microsoft.com/office/drawing/2014/main" id="{185E7EC8-CB55-45E8-9516-35EFFC651D8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F3ACD5-05F6-4579-8659-28E6C1E734D9}"/>
              </a:ext>
            </a:extLst>
          </p:cNvPr>
          <p:cNvSpPr>
            <a:spLocks noGrp="1"/>
          </p:cNvSpPr>
          <p:nvPr>
            <p:ph type="sldNum" sz="quarter" idx="12"/>
          </p:nvPr>
        </p:nvSpPr>
        <p:spPr/>
        <p:txBody>
          <a:bodyPr/>
          <a:lstStyle/>
          <a:p>
            <a:fld id="{E9E06600-CA13-447F-AF09-936796CF05E0}" type="slidenum">
              <a:rPr lang="en-GB" smtClean="0"/>
              <a:t>‹#›</a:t>
            </a:fld>
            <a:endParaRPr lang="en-GB"/>
          </a:p>
        </p:txBody>
      </p:sp>
    </p:spTree>
    <p:extLst>
      <p:ext uri="{BB962C8B-B14F-4D97-AF65-F5344CB8AC3E}">
        <p14:creationId xmlns:p14="http://schemas.microsoft.com/office/powerpoint/2010/main" val="3776855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2F129-0125-467C-A347-60B75B26BD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30A124-DEE5-4C50-B4AD-EFE7FFECD9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61DF87D-D76C-43C8-ABF3-0BEEED52E3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7B42FC2-99D0-4919-8E8A-BE5F0A79AD68}"/>
              </a:ext>
            </a:extLst>
          </p:cNvPr>
          <p:cNvSpPr>
            <a:spLocks noGrp="1"/>
          </p:cNvSpPr>
          <p:nvPr>
            <p:ph type="dt" sz="half" idx="10"/>
          </p:nvPr>
        </p:nvSpPr>
        <p:spPr/>
        <p:txBody>
          <a:bodyPr/>
          <a:lstStyle/>
          <a:p>
            <a:fld id="{ACA6BB27-8B69-4479-B247-EF6FA0076BC4}" type="datetimeFigureOut">
              <a:rPr lang="en-GB" smtClean="0"/>
              <a:t>27/11/2024</a:t>
            </a:fld>
            <a:endParaRPr lang="en-GB"/>
          </a:p>
        </p:txBody>
      </p:sp>
      <p:sp>
        <p:nvSpPr>
          <p:cNvPr id="6" name="Footer Placeholder 5">
            <a:extLst>
              <a:ext uri="{FF2B5EF4-FFF2-40B4-BE49-F238E27FC236}">
                <a16:creationId xmlns:a16="http://schemas.microsoft.com/office/drawing/2014/main" id="{64D86F4A-EB62-48B8-ADB5-F865E081A84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8DA074D-7FAC-4F19-8E47-BF11B54872F2}"/>
              </a:ext>
            </a:extLst>
          </p:cNvPr>
          <p:cNvSpPr>
            <a:spLocks noGrp="1"/>
          </p:cNvSpPr>
          <p:nvPr>
            <p:ph type="sldNum" sz="quarter" idx="12"/>
          </p:nvPr>
        </p:nvSpPr>
        <p:spPr/>
        <p:txBody>
          <a:bodyPr/>
          <a:lstStyle/>
          <a:p>
            <a:fld id="{E9E06600-CA13-447F-AF09-936796CF05E0}" type="slidenum">
              <a:rPr lang="en-GB" smtClean="0"/>
              <a:t>‹#›</a:t>
            </a:fld>
            <a:endParaRPr lang="en-GB"/>
          </a:p>
        </p:txBody>
      </p:sp>
    </p:spTree>
    <p:extLst>
      <p:ext uri="{BB962C8B-B14F-4D97-AF65-F5344CB8AC3E}">
        <p14:creationId xmlns:p14="http://schemas.microsoft.com/office/powerpoint/2010/main" val="1775729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534A96-97F4-4A44-9A73-409E71C3AC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A70661A-769F-440B-955A-954F27DCFD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06D107A-4575-4048-9240-D3105E7127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A6BB27-8B69-4479-B247-EF6FA0076BC4}" type="datetimeFigureOut">
              <a:rPr lang="en-GB" smtClean="0"/>
              <a:t>27/11/2024</a:t>
            </a:fld>
            <a:endParaRPr lang="en-GB"/>
          </a:p>
        </p:txBody>
      </p:sp>
      <p:sp>
        <p:nvSpPr>
          <p:cNvPr id="5" name="Footer Placeholder 4">
            <a:extLst>
              <a:ext uri="{FF2B5EF4-FFF2-40B4-BE49-F238E27FC236}">
                <a16:creationId xmlns:a16="http://schemas.microsoft.com/office/drawing/2014/main" id="{696C3268-9962-44BF-B46D-CC62447991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5F884B9-4158-447A-9BA3-04832BA06F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E06600-CA13-447F-AF09-936796CF05E0}" type="slidenum">
              <a:rPr lang="en-GB" smtClean="0"/>
              <a:t>‹#›</a:t>
            </a:fld>
            <a:endParaRPr lang="en-GB"/>
          </a:p>
        </p:txBody>
      </p:sp>
    </p:spTree>
    <p:extLst>
      <p:ext uri="{BB962C8B-B14F-4D97-AF65-F5344CB8AC3E}">
        <p14:creationId xmlns:p14="http://schemas.microsoft.com/office/powerpoint/2010/main" val="2629768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AA6274D-5CB0-406A-8AFB-D93342B1EA92}"/>
              </a:ext>
            </a:extLst>
          </p:cNvPr>
          <p:cNvGraphicFramePr>
            <a:graphicFrameLocks noGrp="1"/>
          </p:cNvGraphicFramePr>
          <p:nvPr>
            <p:extLst>
              <p:ext uri="{D42A27DB-BD31-4B8C-83A1-F6EECF244321}">
                <p14:modId xmlns:p14="http://schemas.microsoft.com/office/powerpoint/2010/main" val="4089760901"/>
              </p:ext>
            </p:extLst>
          </p:nvPr>
        </p:nvGraphicFramePr>
        <p:xfrm>
          <a:off x="0" y="666536"/>
          <a:ext cx="12192000" cy="2519732"/>
        </p:xfrm>
        <a:graphic>
          <a:graphicData uri="http://schemas.openxmlformats.org/drawingml/2006/table">
            <a:tbl>
              <a:tblPr firstRow="1" bandRow="1">
                <a:tableStyleId>{5940675A-B579-460E-94D1-54222C63F5DA}</a:tableStyleId>
              </a:tblPr>
              <a:tblGrid>
                <a:gridCol w="507381">
                  <a:extLst>
                    <a:ext uri="{9D8B030D-6E8A-4147-A177-3AD203B41FA5}">
                      <a16:colId xmlns:a16="http://schemas.microsoft.com/office/drawing/2014/main" val="1323354650"/>
                    </a:ext>
                  </a:extLst>
                </a:gridCol>
                <a:gridCol w="507381">
                  <a:extLst>
                    <a:ext uri="{9D8B030D-6E8A-4147-A177-3AD203B41FA5}">
                      <a16:colId xmlns:a16="http://schemas.microsoft.com/office/drawing/2014/main" val="229629103"/>
                    </a:ext>
                  </a:extLst>
                </a:gridCol>
                <a:gridCol w="1862873">
                  <a:extLst>
                    <a:ext uri="{9D8B030D-6E8A-4147-A177-3AD203B41FA5}">
                      <a16:colId xmlns:a16="http://schemas.microsoft.com/office/drawing/2014/main" val="2268397797"/>
                    </a:ext>
                  </a:extLst>
                </a:gridCol>
                <a:gridCol w="1862873">
                  <a:extLst>
                    <a:ext uri="{9D8B030D-6E8A-4147-A177-3AD203B41FA5}">
                      <a16:colId xmlns:a16="http://schemas.microsoft.com/office/drawing/2014/main" val="1411940593"/>
                    </a:ext>
                  </a:extLst>
                </a:gridCol>
                <a:gridCol w="1862873">
                  <a:extLst>
                    <a:ext uri="{9D8B030D-6E8A-4147-A177-3AD203B41FA5}">
                      <a16:colId xmlns:a16="http://schemas.microsoft.com/office/drawing/2014/main" val="415188477"/>
                    </a:ext>
                  </a:extLst>
                </a:gridCol>
                <a:gridCol w="1862873">
                  <a:extLst>
                    <a:ext uri="{9D8B030D-6E8A-4147-A177-3AD203B41FA5}">
                      <a16:colId xmlns:a16="http://schemas.microsoft.com/office/drawing/2014/main" val="2116589672"/>
                    </a:ext>
                  </a:extLst>
                </a:gridCol>
                <a:gridCol w="1862873">
                  <a:extLst>
                    <a:ext uri="{9D8B030D-6E8A-4147-A177-3AD203B41FA5}">
                      <a16:colId xmlns:a16="http://schemas.microsoft.com/office/drawing/2014/main" val="1988259304"/>
                    </a:ext>
                  </a:extLst>
                </a:gridCol>
                <a:gridCol w="1862873">
                  <a:extLst>
                    <a:ext uri="{9D8B030D-6E8A-4147-A177-3AD203B41FA5}">
                      <a16:colId xmlns:a16="http://schemas.microsoft.com/office/drawing/2014/main" val="2065259818"/>
                    </a:ext>
                  </a:extLst>
                </a:gridCol>
              </a:tblGrid>
              <a:tr h="693550">
                <a:tc gridSpan="2">
                  <a:txBody>
                    <a:bodyPr/>
                    <a:lstStyle/>
                    <a:p>
                      <a:pPr algn="ctr"/>
                      <a:r>
                        <a:rPr lang="en-GB" sz="1400" b="1" dirty="0"/>
                        <a:t>Subject</a:t>
                      </a:r>
                    </a:p>
                  </a:txBody>
                  <a:tcPr/>
                </a:tc>
                <a:tc hMerge="1">
                  <a:txBody>
                    <a:bodyPr/>
                    <a:lstStyle/>
                    <a:p>
                      <a:endParaRPr lang="en-GB" b="1" dirty="0"/>
                    </a:p>
                  </a:txBody>
                  <a:tcPr/>
                </a:tc>
                <a:tc>
                  <a:txBody>
                    <a:bodyPr/>
                    <a:lstStyle/>
                    <a:p>
                      <a:r>
                        <a:rPr lang="en-GB" sz="1400" b="1" dirty="0"/>
                        <a:t>HT1</a:t>
                      </a:r>
                    </a:p>
                    <a:p>
                      <a:r>
                        <a:rPr lang="en-GB" sz="1400" b="1" dirty="0"/>
                        <a:t>(Sept-Oct)</a:t>
                      </a:r>
                    </a:p>
                  </a:txBody>
                  <a:tcPr/>
                </a:tc>
                <a:tc>
                  <a:txBody>
                    <a:bodyPr/>
                    <a:lstStyle/>
                    <a:p>
                      <a:r>
                        <a:rPr lang="en-GB" sz="1400" b="1" dirty="0"/>
                        <a:t>HT2</a:t>
                      </a:r>
                    </a:p>
                    <a:p>
                      <a:r>
                        <a:rPr lang="en-GB" sz="1400" b="1" dirty="0"/>
                        <a:t>(Nov-Dec)</a:t>
                      </a:r>
                    </a:p>
                  </a:txBody>
                  <a:tcPr/>
                </a:tc>
                <a:tc>
                  <a:txBody>
                    <a:bodyPr/>
                    <a:lstStyle/>
                    <a:p>
                      <a:r>
                        <a:rPr lang="en-GB" sz="1400" b="1" dirty="0"/>
                        <a:t>HT3</a:t>
                      </a:r>
                    </a:p>
                    <a:p>
                      <a:r>
                        <a:rPr lang="en-GB" sz="1400" b="1" dirty="0"/>
                        <a:t>(Jan-Feb)</a:t>
                      </a:r>
                    </a:p>
                  </a:txBody>
                  <a:tcPr/>
                </a:tc>
                <a:tc>
                  <a:txBody>
                    <a:bodyPr/>
                    <a:lstStyle/>
                    <a:p>
                      <a:r>
                        <a:rPr lang="en-GB" sz="1400" b="1" dirty="0"/>
                        <a:t>HT4</a:t>
                      </a:r>
                    </a:p>
                    <a:p>
                      <a:r>
                        <a:rPr lang="en-GB" sz="1400" b="1" dirty="0"/>
                        <a:t>(March-April)</a:t>
                      </a:r>
                    </a:p>
                  </a:txBody>
                  <a:tcPr/>
                </a:tc>
                <a:tc>
                  <a:txBody>
                    <a:bodyPr/>
                    <a:lstStyle/>
                    <a:p>
                      <a:r>
                        <a:rPr lang="en-GB" sz="1400" b="1" dirty="0"/>
                        <a:t>HT5</a:t>
                      </a:r>
                    </a:p>
                    <a:p>
                      <a:r>
                        <a:rPr lang="en-GB" sz="1400" b="1" dirty="0"/>
                        <a:t>(April-May)</a:t>
                      </a:r>
                    </a:p>
                  </a:txBody>
                  <a:tcPr/>
                </a:tc>
                <a:tc>
                  <a:txBody>
                    <a:bodyPr/>
                    <a:lstStyle/>
                    <a:p>
                      <a:r>
                        <a:rPr lang="en-GB" sz="1400" b="1" dirty="0"/>
                        <a:t>HT6</a:t>
                      </a:r>
                    </a:p>
                    <a:p>
                      <a:r>
                        <a:rPr lang="en-GB" sz="1400" b="1" dirty="0"/>
                        <a:t>(June-July)</a:t>
                      </a:r>
                    </a:p>
                  </a:txBody>
                  <a:tcPr/>
                </a:tc>
                <a:extLst>
                  <a:ext uri="{0D108BD9-81ED-4DB2-BD59-A6C34878D82A}">
                    <a16:rowId xmlns:a16="http://schemas.microsoft.com/office/drawing/2014/main" val="1744465016"/>
                  </a:ext>
                </a:extLst>
              </a:tr>
              <a:tr h="1826182">
                <a:tc>
                  <a:txBody>
                    <a:bodyPr/>
                    <a:lstStyle/>
                    <a:p>
                      <a:pPr algn="ctr"/>
                      <a:r>
                        <a:rPr lang="en-GB" sz="2800" dirty="0"/>
                        <a:t>Maths</a:t>
                      </a:r>
                    </a:p>
                  </a:txBody>
                  <a:tcPr vert="vert270" anchor="ctr"/>
                </a:tc>
                <a:tc>
                  <a:txBody>
                    <a:bodyPr/>
                    <a:lstStyle/>
                    <a:p>
                      <a:r>
                        <a:rPr lang="en-GB" sz="1200" b="1" dirty="0">
                          <a:latin typeface="+mn-lt"/>
                        </a:rPr>
                        <a:t>Main Topics</a:t>
                      </a:r>
                    </a:p>
                  </a:txBody>
                  <a:tcPr vert="vert270" anchor="ctr"/>
                </a:tc>
                <a:tc>
                  <a:txBody>
                    <a:bodyPr/>
                    <a:lstStyle/>
                    <a:p>
                      <a:r>
                        <a:rPr lang="en-US" sz="1200" b="0" dirty="0">
                          <a:latin typeface="+mn-lt"/>
                        </a:rPr>
                        <a:t>Fractions</a:t>
                      </a:r>
                    </a:p>
                    <a:p>
                      <a:r>
                        <a:rPr lang="en-US" sz="1200" b="0" dirty="0">
                          <a:latin typeface="+mn-lt"/>
                        </a:rPr>
                        <a:t>Ratio extension</a:t>
                      </a:r>
                    </a:p>
                    <a:p>
                      <a:r>
                        <a:rPr lang="en-US" sz="1200" b="0" dirty="0">
                          <a:latin typeface="+mn-lt"/>
                        </a:rPr>
                        <a:t>Statistical averages</a:t>
                      </a:r>
                    </a:p>
                    <a:p>
                      <a:r>
                        <a:rPr lang="en-US" sz="1200" b="0" dirty="0">
                          <a:latin typeface="+mn-lt"/>
                        </a:rPr>
                        <a:t>Congruence, similarity and parallel angles</a:t>
                      </a:r>
                      <a:endParaRPr lang="en-GB" sz="1200" b="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latin typeface="+mn-lt"/>
                        </a:rPr>
                        <a:t>Congruence, similarity and parallel angles</a:t>
                      </a:r>
                      <a:endParaRPr lang="en-GB" sz="1200" b="0" dirty="0">
                        <a:latin typeface="+mn-lt"/>
                      </a:endParaRPr>
                    </a:p>
                    <a:p>
                      <a:r>
                        <a:rPr lang="en-GB" sz="1200" b="0" dirty="0">
                          <a:latin typeface="+mn-lt"/>
                        </a:rPr>
                        <a:t>Percentages (not compound)</a:t>
                      </a:r>
                    </a:p>
                    <a:p>
                      <a:r>
                        <a:rPr lang="en-GB" sz="1200" b="0" dirty="0">
                          <a:latin typeface="+mn-lt"/>
                        </a:rPr>
                        <a:t>Basic algebraic manipulation and solving linear equations</a:t>
                      </a:r>
                    </a:p>
                  </a:txBody>
                  <a:tcPr/>
                </a:tc>
                <a:tc>
                  <a:txBody>
                    <a:bodyPr/>
                    <a:lstStyle/>
                    <a:p>
                      <a:r>
                        <a:rPr lang="en-US" sz="1200" b="0" dirty="0">
                          <a:latin typeface="+mn-lt"/>
                        </a:rPr>
                        <a:t>Sequences (retrieval and extension)</a:t>
                      </a:r>
                    </a:p>
                    <a:p>
                      <a:r>
                        <a:rPr lang="en-US" sz="1200" b="0" dirty="0">
                          <a:latin typeface="+mn-lt"/>
                        </a:rPr>
                        <a:t>Linear graphs</a:t>
                      </a:r>
                    </a:p>
                    <a:p>
                      <a:r>
                        <a:rPr lang="en-US" sz="1200" b="0" dirty="0">
                          <a:latin typeface="+mn-lt"/>
                        </a:rPr>
                        <a:t>3D shapes: measure, area, volume</a:t>
                      </a:r>
                      <a:endParaRPr lang="en-GB" sz="1200" b="0" dirty="0">
                        <a:latin typeface="+mn-lt"/>
                      </a:endParaRPr>
                    </a:p>
                  </a:txBody>
                  <a:tcPr/>
                </a:tc>
                <a:tc>
                  <a:txBody>
                    <a:bodyPr/>
                    <a:lstStyle/>
                    <a:p>
                      <a:r>
                        <a:rPr lang="en-US" sz="1200" b="0" dirty="0">
                          <a:latin typeface="+mn-lt"/>
                        </a:rPr>
                        <a:t>Linear inequalities</a:t>
                      </a:r>
                    </a:p>
                    <a:p>
                      <a:r>
                        <a:rPr lang="en-US" sz="1200" b="0" dirty="0">
                          <a:latin typeface="+mn-lt"/>
                        </a:rPr>
                        <a:t>Standard form</a:t>
                      </a:r>
                    </a:p>
                    <a:p>
                      <a:r>
                        <a:rPr lang="en-US" sz="1200" b="0" dirty="0">
                          <a:latin typeface="+mn-lt"/>
                        </a:rPr>
                        <a:t>Introduction on right-angle geometry</a:t>
                      </a:r>
                      <a:endParaRPr lang="en-GB" sz="1200" b="0" dirty="0">
                        <a:latin typeface="+mn-lt"/>
                      </a:endParaRPr>
                    </a:p>
                  </a:txBody>
                  <a:tcPr/>
                </a:tc>
                <a:tc>
                  <a:txBody>
                    <a:bodyPr/>
                    <a:lstStyle/>
                    <a:p>
                      <a:r>
                        <a:rPr lang="en-US" sz="1200" b="0" dirty="0">
                          <a:latin typeface="+mn-lt"/>
                        </a:rPr>
                        <a:t>Angles in algebra</a:t>
                      </a:r>
                    </a:p>
                    <a:p>
                      <a:r>
                        <a:rPr lang="en-US" sz="1200" b="0" dirty="0">
                          <a:latin typeface="+mn-lt"/>
                        </a:rPr>
                        <a:t>Introduction to quadratics</a:t>
                      </a:r>
                    </a:p>
                    <a:p>
                      <a:r>
                        <a:rPr lang="en-US" sz="1200" b="0" dirty="0">
                          <a:latin typeface="+mn-lt"/>
                        </a:rPr>
                        <a:t>Compound measures</a:t>
                      </a:r>
                      <a:endParaRPr lang="en-GB" sz="1200" b="0" dirty="0">
                        <a:latin typeface="+mn-lt"/>
                      </a:endParaRPr>
                    </a:p>
                  </a:txBody>
                  <a:tcPr/>
                </a:tc>
                <a:tc>
                  <a:txBody>
                    <a:bodyPr/>
                    <a:lstStyle/>
                    <a:p>
                      <a:r>
                        <a:rPr lang="en-US" sz="1200" b="0" dirty="0">
                          <a:latin typeface="+mn-lt"/>
                        </a:rPr>
                        <a:t>Number properties</a:t>
                      </a:r>
                    </a:p>
                    <a:p>
                      <a:r>
                        <a:rPr lang="en-US" sz="1200" b="0" dirty="0">
                          <a:latin typeface="+mn-lt"/>
                        </a:rPr>
                        <a:t>Rounding, estimation and bounds</a:t>
                      </a:r>
                    </a:p>
                    <a:p>
                      <a:r>
                        <a:rPr lang="en-US" sz="1200" b="0" dirty="0">
                          <a:latin typeface="+mn-lt"/>
                        </a:rPr>
                        <a:t>Probability</a:t>
                      </a:r>
                      <a:endParaRPr lang="en-GB" sz="1200" b="0" dirty="0">
                        <a:latin typeface="+mn-lt"/>
                      </a:endParaRPr>
                    </a:p>
                  </a:txBody>
                  <a:tcPr/>
                </a:tc>
                <a:extLst>
                  <a:ext uri="{0D108BD9-81ED-4DB2-BD59-A6C34878D82A}">
                    <a16:rowId xmlns:a16="http://schemas.microsoft.com/office/drawing/2014/main" val="2497711377"/>
                  </a:ext>
                </a:extLst>
              </a:tr>
            </a:tbl>
          </a:graphicData>
        </a:graphic>
      </p:graphicFrame>
      <p:pic>
        <p:nvPicPr>
          <p:cNvPr id="1026" name="Picture 2" descr="Walton High School, Stafford Mission Statement, Employees and Hiring ...">
            <a:extLst>
              <a:ext uri="{FF2B5EF4-FFF2-40B4-BE49-F238E27FC236}">
                <a16:creationId xmlns:a16="http://schemas.microsoft.com/office/drawing/2014/main" id="{9C9E15CF-D2C8-40CB-9FD0-BDCA2D324A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267" y="71705"/>
            <a:ext cx="580063" cy="58006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40F49B9-2DCB-4BF6-8F97-B4D0A5A16C5B}"/>
              </a:ext>
            </a:extLst>
          </p:cNvPr>
          <p:cNvSpPr/>
          <p:nvPr/>
        </p:nvSpPr>
        <p:spPr>
          <a:xfrm>
            <a:off x="1004047" y="0"/>
            <a:ext cx="11187953" cy="66653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bg1"/>
                </a:solidFill>
              </a:rPr>
              <a:t>WALTON HIGH SCHOOL – YEAR 9 CURRICULUM OVERVIEW</a:t>
            </a:r>
          </a:p>
        </p:txBody>
      </p:sp>
      <p:graphicFrame>
        <p:nvGraphicFramePr>
          <p:cNvPr id="2" name="Table 1">
            <a:extLst>
              <a:ext uri="{FF2B5EF4-FFF2-40B4-BE49-F238E27FC236}">
                <a16:creationId xmlns:a16="http://schemas.microsoft.com/office/drawing/2014/main" id="{1407DB28-33A7-E9B3-A532-9D8C767BAF84}"/>
              </a:ext>
            </a:extLst>
          </p:cNvPr>
          <p:cNvGraphicFramePr>
            <a:graphicFrameLocks noGrp="1"/>
          </p:cNvGraphicFramePr>
          <p:nvPr>
            <p:extLst>
              <p:ext uri="{D42A27DB-BD31-4B8C-83A1-F6EECF244321}">
                <p14:modId xmlns:p14="http://schemas.microsoft.com/office/powerpoint/2010/main" val="2768404548"/>
              </p:ext>
            </p:extLst>
          </p:nvPr>
        </p:nvGraphicFramePr>
        <p:xfrm>
          <a:off x="4" y="3176972"/>
          <a:ext cx="12191998" cy="3671732"/>
        </p:xfrm>
        <a:graphic>
          <a:graphicData uri="http://schemas.openxmlformats.org/drawingml/2006/table">
            <a:tbl>
              <a:tblPr firstRow="1" bandRow="1">
                <a:tableStyleId>{5940675A-B579-460E-94D1-54222C63F5DA}</a:tableStyleId>
              </a:tblPr>
              <a:tblGrid>
                <a:gridCol w="507379">
                  <a:extLst>
                    <a:ext uri="{9D8B030D-6E8A-4147-A177-3AD203B41FA5}">
                      <a16:colId xmlns:a16="http://schemas.microsoft.com/office/drawing/2014/main" val="1654970163"/>
                    </a:ext>
                  </a:extLst>
                </a:gridCol>
                <a:gridCol w="507379">
                  <a:extLst>
                    <a:ext uri="{9D8B030D-6E8A-4147-A177-3AD203B41FA5}">
                      <a16:colId xmlns:a16="http://schemas.microsoft.com/office/drawing/2014/main" val="2473213879"/>
                    </a:ext>
                  </a:extLst>
                </a:gridCol>
                <a:gridCol w="2235448">
                  <a:extLst>
                    <a:ext uri="{9D8B030D-6E8A-4147-A177-3AD203B41FA5}">
                      <a16:colId xmlns:a16="http://schemas.microsoft.com/office/drawing/2014/main" val="1799420168"/>
                    </a:ext>
                  </a:extLst>
                </a:gridCol>
                <a:gridCol w="2235448">
                  <a:extLst>
                    <a:ext uri="{9D8B030D-6E8A-4147-A177-3AD203B41FA5}">
                      <a16:colId xmlns:a16="http://schemas.microsoft.com/office/drawing/2014/main" val="1742522656"/>
                    </a:ext>
                  </a:extLst>
                </a:gridCol>
                <a:gridCol w="2235448">
                  <a:extLst>
                    <a:ext uri="{9D8B030D-6E8A-4147-A177-3AD203B41FA5}">
                      <a16:colId xmlns:a16="http://schemas.microsoft.com/office/drawing/2014/main" val="2413438664"/>
                    </a:ext>
                  </a:extLst>
                </a:gridCol>
                <a:gridCol w="2235448">
                  <a:extLst>
                    <a:ext uri="{9D8B030D-6E8A-4147-A177-3AD203B41FA5}">
                      <a16:colId xmlns:a16="http://schemas.microsoft.com/office/drawing/2014/main" val="1919356267"/>
                    </a:ext>
                  </a:extLst>
                </a:gridCol>
                <a:gridCol w="2235448">
                  <a:extLst>
                    <a:ext uri="{9D8B030D-6E8A-4147-A177-3AD203B41FA5}">
                      <a16:colId xmlns:a16="http://schemas.microsoft.com/office/drawing/2014/main" val="3322795465"/>
                    </a:ext>
                  </a:extLst>
                </a:gridCol>
              </a:tblGrid>
              <a:tr h="1550287">
                <a:tc rowSpan="2">
                  <a:txBody>
                    <a:bodyPr/>
                    <a:lstStyle/>
                    <a:p>
                      <a:pPr algn="ctr"/>
                      <a:r>
                        <a:rPr lang="en-GB" sz="2800" dirty="0"/>
                        <a:t>English</a:t>
                      </a:r>
                    </a:p>
                  </a:txBody>
                  <a:tcPr vert="vert270" anchor="ctr"/>
                </a:tc>
                <a:tc>
                  <a:txBody>
                    <a:bodyPr/>
                    <a:lstStyle/>
                    <a:p>
                      <a:r>
                        <a:rPr lang="en-GB" sz="1200" b="1" dirty="0">
                          <a:latin typeface="+mn-lt"/>
                        </a:rPr>
                        <a:t>Main Topics</a:t>
                      </a:r>
                    </a:p>
                  </a:txBody>
                  <a:tcPr vert="vert270" anchor="ctr"/>
                </a:tc>
                <a:tc>
                  <a:txBody>
                    <a:bodyPr/>
                    <a:lstStyle/>
                    <a:p>
                      <a:pPr algn="l">
                        <a:lnSpc>
                          <a:spcPct val="107000"/>
                        </a:lnSpc>
                        <a:spcAft>
                          <a:spcPts val="0"/>
                        </a:spcAft>
                      </a:pPr>
                      <a:r>
                        <a:rPr lang="en-GB" sz="1200" b="1" i="1" dirty="0">
                          <a:effectLst/>
                          <a:latin typeface="+mn-lt"/>
                          <a:ea typeface="Calibri" panose="020F0502020204030204" pitchFamily="34" charset="0"/>
                          <a:cs typeface="Times New Roman" panose="02020603050405020304" pitchFamily="18" charset="0"/>
                        </a:rPr>
                        <a:t>Frankenstein </a:t>
                      </a:r>
                      <a:r>
                        <a:rPr lang="en-GB" sz="1200" b="1" dirty="0">
                          <a:effectLst/>
                          <a:latin typeface="+mn-lt"/>
                          <a:ea typeface="Calibri" panose="020F0502020204030204" pitchFamily="34" charset="0"/>
                          <a:cs typeface="Times New Roman" panose="02020603050405020304" pitchFamily="18" charset="0"/>
                        </a:rPr>
                        <a:t>by Mary Shelley</a:t>
                      </a:r>
                      <a:endParaRPr lang="en-GB" sz="12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GB" sz="1200" b="1" dirty="0">
                          <a:effectLst/>
                          <a:latin typeface="+mn-lt"/>
                          <a:ea typeface="Calibri" panose="020F0502020204030204" pitchFamily="34" charset="0"/>
                          <a:cs typeface="Times New Roman" panose="02020603050405020304" pitchFamily="18" charset="0"/>
                        </a:rPr>
                        <a:t>Travel Writing</a:t>
                      </a:r>
                      <a:endParaRPr lang="en-GB" sz="12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GB" sz="1200" b="1" i="1" dirty="0">
                          <a:effectLst/>
                          <a:latin typeface="+mn-lt"/>
                          <a:ea typeface="Calibri" panose="020F0502020204030204" pitchFamily="34" charset="0"/>
                          <a:cs typeface="Times New Roman" panose="02020603050405020304" pitchFamily="18" charset="0"/>
                        </a:rPr>
                        <a:t>The Tempest </a:t>
                      </a:r>
                      <a:r>
                        <a:rPr lang="en-GB" sz="1200" b="1" dirty="0">
                          <a:effectLst/>
                          <a:latin typeface="+mn-lt"/>
                          <a:ea typeface="Calibri" panose="020F0502020204030204" pitchFamily="34" charset="0"/>
                          <a:cs typeface="Times New Roman" panose="02020603050405020304" pitchFamily="18" charset="0"/>
                        </a:rPr>
                        <a:t>by William Shakespeare</a:t>
                      </a:r>
                      <a:r>
                        <a:rPr lang="en-GB" sz="1200" dirty="0">
                          <a:effectLst/>
                          <a:latin typeface="+mn-lt"/>
                          <a:ea typeface="Calibri" panose="020F0502020204030204" pitchFamily="34" charset="0"/>
                          <a:cs typeface="Times New Roman" panose="02020603050405020304" pitchFamily="18" charset="0"/>
                        </a:rPr>
                        <a:t> </a:t>
                      </a:r>
                    </a:p>
                  </a:txBody>
                  <a:tcPr marL="68580" marR="68580" marT="0" marB="0"/>
                </a:tc>
                <a:tc>
                  <a:txBody>
                    <a:bodyPr/>
                    <a:lstStyle/>
                    <a:p>
                      <a:pPr algn="l">
                        <a:lnSpc>
                          <a:spcPct val="107000"/>
                        </a:lnSpc>
                        <a:spcAft>
                          <a:spcPts val="0"/>
                        </a:spcAft>
                      </a:pPr>
                      <a:r>
                        <a:rPr lang="en-GB" sz="1200" b="1" dirty="0">
                          <a:effectLst/>
                          <a:latin typeface="+mn-lt"/>
                          <a:ea typeface="Calibri" panose="020F0502020204030204" pitchFamily="34" charset="0"/>
                          <a:cs typeface="Times New Roman" panose="02020603050405020304" pitchFamily="18" charset="0"/>
                        </a:rPr>
                        <a:t>Character and Voice Poetry</a:t>
                      </a:r>
                      <a:endParaRPr lang="en-GB" sz="12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GB" sz="1200" b="1" dirty="0">
                          <a:effectLst/>
                          <a:latin typeface="+mn-lt"/>
                          <a:ea typeface="Calibri" panose="020F0502020204030204" pitchFamily="34" charset="0"/>
                          <a:cs typeface="Times New Roman" panose="02020603050405020304" pitchFamily="18" charset="0"/>
                        </a:rPr>
                        <a:t>Narrative Writing</a:t>
                      </a:r>
                      <a:endParaRPr lang="en-GB" sz="12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71635972"/>
                  </a:ext>
                </a:extLst>
              </a:tr>
              <a:tr h="2121445">
                <a:tc vMerge="1">
                  <a:txBody>
                    <a:bodyPr/>
                    <a:lstStyle/>
                    <a:p>
                      <a:endParaRPr lang="en-GB" dirty="0"/>
                    </a:p>
                  </a:txBody>
                  <a:tcPr/>
                </a:tc>
                <a:tc>
                  <a:txBody>
                    <a:bodyPr/>
                    <a:lstStyle/>
                    <a:p>
                      <a:r>
                        <a:rPr lang="en-GB" sz="1200" b="1" dirty="0">
                          <a:latin typeface="+mn-lt"/>
                        </a:rPr>
                        <a:t>Assessment Information</a:t>
                      </a:r>
                    </a:p>
                  </a:txBody>
                  <a:tcPr vert="vert270" anchor="ctr"/>
                </a:tc>
                <a:tc>
                  <a:txBody>
                    <a:bodyPr/>
                    <a:lstStyle/>
                    <a:p>
                      <a:pPr algn="l">
                        <a:lnSpc>
                          <a:spcPct val="107000"/>
                        </a:lnSpc>
                        <a:spcAft>
                          <a:spcPts val="0"/>
                        </a:spcAft>
                      </a:pPr>
                      <a:r>
                        <a:rPr lang="en-GB" sz="1200" u="sng" dirty="0">
                          <a:effectLst/>
                          <a:latin typeface="+mn-lt"/>
                          <a:ea typeface="Calibri" panose="020F0502020204030204" pitchFamily="34" charset="0"/>
                          <a:cs typeface="Times New Roman" panose="02020603050405020304" pitchFamily="18" charset="0"/>
                        </a:rPr>
                        <a:t>Reading</a:t>
                      </a:r>
                      <a:endParaRPr lang="en-GB" sz="1200" dirty="0">
                        <a:effectLst/>
                        <a:latin typeface="+mn-lt"/>
                        <a:ea typeface="Calibri" panose="020F0502020204030204" pitchFamily="34" charset="0"/>
                        <a:cs typeface="Times New Roman" panose="02020603050405020304" pitchFamily="18" charset="0"/>
                      </a:endParaRPr>
                    </a:p>
                    <a:p>
                      <a:pPr algn="l">
                        <a:lnSpc>
                          <a:spcPct val="107000"/>
                        </a:lnSpc>
                        <a:spcAft>
                          <a:spcPts val="0"/>
                        </a:spcAft>
                      </a:pPr>
                      <a:r>
                        <a:rPr lang="en-GB" sz="1200" dirty="0">
                          <a:effectLst/>
                          <a:latin typeface="+mn-lt"/>
                          <a:ea typeface="Calibri" panose="020F0502020204030204" pitchFamily="34" charset="0"/>
                          <a:cs typeface="Times New Roman" panose="02020603050405020304" pitchFamily="18" charset="0"/>
                        </a:rPr>
                        <a:t>Explore how Shelley presents the monster’s need for companionship.</a:t>
                      </a:r>
                    </a:p>
                    <a:p>
                      <a:pPr rtl="0" fontAlgn="base"/>
                      <a:endParaRPr lang="en-GB" sz="1200" b="1" dirty="0">
                        <a:latin typeface="+mn-lt"/>
                      </a:endParaRPr>
                    </a:p>
                  </a:txBody>
                  <a:tcPr/>
                </a:tc>
                <a:tc>
                  <a:txBody>
                    <a:bodyPr/>
                    <a:lstStyle/>
                    <a:p>
                      <a:pPr algn="l">
                        <a:lnSpc>
                          <a:spcPct val="107000"/>
                        </a:lnSpc>
                        <a:spcAft>
                          <a:spcPts val="0"/>
                        </a:spcAft>
                      </a:pPr>
                      <a:r>
                        <a:rPr lang="en-GB" sz="1200" u="sng" dirty="0">
                          <a:effectLst/>
                          <a:latin typeface="+mn-lt"/>
                          <a:ea typeface="Calibri" panose="020F0502020204030204" pitchFamily="34" charset="0"/>
                          <a:cs typeface="Times New Roman" panose="02020603050405020304" pitchFamily="18" charset="0"/>
                        </a:rPr>
                        <a:t>Writing</a:t>
                      </a:r>
                      <a:endParaRPr lang="en-GB" sz="1200" dirty="0">
                        <a:effectLst/>
                        <a:latin typeface="+mn-lt"/>
                        <a:ea typeface="Calibri" panose="020F0502020204030204" pitchFamily="34" charset="0"/>
                        <a:cs typeface="Times New Roman" panose="02020603050405020304" pitchFamily="18" charset="0"/>
                      </a:endParaRPr>
                    </a:p>
                    <a:p>
                      <a:pPr algn="l">
                        <a:lnSpc>
                          <a:spcPct val="107000"/>
                        </a:lnSpc>
                        <a:spcAft>
                          <a:spcPts val="0"/>
                        </a:spcAft>
                      </a:pPr>
                      <a:r>
                        <a:rPr lang="en-GB" sz="1200" dirty="0">
                          <a:effectLst/>
                          <a:latin typeface="+mn-lt"/>
                          <a:ea typeface="Calibri" panose="020F0502020204030204" pitchFamily="34" charset="0"/>
                          <a:cs typeface="Times New Roman" panose="02020603050405020304" pitchFamily="18" charset="0"/>
                        </a:rPr>
                        <a:t>Write a piece of travel writing for National Geographic magazine.</a:t>
                      </a:r>
                    </a:p>
                    <a:p>
                      <a:pPr rtl="0" fontAlgn="base"/>
                      <a:endParaRPr lang="en-GB" sz="1200" b="0" i="0" kern="1200" dirty="0">
                        <a:solidFill>
                          <a:schemeClr val="tx1"/>
                        </a:solidFill>
                        <a:effectLst/>
                        <a:latin typeface="+mn-lt"/>
                        <a:ea typeface="+mn-ea"/>
                        <a:cs typeface="+mn-cs"/>
                      </a:endParaRPr>
                    </a:p>
                  </a:txBody>
                  <a:tcPr/>
                </a:tc>
                <a:tc>
                  <a:txBody>
                    <a:bodyPr/>
                    <a:lstStyle/>
                    <a:p>
                      <a:pPr algn="l">
                        <a:lnSpc>
                          <a:spcPct val="107000"/>
                        </a:lnSpc>
                        <a:spcAft>
                          <a:spcPts val="0"/>
                        </a:spcAft>
                      </a:pPr>
                      <a:r>
                        <a:rPr lang="en-GB" sz="1200" u="sng" dirty="0">
                          <a:effectLst/>
                          <a:latin typeface="+mn-lt"/>
                          <a:ea typeface="Calibri" panose="020F0502020204030204" pitchFamily="34" charset="0"/>
                          <a:cs typeface="Times New Roman" panose="02020603050405020304" pitchFamily="18" charset="0"/>
                        </a:rPr>
                        <a:t>Reading</a:t>
                      </a:r>
                      <a:endParaRPr lang="en-GB" sz="1200" dirty="0">
                        <a:effectLst/>
                        <a:latin typeface="+mn-lt"/>
                        <a:ea typeface="Calibri" panose="020F0502020204030204" pitchFamily="34" charset="0"/>
                        <a:cs typeface="Times New Roman" panose="02020603050405020304" pitchFamily="18" charset="0"/>
                      </a:endParaRPr>
                    </a:p>
                    <a:p>
                      <a:pPr algn="l">
                        <a:lnSpc>
                          <a:spcPct val="107000"/>
                        </a:lnSpc>
                        <a:spcAft>
                          <a:spcPts val="0"/>
                        </a:spcAft>
                      </a:pPr>
                      <a:r>
                        <a:rPr lang="en-GB" sz="1200" dirty="0">
                          <a:effectLst/>
                          <a:latin typeface="+mn-lt"/>
                          <a:ea typeface="Calibri" panose="020F0502020204030204" pitchFamily="34" charset="0"/>
                          <a:cs typeface="Times New Roman" panose="02020603050405020304" pitchFamily="18" charset="0"/>
                        </a:rPr>
                        <a:t>Explore how Shakespeare presents a change in the character of Prospero.</a:t>
                      </a:r>
                    </a:p>
                    <a:p>
                      <a:pPr rtl="0" fontAlgn="base"/>
                      <a:endParaRPr lang="en-GB" sz="1200" b="0" i="0" kern="1200" dirty="0">
                        <a:solidFill>
                          <a:schemeClr val="tx1"/>
                        </a:solidFill>
                        <a:effectLst/>
                        <a:latin typeface="+mn-lt"/>
                        <a:ea typeface="+mn-ea"/>
                        <a:cs typeface="+mn-cs"/>
                      </a:endParaRPr>
                    </a:p>
                  </a:txBody>
                  <a:tcPr/>
                </a:tc>
                <a:tc>
                  <a:txBody>
                    <a:bodyPr/>
                    <a:lstStyle/>
                    <a:p>
                      <a:pPr algn="l">
                        <a:lnSpc>
                          <a:spcPct val="107000"/>
                        </a:lnSpc>
                        <a:spcAft>
                          <a:spcPts val="0"/>
                        </a:spcAft>
                      </a:pPr>
                      <a:r>
                        <a:rPr lang="en-GB" sz="1200" u="sng" dirty="0">
                          <a:effectLst/>
                          <a:latin typeface="+mn-lt"/>
                          <a:ea typeface="Calibri" panose="020F0502020204030204" pitchFamily="34" charset="0"/>
                          <a:cs typeface="Times New Roman" panose="02020603050405020304" pitchFamily="18" charset="0"/>
                        </a:rPr>
                        <a:t>Reading</a:t>
                      </a:r>
                      <a:endParaRPr lang="en-GB" sz="1200" dirty="0">
                        <a:effectLst/>
                        <a:latin typeface="+mn-lt"/>
                        <a:ea typeface="Calibri" panose="020F0502020204030204" pitchFamily="34" charset="0"/>
                        <a:cs typeface="Times New Roman" panose="02020603050405020304" pitchFamily="18" charset="0"/>
                      </a:endParaRPr>
                    </a:p>
                    <a:p>
                      <a:pPr algn="l">
                        <a:lnSpc>
                          <a:spcPct val="107000"/>
                        </a:lnSpc>
                        <a:spcAft>
                          <a:spcPts val="0"/>
                        </a:spcAft>
                      </a:pPr>
                      <a:r>
                        <a:rPr lang="en-GB" sz="1200" dirty="0">
                          <a:effectLst/>
                          <a:latin typeface="+mn-lt"/>
                          <a:ea typeface="Calibri" panose="020F0502020204030204" pitchFamily="34" charset="0"/>
                          <a:cs typeface="Times New Roman" panose="02020603050405020304" pitchFamily="18" charset="0"/>
                        </a:rPr>
                        <a:t>Compare how poets present characters who find themselves marginalised by society.</a:t>
                      </a:r>
                    </a:p>
                    <a:p>
                      <a:pPr rtl="0" fontAlgn="base"/>
                      <a:endParaRPr lang="en-GB" sz="1200" b="0" i="0" kern="1200" dirty="0">
                        <a:solidFill>
                          <a:schemeClr val="tx1"/>
                        </a:solidFill>
                        <a:effectLst/>
                        <a:latin typeface="+mn-lt"/>
                        <a:ea typeface="+mn-ea"/>
                        <a:cs typeface="+mn-cs"/>
                      </a:endParaRPr>
                    </a:p>
                  </a:txBody>
                  <a:tcPr/>
                </a:tc>
                <a:tc>
                  <a:txBody>
                    <a:bodyPr/>
                    <a:lstStyle/>
                    <a:p>
                      <a:pPr algn="l">
                        <a:lnSpc>
                          <a:spcPct val="107000"/>
                        </a:lnSpc>
                        <a:spcAft>
                          <a:spcPts val="0"/>
                        </a:spcAft>
                      </a:pPr>
                      <a:r>
                        <a:rPr lang="en-GB" sz="1200" u="sng" dirty="0">
                          <a:effectLst/>
                          <a:latin typeface="+mn-lt"/>
                          <a:ea typeface="Calibri" panose="020F0502020204030204" pitchFamily="34" charset="0"/>
                          <a:cs typeface="Times New Roman" panose="02020603050405020304" pitchFamily="18" charset="0"/>
                        </a:rPr>
                        <a:t>Writing</a:t>
                      </a:r>
                      <a:endParaRPr lang="en-GB" sz="1200" dirty="0">
                        <a:effectLst/>
                        <a:latin typeface="+mn-lt"/>
                        <a:ea typeface="Calibri" panose="020F0502020204030204" pitchFamily="34" charset="0"/>
                        <a:cs typeface="Times New Roman" panose="02020603050405020304" pitchFamily="18" charset="0"/>
                      </a:endParaRPr>
                    </a:p>
                    <a:p>
                      <a:pPr algn="l">
                        <a:lnSpc>
                          <a:spcPct val="107000"/>
                        </a:lnSpc>
                        <a:spcAft>
                          <a:spcPts val="0"/>
                        </a:spcAft>
                      </a:pPr>
                      <a:r>
                        <a:rPr lang="en-GB" sz="1200" dirty="0">
                          <a:effectLst/>
                          <a:latin typeface="+mn-lt"/>
                          <a:ea typeface="Calibri" panose="020F0502020204030204" pitchFamily="34" charset="0"/>
                          <a:cs typeface="Times New Roman" panose="02020603050405020304" pitchFamily="18" charset="0"/>
                        </a:rPr>
                        <a:t>Write a narrative piece entitled ‘Trapped’.</a:t>
                      </a:r>
                    </a:p>
                    <a:p>
                      <a:pPr rtl="0" fontAlgn="base"/>
                      <a:endParaRPr lang="en-GB" sz="1200" b="0" i="0" kern="1200" dirty="0">
                        <a:solidFill>
                          <a:schemeClr val="tx1"/>
                        </a:solidFill>
                        <a:effectLst/>
                        <a:latin typeface="+mn-lt"/>
                        <a:ea typeface="+mn-ea"/>
                        <a:cs typeface="+mn-cs"/>
                      </a:endParaRPr>
                    </a:p>
                  </a:txBody>
                  <a:tcPr/>
                </a:tc>
                <a:extLst>
                  <a:ext uri="{0D108BD9-81ED-4DB2-BD59-A6C34878D82A}">
                    <a16:rowId xmlns:a16="http://schemas.microsoft.com/office/drawing/2014/main" val="3590914424"/>
                  </a:ext>
                </a:extLst>
              </a:tr>
            </a:tbl>
          </a:graphicData>
        </a:graphic>
      </p:graphicFrame>
    </p:spTree>
    <p:extLst>
      <p:ext uri="{BB962C8B-B14F-4D97-AF65-F5344CB8AC3E}">
        <p14:creationId xmlns:p14="http://schemas.microsoft.com/office/powerpoint/2010/main" val="2168346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AA6274D-5CB0-406A-8AFB-D93342B1EA92}"/>
              </a:ext>
            </a:extLst>
          </p:cNvPr>
          <p:cNvGraphicFramePr>
            <a:graphicFrameLocks noGrp="1"/>
          </p:cNvGraphicFramePr>
          <p:nvPr>
            <p:extLst>
              <p:ext uri="{D42A27DB-BD31-4B8C-83A1-F6EECF244321}">
                <p14:modId xmlns:p14="http://schemas.microsoft.com/office/powerpoint/2010/main" val="1566296430"/>
              </p:ext>
            </p:extLst>
          </p:nvPr>
        </p:nvGraphicFramePr>
        <p:xfrm>
          <a:off x="4" y="666536"/>
          <a:ext cx="12191996" cy="6191464"/>
        </p:xfrm>
        <a:graphic>
          <a:graphicData uri="http://schemas.openxmlformats.org/drawingml/2006/table">
            <a:tbl>
              <a:tblPr firstRow="1" bandRow="1">
                <a:tableStyleId>{5940675A-B579-460E-94D1-54222C63F5DA}</a:tableStyleId>
              </a:tblPr>
              <a:tblGrid>
                <a:gridCol w="508633">
                  <a:extLst>
                    <a:ext uri="{9D8B030D-6E8A-4147-A177-3AD203B41FA5}">
                      <a16:colId xmlns:a16="http://schemas.microsoft.com/office/drawing/2014/main" val="1323354650"/>
                    </a:ext>
                  </a:extLst>
                </a:gridCol>
                <a:gridCol w="508633">
                  <a:extLst>
                    <a:ext uri="{9D8B030D-6E8A-4147-A177-3AD203B41FA5}">
                      <a16:colId xmlns:a16="http://schemas.microsoft.com/office/drawing/2014/main" val="229629103"/>
                    </a:ext>
                  </a:extLst>
                </a:gridCol>
                <a:gridCol w="1862455">
                  <a:extLst>
                    <a:ext uri="{9D8B030D-6E8A-4147-A177-3AD203B41FA5}">
                      <a16:colId xmlns:a16="http://schemas.microsoft.com/office/drawing/2014/main" val="2268397797"/>
                    </a:ext>
                  </a:extLst>
                </a:gridCol>
                <a:gridCol w="1862455">
                  <a:extLst>
                    <a:ext uri="{9D8B030D-6E8A-4147-A177-3AD203B41FA5}">
                      <a16:colId xmlns:a16="http://schemas.microsoft.com/office/drawing/2014/main" val="1411940593"/>
                    </a:ext>
                  </a:extLst>
                </a:gridCol>
                <a:gridCol w="1862455">
                  <a:extLst>
                    <a:ext uri="{9D8B030D-6E8A-4147-A177-3AD203B41FA5}">
                      <a16:colId xmlns:a16="http://schemas.microsoft.com/office/drawing/2014/main" val="415188477"/>
                    </a:ext>
                  </a:extLst>
                </a:gridCol>
                <a:gridCol w="1862455">
                  <a:extLst>
                    <a:ext uri="{9D8B030D-6E8A-4147-A177-3AD203B41FA5}">
                      <a16:colId xmlns:a16="http://schemas.microsoft.com/office/drawing/2014/main" val="2116589672"/>
                    </a:ext>
                  </a:extLst>
                </a:gridCol>
                <a:gridCol w="1862455">
                  <a:extLst>
                    <a:ext uri="{9D8B030D-6E8A-4147-A177-3AD203B41FA5}">
                      <a16:colId xmlns:a16="http://schemas.microsoft.com/office/drawing/2014/main" val="1988259304"/>
                    </a:ext>
                  </a:extLst>
                </a:gridCol>
                <a:gridCol w="1862455">
                  <a:extLst>
                    <a:ext uri="{9D8B030D-6E8A-4147-A177-3AD203B41FA5}">
                      <a16:colId xmlns:a16="http://schemas.microsoft.com/office/drawing/2014/main" val="2065259818"/>
                    </a:ext>
                  </a:extLst>
                </a:gridCol>
              </a:tblGrid>
              <a:tr h="575823">
                <a:tc gridSpan="2">
                  <a:txBody>
                    <a:bodyPr/>
                    <a:lstStyle/>
                    <a:p>
                      <a:pPr algn="ctr"/>
                      <a:endParaRPr lang="en-GB" sz="1400" b="1" dirty="0"/>
                    </a:p>
                  </a:txBody>
                  <a:tcPr/>
                </a:tc>
                <a:tc hMerge="1">
                  <a:txBody>
                    <a:bodyPr/>
                    <a:lstStyle/>
                    <a:p>
                      <a:endParaRPr lang="en-GB" b="1" dirty="0"/>
                    </a:p>
                  </a:txBody>
                  <a:tcPr/>
                </a:tc>
                <a:tc>
                  <a:txBody>
                    <a:bodyPr/>
                    <a:lstStyle/>
                    <a:p>
                      <a:r>
                        <a:rPr lang="en-GB" sz="1400" b="1" dirty="0"/>
                        <a:t>HT1</a:t>
                      </a:r>
                    </a:p>
                    <a:p>
                      <a:r>
                        <a:rPr lang="en-GB" sz="1400" b="1" dirty="0"/>
                        <a:t>(Sept-Oct)</a:t>
                      </a:r>
                    </a:p>
                  </a:txBody>
                  <a:tcPr/>
                </a:tc>
                <a:tc>
                  <a:txBody>
                    <a:bodyPr/>
                    <a:lstStyle/>
                    <a:p>
                      <a:r>
                        <a:rPr lang="en-GB" sz="1400" b="1" dirty="0"/>
                        <a:t>HT2</a:t>
                      </a:r>
                    </a:p>
                    <a:p>
                      <a:r>
                        <a:rPr lang="en-GB" sz="1400" b="1" dirty="0"/>
                        <a:t>(Nov-Dec)</a:t>
                      </a:r>
                    </a:p>
                  </a:txBody>
                  <a:tcPr/>
                </a:tc>
                <a:tc>
                  <a:txBody>
                    <a:bodyPr/>
                    <a:lstStyle/>
                    <a:p>
                      <a:r>
                        <a:rPr lang="en-GB" sz="1400" b="1" dirty="0"/>
                        <a:t>HT3</a:t>
                      </a:r>
                    </a:p>
                    <a:p>
                      <a:r>
                        <a:rPr lang="en-GB" sz="1400" b="1" dirty="0"/>
                        <a:t>(Jan-Feb)</a:t>
                      </a:r>
                    </a:p>
                  </a:txBody>
                  <a:tcPr/>
                </a:tc>
                <a:tc>
                  <a:txBody>
                    <a:bodyPr/>
                    <a:lstStyle/>
                    <a:p>
                      <a:r>
                        <a:rPr lang="en-GB" sz="1400" b="1" dirty="0"/>
                        <a:t>HT4</a:t>
                      </a:r>
                    </a:p>
                    <a:p>
                      <a:r>
                        <a:rPr lang="en-GB" sz="1400" b="1" dirty="0"/>
                        <a:t>(March-April)</a:t>
                      </a:r>
                    </a:p>
                  </a:txBody>
                  <a:tcPr/>
                </a:tc>
                <a:tc>
                  <a:txBody>
                    <a:bodyPr/>
                    <a:lstStyle/>
                    <a:p>
                      <a:r>
                        <a:rPr lang="en-GB" sz="1400" b="1" dirty="0"/>
                        <a:t>HT5</a:t>
                      </a:r>
                    </a:p>
                    <a:p>
                      <a:r>
                        <a:rPr lang="en-GB" sz="1400" b="1" dirty="0"/>
                        <a:t>(April-May)</a:t>
                      </a:r>
                    </a:p>
                  </a:txBody>
                  <a:tcPr/>
                </a:tc>
                <a:tc>
                  <a:txBody>
                    <a:bodyPr/>
                    <a:lstStyle/>
                    <a:p>
                      <a:r>
                        <a:rPr lang="en-GB" sz="1400" b="1" dirty="0"/>
                        <a:t>HT6</a:t>
                      </a:r>
                    </a:p>
                    <a:p>
                      <a:r>
                        <a:rPr lang="en-GB" sz="1400" b="1" dirty="0"/>
                        <a:t>(June-July)</a:t>
                      </a:r>
                    </a:p>
                  </a:txBody>
                  <a:tcPr/>
                </a:tc>
                <a:extLst>
                  <a:ext uri="{0D108BD9-81ED-4DB2-BD59-A6C34878D82A}">
                    <a16:rowId xmlns:a16="http://schemas.microsoft.com/office/drawing/2014/main" val="1744465016"/>
                  </a:ext>
                </a:extLst>
              </a:tr>
              <a:tr h="1090514">
                <a:tc rowSpan="2">
                  <a:txBody>
                    <a:bodyPr/>
                    <a:lstStyle/>
                    <a:p>
                      <a:pPr algn="ctr"/>
                      <a:r>
                        <a:rPr lang="en-GB" sz="2800" dirty="0"/>
                        <a:t>RE</a:t>
                      </a:r>
                    </a:p>
                  </a:txBody>
                  <a:tcPr vert="vert270" anchor="ctr"/>
                </a:tc>
                <a:tc>
                  <a:txBody>
                    <a:bodyPr/>
                    <a:lstStyle/>
                    <a:p>
                      <a:r>
                        <a:rPr lang="en-GB" sz="1200" b="1" dirty="0"/>
                        <a:t>Main Topics</a:t>
                      </a:r>
                    </a:p>
                  </a:txBody>
                  <a:tcPr vert="vert270" anchor="ctr"/>
                </a:tc>
                <a:tc gridSpan="2">
                  <a:txBody>
                    <a:bodyPr/>
                    <a:lstStyle/>
                    <a:p>
                      <a:pPr>
                        <a:lnSpc>
                          <a:spcPct val="107000"/>
                        </a:lnSpc>
                        <a:spcAft>
                          <a:spcPts val="800"/>
                        </a:spcAft>
                      </a:pPr>
                      <a:r>
                        <a:rPr lang="en-GB" sz="1200" dirty="0">
                          <a:effectLst/>
                          <a:latin typeface="+mn-lt"/>
                          <a:ea typeface="Calibri" panose="020F0502020204030204" pitchFamily="34" charset="0"/>
                          <a:cs typeface="Times New Roman" panose="02020603050405020304" pitchFamily="18" charset="0"/>
                        </a:rPr>
                        <a:t>Topic 1:</a:t>
                      </a:r>
                      <a:r>
                        <a:rPr lang="en-GB" sz="1200" b="1" dirty="0">
                          <a:effectLst/>
                          <a:latin typeface="+mn-lt"/>
                          <a:ea typeface="Calibri" panose="020F0502020204030204" pitchFamily="34" charset="0"/>
                          <a:cs typeface="Times New Roman" panose="02020603050405020304" pitchFamily="18" charset="0"/>
                        </a:rPr>
                        <a:t> Has science ditched God?</a:t>
                      </a:r>
                    </a:p>
                  </a:txBody>
                  <a:tcPr marL="68580" marR="68580" marT="0" marB="0"/>
                </a:tc>
                <a:tc hMerge="1">
                  <a:txBody>
                    <a:bodyPr/>
                    <a:lstStyle/>
                    <a:p>
                      <a:pPr>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dirty="0">
                          <a:effectLst/>
                          <a:latin typeface="+mn-lt"/>
                          <a:ea typeface="Calibri" panose="020F0502020204030204" pitchFamily="34" charset="0"/>
                          <a:cs typeface="Times New Roman" panose="02020603050405020304" pitchFamily="18" charset="0"/>
                        </a:rPr>
                        <a:t>Topic 2: </a:t>
                      </a:r>
                      <a:r>
                        <a:rPr lang="en-GB" sz="1200" b="1" dirty="0">
                          <a:effectLst/>
                          <a:latin typeface="+mn-lt"/>
                          <a:ea typeface="Calibri" panose="020F0502020204030204" pitchFamily="34" charset="0"/>
                          <a:cs typeface="Times New Roman" panose="02020603050405020304" pitchFamily="18" charset="0"/>
                        </a:rPr>
                        <a:t>What is the future for religion?</a:t>
                      </a:r>
                      <a:endParaRPr lang="en-GB" sz="1200" dirty="0">
                        <a:effectLst/>
                        <a:latin typeface="+mn-lt"/>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800"/>
                        </a:spcAft>
                      </a:pPr>
                      <a:r>
                        <a:rPr lang="en-GB" sz="1200" dirty="0">
                          <a:effectLst/>
                          <a:latin typeface="+mn-lt"/>
                          <a:ea typeface="Calibri" panose="020F0502020204030204" pitchFamily="34" charset="0"/>
                          <a:cs typeface="Times New Roman" panose="02020603050405020304" pitchFamily="18" charset="0"/>
                        </a:rPr>
                        <a:t>Topic 3:</a:t>
                      </a:r>
                      <a:r>
                        <a:rPr lang="en-GB" sz="1200" b="1" dirty="0">
                          <a:effectLst/>
                          <a:latin typeface="+mn-lt"/>
                          <a:ea typeface="Calibri" panose="020F0502020204030204" pitchFamily="34" charset="0"/>
                          <a:cs typeface="Times New Roman" panose="02020603050405020304" pitchFamily="18" charset="0"/>
                        </a:rPr>
                        <a:t> Human rights and social justice?</a:t>
                      </a:r>
                      <a:endParaRPr lang="en-GB" sz="1200"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dirty="0">
                          <a:effectLst/>
                          <a:latin typeface="+mn-lt"/>
                          <a:ea typeface="Calibri" panose="020F0502020204030204" pitchFamily="34" charset="0"/>
                          <a:cs typeface="Times New Roman" panose="02020603050405020304" pitchFamily="18" charset="0"/>
                        </a:rPr>
                        <a:t>Topic 4: </a:t>
                      </a:r>
                      <a:r>
                        <a:rPr lang="en-GB" sz="1200" b="1" dirty="0">
                          <a:effectLst/>
                          <a:latin typeface="+mn-lt"/>
                          <a:ea typeface="Calibri" panose="020F0502020204030204" pitchFamily="34" charset="0"/>
                          <a:cs typeface="Times New Roman" panose="02020603050405020304" pitchFamily="18" charset="0"/>
                        </a:rPr>
                        <a:t>Religion, peace and conflict</a:t>
                      </a:r>
                      <a:endParaRPr lang="en-GB" sz="12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97711377"/>
                  </a:ext>
                </a:extLst>
              </a:tr>
              <a:tr h="4525127">
                <a:tc vMerge="1">
                  <a:txBody>
                    <a:bodyPr/>
                    <a:lstStyle/>
                    <a:p>
                      <a:endParaRPr lang="en-GB" dirty="0"/>
                    </a:p>
                  </a:txBody>
                  <a:tcPr/>
                </a:tc>
                <a:tc>
                  <a:txBody>
                    <a:bodyPr/>
                    <a:lstStyle/>
                    <a:p>
                      <a:r>
                        <a:rPr lang="en-GB" sz="1200" b="1" dirty="0"/>
                        <a:t>Additional information</a:t>
                      </a:r>
                    </a:p>
                  </a:txBody>
                  <a:tcPr vert="vert270" anchor="ctr"/>
                </a:tc>
                <a:tc gridSpan="2">
                  <a:txBody>
                    <a:bodyPr/>
                    <a:lstStyle/>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What sort of truths are there?</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What do scientists say?</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Creation – Genesis</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What are the alternative views to religious arguments for God?</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Creation – the Big Bang</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Creation – evolution</a:t>
                      </a:r>
                    </a:p>
                    <a:p>
                      <a:pPr>
                        <a:lnSpc>
                          <a:spcPct val="107000"/>
                        </a:lnSpc>
                        <a:spcAft>
                          <a:spcPts val="0"/>
                        </a:spcAft>
                      </a:pPr>
                      <a:endParaRPr lang="en-GB" sz="1200"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What would the world be like without religion?</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Secularism</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What is Humanism?</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Is there always conflict between religious and non-religious ideas?</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Has religion become dangerous?</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How has religion changed?</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Religion and Internet</a:t>
                      </a:r>
                    </a:p>
                    <a:p>
                      <a:pPr>
                        <a:lnSpc>
                          <a:spcPct val="107000"/>
                        </a:lnSpc>
                        <a:spcAft>
                          <a:spcPts val="0"/>
                        </a:spcAft>
                      </a:pPr>
                      <a:r>
                        <a:rPr lang="en-GB" sz="1200" dirty="0">
                          <a:effectLst/>
                          <a:latin typeface="+mn-lt"/>
                          <a:ea typeface="Calibri" panose="020F0502020204030204" pitchFamily="34" charset="0"/>
                          <a:cs typeface="Times New Roman" panose="02020603050405020304" pitchFamily="18" charset="0"/>
                        </a:rPr>
                        <a:t> </a:t>
                      </a:r>
                    </a:p>
                  </a:txBody>
                  <a:tcPr marL="68580" marR="68580" marT="0" marB="0"/>
                </a:tc>
                <a:tc gridSpan="2">
                  <a:txBody>
                    <a:bodyPr/>
                    <a:lstStyle/>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What are human rights?</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What is prejudice and discrimination?</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Racism – a case study</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Sexism – a case study</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Ageism – a case study</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Poverty and church responses – a case study</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Attitudes to other religions</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Liberation theology  </a:t>
                      </a:r>
                    </a:p>
                  </a:txBody>
                  <a:tcPr marL="68580" marR="68580" marT="0" marB="0"/>
                </a:tc>
                <a:tc hMerge="1">
                  <a:txBody>
                    <a:bodyPr/>
                    <a:lstStyle/>
                    <a:p>
                      <a:pPr>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Why do wars happen?</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What is Just War theory?</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Religious responses to victims of war</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Pacifism</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Weapons of mass destruction</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Violence protest and terrorism </a:t>
                      </a:r>
                    </a:p>
                  </a:txBody>
                  <a:tcPr marL="68580" marR="68580" marT="0" marB="0"/>
                </a:tc>
                <a:extLst>
                  <a:ext uri="{0D108BD9-81ED-4DB2-BD59-A6C34878D82A}">
                    <a16:rowId xmlns:a16="http://schemas.microsoft.com/office/drawing/2014/main" val="1446384588"/>
                  </a:ext>
                </a:extLst>
              </a:tr>
            </a:tbl>
          </a:graphicData>
        </a:graphic>
      </p:graphicFrame>
      <p:pic>
        <p:nvPicPr>
          <p:cNvPr id="1026" name="Picture 2" descr="Walton High School, Stafford Mission Statement, Employees and Hiring ...">
            <a:extLst>
              <a:ext uri="{FF2B5EF4-FFF2-40B4-BE49-F238E27FC236}">
                <a16:creationId xmlns:a16="http://schemas.microsoft.com/office/drawing/2014/main" id="{9C9E15CF-D2C8-40CB-9FD0-BDCA2D324A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267" y="71705"/>
            <a:ext cx="580063" cy="58006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40F49B9-2DCB-4BF6-8F97-B4D0A5A16C5B}"/>
              </a:ext>
            </a:extLst>
          </p:cNvPr>
          <p:cNvSpPr/>
          <p:nvPr/>
        </p:nvSpPr>
        <p:spPr>
          <a:xfrm>
            <a:off x="1004047" y="0"/>
            <a:ext cx="11187953" cy="66653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bg1"/>
                </a:solidFill>
              </a:rPr>
              <a:t>WALTON HIGH SCHOOL – YEAR 9 CURRICULUM OVERVIEW</a:t>
            </a:r>
          </a:p>
        </p:txBody>
      </p:sp>
    </p:spTree>
    <p:extLst>
      <p:ext uri="{BB962C8B-B14F-4D97-AF65-F5344CB8AC3E}">
        <p14:creationId xmlns:p14="http://schemas.microsoft.com/office/powerpoint/2010/main" val="1893514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AA6274D-5CB0-406A-8AFB-D93342B1EA92}"/>
              </a:ext>
            </a:extLst>
          </p:cNvPr>
          <p:cNvGraphicFramePr>
            <a:graphicFrameLocks noGrp="1"/>
          </p:cNvGraphicFramePr>
          <p:nvPr>
            <p:extLst>
              <p:ext uri="{D42A27DB-BD31-4B8C-83A1-F6EECF244321}">
                <p14:modId xmlns:p14="http://schemas.microsoft.com/office/powerpoint/2010/main" val="1838931131"/>
              </p:ext>
            </p:extLst>
          </p:nvPr>
        </p:nvGraphicFramePr>
        <p:xfrm>
          <a:off x="0" y="666536"/>
          <a:ext cx="12192000" cy="6191465"/>
        </p:xfrm>
        <a:graphic>
          <a:graphicData uri="http://schemas.openxmlformats.org/drawingml/2006/table">
            <a:tbl>
              <a:tblPr firstRow="1" bandRow="1">
                <a:tableStyleId>{5940675A-B579-460E-94D1-54222C63F5DA}</a:tableStyleId>
              </a:tblPr>
              <a:tblGrid>
                <a:gridCol w="1005840">
                  <a:extLst>
                    <a:ext uri="{9D8B030D-6E8A-4147-A177-3AD203B41FA5}">
                      <a16:colId xmlns:a16="http://schemas.microsoft.com/office/drawing/2014/main" val="1323354650"/>
                    </a:ext>
                  </a:extLst>
                </a:gridCol>
                <a:gridCol w="2796540">
                  <a:extLst>
                    <a:ext uri="{9D8B030D-6E8A-4147-A177-3AD203B41FA5}">
                      <a16:colId xmlns:a16="http://schemas.microsoft.com/office/drawing/2014/main" val="2268397797"/>
                    </a:ext>
                  </a:extLst>
                </a:gridCol>
                <a:gridCol w="2796540">
                  <a:extLst>
                    <a:ext uri="{9D8B030D-6E8A-4147-A177-3AD203B41FA5}">
                      <a16:colId xmlns:a16="http://schemas.microsoft.com/office/drawing/2014/main" val="1411940593"/>
                    </a:ext>
                  </a:extLst>
                </a:gridCol>
                <a:gridCol w="2796540">
                  <a:extLst>
                    <a:ext uri="{9D8B030D-6E8A-4147-A177-3AD203B41FA5}">
                      <a16:colId xmlns:a16="http://schemas.microsoft.com/office/drawing/2014/main" val="415188477"/>
                    </a:ext>
                  </a:extLst>
                </a:gridCol>
                <a:gridCol w="2796540">
                  <a:extLst>
                    <a:ext uri="{9D8B030D-6E8A-4147-A177-3AD203B41FA5}">
                      <a16:colId xmlns:a16="http://schemas.microsoft.com/office/drawing/2014/main" val="2116589672"/>
                    </a:ext>
                  </a:extLst>
                </a:gridCol>
              </a:tblGrid>
              <a:tr h="902922">
                <a:tc rowSpan="4">
                  <a:txBody>
                    <a:bodyPr/>
                    <a:lstStyle/>
                    <a:p>
                      <a:pPr algn="ctr"/>
                      <a:r>
                        <a:rPr lang="en-GB" sz="2800" dirty="0"/>
                        <a:t>Technology</a:t>
                      </a:r>
                    </a:p>
                  </a:txBody>
                  <a:tcPr vert="vert270" anchor="ct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Year 9 is organised</a:t>
                      </a:r>
                      <a:r>
                        <a:rPr lang="en-GB" sz="1200" baseline="0" dirty="0"/>
                        <a:t> with 4 modules in a year that the students have opted for. They see 2 specialisms in the year. Organised into 9 week blocks. Specialism 1 they see in module 1 and 3 and Specialism 2 they see in module 2 and 4.</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baseline="0" dirty="0"/>
                        <a:t>Rationale for the organisation: </a:t>
                      </a:r>
                      <a:r>
                        <a:rPr lang="en-GB" sz="1200" b="0" baseline="0" dirty="0"/>
                        <a:t>T</a:t>
                      </a:r>
                      <a:r>
                        <a:rPr lang="en-GB" sz="1200" baseline="0" dirty="0"/>
                        <a:t>his allows students to have  had an in-depth experience in 2 areas before they are asked for their whole school GCSE option choices. </a:t>
                      </a:r>
                    </a:p>
                  </a:txBody>
                  <a:tcPr/>
                </a:tc>
                <a:tc hMerge="1">
                  <a:txBody>
                    <a:bodyPr/>
                    <a:lstStyle/>
                    <a:p>
                      <a:endParaRPr lang="en-GB" sz="1200" b="1" dirty="0"/>
                    </a:p>
                  </a:txBody>
                  <a:tcPr/>
                </a:tc>
                <a:tc hMerge="1">
                  <a:txBody>
                    <a:bodyPr/>
                    <a:lstStyle/>
                    <a:p>
                      <a:endParaRPr lang="en-GB" sz="1200" b="1" dirty="0"/>
                    </a:p>
                  </a:txBody>
                  <a:tcPr/>
                </a:tc>
                <a:tc hMerge="1">
                  <a:txBody>
                    <a:bodyPr/>
                    <a:lstStyle/>
                    <a:p>
                      <a:endParaRPr lang="en-GB" sz="1200" b="1" dirty="0"/>
                    </a:p>
                  </a:txBody>
                  <a:tcPr/>
                </a:tc>
                <a:extLst>
                  <a:ext uri="{0D108BD9-81ED-4DB2-BD59-A6C34878D82A}">
                    <a16:rowId xmlns:a16="http://schemas.microsoft.com/office/drawing/2014/main" val="2664197408"/>
                  </a:ext>
                </a:extLst>
              </a:tr>
              <a:tr h="386967">
                <a:tc vMerge="1">
                  <a:txBody>
                    <a:bodyPr/>
                    <a:lstStyle/>
                    <a:p>
                      <a:endParaRPr dirty="0"/>
                    </a:p>
                  </a:txBody>
                  <a:tcPr vert="vert270" anchor="ctr"/>
                </a:tc>
                <a:tc>
                  <a:txBody>
                    <a:bodyPr/>
                    <a:lstStyle/>
                    <a:p>
                      <a:r>
                        <a:rPr lang="en-GB" sz="1200" b="1" dirty="0"/>
                        <a:t>Food Technology </a:t>
                      </a:r>
                    </a:p>
                  </a:txBody>
                  <a:tcPr/>
                </a:tc>
                <a:tc>
                  <a:txBody>
                    <a:bodyPr/>
                    <a:lstStyle/>
                    <a:p>
                      <a:r>
                        <a:rPr lang="en-GB" sz="1200" b="1" dirty="0"/>
                        <a:t>Textiles Technology</a:t>
                      </a:r>
                    </a:p>
                  </a:txBody>
                  <a:tcPr/>
                </a:tc>
                <a:tc>
                  <a:txBody>
                    <a:bodyPr/>
                    <a:lstStyle/>
                    <a:p>
                      <a:r>
                        <a:rPr lang="en-GB" sz="1200" b="1" dirty="0"/>
                        <a:t>Resistant Materials</a:t>
                      </a:r>
                    </a:p>
                  </a:txBody>
                  <a:tcPr/>
                </a:tc>
                <a:tc>
                  <a:txBody>
                    <a:bodyPr/>
                    <a:lstStyle/>
                    <a:p>
                      <a:r>
                        <a:rPr lang="en-GB" sz="1200" b="1" dirty="0"/>
                        <a:t>Graphics</a:t>
                      </a:r>
                      <a:r>
                        <a:rPr lang="en-GB" sz="1200" b="1" baseline="0" dirty="0"/>
                        <a:t> </a:t>
                      </a:r>
                      <a:endParaRPr lang="en-GB" sz="1200" b="1" dirty="0"/>
                    </a:p>
                  </a:txBody>
                  <a:tcPr/>
                </a:tc>
                <a:extLst>
                  <a:ext uri="{0D108BD9-81ED-4DB2-BD59-A6C34878D82A}">
                    <a16:rowId xmlns:a16="http://schemas.microsoft.com/office/drawing/2014/main" val="627657364"/>
                  </a:ext>
                </a:extLst>
              </a:tr>
              <a:tr h="2450788">
                <a:tc vMerge="1">
                  <a:txBody>
                    <a:bodyPr/>
                    <a:lstStyle/>
                    <a:p>
                      <a:endParaRPr lang="en-GB" dirty="0"/>
                    </a:p>
                  </a:txBody>
                  <a:tcPr/>
                </a:tc>
                <a:tc>
                  <a:txBody>
                    <a:bodyPr/>
                    <a:lstStyle/>
                    <a:p>
                      <a:r>
                        <a:rPr lang="en-GB" sz="1200" b="1" dirty="0">
                          <a:solidFill>
                            <a:schemeClr val="tx1"/>
                          </a:solidFill>
                        </a:rPr>
                        <a:t>Food 1</a:t>
                      </a:r>
                    </a:p>
                    <a:p>
                      <a:r>
                        <a:rPr lang="en-GB" sz="1200" b="0" dirty="0">
                          <a:solidFill>
                            <a:schemeClr val="tx1"/>
                          </a:solidFill>
                        </a:rPr>
                        <a:t>Food Science</a:t>
                      </a:r>
                    </a:p>
                    <a:p>
                      <a:endParaRPr lang="en-GB" sz="1200" b="0" dirty="0">
                        <a:solidFill>
                          <a:schemeClr val="tx1"/>
                        </a:solidFill>
                      </a:endParaRPr>
                    </a:p>
                    <a:p>
                      <a:r>
                        <a:rPr lang="en-GB" sz="1200" b="0" dirty="0">
                          <a:solidFill>
                            <a:schemeClr val="tx1"/>
                          </a:solidFill>
                        </a:rPr>
                        <a:t>A</a:t>
                      </a:r>
                      <a:r>
                        <a:rPr lang="en-GB" sz="1200" b="0" baseline="0" dirty="0">
                          <a:solidFill>
                            <a:schemeClr val="tx1"/>
                          </a:solidFill>
                        </a:rPr>
                        <a:t> range of recipes with more advanced skills completed weekly.</a:t>
                      </a:r>
                    </a:p>
                    <a:p>
                      <a:r>
                        <a:rPr lang="en-GB" sz="1200" b="0" baseline="0" dirty="0">
                          <a:solidFill>
                            <a:schemeClr val="tx1"/>
                          </a:solidFill>
                        </a:rPr>
                        <a:t>A focus on the function of ingredients and practical investigation </a:t>
                      </a:r>
                      <a:endParaRPr lang="en-GB" sz="1200" b="0" dirty="0">
                        <a:solidFill>
                          <a:schemeClr val="tx1"/>
                        </a:solidFill>
                      </a:endParaRPr>
                    </a:p>
                    <a:p>
                      <a:endParaRPr lang="en-GB" sz="1200" b="1" dirty="0">
                        <a:solidFill>
                          <a:srgbClr val="FF0000"/>
                        </a:solidFill>
                      </a:endParaRPr>
                    </a:p>
                    <a:p>
                      <a:endParaRPr lang="en-GB" sz="1200" b="1" dirty="0">
                        <a:solidFill>
                          <a:srgbClr val="FF0000"/>
                        </a:solidFill>
                      </a:endParaRPr>
                    </a:p>
                  </a:txBody>
                  <a:tcPr/>
                </a:tc>
                <a:tc>
                  <a:txBody>
                    <a:bodyPr/>
                    <a:lstStyle/>
                    <a:p>
                      <a:r>
                        <a:rPr lang="en-GB" sz="1200" b="1" dirty="0"/>
                        <a:t>Textiles 1</a:t>
                      </a:r>
                    </a:p>
                    <a:p>
                      <a:endParaRPr lang="en-GB" sz="1200" b="1" dirty="0">
                        <a:solidFill>
                          <a:schemeClr val="tx1"/>
                        </a:solidFill>
                      </a:endParaRPr>
                    </a:p>
                    <a:p>
                      <a:r>
                        <a:rPr lang="en-GB" sz="1200" b="0" baseline="0" dirty="0">
                          <a:solidFill>
                            <a:schemeClr val="tx1"/>
                          </a:solidFill>
                        </a:rPr>
                        <a:t>Textiles techniques and samples including;</a:t>
                      </a:r>
                    </a:p>
                    <a:p>
                      <a:pPr marL="171450" indent="-171450">
                        <a:buFont typeface="Arial" panose="020B0604020202020204" pitchFamily="34" charset="0"/>
                        <a:buChar char="•"/>
                      </a:pPr>
                      <a:r>
                        <a:rPr lang="en-GB" sz="1200" b="0" baseline="0" dirty="0">
                          <a:solidFill>
                            <a:schemeClr val="tx1"/>
                          </a:solidFill>
                        </a:rPr>
                        <a:t>Sublimation printing</a:t>
                      </a:r>
                    </a:p>
                    <a:p>
                      <a:pPr marL="171450" indent="-171450">
                        <a:buFont typeface="Arial" panose="020B0604020202020204" pitchFamily="34" charset="0"/>
                        <a:buChar char="•"/>
                      </a:pPr>
                      <a:r>
                        <a:rPr lang="en-GB" sz="1200" b="0" baseline="0" dirty="0">
                          <a:solidFill>
                            <a:schemeClr val="tx1"/>
                          </a:solidFill>
                        </a:rPr>
                        <a:t>Stencilling</a:t>
                      </a:r>
                    </a:p>
                    <a:p>
                      <a:pPr marL="171450" indent="-171450">
                        <a:buFont typeface="Arial" panose="020B0604020202020204" pitchFamily="34" charset="0"/>
                        <a:buChar char="•"/>
                      </a:pPr>
                      <a:r>
                        <a:rPr lang="en-GB" sz="1200" b="0" baseline="0" dirty="0">
                          <a:solidFill>
                            <a:schemeClr val="tx1"/>
                          </a:solidFill>
                        </a:rPr>
                        <a:t>Hand embroidery</a:t>
                      </a:r>
                    </a:p>
                    <a:p>
                      <a:pPr marL="171450" indent="-171450">
                        <a:buFont typeface="Arial" panose="020B0604020202020204" pitchFamily="34" charset="0"/>
                        <a:buChar char="•"/>
                      </a:pPr>
                      <a:r>
                        <a:rPr lang="en-GB" sz="1200" b="0" baseline="0" dirty="0" err="1">
                          <a:solidFill>
                            <a:schemeClr val="tx1"/>
                          </a:solidFill>
                        </a:rPr>
                        <a:t>Brusho</a:t>
                      </a:r>
                      <a:endParaRPr lang="en-GB" sz="1200" b="0" baseline="0" dirty="0">
                        <a:solidFill>
                          <a:schemeClr val="tx1"/>
                        </a:solidFill>
                      </a:endParaRPr>
                    </a:p>
                  </a:txBody>
                  <a:tcPr/>
                </a:tc>
                <a:tc>
                  <a:txBody>
                    <a:bodyPr/>
                    <a:lstStyle/>
                    <a:p>
                      <a:r>
                        <a:rPr lang="en-GB" sz="1200" b="1" dirty="0"/>
                        <a:t>Resistant Materials 1</a:t>
                      </a:r>
                    </a:p>
                    <a:p>
                      <a:endParaRPr lang="en-GB" sz="1200" b="1" dirty="0"/>
                    </a:p>
                    <a:p>
                      <a:r>
                        <a:rPr lang="en-GB" sz="1200" b="0" dirty="0"/>
                        <a:t>Free</a:t>
                      </a:r>
                      <a:r>
                        <a:rPr lang="en-GB" sz="1200" b="0" baseline="0" dirty="0"/>
                        <a:t> standing picture frame with turning display.  P</a:t>
                      </a:r>
                      <a:r>
                        <a:rPr lang="en-GB" sz="1200" b="0" dirty="0"/>
                        <a:t>recision</a:t>
                      </a:r>
                      <a:r>
                        <a:rPr lang="en-GB" sz="1200" b="0" baseline="0" dirty="0"/>
                        <a:t> wood joints made in natural timber; with construction created  using hand tools and machinery. Hand painted finish.</a:t>
                      </a:r>
                      <a:endParaRPr lang="en-GB" sz="1200" b="0" dirty="0"/>
                    </a:p>
                  </a:txBody>
                  <a:tcPr/>
                </a:tc>
                <a:tc>
                  <a:txBody>
                    <a:bodyPr/>
                    <a:lstStyle/>
                    <a:p>
                      <a:r>
                        <a:rPr lang="en-GB" sz="1200" b="1" dirty="0"/>
                        <a:t>Graphics 1</a:t>
                      </a:r>
                    </a:p>
                    <a:p>
                      <a:endParaRPr lang="en-GB" sz="1200" b="1" dirty="0"/>
                    </a:p>
                    <a:p>
                      <a:r>
                        <a:rPr lang="en-GB" sz="1200" b="0" dirty="0"/>
                        <a:t>Hand graphics used</a:t>
                      </a:r>
                      <a:r>
                        <a:rPr lang="en-GB" sz="1200" b="0" baseline="0" dirty="0"/>
                        <a:t> to develop TV and Film directors storyboarding layouts.  Film camera angles  explored, professional graphics techniques used.  Careers linked to graphics industries discussed. CAD – Photoshop software used for Film / TV advertising.</a:t>
                      </a:r>
                      <a:endParaRPr lang="en-GB" sz="1200" b="0" dirty="0"/>
                    </a:p>
                  </a:txBody>
                  <a:tcPr/>
                </a:tc>
                <a:extLst>
                  <a:ext uri="{0D108BD9-81ED-4DB2-BD59-A6C34878D82A}">
                    <a16:rowId xmlns:a16="http://schemas.microsoft.com/office/drawing/2014/main" val="552443569"/>
                  </a:ext>
                </a:extLst>
              </a:tr>
              <a:tr h="2450788">
                <a:tc vMerge="1">
                  <a:txBody>
                    <a:bodyPr/>
                    <a:lstStyle/>
                    <a:p>
                      <a:pPr algn="ctr"/>
                      <a:endParaRPr lang="en-GB" sz="2800" dirty="0"/>
                    </a:p>
                  </a:txBody>
                  <a:tcPr vert="vert270" anchor="ctr"/>
                </a:tc>
                <a:tc>
                  <a:txBody>
                    <a:bodyPr/>
                    <a:lstStyle/>
                    <a:p>
                      <a:r>
                        <a:rPr lang="en-GB" sz="1200" b="1" dirty="0">
                          <a:solidFill>
                            <a:schemeClr val="tx1"/>
                          </a:solidFill>
                        </a:rPr>
                        <a:t>Food 2</a:t>
                      </a:r>
                    </a:p>
                    <a:p>
                      <a:endParaRPr lang="en-GB" sz="1200" b="0" dirty="0">
                        <a:solidFill>
                          <a:schemeClr val="tx1"/>
                        </a:solidFill>
                      </a:endParaRPr>
                    </a:p>
                    <a:p>
                      <a:r>
                        <a:rPr lang="en-GB" sz="1200" b="0" dirty="0">
                          <a:solidFill>
                            <a:schemeClr val="tx1"/>
                          </a:solidFill>
                        </a:rPr>
                        <a:t>Nutrition and Health</a:t>
                      </a:r>
                    </a:p>
                    <a:p>
                      <a:endParaRPr lang="en-GB" sz="1200" b="0" dirty="0">
                        <a:solidFill>
                          <a:schemeClr val="tx1"/>
                        </a:solidFill>
                      </a:endParaRPr>
                    </a:p>
                    <a:p>
                      <a:r>
                        <a:rPr lang="en-GB" sz="1200" b="0" dirty="0">
                          <a:solidFill>
                            <a:schemeClr val="tx1"/>
                          </a:solidFill>
                        </a:rPr>
                        <a:t>A more advanced approach to nutritional needs.</a:t>
                      </a:r>
                      <a:r>
                        <a:rPr lang="en-GB" sz="1200" b="0" baseline="0" dirty="0">
                          <a:solidFill>
                            <a:schemeClr val="tx1"/>
                          </a:solidFill>
                        </a:rPr>
                        <a:t>  Weekly cooking to reflect the nutritional theory taught in lessons.</a:t>
                      </a:r>
                      <a:endParaRPr lang="en-GB" sz="1200"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srgbClr val="FF0000"/>
                        </a:solidFill>
                      </a:endParaRPr>
                    </a:p>
                  </a:txBody>
                  <a:tcPr/>
                </a:tc>
                <a:tc>
                  <a:txBody>
                    <a:bodyPr/>
                    <a:lstStyle/>
                    <a:p>
                      <a:r>
                        <a:rPr lang="en-GB" sz="1200" b="1" dirty="0"/>
                        <a:t>Textiles 2</a:t>
                      </a:r>
                    </a:p>
                    <a:p>
                      <a:endParaRPr lang="en-GB" sz="1200" b="1" dirty="0"/>
                    </a:p>
                    <a:p>
                      <a:r>
                        <a:rPr lang="en-GB" sz="1200" b="0" dirty="0"/>
                        <a:t>Construction of a garment which is wearable which includes a pocket and incorporates</a:t>
                      </a:r>
                      <a:r>
                        <a:rPr lang="en-GB" sz="1200" b="0" baseline="0" dirty="0"/>
                        <a:t> the embellishment techniques trialled in Textiles 1 </a:t>
                      </a:r>
                      <a:endParaRPr lang="en-GB" sz="1200" b="0" dirty="0"/>
                    </a:p>
                    <a:p>
                      <a:r>
                        <a:rPr lang="en-GB" sz="1200" b="0" dirty="0"/>
                        <a:t>Theory surrounding smart materials and emerging technologies</a:t>
                      </a:r>
                    </a:p>
                  </a:txBody>
                  <a:tcPr/>
                </a:tc>
                <a:tc>
                  <a:txBody>
                    <a:bodyPr/>
                    <a:lstStyle/>
                    <a:p>
                      <a:r>
                        <a:rPr lang="en-GB" sz="1200" b="1" dirty="0"/>
                        <a:t>Resistant Materials 2</a:t>
                      </a:r>
                    </a:p>
                    <a:p>
                      <a:endParaRPr lang="en-GB" sz="1200" b="1" dirty="0"/>
                    </a:p>
                    <a:p>
                      <a:r>
                        <a:rPr lang="en-GB" sz="1200" b="0" dirty="0"/>
                        <a:t>Exterior</a:t>
                      </a:r>
                      <a:r>
                        <a:rPr lang="en-GB" sz="1200" b="0" baseline="0" dirty="0"/>
                        <a:t> metal product made for the garden, wind powered movement driving a mechanism.</a:t>
                      </a:r>
                    </a:p>
                    <a:p>
                      <a:r>
                        <a:rPr lang="en-GB" sz="1200" b="0" baseline="0" dirty="0"/>
                        <a:t>Aluminium sections, folded and fabricated.  Environmental and sustainable issues covered in theory lessons.</a:t>
                      </a:r>
                      <a:endParaRPr lang="en-GB" sz="1200" b="0" dirty="0"/>
                    </a:p>
                  </a:txBody>
                  <a:tcPr/>
                </a:tc>
                <a:tc>
                  <a:txBody>
                    <a:bodyPr/>
                    <a:lstStyle/>
                    <a:p>
                      <a:r>
                        <a:rPr lang="en-GB" sz="1200" b="1" dirty="0"/>
                        <a:t>Graphics 2</a:t>
                      </a:r>
                    </a:p>
                    <a:p>
                      <a:endParaRPr lang="en-GB" sz="1200" b="1" dirty="0"/>
                    </a:p>
                    <a:p>
                      <a:r>
                        <a:rPr lang="en-GB" sz="1200" b="0" dirty="0"/>
                        <a:t>Computer Graphics used to develop typography and advanced Photoshop skills developed</a:t>
                      </a:r>
                      <a:r>
                        <a:rPr lang="en-GB" sz="1200" b="0" baseline="0" dirty="0"/>
                        <a:t> for Image editing.  Computer vector based software used to create commercial music merchandise. 3D Point of Sale displays for these concert items are made from compliant materials.</a:t>
                      </a:r>
                      <a:endParaRPr lang="en-GB" sz="1200" b="0" dirty="0"/>
                    </a:p>
                  </a:txBody>
                  <a:tcPr/>
                </a:tc>
                <a:extLst>
                  <a:ext uri="{0D108BD9-81ED-4DB2-BD59-A6C34878D82A}">
                    <a16:rowId xmlns:a16="http://schemas.microsoft.com/office/drawing/2014/main" val="2497711377"/>
                  </a:ext>
                </a:extLst>
              </a:tr>
            </a:tbl>
          </a:graphicData>
        </a:graphic>
      </p:graphicFrame>
      <p:pic>
        <p:nvPicPr>
          <p:cNvPr id="1026" name="Picture 2" descr="Walton High School, Stafford Mission Statement, Employees and Hiring ...">
            <a:extLst>
              <a:ext uri="{FF2B5EF4-FFF2-40B4-BE49-F238E27FC236}">
                <a16:creationId xmlns:a16="http://schemas.microsoft.com/office/drawing/2014/main" id="{9C9E15CF-D2C8-40CB-9FD0-BDCA2D324A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267" y="71705"/>
            <a:ext cx="580063" cy="58006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40F49B9-2DCB-4BF6-8F97-B4D0A5A16C5B}"/>
              </a:ext>
            </a:extLst>
          </p:cNvPr>
          <p:cNvSpPr/>
          <p:nvPr/>
        </p:nvSpPr>
        <p:spPr>
          <a:xfrm>
            <a:off x="1004047" y="0"/>
            <a:ext cx="11187953" cy="66653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bg1"/>
                </a:solidFill>
              </a:rPr>
              <a:t>WALTON HIGH SCHOOL – YEAR 9 CURRICULUM OVERVIEW</a:t>
            </a:r>
          </a:p>
        </p:txBody>
      </p:sp>
    </p:spTree>
    <p:extLst>
      <p:ext uri="{BB962C8B-B14F-4D97-AF65-F5344CB8AC3E}">
        <p14:creationId xmlns:p14="http://schemas.microsoft.com/office/powerpoint/2010/main" val="3135656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AA6274D-5CB0-406A-8AFB-D93342B1EA92}"/>
              </a:ext>
            </a:extLst>
          </p:cNvPr>
          <p:cNvGraphicFramePr>
            <a:graphicFrameLocks noGrp="1"/>
          </p:cNvGraphicFramePr>
          <p:nvPr>
            <p:extLst>
              <p:ext uri="{D42A27DB-BD31-4B8C-83A1-F6EECF244321}">
                <p14:modId xmlns:p14="http://schemas.microsoft.com/office/powerpoint/2010/main" val="4258948356"/>
              </p:ext>
            </p:extLst>
          </p:nvPr>
        </p:nvGraphicFramePr>
        <p:xfrm>
          <a:off x="0" y="666536"/>
          <a:ext cx="12192002" cy="6191464"/>
        </p:xfrm>
        <a:graphic>
          <a:graphicData uri="http://schemas.openxmlformats.org/drawingml/2006/table">
            <a:tbl>
              <a:tblPr firstRow="1" bandRow="1">
                <a:tableStyleId>{5940675A-B579-460E-94D1-54222C63F5DA}</a:tableStyleId>
              </a:tblPr>
              <a:tblGrid>
                <a:gridCol w="507381">
                  <a:extLst>
                    <a:ext uri="{9D8B030D-6E8A-4147-A177-3AD203B41FA5}">
                      <a16:colId xmlns:a16="http://schemas.microsoft.com/office/drawing/2014/main" val="1323354650"/>
                    </a:ext>
                  </a:extLst>
                </a:gridCol>
                <a:gridCol w="507381">
                  <a:extLst>
                    <a:ext uri="{9D8B030D-6E8A-4147-A177-3AD203B41FA5}">
                      <a16:colId xmlns:a16="http://schemas.microsoft.com/office/drawing/2014/main" val="229629103"/>
                    </a:ext>
                  </a:extLst>
                </a:gridCol>
                <a:gridCol w="2794310">
                  <a:extLst>
                    <a:ext uri="{9D8B030D-6E8A-4147-A177-3AD203B41FA5}">
                      <a16:colId xmlns:a16="http://schemas.microsoft.com/office/drawing/2014/main" val="2268397797"/>
                    </a:ext>
                  </a:extLst>
                </a:gridCol>
                <a:gridCol w="2794310">
                  <a:extLst>
                    <a:ext uri="{9D8B030D-6E8A-4147-A177-3AD203B41FA5}">
                      <a16:colId xmlns:a16="http://schemas.microsoft.com/office/drawing/2014/main" val="1411940593"/>
                    </a:ext>
                  </a:extLst>
                </a:gridCol>
                <a:gridCol w="2794310">
                  <a:extLst>
                    <a:ext uri="{9D8B030D-6E8A-4147-A177-3AD203B41FA5}">
                      <a16:colId xmlns:a16="http://schemas.microsoft.com/office/drawing/2014/main" val="415188477"/>
                    </a:ext>
                  </a:extLst>
                </a:gridCol>
                <a:gridCol w="2794310">
                  <a:extLst>
                    <a:ext uri="{9D8B030D-6E8A-4147-A177-3AD203B41FA5}">
                      <a16:colId xmlns:a16="http://schemas.microsoft.com/office/drawing/2014/main" val="2116589672"/>
                    </a:ext>
                  </a:extLst>
                </a:gridCol>
              </a:tblGrid>
              <a:tr h="606845">
                <a:tc gridSpan="2">
                  <a:txBody>
                    <a:bodyPr/>
                    <a:lstStyle/>
                    <a:p>
                      <a:pPr algn="ctr"/>
                      <a:r>
                        <a:rPr lang="en-GB" sz="1400" b="1" dirty="0"/>
                        <a:t>Subject</a:t>
                      </a:r>
                    </a:p>
                  </a:txBody>
                  <a:tcPr/>
                </a:tc>
                <a:tc hMerge="1">
                  <a:txBody>
                    <a:bodyPr/>
                    <a:lstStyle/>
                    <a:p>
                      <a:endParaRPr lang="en-GB" b="1" dirty="0"/>
                    </a:p>
                  </a:txBody>
                  <a:tcPr/>
                </a:tc>
                <a:tc gridSpan="4">
                  <a:txBody>
                    <a:bodyPr/>
                    <a:lstStyle/>
                    <a:p>
                      <a:r>
                        <a:rPr lang="en-US" sz="1400" b="0" dirty="0"/>
                        <a:t>Science is taught on a </a:t>
                      </a:r>
                      <a:r>
                        <a:rPr lang="en-US" sz="1400" b="0" dirty="0" err="1"/>
                        <a:t>rota</a:t>
                      </a:r>
                      <a:r>
                        <a:rPr lang="en-US" sz="1400" b="0" dirty="0"/>
                        <a:t> basis in Year 9. This means that students are taught by subject specialists. Each class will have two terms of Biology, Chemistry and Physics and this will be in a different order for each group.</a:t>
                      </a:r>
                      <a:endParaRPr lang="en-GB" sz="1400" b="0" dirty="0"/>
                    </a:p>
                  </a:txBody>
                  <a:tcPr/>
                </a:tc>
                <a:tc hMerge="1">
                  <a:txBody>
                    <a:bodyPr/>
                    <a:lstStyle/>
                    <a:p>
                      <a:endParaRPr lang="en-GB" sz="1400" b="0" dirty="0"/>
                    </a:p>
                  </a:txBody>
                  <a:tcPr/>
                </a:tc>
                <a:tc hMerge="1">
                  <a:txBody>
                    <a:bodyPr/>
                    <a:lstStyle/>
                    <a:p>
                      <a:endParaRPr lang="en-GB" sz="1400" b="0" dirty="0"/>
                    </a:p>
                  </a:txBody>
                  <a:tcPr/>
                </a:tc>
                <a:tc hMerge="1">
                  <a:txBody>
                    <a:bodyPr/>
                    <a:lstStyle/>
                    <a:p>
                      <a:endParaRPr lang="en-GB" sz="1400" b="0" dirty="0"/>
                    </a:p>
                  </a:txBody>
                  <a:tcPr/>
                </a:tc>
                <a:extLst>
                  <a:ext uri="{0D108BD9-81ED-4DB2-BD59-A6C34878D82A}">
                    <a16:rowId xmlns:a16="http://schemas.microsoft.com/office/drawing/2014/main" val="1744465016"/>
                  </a:ext>
                </a:extLst>
              </a:tr>
              <a:tr h="1668898">
                <a:tc rowSpan="3">
                  <a:txBody>
                    <a:bodyPr/>
                    <a:lstStyle/>
                    <a:p>
                      <a:pPr algn="ctr"/>
                      <a:r>
                        <a:rPr lang="en-GB" sz="2800" dirty="0"/>
                        <a:t>Science</a:t>
                      </a:r>
                    </a:p>
                  </a:txBody>
                  <a:tcPr vert="vert270" anchor="ctr"/>
                </a:tc>
                <a:tc>
                  <a:txBody>
                    <a:bodyPr/>
                    <a:lstStyle/>
                    <a:p>
                      <a:r>
                        <a:rPr lang="en-GB" sz="1200" b="1" dirty="0"/>
                        <a:t>Biology</a:t>
                      </a:r>
                    </a:p>
                  </a:txBody>
                  <a:tcPr vert="vert270" anchor="ctr"/>
                </a:tc>
                <a:tc>
                  <a:txBody>
                    <a:bodyPr/>
                    <a:lstStyle/>
                    <a:p>
                      <a:r>
                        <a:rPr lang="en-GB" sz="1200" b="1" dirty="0"/>
                        <a:t>Cell Biology</a:t>
                      </a:r>
                    </a:p>
                    <a:p>
                      <a:pPr marL="171450" indent="-171450">
                        <a:buFont typeface="Arial" panose="020B0604020202020204" pitchFamily="34" charset="0"/>
                        <a:buChar char="•"/>
                      </a:pPr>
                      <a:r>
                        <a:rPr lang="en-GB" sz="1200" b="0" dirty="0"/>
                        <a:t>Eukaryotic vs. Prokaryotic Cells</a:t>
                      </a:r>
                    </a:p>
                    <a:p>
                      <a:pPr marL="171450" indent="-171450">
                        <a:buFont typeface="Arial" panose="020B0604020202020204" pitchFamily="34" charset="0"/>
                        <a:buChar char="•"/>
                      </a:pPr>
                      <a:r>
                        <a:rPr lang="en-GB" sz="1200" b="0" dirty="0"/>
                        <a:t>Calculations Involving Microscopes</a:t>
                      </a:r>
                    </a:p>
                    <a:p>
                      <a:pPr marL="171450" indent="-171450">
                        <a:buFont typeface="Arial" panose="020B0604020202020204" pitchFamily="34" charset="0"/>
                        <a:buChar char="•"/>
                      </a:pPr>
                      <a:r>
                        <a:rPr lang="en-GB" sz="1200" b="0" dirty="0"/>
                        <a:t>Optical vs. Electron Microscopes.</a:t>
                      </a:r>
                    </a:p>
                  </a:txBody>
                  <a:tcPr/>
                </a:tc>
                <a:tc>
                  <a:txBody>
                    <a:bodyPr/>
                    <a:lstStyle/>
                    <a:p>
                      <a:r>
                        <a:rPr lang="en-GB" sz="1200" b="1" dirty="0"/>
                        <a:t>Ecology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Ecosystem Organisation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Animal Adaptations and Competition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Plant Adaptations and Competition.</a:t>
                      </a:r>
                    </a:p>
                    <a:p>
                      <a:r>
                        <a:rPr lang="en-GB" sz="1200" b="1" dirty="0"/>
                        <a:t>Botany</a:t>
                      </a:r>
                    </a:p>
                    <a:p>
                      <a:pPr marL="171450" indent="-171450">
                        <a:buFont typeface="Arial" panose="020B0604020202020204" pitchFamily="34" charset="0"/>
                        <a:buChar char="•"/>
                      </a:pPr>
                      <a:r>
                        <a:rPr lang="en-GB" sz="1200" b="0" dirty="0"/>
                        <a:t>Photosynthesis</a:t>
                      </a:r>
                    </a:p>
                    <a:p>
                      <a:pPr marL="171450" indent="-171450">
                        <a:buFont typeface="Arial" panose="020B0604020202020204" pitchFamily="34" charset="0"/>
                        <a:buChar char="•"/>
                      </a:pPr>
                      <a:r>
                        <a:rPr lang="en-GB" sz="1200" b="0" dirty="0"/>
                        <a:t>Leaf Structure</a:t>
                      </a:r>
                    </a:p>
                  </a:txBody>
                  <a:tcPr/>
                </a:tc>
                <a:tc>
                  <a:txBody>
                    <a:bodyPr/>
                    <a:lstStyle/>
                    <a:p>
                      <a:r>
                        <a:rPr lang="en-GB" sz="1200" b="1" dirty="0"/>
                        <a:t>Botany</a:t>
                      </a:r>
                    </a:p>
                    <a:p>
                      <a:pPr marL="171450" indent="-171450">
                        <a:buFont typeface="Arial" panose="020B0604020202020204" pitchFamily="34" charset="0"/>
                        <a:buChar char="•"/>
                      </a:pPr>
                      <a:r>
                        <a:rPr lang="en-GB" sz="1200" b="0" dirty="0"/>
                        <a:t>Uses of Glucose.</a:t>
                      </a:r>
                    </a:p>
                    <a:p>
                      <a:pPr marL="171450" indent="-171450">
                        <a:buFont typeface="Arial" panose="020B0604020202020204" pitchFamily="34" charset="0"/>
                        <a:buChar char="•"/>
                      </a:pPr>
                      <a:r>
                        <a:rPr lang="en-GB" sz="1200" b="0" dirty="0"/>
                        <a:t>Limiting Factors of Photosynthesis.</a:t>
                      </a:r>
                    </a:p>
                    <a:p>
                      <a:r>
                        <a:rPr lang="en-GB" sz="1200" b="1" dirty="0"/>
                        <a:t>Human Physiology</a:t>
                      </a:r>
                    </a:p>
                    <a:p>
                      <a:pPr marL="171450" indent="-171450">
                        <a:buFont typeface="Arial" panose="020B0604020202020204" pitchFamily="34" charset="0"/>
                        <a:buChar char="•"/>
                      </a:pPr>
                      <a:r>
                        <a:rPr lang="en-GB" sz="1200" b="0" dirty="0"/>
                        <a:t>Aerobic and Anaerobic Respiration.</a:t>
                      </a:r>
                    </a:p>
                    <a:p>
                      <a:pPr marL="171450" indent="-171450">
                        <a:buFont typeface="Arial" panose="020B0604020202020204" pitchFamily="34" charset="0"/>
                        <a:buChar char="•"/>
                      </a:pPr>
                      <a:r>
                        <a:rPr lang="en-GB" sz="1200" b="0" dirty="0"/>
                        <a:t>Gas Exchange in Humans.</a:t>
                      </a:r>
                    </a:p>
                  </a:txBody>
                  <a:tcPr/>
                </a:tc>
                <a:tc>
                  <a:txBody>
                    <a:bodyPr/>
                    <a:lstStyle/>
                    <a:p>
                      <a:r>
                        <a:rPr lang="en-GB" sz="1200" b="1" dirty="0"/>
                        <a:t>Human Physiology</a:t>
                      </a:r>
                    </a:p>
                    <a:p>
                      <a:pPr marL="171450" indent="-171450">
                        <a:buFont typeface="Arial" panose="020B0604020202020204" pitchFamily="34" charset="0"/>
                        <a:buChar char="•"/>
                      </a:pPr>
                      <a:r>
                        <a:rPr lang="en-GB" sz="1200" b="0" dirty="0"/>
                        <a:t>Blood and Blood Vessels</a:t>
                      </a:r>
                    </a:p>
                    <a:p>
                      <a:pPr marL="171450" indent="-171450">
                        <a:buFont typeface="Arial" panose="020B0604020202020204" pitchFamily="34" charset="0"/>
                        <a:buChar char="•"/>
                      </a:pPr>
                      <a:r>
                        <a:rPr lang="en-GB" sz="1200" b="0" dirty="0"/>
                        <a:t>The Heart</a:t>
                      </a:r>
                    </a:p>
                    <a:p>
                      <a:r>
                        <a:rPr lang="en-GB" sz="1200" b="1" dirty="0"/>
                        <a:t>Health and Disease</a:t>
                      </a:r>
                    </a:p>
                    <a:p>
                      <a:pPr marL="171450" indent="-171450">
                        <a:buFont typeface="Arial" panose="020B0604020202020204" pitchFamily="34" charset="0"/>
                        <a:buChar char="•"/>
                      </a:pPr>
                      <a:r>
                        <a:rPr lang="en-GB" sz="1200" b="0" dirty="0"/>
                        <a:t>Heart Disease.</a:t>
                      </a:r>
                    </a:p>
                    <a:p>
                      <a:r>
                        <a:rPr lang="en-GB" sz="1200" b="1" dirty="0"/>
                        <a:t>Genetics</a:t>
                      </a:r>
                    </a:p>
                    <a:p>
                      <a:pPr marL="171450" indent="-171450">
                        <a:buFont typeface="Arial" panose="020B0604020202020204" pitchFamily="34" charset="0"/>
                        <a:buChar char="•"/>
                      </a:pPr>
                      <a:r>
                        <a:rPr lang="en-GB" sz="1200" b="0" dirty="0"/>
                        <a:t>DNA, Genes, Chromosomes and Variation.</a:t>
                      </a:r>
                    </a:p>
                  </a:txBody>
                  <a:tcPr/>
                </a:tc>
                <a:extLst>
                  <a:ext uri="{0D108BD9-81ED-4DB2-BD59-A6C34878D82A}">
                    <a16:rowId xmlns:a16="http://schemas.microsoft.com/office/drawing/2014/main" val="627657364"/>
                  </a:ext>
                </a:extLst>
              </a:tr>
              <a:tr h="1856230">
                <a:tc vMerge="1">
                  <a:txBody>
                    <a:bodyPr/>
                    <a:lstStyle/>
                    <a:p>
                      <a:endParaRPr lang="en-GB" dirty="0"/>
                    </a:p>
                  </a:txBody>
                  <a:tcPr/>
                </a:tc>
                <a:tc>
                  <a:txBody>
                    <a:bodyPr/>
                    <a:lstStyle/>
                    <a:p>
                      <a:r>
                        <a:rPr lang="en-GB" sz="1200" b="1" dirty="0"/>
                        <a:t>Chemistry</a:t>
                      </a:r>
                      <a:endParaRPr lang="en-GB" sz="1200" dirty="0"/>
                    </a:p>
                  </a:txBody>
                  <a:tcPr vert="vert270" anchor="ctr"/>
                </a:tc>
                <a:tc>
                  <a:txBody>
                    <a:bodyPr/>
                    <a:lstStyle/>
                    <a:p>
                      <a:r>
                        <a:rPr lang="en-GB" sz="1200" b="1" dirty="0"/>
                        <a:t>Elements and Compounds</a:t>
                      </a:r>
                    </a:p>
                    <a:p>
                      <a:pPr marL="171450" indent="-171450">
                        <a:buFont typeface="Arial" panose="020B0604020202020204" pitchFamily="34" charset="0"/>
                        <a:buChar char="•"/>
                      </a:pPr>
                      <a:r>
                        <a:rPr lang="en-GB" sz="1200" b="0" dirty="0"/>
                        <a:t>Gas tests</a:t>
                      </a:r>
                    </a:p>
                    <a:p>
                      <a:pPr marL="171450" indent="-171450">
                        <a:buFont typeface="Arial" panose="020B0604020202020204" pitchFamily="34" charset="0"/>
                        <a:buChar char="•"/>
                      </a:pPr>
                      <a:r>
                        <a:rPr lang="en-GB" sz="1200" b="0" dirty="0"/>
                        <a:t>History of the Periodic Table</a:t>
                      </a:r>
                    </a:p>
                    <a:p>
                      <a:pPr marL="171450" indent="-171450">
                        <a:buFont typeface="Arial" panose="020B0604020202020204" pitchFamily="34" charset="0"/>
                        <a:buChar char="•"/>
                      </a:pPr>
                      <a:r>
                        <a:rPr lang="en-GB" sz="1200" b="0" dirty="0"/>
                        <a:t>History of the Atom</a:t>
                      </a:r>
                    </a:p>
                    <a:p>
                      <a:pPr marL="171450" indent="-171450">
                        <a:buFont typeface="Arial" panose="020B0604020202020204" pitchFamily="34" charset="0"/>
                        <a:buChar char="•"/>
                      </a:pPr>
                      <a:r>
                        <a:rPr lang="en-GB" sz="1200" b="0" dirty="0"/>
                        <a:t>Atomic Structure</a:t>
                      </a:r>
                    </a:p>
                    <a:p>
                      <a:pPr marL="0" indent="0">
                        <a:buFont typeface="Arial" panose="020B0604020202020204" pitchFamily="34" charset="0"/>
                        <a:buNone/>
                      </a:pPr>
                      <a:r>
                        <a:rPr lang="en-GB" sz="1200" b="1" dirty="0"/>
                        <a:t>Quantitative Analysis</a:t>
                      </a:r>
                    </a:p>
                    <a:p>
                      <a:pPr marL="171450" indent="-171450">
                        <a:buFont typeface="Arial" panose="020B0604020202020204" pitchFamily="34" charset="0"/>
                        <a:buChar char="•"/>
                      </a:pPr>
                      <a:r>
                        <a:rPr lang="en-GB" sz="1200" b="0" dirty="0" err="1"/>
                        <a:t>Ar</a:t>
                      </a:r>
                      <a:r>
                        <a:rPr lang="en-GB" sz="1200" b="0" dirty="0"/>
                        <a:t> and Mr Calculations</a:t>
                      </a:r>
                      <a:endParaRPr lang="en-GB" sz="1200" dirty="0"/>
                    </a:p>
                  </a:txBody>
                  <a:tcPr/>
                </a:tc>
                <a:tc>
                  <a:txBody>
                    <a:bodyPr/>
                    <a:lstStyle/>
                    <a:p>
                      <a:r>
                        <a:rPr lang="en-GB" sz="1200" b="1" dirty="0"/>
                        <a:t>Rate and Extent</a:t>
                      </a:r>
                    </a:p>
                    <a:p>
                      <a:pPr marL="171450" indent="-171450">
                        <a:buFont typeface="Arial" panose="020B0604020202020204" pitchFamily="34" charset="0"/>
                        <a:buChar char="•"/>
                      </a:pPr>
                      <a:r>
                        <a:rPr lang="en-GB" sz="1200" b="0" dirty="0"/>
                        <a:t>Collision Theory</a:t>
                      </a:r>
                    </a:p>
                    <a:p>
                      <a:pPr marL="171450" indent="-171450">
                        <a:buFont typeface="Arial" panose="020B0604020202020204" pitchFamily="34" charset="0"/>
                        <a:buChar char="•"/>
                      </a:pPr>
                      <a:r>
                        <a:rPr lang="en-GB" sz="1200" b="0" dirty="0"/>
                        <a:t>Calculating Rate</a:t>
                      </a:r>
                    </a:p>
                    <a:p>
                      <a:pPr marL="171450" indent="-171450">
                        <a:buFont typeface="Arial" panose="020B0604020202020204" pitchFamily="34" charset="0"/>
                        <a:buChar char="•"/>
                      </a:pPr>
                      <a:r>
                        <a:rPr lang="en-GB" sz="1200" b="0" dirty="0"/>
                        <a:t>Disappearing X</a:t>
                      </a:r>
                    </a:p>
                    <a:p>
                      <a:pPr marL="171450" indent="-171450">
                        <a:buFont typeface="Arial" panose="020B0604020202020204" pitchFamily="34" charset="0"/>
                        <a:buChar char="•"/>
                      </a:pPr>
                      <a:r>
                        <a:rPr lang="en-GB" sz="1200" b="0" dirty="0"/>
                        <a:t>Investigating Rate</a:t>
                      </a:r>
                    </a:p>
                    <a:p>
                      <a:pPr marL="0" indent="0">
                        <a:buFont typeface="Arial" panose="020B0604020202020204" pitchFamily="34" charset="0"/>
                        <a:buNone/>
                      </a:pPr>
                      <a:r>
                        <a:rPr lang="en-GB" sz="1200" b="1" dirty="0"/>
                        <a:t>Chemical Change</a:t>
                      </a:r>
                    </a:p>
                    <a:p>
                      <a:pPr marL="171450" indent="-171450">
                        <a:buFont typeface="Arial" panose="020B0604020202020204" pitchFamily="34" charset="0"/>
                        <a:buChar char="•"/>
                      </a:pPr>
                      <a:r>
                        <a:rPr lang="en-GB" sz="1200" b="0" dirty="0"/>
                        <a:t>Balancing Equations</a:t>
                      </a:r>
                      <a:endParaRPr lang="en-GB" sz="1200" dirty="0"/>
                    </a:p>
                  </a:txBody>
                  <a:tcPr/>
                </a:tc>
                <a:tc>
                  <a:txBody>
                    <a:bodyPr/>
                    <a:lstStyle/>
                    <a:p>
                      <a:r>
                        <a:rPr lang="en-GB" sz="1200" b="1" dirty="0"/>
                        <a:t>Earth’s Resources</a:t>
                      </a:r>
                    </a:p>
                    <a:p>
                      <a:pPr marL="171450" indent="-171450">
                        <a:buFont typeface="Arial" panose="020B0604020202020204" pitchFamily="34" charset="0"/>
                        <a:buChar char="•"/>
                      </a:pPr>
                      <a:r>
                        <a:rPr lang="en-GB" sz="1200" b="0" dirty="0"/>
                        <a:t>Hydrocarbons</a:t>
                      </a:r>
                    </a:p>
                    <a:p>
                      <a:pPr marL="171450" indent="-171450">
                        <a:buFont typeface="Arial" panose="020B0604020202020204" pitchFamily="34" charset="0"/>
                        <a:buChar char="•"/>
                      </a:pPr>
                      <a:r>
                        <a:rPr lang="en-GB" sz="1200" b="0" dirty="0"/>
                        <a:t>Fractional Distillation</a:t>
                      </a:r>
                    </a:p>
                    <a:p>
                      <a:pPr marL="171450" indent="-171450">
                        <a:buFont typeface="Arial" panose="020B0604020202020204" pitchFamily="34" charset="0"/>
                        <a:buChar char="•"/>
                      </a:pPr>
                      <a:r>
                        <a:rPr lang="en-GB" sz="1200" b="0" dirty="0"/>
                        <a:t>Cracking </a:t>
                      </a:r>
                    </a:p>
                    <a:p>
                      <a:pPr marL="171450" indent="-171450">
                        <a:buFont typeface="Arial" panose="020B0604020202020204" pitchFamily="34" charset="0"/>
                        <a:buChar char="•"/>
                      </a:pPr>
                      <a:r>
                        <a:rPr lang="en-GB" sz="1200" b="0" dirty="0"/>
                        <a:t>Polymers</a:t>
                      </a:r>
                    </a:p>
                    <a:p>
                      <a:pPr marL="0" indent="0">
                        <a:buFont typeface="Arial" panose="020B0604020202020204" pitchFamily="34" charset="0"/>
                        <a:buNone/>
                      </a:pPr>
                      <a:r>
                        <a:rPr lang="en-GB" sz="1200" b="1" dirty="0"/>
                        <a:t>Elements and Compounds</a:t>
                      </a:r>
                    </a:p>
                    <a:p>
                      <a:pPr marL="171450" indent="-171450">
                        <a:buFont typeface="Arial" panose="020B0604020202020204" pitchFamily="34" charset="0"/>
                        <a:buChar char="•"/>
                      </a:pPr>
                      <a:r>
                        <a:rPr lang="en-GB" sz="1200" b="0" dirty="0"/>
                        <a:t>Separating Mixtures</a:t>
                      </a:r>
                    </a:p>
                  </a:txBody>
                  <a:tcPr/>
                </a:tc>
                <a:tc>
                  <a:txBody>
                    <a:bodyPr/>
                    <a:lstStyle/>
                    <a:p>
                      <a:r>
                        <a:rPr lang="en-GB" sz="1200" b="1" dirty="0"/>
                        <a:t>Chemical Change</a:t>
                      </a:r>
                    </a:p>
                    <a:p>
                      <a:pPr marL="171450" indent="-171450">
                        <a:buFont typeface="Arial" panose="020B0604020202020204" pitchFamily="34" charset="0"/>
                        <a:buChar char="•"/>
                      </a:pPr>
                      <a:r>
                        <a:rPr lang="en-GB" sz="1200" b="0" dirty="0"/>
                        <a:t>Complete and incomplete combustion</a:t>
                      </a:r>
                    </a:p>
                    <a:p>
                      <a:pPr marL="0" indent="0">
                        <a:buFont typeface="Arial" panose="020B0604020202020204" pitchFamily="34" charset="0"/>
                        <a:buNone/>
                      </a:pPr>
                      <a:r>
                        <a:rPr lang="en-GB" sz="1200" b="1" dirty="0"/>
                        <a:t>Earth’s Resources</a:t>
                      </a:r>
                    </a:p>
                    <a:p>
                      <a:pPr marL="171450" indent="-171450">
                        <a:buFont typeface="Arial" panose="020B0604020202020204" pitchFamily="34" charset="0"/>
                        <a:buChar char="•"/>
                      </a:pPr>
                      <a:r>
                        <a:rPr lang="en-GB" sz="1200" b="0" dirty="0"/>
                        <a:t>Pollutants</a:t>
                      </a:r>
                    </a:p>
                    <a:p>
                      <a:pPr marL="171450" indent="-171450">
                        <a:buFont typeface="Arial" panose="020B0604020202020204" pitchFamily="34" charset="0"/>
                        <a:buChar char="•"/>
                      </a:pPr>
                      <a:r>
                        <a:rPr lang="en-GB" sz="1200" b="0" dirty="0"/>
                        <a:t>Greenhouse Gases and Global Warming</a:t>
                      </a:r>
                    </a:p>
                    <a:p>
                      <a:pPr marL="171450" indent="-171450">
                        <a:buFont typeface="Arial" panose="020B0604020202020204" pitchFamily="34" charset="0"/>
                        <a:buChar char="•"/>
                      </a:pPr>
                      <a:r>
                        <a:rPr lang="en-GB" sz="1200" b="0" dirty="0"/>
                        <a:t>The Evolution of the Atmosphere</a:t>
                      </a:r>
                    </a:p>
                  </a:txBody>
                  <a:tcPr/>
                </a:tc>
                <a:extLst>
                  <a:ext uri="{0D108BD9-81ED-4DB2-BD59-A6C34878D82A}">
                    <a16:rowId xmlns:a16="http://schemas.microsoft.com/office/drawing/2014/main" val="552443569"/>
                  </a:ext>
                </a:extLst>
              </a:tr>
              <a:tr h="2059491">
                <a:tc vMerge="1">
                  <a:txBody>
                    <a:bodyPr/>
                    <a:lstStyle/>
                    <a:p>
                      <a:pPr algn="ctr"/>
                      <a:endParaRPr lang="en-GB" sz="2800" dirty="0"/>
                    </a:p>
                  </a:txBody>
                  <a:tcPr vert="vert270" anchor="ctr"/>
                </a:tc>
                <a:tc>
                  <a:txBody>
                    <a:bodyPr/>
                    <a:lstStyle/>
                    <a:p>
                      <a:r>
                        <a:rPr lang="en-US" sz="1200" b="1" dirty="0"/>
                        <a:t>Physics</a:t>
                      </a:r>
                      <a:endParaRPr lang="en-GB" sz="1200" dirty="0"/>
                    </a:p>
                  </a:txBody>
                  <a:tcPr vert="vert270" anchor="ctr"/>
                </a:tc>
                <a:tc>
                  <a:txBody>
                    <a:bodyPr/>
                    <a:lstStyle/>
                    <a:p>
                      <a:r>
                        <a:rPr lang="en-GB" sz="1200" b="1" dirty="0"/>
                        <a:t>Forces</a:t>
                      </a:r>
                    </a:p>
                    <a:p>
                      <a:pPr marL="171450" indent="-171450">
                        <a:buFont typeface="Arial" panose="020B0604020202020204" pitchFamily="34" charset="0"/>
                        <a:buChar char="•"/>
                      </a:pPr>
                      <a:r>
                        <a:rPr lang="en-GB" sz="1200" b="0" dirty="0"/>
                        <a:t>Forces, Vectors and Scalars</a:t>
                      </a:r>
                    </a:p>
                    <a:p>
                      <a:pPr marL="171450" indent="-171450">
                        <a:buFont typeface="Arial" panose="020B0604020202020204" pitchFamily="34" charset="0"/>
                        <a:buChar char="•"/>
                      </a:pPr>
                      <a:r>
                        <a:rPr lang="en-GB" sz="1200" b="0" dirty="0"/>
                        <a:t>Resultant Forces</a:t>
                      </a:r>
                    </a:p>
                    <a:p>
                      <a:pPr marL="171450" indent="-171450">
                        <a:buFont typeface="Arial" panose="020B0604020202020204" pitchFamily="34" charset="0"/>
                        <a:buChar char="•"/>
                      </a:pPr>
                      <a:r>
                        <a:rPr lang="en-GB" sz="1200" b="0" dirty="0"/>
                        <a:t>Gravity</a:t>
                      </a:r>
                    </a:p>
                    <a:p>
                      <a:pPr marL="171450" indent="-171450">
                        <a:buFont typeface="Arial" panose="020B0604020202020204" pitchFamily="34" charset="0"/>
                        <a:buChar char="•"/>
                      </a:pPr>
                      <a:r>
                        <a:rPr lang="en-GB" sz="1200" b="0" dirty="0"/>
                        <a:t>Elasticity</a:t>
                      </a:r>
                    </a:p>
                    <a:p>
                      <a:r>
                        <a:rPr lang="en-GB" sz="1200" b="1" dirty="0"/>
                        <a:t>Energy</a:t>
                      </a:r>
                    </a:p>
                    <a:p>
                      <a:pPr marL="171450" indent="-171450">
                        <a:buFont typeface="Arial" panose="020B0604020202020204" pitchFamily="34" charset="0"/>
                        <a:buChar char="•"/>
                      </a:pPr>
                      <a:r>
                        <a:rPr lang="en-GB" sz="1200" b="0" dirty="0"/>
                        <a:t>Energy Transfers</a:t>
                      </a:r>
                    </a:p>
                    <a:p>
                      <a:pPr marL="171450" indent="-171450">
                        <a:buFont typeface="Arial" panose="020B0604020202020204" pitchFamily="34" charset="0"/>
                        <a:buChar char="•"/>
                      </a:pPr>
                      <a:r>
                        <a:rPr lang="en-GB" sz="1200" b="0" dirty="0"/>
                        <a:t>Energy Resources</a:t>
                      </a:r>
                    </a:p>
                    <a:p>
                      <a:pPr marL="0" indent="0">
                        <a:buFont typeface="Arial" panose="020B0604020202020204" pitchFamily="34" charset="0"/>
                        <a:buNone/>
                      </a:pPr>
                      <a:endParaRPr lang="en-GB" sz="1200" b="0" dirty="0"/>
                    </a:p>
                  </a:txBody>
                  <a:tcPr/>
                </a:tc>
                <a:tc>
                  <a:txBody>
                    <a:bodyPr/>
                    <a:lstStyle/>
                    <a:p>
                      <a:r>
                        <a:rPr lang="en-GB" sz="1200" b="1" dirty="0"/>
                        <a:t>Energy</a:t>
                      </a:r>
                    </a:p>
                    <a:p>
                      <a:pPr marL="171450" indent="-171450">
                        <a:buFont typeface="Arial" panose="020B0604020202020204" pitchFamily="34" charset="0"/>
                        <a:buChar char="•"/>
                      </a:pPr>
                      <a:r>
                        <a:rPr lang="en-GB" sz="1200" b="0" dirty="0"/>
                        <a:t>Supply and Demand</a:t>
                      </a:r>
                    </a:p>
                    <a:p>
                      <a:pPr marL="171450" indent="-171450">
                        <a:buFont typeface="Arial" panose="020B0604020202020204" pitchFamily="34" charset="0"/>
                        <a:buChar char="•"/>
                      </a:pPr>
                      <a:r>
                        <a:rPr lang="en-GB" sz="1200" b="0" dirty="0"/>
                        <a:t>Efficiency</a:t>
                      </a:r>
                    </a:p>
                    <a:p>
                      <a:pPr marL="171450" indent="-171450">
                        <a:buFont typeface="Arial" panose="020B0604020202020204" pitchFamily="34" charset="0"/>
                        <a:buChar char="•"/>
                      </a:pPr>
                      <a:r>
                        <a:rPr lang="en-GB" sz="1200" b="0" dirty="0"/>
                        <a:t>Thermal Conductivity and Insulation</a:t>
                      </a:r>
                    </a:p>
                    <a:p>
                      <a:r>
                        <a:rPr lang="en-GB" sz="1200" b="1" dirty="0"/>
                        <a:t>Particles and Atomic Structure</a:t>
                      </a:r>
                    </a:p>
                    <a:p>
                      <a:pPr marL="171450" indent="-171450">
                        <a:buFont typeface="Arial" panose="020B0604020202020204" pitchFamily="34" charset="0"/>
                        <a:buChar char="•"/>
                      </a:pPr>
                      <a:r>
                        <a:rPr lang="en-GB" sz="1200" b="0" dirty="0"/>
                        <a:t>States of Matter and Internal Energy</a:t>
                      </a:r>
                    </a:p>
                    <a:p>
                      <a:pPr marL="171450" indent="-171450">
                        <a:buFont typeface="Arial" panose="020B0604020202020204" pitchFamily="34" charset="0"/>
                        <a:buChar char="•"/>
                      </a:pPr>
                      <a:r>
                        <a:rPr lang="en-GB" sz="1200" b="0" dirty="0"/>
                        <a:t>Changes of State</a:t>
                      </a:r>
                    </a:p>
                    <a:p>
                      <a:pPr marL="171450" indent="-171450">
                        <a:buFont typeface="Arial" panose="020B0604020202020204" pitchFamily="34" charset="0"/>
                        <a:buChar char="•"/>
                      </a:pPr>
                      <a:r>
                        <a:rPr lang="en-GB" sz="1200" b="0" dirty="0"/>
                        <a:t>Density</a:t>
                      </a:r>
                      <a:endParaRPr lang="en-GB" sz="1200" b="1" dirty="0"/>
                    </a:p>
                    <a:p>
                      <a:pPr marL="171450" indent="-171450">
                        <a:buFont typeface="Arial" panose="020B0604020202020204" pitchFamily="34" charset="0"/>
                        <a:buChar char="•"/>
                      </a:pPr>
                      <a:r>
                        <a:rPr lang="en-GB" sz="1200" b="0" dirty="0"/>
                        <a:t>Atomic Structure</a:t>
                      </a:r>
                    </a:p>
                    <a:p>
                      <a:pPr marL="171450" indent="-171450">
                        <a:buFont typeface="Arial" panose="020B0604020202020204" pitchFamily="34" charset="0"/>
                        <a:buChar char="•"/>
                      </a:pPr>
                      <a:r>
                        <a:rPr lang="en-GB" sz="1200" b="0" dirty="0"/>
                        <a:t>Ions and Isotopes</a:t>
                      </a:r>
                    </a:p>
                  </a:txBody>
                  <a:tcPr/>
                </a:tc>
                <a:tc>
                  <a:txBody>
                    <a:bodyPr/>
                    <a:lstStyle/>
                    <a:p>
                      <a:r>
                        <a:rPr lang="en-GB" sz="1200" b="1" dirty="0"/>
                        <a:t>Waves</a:t>
                      </a:r>
                    </a:p>
                    <a:p>
                      <a:pPr marL="171450" indent="-171450">
                        <a:buFont typeface="Arial" panose="020B0604020202020204" pitchFamily="34" charset="0"/>
                        <a:buChar char="•"/>
                      </a:pPr>
                      <a:r>
                        <a:rPr lang="en-GB" sz="1200" b="0" dirty="0"/>
                        <a:t>Transverse and Longitudinal Waves</a:t>
                      </a:r>
                    </a:p>
                    <a:p>
                      <a:pPr marL="171450" indent="-171450">
                        <a:buFont typeface="Arial" panose="020B0604020202020204" pitchFamily="34" charset="0"/>
                        <a:buChar char="•"/>
                      </a:pPr>
                      <a:r>
                        <a:rPr lang="en-GB" sz="1200" b="0" dirty="0"/>
                        <a:t>Light Waves</a:t>
                      </a:r>
                    </a:p>
                    <a:p>
                      <a:pPr marL="171450" indent="-171450">
                        <a:buFont typeface="Arial" panose="020B0604020202020204" pitchFamily="34" charset="0"/>
                        <a:buChar char="•"/>
                      </a:pPr>
                      <a:r>
                        <a:rPr lang="en-GB" sz="1200" b="0" dirty="0"/>
                        <a:t>Reflection</a:t>
                      </a:r>
                    </a:p>
                  </a:txBody>
                  <a:tcPr/>
                </a:tc>
                <a:tc>
                  <a:txBody>
                    <a:bodyPr/>
                    <a:lstStyle/>
                    <a:p>
                      <a:r>
                        <a:rPr lang="en-GB" sz="1200" b="1" dirty="0"/>
                        <a:t>Electricity</a:t>
                      </a:r>
                    </a:p>
                    <a:p>
                      <a:pPr marL="171450" indent="-171450">
                        <a:buFont typeface="Arial" panose="020B0604020202020204" pitchFamily="34" charset="0"/>
                        <a:buChar char="•"/>
                      </a:pPr>
                      <a:r>
                        <a:rPr lang="en-GB" sz="1200" b="0" dirty="0"/>
                        <a:t>Current and Charge</a:t>
                      </a:r>
                    </a:p>
                    <a:p>
                      <a:pPr marL="171450" indent="-171450">
                        <a:buFont typeface="Arial" panose="020B0604020202020204" pitchFamily="34" charset="0"/>
                        <a:buChar char="•"/>
                      </a:pPr>
                      <a:r>
                        <a:rPr lang="en-GB" sz="1200" b="0" dirty="0"/>
                        <a:t>Ohm’s Law</a:t>
                      </a:r>
                    </a:p>
                    <a:p>
                      <a:pPr marL="171450" indent="-171450">
                        <a:buFont typeface="Arial" panose="020B0604020202020204" pitchFamily="34" charset="0"/>
                        <a:buChar char="•"/>
                      </a:pPr>
                      <a:r>
                        <a:rPr lang="en-GB" sz="1200" b="0" dirty="0"/>
                        <a:t>Series and Parallel Circuits</a:t>
                      </a:r>
                    </a:p>
                    <a:p>
                      <a:pPr marL="171450" indent="-171450">
                        <a:buFont typeface="Arial" panose="020B0604020202020204" pitchFamily="34" charset="0"/>
                        <a:buChar char="•"/>
                      </a:pPr>
                      <a:r>
                        <a:rPr lang="en-GB" sz="1200" b="0" dirty="0"/>
                        <a:t>Resistance</a:t>
                      </a:r>
                    </a:p>
                    <a:p>
                      <a:pPr marL="171450" indent="-171450">
                        <a:buFont typeface="Arial" panose="020B0604020202020204" pitchFamily="34" charset="0"/>
                        <a:buChar char="•"/>
                      </a:pPr>
                      <a:r>
                        <a:rPr lang="en-GB" sz="1200" b="0" dirty="0"/>
                        <a:t>Electrical Power</a:t>
                      </a:r>
                    </a:p>
                    <a:p>
                      <a:pPr marL="171450" indent="-171450">
                        <a:buFont typeface="Arial" panose="020B0604020202020204" pitchFamily="34" charset="0"/>
                        <a:buChar char="•"/>
                      </a:pPr>
                      <a:r>
                        <a:rPr lang="en-GB" sz="1200" b="0" dirty="0"/>
                        <a:t>Electrical Energy</a:t>
                      </a:r>
                    </a:p>
                  </a:txBody>
                  <a:tcPr/>
                </a:tc>
                <a:extLst>
                  <a:ext uri="{0D108BD9-81ED-4DB2-BD59-A6C34878D82A}">
                    <a16:rowId xmlns:a16="http://schemas.microsoft.com/office/drawing/2014/main" val="490661491"/>
                  </a:ext>
                </a:extLst>
              </a:tr>
            </a:tbl>
          </a:graphicData>
        </a:graphic>
      </p:graphicFrame>
      <p:pic>
        <p:nvPicPr>
          <p:cNvPr id="1026" name="Picture 2" descr="Walton High School, Stafford Mission Statement, Employees and Hiring ...">
            <a:extLst>
              <a:ext uri="{FF2B5EF4-FFF2-40B4-BE49-F238E27FC236}">
                <a16:creationId xmlns:a16="http://schemas.microsoft.com/office/drawing/2014/main" id="{9C9E15CF-D2C8-40CB-9FD0-BDCA2D324A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267" y="71705"/>
            <a:ext cx="580063" cy="58006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40F49B9-2DCB-4BF6-8F97-B4D0A5A16C5B}"/>
              </a:ext>
            </a:extLst>
          </p:cNvPr>
          <p:cNvSpPr/>
          <p:nvPr/>
        </p:nvSpPr>
        <p:spPr>
          <a:xfrm>
            <a:off x="1004047" y="0"/>
            <a:ext cx="11187953" cy="66653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bg1"/>
                </a:solidFill>
              </a:rPr>
              <a:t>WALTON HIGH SCHOOL – YEAR 9 CURRICULUM OVERVIEW</a:t>
            </a:r>
          </a:p>
        </p:txBody>
      </p:sp>
    </p:spTree>
    <p:extLst>
      <p:ext uri="{BB962C8B-B14F-4D97-AF65-F5344CB8AC3E}">
        <p14:creationId xmlns:p14="http://schemas.microsoft.com/office/powerpoint/2010/main" val="2005298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AA6274D-5CB0-406A-8AFB-D93342B1EA92}"/>
              </a:ext>
            </a:extLst>
          </p:cNvPr>
          <p:cNvGraphicFramePr>
            <a:graphicFrameLocks noGrp="1"/>
          </p:cNvGraphicFramePr>
          <p:nvPr>
            <p:extLst>
              <p:ext uri="{D42A27DB-BD31-4B8C-83A1-F6EECF244321}">
                <p14:modId xmlns:p14="http://schemas.microsoft.com/office/powerpoint/2010/main" val="1033276442"/>
              </p:ext>
            </p:extLst>
          </p:nvPr>
        </p:nvGraphicFramePr>
        <p:xfrm>
          <a:off x="0" y="666536"/>
          <a:ext cx="12192000" cy="6191464"/>
        </p:xfrm>
        <a:graphic>
          <a:graphicData uri="http://schemas.openxmlformats.org/drawingml/2006/table">
            <a:tbl>
              <a:tblPr firstRow="1" bandRow="1">
                <a:tableStyleId>{5940675A-B579-460E-94D1-54222C63F5DA}</a:tableStyleId>
              </a:tblPr>
              <a:tblGrid>
                <a:gridCol w="507381">
                  <a:extLst>
                    <a:ext uri="{9D8B030D-6E8A-4147-A177-3AD203B41FA5}">
                      <a16:colId xmlns:a16="http://schemas.microsoft.com/office/drawing/2014/main" val="1323354650"/>
                    </a:ext>
                  </a:extLst>
                </a:gridCol>
                <a:gridCol w="507381">
                  <a:extLst>
                    <a:ext uri="{9D8B030D-6E8A-4147-A177-3AD203B41FA5}">
                      <a16:colId xmlns:a16="http://schemas.microsoft.com/office/drawing/2014/main" val="229629103"/>
                    </a:ext>
                  </a:extLst>
                </a:gridCol>
                <a:gridCol w="1862873">
                  <a:extLst>
                    <a:ext uri="{9D8B030D-6E8A-4147-A177-3AD203B41FA5}">
                      <a16:colId xmlns:a16="http://schemas.microsoft.com/office/drawing/2014/main" val="2268397797"/>
                    </a:ext>
                  </a:extLst>
                </a:gridCol>
                <a:gridCol w="1862873">
                  <a:extLst>
                    <a:ext uri="{9D8B030D-6E8A-4147-A177-3AD203B41FA5}">
                      <a16:colId xmlns:a16="http://schemas.microsoft.com/office/drawing/2014/main" val="1411940593"/>
                    </a:ext>
                  </a:extLst>
                </a:gridCol>
                <a:gridCol w="1862873">
                  <a:extLst>
                    <a:ext uri="{9D8B030D-6E8A-4147-A177-3AD203B41FA5}">
                      <a16:colId xmlns:a16="http://schemas.microsoft.com/office/drawing/2014/main" val="415188477"/>
                    </a:ext>
                  </a:extLst>
                </a:gridCol>
                <a:gridCol w="1862873">
                  <a:extLst>
                    <a:ext uri="{9D8B030D-6E8A-4147-A177-3AD203B41FA5}">
                      <a16:colId xmlns:a16="http://schemas.microsoft.com/office/drawing/2014/main" val="2116589672"/>
                    </a:ext>
                  </a:extLst>
                </a:gridCol>
                <a:gridCol w="1862873">
                  <a:extLst>
                    <a:ext uri="{9D8B030D-6E8A-4147-A177-3AD203B41FA5}">
                      <a16:colId xmlns:a16="http://schemas.microsoft.com/office/drawing/2014/main" val="1988259304"/>
                    </a:ext>
                  </a:extLst>
                </a:gridCol>
                <a:gridCol w="1862873">
                  <a:extLst>
                    <a:ext uri="{9D8B030D-6E8A-4147-A177-3AD203B41FA5}">
                      <a16:colId xmlns:a16="http://schemas.microsoft.com/office/drawing/2014/main" val="2065259818"/>
                    </a:ext>
                  </a:extLst>
                </a:gridCol>
              </a:tblGrid>
              <a:tr h="704046">
                <a:tc gridSpan="2">
                  <a:txBody>
                    <a:bodyPr/>
                    <a:lstStyle/>
                    <a:p>
                      <a:pPr algn="ctr"/>
                      <a:r>
                        <a:rPr lang="en-GB" sz="1400" b="1" dirty="0"/>
                        <a:t>Subject</a:t>
                      </a:r>
                    </a:p>
                  </a:txBody>
                  <a:tcPr/>
                </a:tc>
                <a:tc hMerge="1">
                  <a:txBody>
                    <a:bodyPr/>
                    <a:lstStyle/>
                    <a:p>
                      <a:endParaRPr lang="en-GB" b="1" dirty="0"/>
                    </a:p>
                  </a:txBody>
                  <a:tcPr/>
                </a:tc>
                <a:tc>
                  <a:txBody>
                    <a:bodyPr/>
                    <a:lstStyle/>
                    <a:p>
                      <a:r>
                        <a:rPr lang="en-GB" sz="1400" b="1" dirty="0"/>
                        <a:t>HT1</a:t>
                      </a:r>
                    </a:p>
                    <a:p>
                      <a:r>
                        <a:rPr lang="en-GB" sz="1400" b="1" dirty="0"/>
                        <a:t>(Sept-Oct)</a:t>
                      </a:r>
                    </a:p>
                  </a:txBody>
                  <a:tcPr/>
                </a:tc>
                <a:tc>
                  <a:txBody>
                    <a:bodyPr/>
                    <a:lstStyle/>
                    <a:p>
                      <a:r>
                        <a:rPr lang="en-GB" sz="1400" b="1" dirty="0"/>
                        <a:t>HT2</a:t>
                      </a:r>
                    </a:p>
                    <a:p>
                      <a:r>
                        <a:rPr lang="en-GB" sz="1400" b="1" dirty="0"/>
                        <a:t>(Nov-Dec)</a:t>
                      </a:r>
                    </a:p>
                  </a:txBody>
                  <a:tcPr/>
                </a:tc>
                <a:tc>
                  <a:txBody>
                    <a:bodyPr/>
                    <a:lstStyle/>
                    <a:p>
                      <a:r>
                        <a:rPr lang="en-GB" sz="1400" b="1" dirty="0"/>
                        <a:t>HT3</a:t>
                      </a:r>
                    </a:p>
                    <a:p>
                      <a:r>
                        <a:rPr lang="en-GB" sz="1400" b="1" dirty="0"/>
                        <a:t>(Jan-Feb)</a:t>
                      </a:r>
                    </a:p>
                  </a:txBody>
                  <a:tcPr/>
                </a:tc>
                <a:tc>
                  <a:txBody>
                    <a:bodyPr/>
                    <a:lstStyle/>
                    <a:p>
                      <a:r>
                        <a:rPr lang="en-GB" sz="1400" b="1" dirty="0"/>
                        <a:t>HT4</a:t>
                      </a:r>
                    </a:p>
                    <a:p>
                      <a:r>
                        <a:rPr lang="en-GB" sz="1400" b="1" dirty="0"/>
                        <a:t>(March-April)</a:t>
                      </a:r>
                    </a:p>
                  </a:txBody>
                  <a:tcPr/>
                </a:tc>
                <a:tc>
                  <a:txBody>
                    <a:bodyPr/>
                    <a:lstStyle/>
                    <a:p>
                      <a:r>
                        <a:rPr lang="en-GB" sz="1400" b="1" dirty="0"/>
                        <a:t>HT5</a:t>
                      </a:r>
                    </a:p>
                    <a:p>
                      <a:r>
                        <a:rPr lang="en-GB" sz="1400" b="1" dirty="0"/>
                        <a:t>(April-May)</a:t>
                      </a:r>
                    </a:p>
                  </a:txBody>
                  <a:tcPr/>
                </a:tc>
                <a:tc>
                  <a:txBody>
                    <a:bodyPr/>
                    <a:lstStyle/>
                    <a:p>
                      <a:r>
                        <a:rPr lang="en-GB" sz="1400" b="1" dirty="0"/>
                        <a:t>HT6</a:t>
                      </a:r>
                    </a:p>
                    <a:p>
                      <a:r>
                        <a:rPr lang="en-GB" sz="1400" b="1" dirty="0"/>
                        <a:t>(June-July)</a:t>
                      </a:r>
                    </a:p>
                  </a:txBody>
                  <a:tcPr/>
                </a:tc>
                <a:extLst>
                  <a:ext uri="{0D108BD9-81ED-4DB2-BD59-A6C34878D82A}">
                    <a16:rowId xmlns:a16="http://schemas.microsoft.com/office/drawing/2014/main" val="1744465016"/>
                  </a:ext>
                </a:extLst>
              </a:tr>
              <a:tr h="2857599">
                <a:tc rowSpan="2">
                  <a:txBody>
                    <a:bodyPr/>
                    <a:lstStyle/>
                    <a:p>
                      <a:pPr algn="ctr"/>
                      <a:r>
                        <a:rPr lang="en-GB" sz="2800" dirty="0"/>
                        <a:t>Art</a:t>
                      </a:r>
                    </a:p>
                  </a:txBody>
                  <a:tcPr vert="vert270" anchor="ctr"/>
                </a:tc>
                <a:tc>
                  <a:txBody>
                    <a:bodyPr/>
                    <a:lstStyle/>
                    <a:p>
                      <a:r>
                        <a:rPr lang="en-GB" sz="1200" b="1" dirty="0"/>
                        <a:t>Main Topics</a:t>
                      </a:r>
                    </a:p>
                  </a:txBody>
                  <a:tcPr vert="vert270" anchor="ctr"/>
                </a:tc>
                <a:tc>
                  <a:txBody>
                    <a:bodyPr/>
                    <a:lstStyle/>
                    <a:p>
                      <a:r>
                        <a:rPr lang="en-GB" sz="1200" b="1" dirty="0"/>
                        <a:t>Visual Communication</a:t>
                      </a:r>
                    </a:p>
                    <a:p>
                      <a:r>
                        <a:rPr lang="en-GB" sz="1200" b="0" i="0" kern="1200" dirty="0">
                          <a:solidFill>
                            <a:schemeClr val="tx1"/>
                          </a:solidFill>
                          <a:effectLst/>
                          <a:latin typeface="+mn-lt"/>
                          <a:ea typeface="+mn-ea"/>
                          <a:cs typeface="+mn-cs"/>
                        </a:rPr>
                        <a:t>Students will work on the project entitled ‘Visual Communication’ throughout year 9. This prolonged project is workshop based, allowing students to learn and develop new and exciting techniques and skills. </a:t>
                      </a:r>
                      <a:endParaRPr lang="en-GB" sz="1200" b="1" dirty="0"/>
                    </a:p>
                  </a:txBody>
                  <a:tcPr/>
                </a:tc>
                <a:tc>
                  <a:txBody>
                    <a:bodyPr/>
                    <a:lstStyle/>
                    <a:p>
                      <a:r>
                        <a:rPr lang="en-GB" sz="1200" b="1" dirty="0"/>
                        <a:t>Visual Communication</a:t>
                      </a:r>
                    </a:p>
                    <a:p>
                      <a:r>
                        <a:rPr lang="en-GB" sz="1200" b="0" i="0" kern="1200" dirty="0">
                          <a:solidFill>
                            <a:schemeClr val="tx1"/>
                          </a:solidFill>
                          <a:effectLst/>
                          <a:latin typeface="+mn-lt"/>
                          <a:ea typeface="+mn-ea"/>
                          <a:cs typeface="+mn-cs"/>
                        </a:rPr>
                        <a:t>Workshop based, allowing students to learn and develop new and exciting techniques and skills. </a:t>
                      </a:r>
                      <a:endParaRPr lang="en-GB" sz="1200" b="1" dirty="0"/>
                    </a:p>
                  </a:txBody>
                  <a:tcPr/>
                </a:tc>
                <a:tc>
                  <a:txBody>
                    <a:bodyPr/>
                    <a:lstStyle/>
                    <a:p>
                      <a:r>
                        <a:rPr lang="en-GB" sz="1200" b="1" dirty="0"/>
                        <a:t>Visual Communication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t>‘Developing the idea’. Students will be led by their class teacher to undergo development-based workshops to push the theme of Visual communication further. Linking their artwork to artists and crafts persons. </a:t>
                      </a:r>
                    </a:p>
                  </a:txBody>
                  <a:tcPr/>
                </a:tc>
                <a:tc>
                  <a:txBody>
                    <a:bodyPr/>
                    <a:lstStyle/>
                    <a:p>
                      <a:r>
                        <a:rPr lang="en-GB" sz="1200" b="1" dirty="0"/>
                        <a:t>Visual Communication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t>‘Developing the idea’. Students will be led by their class teacher to undergo development-based workshops to push the theme of Visual communication further. Linking their artwork to artists and crafts persons. </a:t>
                      </a:r>
                    </a:p>
                  </a:txBody>
                  <a:tcPr/>
                </a:tc>
                <a:tc>
                  <a:txBody>
                    <a:bodyPr/>
                    <a:lstStyle/>
                    <a:p>
                      <a:r>
                        <a:rPr lang="en-GB" sz="1200" b="1" dirty="0"/>
                        <a:t>Visual Communication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Final outcome regarding ‘The Perils of Social Media’. Mixed media pieces with a large element of free choice in design and technique, student led. (Based on the workshops throughout the year students make their own choices in producing the Final Outcome). </a:t>
                      </a:r>
                      <a:endParaRPr lang="en-GB" sz="1200" b="1" dirty="0"/>
                    </a:p>
                  </a:txBody>
                  <a:tcPr/>
                </a:tc>
                <a:tc>
                  <a:txBody>
                    <a:bodyPr/>
                    <a:lstStyle/>
                    <a:p>
                      <a:r>
                        <a:rPr lang="en-GB" sz="1200" b="1" dirty="0"/>
                        <a:t>Visual Communication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Final outcome regarding ‘The Perils of Social Media’. Mixed media pieces with a large element of free choice in design and technique, student led. (Based on the workshops throughout the year students make their own choices in producing the Final Outcome). </a:t>
                      </a:r>
                      <a:endParaRPr lang="en-GB" sz="1200" b="1" dirty="0"/>
                    </a:p>
                  </a:txBody>
                  <a:tcPr/>
                </a:tc>
                <a:extLst>
                  <a:ext uri="{0D108BD9-81ED-4DB2-BD59-A6C34878D82A}">
                    <a16:rowId xmlns:a16="http://schemas.microsoft.com/office/drawing/2014/main" val="375925520"/>
                  </a:ext>
                </a:extLst>
              </a:tr>
              <a:tr h="2629819">
                <a:tc vMerge="1">
                  <a:txBody>
                    <a:bodyPr/>
                    <a:lstStyle/>
                    <a:p>
                      <a:endParaRPr lang="en-GB" dirty="0"/>
                    </a:p>
                  </a:txBody>
                  <a:tcPr/>
                </a:tc>
                <a:tc>
                  <a:txBody>
                    <a:bodyPr/>
                    <a:lstStyle/>
                    <a:p>
                      <a:r>
                        <a:rPr lang="en-GB" sz="1200" b="1" dirty="0"/>
                        <a:t>Additional information</a:t>
                      </a:r>
                    </a:p>
                  </a:txBody>
                  <a:tcPr vert="vert27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During this term, students will also have the opportunity to work with a local visiting artist! This is a practical workshop but with a careers focus. </a:t>
                      </a:r>
                      <a:endParaRPr lang="en-GB" sz="1200"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Continue to explore a wide range and combination of materials and techniques such as: drawing, colour blending and collage</a:t>
                      </a:r>
                      <a:endParaRPr lang="en-GB" sz="12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Investigate and research the work of contemporary and historical artists and makers such as: Jennifer Collier, and Evelyn </a:t>
                      </a:r>
                      <a:r>
                        <a:rPr lang="en-GB" sz="1200" b="0" i="0" kern="1200" dirty="0" err="1">
                          <a:solidFill>
                            <a:schemeClr val="tx1"/>
                          </a:solidFill>
                          <a:effectLst/>
                          <a:latin typeface="+mn-lt"/>
                          <a:ea typeface="+mn-ea"/>
                          <a:cs typeface="+mn-cs"/>
                        </a:rPr>
                        <a:t>Tannus</a:t>
                      </a:r>
                      <a:r>
                        <a:rPr lang="en-GB" sz="1200" b="0" i="0" kern="120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Continue to explore a wide range and combination of materials and techniques such as: drawing, colour blending and collage</a:t>
                      </a:r>
                      <a:endParaRPr lang="en-GB" sz="12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Continue to explore a wide range and combination of materials and techniques such as: Photoshop, print making and stitch.</a:t>
                      </a:r>
                      <a:endParaRPr lang="en-GB" sz="12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Continue to explore a wide range and combination of materials and techniques such as: Photoshop, print making and stitch.</a:t>
                      </a:r>
                      <a:endParaRPr lang="en-GB" sz="12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Investigate and research the work of contemporary and historical artists and makers such as: </a:t>
                      </a:r>
                      <a:r>
                        <a:rPr lang="en-GB" sz="1200" b="0" i="0" kern="1200" dirty="0" err="1">
                          <a:solidFill>
                            <a:schemeClr val="tx1"/>
                          </a:solidFill>
                          <a:effectLst/>
                          <a:latin typeface="+mn-lt"/>
                          <a:ea typeface="+mn-ea"/>
                          <a:cs typeface="+mn-cs"/>
                        </a:rPr>
                        <a:t>Heikki</a:t>
                      </a:r>
                      <a:r>
                        <a:rPr lang="en-GB" sz="1200" b="0" i="0" kern="1200" dirty="0">
                          <a:solidFill>
                            <a:schemeClr val="tx1"/>
                          </a:solidFill>
                          <a:effectLst/>
                          <a:latin typeface="+mn-lt"/>
                          <a:ea typeface="+mn-ea"/>
                          <a:cs typeface="+mn-cs"/>
                        </a:rPr>
                        <a:t> Leis and an artist researched and chosen by the student themselves. </a:t>
                      </a:r>
                      <a:endParaRPr lang="en-GB" sz="12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Investigate and research the work of contemporary and historical artists and makers such as: </a:t>
                      </a:r>
                      <a:r>
                        <a:rPr lang="en-GB" sz="1200" b="0" i="0" kern="1200" dirty="0" err="1">
                          <a:solidFill>
                            <a:schemeClr val="tx1"/>
                          </a:solidFill>
                          <a:effectLst/>
                          <a:latin typeface="+mn-lt"/>
                          <a:ea typeface="+mn-ea"/>
                          <a:cs typeface="+mn-cs"/>
                        </a:rPr>
                        <a:t>Heikki</a:t>
                      </a:r>
                      <a:r>
                        <a:rPr lang="en-GB" sz="1200" b="0" i="0" kern="1200" dirty="0">
                          <a:solidFill>
                            <a:schemeClr val="tx1"/>
                          </a:solidFill>
                          <a:effectLst/>
                          <a:latin typeface="+mn-lt"/>
                          <a:ea typeface="+mn-ea"/>
                          <a:cs typeface="+mn-cs"/>
                        </a:rPr>
                        <a:t> Leis and an artist researched and chosen by the student themselves. </a:t>
                      </a:r>
                      <a:endParaRPr lang="en-GB" sz="1200" b="0" dirty="0"/>
                    </a:p>
                  </a:txBody>
                  <a:tcPr/>
                </a:tc>
                <a:extLst>
                  <a:ext uri="{0D108BD9-81ED-4DB2-BD59-A6C34878D82A}">
                    <a16:rowId xmlns:a16="http://schemas.microsoft.com/office/drawing/2014/main" val="510623745"/>
                  </a:ext>
                </a:extLst>
              </a:tr>
            </a:tbl>
          </a:graphicData>
        </a:graphic>
      </p:graphicFrame>
      <p:pic>
        <p:nvPicPr>
          <p:cNvPr id="1026" name="Picture 2" descr="Walton High School, Stafford Mission Statement, Employees and Hiring ...">
            <a:extLst>
              <a:ext uri="{FF2B5EF4-FFF2-40B4-BE49-F238E27FC236}">
                <a16:creationId xmlns:a16="http://schemas.microsoft.com/office/drawing/2014/main" id="{9C9E15CF-D2C8-40CB-9FD0-BDCA2D324A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267" y="71705"/>
            <a:ext cx="580063" cy="58006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40F49B9-2DCB-4BF6-8F97-B4D0A5A16C5B}"/>
              </a:ext>
            </a:extLst>
          </p:cNvPr>
          <p:cNvSpPr/>
          <p:nvPr/>
        </p:nvSpPr>
        <p:spPr>
          <a:xfrm>
            <a:off x="1004047" y="0"/>
            <a:ext cx="11187953" cy="66653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bg1"/>
                </a:solidFill>
              </a:rPr>
              <a:t>WALTON HIGH SCHOOL – YEAR 9 CURRICULUM OVERVIEW</a:t>
            </a:r>
          </a:p>
        </p:txBody>
      </p:sp>
    </p:spTree>
    <p:extLst>
      <p:ext uri="{BB962C8B-B14F-4D97-AF65-F5344CB8AC3E}">
        <p14:creationId xmlns:p14="http://schemas.microsoft.com/office/powerpoint/2010/main" val="2048947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AA6274D-5CB0-406A-8AFB-D93342B1EA92}"/>
              </a:ext>
            </a:extLst>
          </p:cNvPr>
          <p:cNvGraphicFramePr>
            <a:graphicFrameLocks noGrp="1"/>
          </p:cNvGraphicFramePr>
          <p:nvPr>
            <p:extLst>
              <p:ext uri="{D42A27DB-BD31-4B8C-83A1-F6EECF244321}">
                <p14:modId xmlns:p14="http://schemas.microsoft.com/office/powerpoint/2010/main" val="1337670444"/>
              </p:ext>
            </p:extLst>
          </p:nvPr>
        </p:nvGraphicFramePr>
        <p:xfrm>
          <a:off x="0" y="666536"/>
          <a:ext cx="12192000" cy="3618031"/>
        </p:xfrm>
        <a:graphic>
          <a:graphicData uri="http://schemas.openxmlformats.org/drawingml/2006/table">
            <a:tbl>
              <a:tblPr firstRow="1" bandRow="1">
                <a:tableStyleId>{5940675A-B579-460E-94D1-54222C63F5DA}</a:tableStyleId>
              </a:tblPr>
              <a:tblGrid>
                <a:gridCol w="507381">
                  <a:extLst>
                    <a:ext uri="{9D8B030D-6E8A-4147-A177-3AD203B41FA5}">
                      <a16:colId xmlns:a16="http://schemas.microsoft.com/office/drawing/2014/main" val="1323354650"/>
                    </a:ext>
                  </a:extLst>
                </a:gridCol>
                <a:gridCol w="507381">
                  <a:extLst>
                    <a:ext uri="{9D8B030D-6E8A-4147-A177-3AD203B41FA5}">
                      <a16:colId xmlns:a16="http://schemas.microsoft.com/office/drawing/2014/main" val="229629103"/>
                    </a:ext>
                  </a:extLst>
                </a:gridCol>
                <a:gridCol w="1862873">
                  <a:extLst>
                    <a:ext uri="{9D8B030D-6E8A-4147-A177-3AD203B41FA5}">
                      <a16:colId xmlns:a16="http://schemas.microsoft.com/office/drawing/2014/main" val="2268397797"/>
                    </a:ext>
                  </a:extLst>
                </a:gridCol>
                <a:gridCol w="1862873">
                  <a:extLst>
                    <a:ext uri="{9D8B030D-6E8A-4147-A177-3AD203B41FA5}">
                      <a16:colId xmlns:a16="http://schemas.microsoft.com/office/drawing/2014/main" val="1411940593"/>
                    </a:ext>
                  </a:extLst>
                </a:gridCol>
                <a:gridCol w="1862873">
                  <a:extLst>
                    <a:ext uri="{9D8B030D-6E8A-4147-A177-3AD203B41FA5}">
                      <a16:colId xmlns:a16="http://schemas.microsoft.com/office/drawing/2014/main" val="415188477"/>
                    </a:ext>
                  </a:extLst>
                </a:gridCol>
                <a:gridCol w="1862873">
                  <a:extLst>
                    <a:ext uri="{9D8B030D-6E8A-4147-A177-3AD203B41FA5}">
                      <a16:colId xmlns:a16="http://schemas.microsoft.com/office/drawing/2014/main" val="2116589672"/>
                    </a:ext>
                  </a:extLst>
                </a:gridCol>
                <a:gridCol w="1862873">
                  <a:extLst>
                    <a:ext uri="{9D8B030D-6E8A-4147-A177-3AD203B41FA5}">
                      <a16:colId xmlns:a16="http://schemas.microsoft.com/office/drawing/2014/main" val="1988259304"/>
                    </a:ext>
                  </a:extLst>
                </a:gridCol>
                <a:gridCol w="1862873">
                  <a:extLst>
                    <a:ext uri="{9D8B030D-6E8A-4147-A177-3AD203B41FA5}">
                      <a16:colId xmlns:a16="http://schemas.microsoft.com/office/drawing/2014/main" val="2065259818"/>
                    </a:ext>
                  </a:extLst>
                </a:gridCol>
              </a:tblGrid>
              <a:tr h="713700">
                <a:tc gridSpan="2">
                  <a:txBody>
                    <a:bodyPr/>
                    <a:lstStyle/>
                    <a:p>
                      <a:pPr algn="ctr"/>
                      <a:r>
                        <a:rPr lang="en-GB" sz="1400" b="1" dirty="0">
                          <a:latin typeface="+mn-lt"/>
                        </a:rPr>
                        <a:t>Subject</a:t>
                      </a:r>
                    </a:p>
                  </a:txBody>
                  <a:tcPr/>
                </a:tc>
                <a:tc hMerge="1">
                  <a:txBody>
                    <a:bodyPr/>
                    <a:lstStyle/>
                    <a:p>
                      <a:endParaRPr lang="en-GB" b="1" dirty="0"/>
                    </a:p>
                  </a:txBody>
                  <a:tcPr/>
                </a:tc>
                <a:tc>
                  <a:txBody>
                    <a:bodyPr/>
                    <a:lstStyle/>
                    <a:p>
                      <a:r>
                        <a:rPr lang="en-GB" sz="1400" b="1" dirty="0">
                          <a:latin typeface="+mn-lt"/>
                        </a:rPr>
                        <a:t>HT1</a:t>
                      </a:r>
                    </a:p>
                    <a:p>
                      <a:r>
                        <a:rPr lang="en-GB" sz="1400" b="1" dirty="0">
                          <a:latin typeface="+mn-lt"/>
                        </a:rPr>
                        <a:t>(Sept-Oct)</a:t>
                      </a:r>
                    </a:p>
                  </a:txBody>
                  <a:tcPr/>
                </a:tc>
                <a:tc>
                  <a:txBody>
                    <a:bodyPr/>
                    <a:lstStyle/>
                    <a:p>
                      <a:r>
                        <a:rPr lang="en-GB" sz="1400" b="1" dirty="0">
                          <a:latin typeface="+mn-lt"/>
                        </a:rPr>
                        <a:t>HT2</a:t>
                      </a:r>
                    </a:p>
                    <a:p>
                      <a:r>
                        <a:rPr lang="en-GB" sz="1400" b="1" dirty="0">
                          <a:latin typeface="+mn-lt"/>
                        </a:rPr>
                        <a:t>(Nov-Dec)</a:t>
                      </a:r>
                    </a:p>
                  </a:txBody>
                  <a:tcPr/>
                </a:tc>
                <a:tc>
                  <a:txBody>
                    <a:bodyPr/>
                    <a:lstStyle/>
                    <a:p>
                      <a:r>
                        <a:rPr lang="en-GB" sz="1400" b="1" dirty="0">
                          <a:latin typeface="+mn-lt"/>
                        </a:rPr>
                        <a:t>HT3</a:t>
                      </a:r>
                    </a:p>
                    <a:p>
                      <a:r>
                        <a:rPr lang="en-GB" sz="1400" b="1" dirty="0">
                          <a:latin typeface="+mn-lt"/>
                        </a:rPr>
                        <a:t>(Jan-Feb)</a:t>
                      </a:r>
                    </a:p>
                  </a:txBody>
                  <a:tcPr/>
                </a:tc>
                <a:tc>
                  <a:txBody>
                    <a:bodyPr/>
                    <a:lstStyle/>
                    <a:p>
                      <a:r>
                        <a:rPr lang="en-GB" sz="1400" b="1" dirty="0">
                          <a:latin typeface="+mn-lt"/>
                        </a:rPr>
                        <a:t>HT4</a:t>
                      </a:r>
                    </a:p>
                    <a:p>
                      <a:r>
                        <a:rPr lang="en-GB" sz="1400" b="1" dirty="0">
                          <a:latin typeface="+mn-lt"/>
                        </a:rPr>
                        <a:t>(March-April)</a:t>
                      </a:r>
                    </a:p>
                  </a:txBody>
                  <a:tcPr/>
                </a:tc>
                <a:tc>
                  <a:txBody>
                    <a:bodyPr/>
                    <a:lstStyle/>
                    <a:p>
                      <a:r>
                        <a:rPr lang="en-GB" sz="1400" b="1" dirty="0">
                          <a:latin typeface="+mn-lt"/>
                        </a:rPr>
                        <a:t>HT5</a:t>
                      </a:r>
                    </a:p>
                    <a:p>
                      <a:r>
                        <a:rPr lang="en-GB" sz="1400" b="1" dirty="0">
                          <a:latin typeface="+mn-lt"/>
                        </a:rPr>
                        <a:t>(April-May)</a:t>
                      </a:r>
                    </a:p>
                  </a:txBody>
                  <a:tcPr/>
                </a:tc>
                <a:tc>
                  <a:txBody>
                    <a:bodyPr/>
                    <a:lstStyle/>
                    <a:p>
                      <a:r>
                        <a:rPr lang="en-GB" sz="1400" b="1" dirty="0">
                          <a:latin typeface="+mn-lt"/>
                        </a:rPr>
                        <a:t>HT6</a:t>
                      </a:r>
                    </a:p>
                    <a:p>
                      <a:r>
                        <a:rPr lang="en-GB" sz="1400" b="1" dirty="0">
                          <a:latin typeface="+mn-lt"/>
                        </a:rPr>
                        <a:t>(June-July)</a:t>
                      </a:r>
                    </a:p>
                  </a:txBody>
                  <a:tcPr/>
                </a:tc>
                <a:extLst>
                  <a:ext uri="{0D108BD9-81ED-4DB2-BD59-A6C34878D82A}">
                    <a16:rowId xmlns:a16="http://schemas.microsoft.com/office/drawing/2014/main" val="1744465016"/>
                  </a:ext>
                </a:extLst>
              </a:tr>
              <a:tr h="1170338">
                <a:tc rowSpan="2">
                  <a:txBody>
                    <a:bodyPr/>
                    <a:lstStyle/>
                    <a:p>
                      <a:pPr algn="ctr"/>
                      <a:r>
                        <a:rPr lang="en-US" sz="2800" dirty="0"/>
                        <a:t>French</a:t>
                      </a:r>
                      <a:endParaRPr lang="en-GB" sz="2800" dirty="0"/>
                    </a:p>
                  </a:txBody>
                  <a:tcPr vert="vert270" anchor="ctr"/>
                </a:tc>
                <a:tc>
                  <a:txBody>
                    <a:bodyPr/>
                    <a:lstStyle/>
                    <a:p>
                      <a:r>
                        <a:rPr lang="en-GB" sz="1200" b="1" dirty="0"/>
                        <a:t>Main Topics</a:t>
                      </a:r>
                    </a:p>
                  </a:txBody>
                  <a:tcPr vert="vert270" anchor="ctr"/>
                </a:tc>
                <a:tc>
                  <a:txBody>
                    <a:bodyPr/>
                    <a:lstStyle/>
                    <a:p>
                      <a:r>
                        <a:rPr lang="en-GB" sz="1200" b="1" dirty="0"/>
                        <a:t>Third year of French</a:t>
                      </a:r>
                    </a:p>
                    <a:p>
                      <a:r>
                        <a:rPr lang="en-GB" sz="1200" b="0" dirty="0"/>
                        <a:t>Music</a:t>
                      </a:r>
                      <a:r>
                        <a:rPr lang="en-GB" sz="1200" b="0" baseline="0" dirty="0"/>
                        <a:t> and musical tastes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baseline="0" dirty="0"/>
                        <a:t>Primary v Secondary school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baseline="0" dirty="0"/>
                        <a:t>Before and now – the experience of young refugees.</a:t>
                      </a:r>
                      <a:endParaRPr lang="en-GB" sz="1200" b="0" dirty="0"/>
                    </a:p>
                  </a:txBody>
                  <a:tcPr/>
                </a:tc>
                <a:tc>
                  <a:txBody>
                    <a:bodyPr/>
                    <a:lstStyle/>
                    <a:p>
                      <a:r>
                        <a:rPr lang="en-GB" sz="1200" b="0" dirty="0"/>
                        <a:t>Future plans –  work/leisure</a:t>
                      </a:r>
                    </a:p>
                    <a:p>
                      <a:r>
                        <a:rPr lang="en-GB" sz="1200" b="0" dirty="0"/>
                        <a:t>Young inventors/AI</a:t>
                      </a:r>
                    </a:p>
                  </a:txBody>
                  <a:tcPr/>
                </a:tc>
                <a:tc>
                  <a:txBody>
                    <a:bodyPr/>
                    <a:lstStyle/>
                    <a:p>
                      <a:r>
                        <a:rPr lang="en-GB" sz="1200" b="0" dirty="0"/>
                        <a:t>The environment </a:t>
                      </a:r>
                    </a:p>
                    <a:p>
                      <a:r>
                        <a:rPr lang="en-GB" sz="1200" b="0" dirty="0"/>
                        <a:t>Environmental protection – past and future. </a:t>
                      </a:r>
                    </a:p>
                  </a:txBody>
                  <a:tcPr/>
                </a:tc>
                <a:tc>
                  <a:txBody>
                    <a:bodyPr/>
                    <a:lstStyle/>
                    <a:p>
                      <a:r>
                        <a:rPr lang="en-GB" sz="1200" b="0" dirty="0"/>
                        <a:t>The French-speaking</a:t>
                      </a:r>
                      <a:r>
                        <a:rPr lang="en-GB" sz="1200" b="0" baseline="0" dirty="0"/>
                        <a:t> world</a:t>
                      </a:r>
                      <a:endParaRPr lang="en-GB" sz="1200" b="0" dirty="0"/>
                    </a:p>
                  </a:txBody>
                  <a:tcPr/>
                </a:tc>
                <a:tc>
                  <a:txBody>
                    <a:bodyPr/>
                    <a:lstStyle/>
                    <a:p>
                      <a:r>
                        <a:rPr lang="en-GB" sz="1200" b="0" dirty="0"/>
                        <a:t>The French-speaking</a:t>
                      </a:r>
                      <a:r>
                        <a:rPr lang="en-GB" sz="1200" b="0" baseline="0" dirty="0"/>
                        <a:t> world</a:t>
                      </a:r>
                      <a:endParaRPr lang="en-GB" sz="1200" b="0" dirty="0"/>
                    </a:p>
                  </a:txBody>
                  <a:tcPr/>
                </a:tc>
                <a:extLst>
                  <a:ext uri="{0D108BD9-81ED-4DB2-BD59-A6C34878D82A}">
                    <a16:rowId xmlns:a16="http://schemas.microsoft.com/office/drawing/2014/main" val="2885720122"/>
                  </a:ext>
                </a:extLst>
              </a:tr>
              <a:tr h="1733993">
                <a:tc vMerge="1">
                  <a:txBody>
                    <a:bodyPr/>
                    <a:lstStyle/>
                    <a:p>
                      <a:endParaRPr lang="en-GB" dirty="0"/>
                    </a:p>
                  </a:txBody>
                  <a:tcPr/>
                </a:tc>
                <a:tc>
                  <a:txBody>
                    <a:bodyPr/>
                    <a:lstStyle/>
                    <a:p>
                      <a:r>
                        <a:rPr lang="en-GB" sz="1200" b="1" dirty="0"/>
                        <a:t>Additional information</a:t>
                      </a:r>
                    </a:p>
                  </a:txBody>
                  <a:tcPr vert="vert27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t>The language of music</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t>Evolution of music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t>Imperfect tense</a:t>
                      </a:r>
                      <a:r>
                        <a:rPr lang="en-GB" sz="1200" b="0" baseline="0" dirty="0"/>
                        <a:t> ( past tense). Contrasting then and now. </a:t>
                      </a:r>
                      <a:endParaRPr lang="en-GB" sz="1200" b="0" dirty="0"/>
                    </a:p>
                    <a:p>
                      <a:r>
                        <a:rPr lang="en-GB" sz="1200" b="1" dirty="0"/>
                        <a:t>Film</a:t>
                      </a:r>
                      <a:r>
                        <a:rPr lang="en-GB" sz="1200" b="1" baseline="0" dirty="0"/>
                        <a:t>s </a:t>
                      </a:r>
                      <a:r>
                        <a:rPr lang="en-GB" sz="1200" b="1" baseline="0" dirty="0" err="1"/>
                        <a:t>tudy</a:t>
                      </a:r>
                      <a:r>
                        <a:rPr lang="en-GB" sz="1200" b="1" baseline="0" dirty="0"/>
                        <a:t>: les </a:t>
                      </a:r>
                      <a:r>
                        <a:rPr lang="en-GB" sz="1200" b="1" baseline="0" dirty="0" err="1"/>
                        <a:t>Chorsites</a:t>
                      </a:r>
                      <a:endParaRPr lang="en-GB" sz="1200" b="1" baseline="0" dirty="0"/>
                    </a:p>
                    <a:p>
                      <a:r>
                        <a:rPr lang="en-GB" sz="1200" b="0" baseline="0" dirty="0"/>
                        <a:t>Module 2 assessment </a:t>
                      </a:r>
                      <a:endParaRPr lang="en-GB" sz="1200" b="0" dirty="0"/>
                    </a:p>
                  </a:txBody>
                  <a:tcPr/>
                </a:tc>
                <a:tc>
                  <a:txBody>
                    <a:bodyPr/>
                    <a:lstStyle/>
                    <a:p>
                      <a:r>
                        <a:rPr lang="en-GB" sz="1200" b="0" dirty="0"/>
                        <a:t>Revisiting</a:t>
                      </a:r>
                      <a:r>
                        <a:rPr lang="en-GB" sz="1200" b="0" baseline="0" dirty="0"/>
                        <a:t> modal verbs</a:t>
                      </a:r>
                    </a:p>
                    <a:p>
                      <a:r>
                        <a:rPr lang="en-GB" sz="1200" b="0" baseline="0" dirty="0"/>
                        <a:t>Future tense </a:t>
                      </a:r>
                      <a:endParaRPr lang="en-GB" sz="12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t>Comparative/ superlatives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t>Negative forms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t>Conditional</a:t>
                      </a:r>
                      <a:r>
                        <a:rPr lang="en-GB" sz="1200" b="0" baseline="0" dirty="0"/>
                        <a:t> tense</a:t>
                      </a:r>
                      <a:endParaRPr lang="en-GB" sz="1200"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t>Module 4 assessment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t>Review of adjectives/superlatives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t>Fact files</a:t>
                      </a:r>
                      <a:r>
                        <a:rPr lang="en-GB" sz="1200" b="1" dirty="0"/>
                        <a:t> </a:t>
                      </a:r>
                      <a:r>
                        <a:rPr lang="en-GB" sz="1200" b="0" dirty="0"/>
                        <a:t>and</a:t>
                      </a:r>
                      <a:r>
                        <a:rPr lang="en-GB" sz="1200" b="0" baseline="0" dirty="0"/>
                        <a:t> adverts</a:t>
                      </a:r>
                      <a:endParaRPr lang="en-GB" sz="1200" b="0" dirty="0"/>
                    </a:p>
                    <a:p>
                      <a:r>
                        <a:rPr lang="en-GB" sz="1200" b="0" dirty="0"/>
                        <a:t>Impressive UNESCO sites</a:t>
                      </a:r>
                    </a:p>
                    <a:p>
                      <a:r>
                        <a:rPr lang="en-GB" sz="1200" b="0" dirty="0"/>
                        <a:t>Modal verbs – what you can/</a:t>
                      </a:r>
                      <a:r>
                        <a:rPr lang="en-GB" sz="1200" b="0" baseline="0" dirty="0"/>
                        <a:t>want to do</a:t>
                      </a:r>
                    </a:p>
                    <a:p>
                      <a:r>
                        <a:rPr lang="en-GB" sz="1200" b="0" baseline="0" dirty="0"/>
                        <a:t>Planning excursions</a:t>
                      </a:r>
                      <a:endParaRPr lang="en-GB" sz="12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t>Present/ future tense /past tense  review</a:t>
                      </a:r>
                    </a:p>
                    <a:p>
                      <a:r>
                        <a:rPr lang="en-GB" sz="1200" b="0" dirty="0"/>
                        <a:t>Francophone artists,</a:t>
                      </a:r>
                      <a:r>
                        <a:rPr lang="en-GB" sz="1200" b="0" baseline="0" dirty="0"/>
                        <a:t> sportspeople, musicians and writers. </a:t>
                      </a:r>
                      <a:endParaRPr lang="en-GB" sz="1200" b="0" dirty="0"/>
                    </a:p>
                  </a:txBody>
                  <a:tcPr/>
                </a:tc>
                <a:extLst>
                  <a:ext uri="{0D108BD9-81ED-4DB2-BD59-A6C34878D82A}">
                    <a16:rowId xmlns:a16="http://schemas.microsoft.com/office/drawing/2014/main" val="337652287"/>
                  </a:ext>
                </a:extLst>
              </a:tr>
            </a:tbl>
          </a:graphicData>
        </a:graphic>
      </p:graphicFrame>
      <p:pic>
        <p:nvPicPr>
          <p:cNvPr id="1026" name="Picture 2" descr="Walton High School, Stafford Mission Statement, Employees and Hiring ...">
            <a:extLst>
              <a:ext uri="{FF2B5EF4-FFF2-40B4-BE49-F238E27FC236}">
                <a16:creationId xmlns:a16="http://schemas.microsoft.com/office/drawing/2014/main" id="{9C9E15CF-D2C8-40CB-9FD0-BDCA2D324A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267" y="71705"/>
            <a:ext cx="580063" cy="58006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40F49B9-2DCB-4BF6-8F97-B4D0A5A16C5B}"/>
              </a:ext>
            </a:extLst>
          </p:cNvPr>
          <p:cNvSpPr/>
          <p:nvPr/>
        </p:nvSpPr>
        <p:spPr>
          <a:xfrm>
            <a:off x="1004047" y="0"/>
            <a:ext cx="11187953" cy="66653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bg1"/>
                </a:solidFill>
              </a:rPr>
              <a:t>WALTON HIGH SCHOOL – YEAR 9 CURRICULUM OVERVIEW</a:t>
            </a:r>
          </a:p>
        </p:txBody>
      </p:sp>
    </p:spTree>
    <p:extLst>
      <p:ext uri="{BB962C8B-B14F-4D97-AF65-F5344CB8AC3E}">
        <p14:creationId xmlns:p14="http://schemas.microsoft.com/office/powerpoint/2010/main" val="1448569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alton High School, Stafford Mission Statement, Employees and Hiring ...">
            <a:extLst>
              <a:ext uri="{FF2B5EF4-FFF2-40B4-BE49-F238E27FC236}">
                <a16:creationId xmlns:a16="http://schemas.microsoft.com/office/drawing/2014/main" id="{9C9E15CF-D2C8-40CB-9FD0-BDCA2D324A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267" y="71705"/>
            <a:ext cx="580063" cy="58006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40F49B9-2DCB-4BF6-8F97-B4D0A5A16C5B}"/>
              </a:ext>
            </a:extLst>
          </p:cNvPr>
          <p:cNvSpPr/>
          <p:nvPr/>
        </p:nvSpPr>
        <p:spPr>
          <a:xfrm>
            <a:off x="1004047" y="0"/>
            <a:ext cx="11187953" cy="66653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bg1"/>
                </a:solidFill>
              </a:rPr>
              <a:t>WALTON HIGH SCHOOL – YEAR 9 CURRICULUM OVERVIEW</a:t>
            </a:r>
          </a:p>
        </p:txBody>
      </p:sp>
      <p:graphicFrame>
        <p:nvGraphicFramePr>
          <p:cNvPr id="4" name="Table 3">
            <a:extLst>
              <a:ext uri="{FF2B5EF4-FFF2-40B4-BE49-F238E27FC236}">
                <a16:creationId xmlns:a16="http://schemas.microsoft.com/office/drawing/2014/main" id="{7100AD79-CADB-4F51-9072-C8C88D42B18D}"/>
              </a:ext>
            </a:extLst>
          </p:cNvPr>
          <p:cNvGraphicFramePr>
            <a:graphicFrameLocks noGrp="1"/>
          </p:cNvGraphicFramePr>
          <p:nvPr>
            <p:extLst>
              <p:ext uri="{D42A27DB-BD31-4B8C-83A1-F6EECF244321}">
                <p14:modId xmlns:p14="http://schemas.microsoft.com/office/powerpoint/2010/main" val="2427116703"/>
              </p:ext>
            </p:extLst>
          </p:nvPr>
        </p:nvGraphicFramePr>
        <p:xfrm>
          <a:off x="0" y="666536"/>
          <a:ext cx="12192001" cy="6177240"/>
        </p:xfrm>
        <a:graphic>
          <a:graphicData uri="http://schemas.openxmlformats.org/drawingml/2006/table">
            <a:tbl>
              <a:tblPr firstRow="1" bandRow="1">
                <a:tableStyleId>{5940675A-B579-460E-94D1-54222C63F5DA}</a:tableStyleId>
              </a:tblPr>
              <a:tblGrid>
                <a:gridCol w="507381">
                  <a:extLst>
                    <a:ext uri="{9D8B030D-6E8A-4147-A177-3AD203B41FA5}">
                      <a16:colId xmlns:a16="http://schemas.microsoft.com/office/drawing/2014/main" val="1323354650"/>
                    </a:ext>
                  </a:extLst>
                </a:gridCol>
                <a:gridCol w="509761">
                  <a:extLst>
                    <a:ext uri="{9D8B030D-6E8A-4147-A177-3AD203B41FA5}">
                      <a16:colId xmlns:a16="http://schemas.microsoft.com/office/drawing/2014/main" val="229629103"/>
                    </a:ext>
                  </a:extLst>
                </a:gridCol>
                <a:gridCol w="1860493">
                  <a:extLst>
                    <a:ext uri="{9D8B030D-6E8A-4147-A177-3AD203B41FA5}">
                      <a16:colId xmlns:a16="http://schemas.microsoft.com/office/drawing/2014/main" val="2268397797"/>
                    </a:ext>
                  </a:extLst>
                </a:gridCol>
                <a:gridCol w="831336">
                  <a:extLst>
                    <a:ext uri="{9D8B030D-6E8A-4147-A177-3AD203B41FA5}">
                      <a16:colId xmlns:a16="http://schemas.microsoft.com/office/drawing/2014/main" val="1411940593"/>
                    </a:ext>
                  </a:extLst>
                </a:gridCol>
                <a:gridCol w="1031537">
                  <a:extLst>
                    <a:ext uri="{9D8B030D-6E8A-4147-A177-3AD203B41FA5}">
                      <a16:colId xmlns:a16="http://schemas.microsoft.com/office/drawing/2014/main" val="670809359"/>
                    </a:ext>
                  </a:extLst>
                </a:gridCol>
                <a:gridCol w="1862873">
                  <a:extLst>
                    <a:ext uri="{9D8B030D-6E8A-4147-A177-3AD203B41FA5}">
                      <a16:colId xmlns:a16="http://schemas.microsoft.com/office/drawing/2014/main" val="415188477"/>
                    </a:ext>
                  </a:extLst>
                </a:gridCol>
                <a:gridCol w="1862873">
                  <a:extLst>
                    <a:ext uri="{9D8B030D-6E8A-4147-A177-3AD203B41FA5}">
                      <a16:colId xmlns:a16="http://schemas.microsoft.com/office/drawing/2014/main" val="2116589672"/>
                    </a:ext>
                  </a:extLst>
                </a:gridCol>
                <a:gridCol w="931437">
                  <a:extLst>
                    <a:ext uri="{9D8B030D-6E8A-4147-A177-3AD203B41FA5}">
                      <a16:colId xmlns:a16="http://schemas.microsoft.com/office/drawing/2014/main" val="1988259304"/>
                    </a:ext>
                  </a:extLst>
                </a:gridCol>
                <a:gridCol w="931437">
                  <a:extLst>
                    <a:ext uri="{9D8B030D-6E8A-4147-A177-3AD203B41FA5}">
                      <a16:colId xmlns:a16="http://schemas.microsoft.com/office/drawing/2014/main" val="1169883784"/>
                    </a:ext>
                  </a:extLst>
                </a:gridCol>
                <a:gridCol w="1862873">
                  <a:extLst>
                    <a:ext uri="{9D8B030D-6E8A-4147-A177-3AD203B41FA5}">
                      <a16:colId xmlns:a16="http://schemas.microsoft.com/office/drawing/2014/main" val="2065259818"/>
                    </a:ext>
                  </a:extLst>
                </a:gridCol>
              </a:tblGrid>
              <a:tr h="713700">
                <a:tc gridSpan="2">
                  <a:txBody>
                    <a:bodyPr/>
                    <a:lstStyle/>
                    <a:p>
                      <a:pPr algn="ctr"/>
                      <a:r>
                        <a:rPr lang="en-GB" sz="1400" b="1" dirty="0">
                          <a:latin typeface="+mn-lt"/>
                        </a:rPr>
                        <a:t>Subject</a:t>
                      </a:r>
                    </a:p>
                  </a:txBody>
                  <a:tcPr/>
                </a:tc>
                <a:tc hMerge="1">
                  <a:txBody>
                    <a:bodyPr/>
                    <a:lstStyle/>
                    <a:p>
                      <a:endParaRPr lang="en-GB" b="1" dirty="0"/>
                    </a:p>
                  </a:txBody>
                  <a:tcPr/>
                </a:tc>
                <a:tc>
                  <a:txBody>
                    <a:bodyPr/>
                    <a:lstStyle/>
                    <a:p>
                      <a:r>
                        <a:rPr lang="en-GB" sz="1400" b="1">
                          <a:latin typeface="+mn-lt"/>
                        </a:rPr>
                        <a:t>HT1</a:t>
                      </a:r>
                    </a:p>
                    <a:p>
                      <a:r>
                        <a:rPr lang="en-GB" sz="1400" b="1">
                          <a:latin typeface="+mn-lt"/>
                        </a:rPr>
                        <a:t>(Sept-Oct)</a:t>
                      </a:r>
                      <a:endParaRPr lang="en-GB" sz="1400" b="1" dirty="0">
                        <a:latin typeface="+mn-lt"/>
                      </a:endParaRPr>
                    </a:p>
                  </a:txBody>
                  <a:tcPr/>
                </a:tc>
                <a:tc gridSpan="2">
                  <a:txBody>
                    <a:bodyPr/>
                    <a:lstStyle/>
                    <a:p>
                      <a:r>
                        <a:rPr lang="en-GB" sz="1400" b="1">
                          <a:latin typeface="+mn-lt"/>
                        </a:rPr>
                        <a:t>HT2</a:t>
                      </a:r>
                    </a:p>
                    <a:p>
                      <a:r>
                        <a:rPr lang="en-GB" sz="1400" b="1">
                          <a:latin typeface="+mn-lt"/>
                        </a:rPr>
                        <a:t>(Nov-Dec)</a:t>
                      </a:r>
                      <a:endParaRPr lang="en-GB" sz="1400" b="1" dirty="0">
                        <a:latin typeface="+mn-lt"/>
                      </a:endParaRPr>
                    </a:p>
                  </a:txBody>
                  <a:tcPr/>
                </a:tc>
                <a:tc hMerge="1">
                  <a:txBody>
                    <a:bodyPr/>
                    <a:lstStyle/>
                    <a:p>
                      <a:endParaRPr lang="en-GB"/>
                    </a:p>
                  </a:txBody>
                  <a:tcPr/>
                </a:tc>
                <a:tc>
                  <a:txBody>
                    <a:bodyPr/>
                    <a:lstStyle/>
                    <a:p>
                      <a:r>
                        <a:rPr lang="en-GB" sz="1400" b="1" dirty="0">
                          <a:latin typeface="+mn-lt"/>
                        </a:rPr>
                        <a:t>HT3</a:t>
                      </a:r>
                    </a:p>
                    <a:p>
                      <a:r>
                        <a:rPr lang="en-GB" sz="1400" b="1" dirty="0">
                          <a:latin typeface="+mn-lt"/>
                        </a:rPr>
                        <a:t>(Jan-Feb)</a:t>
                      </a:r>
                    </a:p>
                  </a:txBody>
                  <a:tcPr>
                    <a:lnR w="12700" cap="flat" cmpd="sng" algn="ctr">
                      <a:solidFill>
                        <a:schemeClr val="tx1"/>
                      </a:solidFill>
                      <a:prstDash val="solid"/>
                      <a:round/>
                      <a:headEnd type="none" w="med" len="med"/>
                      <a:tailEnd type="none" w="med" len="med"/>
                    </a:lnR>
                  </a:tcPr>
                </a:tc>
                <a:tc>
                  <a:txBody>
                    <a:bodyPr/>
                    <a:lstStyle/>
                    <a:p>
                      <a:r>
                        <a:rPr lang="en-GB" sz="1400" b="1">
                          <a:latin typeface="+mn-lt"/>
                        </a:rPr>
                        <a:t>HT4</a:t>
                      </a:r>
                    </a:p>
                    <a:p>
                      <a:r>
                        <a:rPr lang="en-GB" sz="1400" b="1">
                          <a:latin typeface="+mn-lt"/>
                        </a:rPr>
                        <a:t>(March-April)</a:t>
                      </a:r>
                      <a:endParaRPr lang="en-GB" sz="1400" b="1" dirty="0">
                        <a:latin typeface="+mn-lt"/>
                      </a:endParaRPr>
                    </a:p>
                  </a:txBody>
                  <a:tcPr>
                    <a:lnL w="12700" cap="flat" cmpd="sng" algn="ctr">
                      <a:solidFill>
                        <a:schemeClr val="tx1"/>
                      </a:solidFill>
                      <a:prstDash val="solid"/>
                      <a:round/>
                      <a:headEnd type="none" w="med" len="med"/>
                      <a:tailEnd type="none" w="med" len="med"/>
                    </a:lnL>
                  </a:tcPr>
                </a:tc>
                <a:tc gridSpan="2">
                  <a:txBody>
                    <a:bodyPr/>
                    <a:lstStyle/>
                    <a:p>
                      <a:r>
                        <a:rPr lang="en-GB" sz="1400" b="1" dirty="0">
                          <a:latin typeface="+mn-lt"/>
                        </a:rPr>
                        <a:t>HT5</a:t>
                      </a:r>
                    </a:p>
                    <a:p>
                      <a:r>
                        <a:rPr lang="en-GB" sz="1400" b="1" dirty="0">
                          <a:latin typeface="+mn-lt"/>
                        </a:rPr>
                        <a:t>(April-May)</a:t>
                      </a:r>
                    </a:p>
                  </a:txBody>
                  <a:tcPr/>
                </a:tc>
                <a:tc hMerge="1">
                  <a:txBody>
                    <a:bodyPr/>
                    <a:lstStyle/>
                    <a:p>
                      <a:endParaRPr lang="en-GB"/>
                    </a:p>
                  </a:txBody>
                  <a:tcPr/>
                </a:tc>
                <a:tc>
                  <a:txBody>
                    <a:bodyPr/>
                    <a:lstStyle/>
                    <a:p>
                      <a:r>
                        <a:rPr lang="en-GB" sz="1400" b="1" dirty="0">
                          <a:latin typeface="+mn-lt"/>
                        </a:rPr>
                        <a:t>HT6</a:t>
                      </a:r>
                    </a:p>
                    <a:p>
                      <a:r>
                        <a:rPr lang="en-GB" sz="1400" b="1" dirty="0">
                          <a:latin typeface="+mn-lt"/>
                        </a:rPr>
                        <a:t>(June-July)</a:t>
                      </a:r>
                    </a:p>
                  </a:txBody>
                  <a:tcPr/>
                </a:tc>
                <a:extLst>
                  <a:ext uri="{0D108BD9-81ED-4DB2-BD59-A6C34878D82A}">
                    <a16:rowId xmlns:a16="http://schemas.microsoft.com/office/drawing/2014/main" val="1744465016"/>
                  </a:ext>
                </a:extLst>
              </a:tr>
              <a:tr h="266906">
                <a:tc rowSpan="2">
                  <a:txBody>
                    <a:bodyPr/>
                    <a:lstStyle/>
                    <a:p>
                      <a:pPr algn="ctr"/>
                      <a:r>
                        <a:rPr lang="en-US" sz="2800" dirty="0"/>
                        <a:t>Geography</a:t>
                      </a:r>
                      <a:endParaRPr lang="en-GB" sz="2800" dirty="0"/>
                    </a:p>
                  </a:txBody>
                  <a:tcPr vert="vert270" anchor="ctr"/>
                </a:tc>
                <a:tc>
                  <a:txBody>
                    <a:bodyPr/>
                    <a:lstStyle/>
                    <a:p>
                      <a:r>
                        <a:rPr lang="en-GB" sz="1200" b="1" dirty="0"/>
                        <a:t>Main Topics</a:t>
                      </a:r>
                    </a:p>
                  </a:txBody>
                  <a:tcPr vert="vert270" anchor="ctr">
                    <a:lnB w="12700" cap="flat" cmpd="sng" algn="ctr">
                      <a:solidFill>
                        <a:schemeClr val="tx1"/>
                      </a:solidFill>
                      <a:prstDash val="solid"/>
                      <a:round/>
                      <a:headEnd type="none" w="med" len="med"/>
                      <a:tailEnd type="none" w="med" len="med"/>
                    </a:lnB>
                  </a:tcPr>
                </a:tc>
                <a:tc gridSpan="2">
                  <a:txBody>
                    <a:bodyPr/>
                    <a:lstStyle/>
                    <a:p>
                      <a:r>
                        <a:rPr lang="en-GB" sz="1800" b="1" kern="1200" dirty="0">
                          <a:solidFill>
                            <a:schemeClr val="tx1"/>
                          </a:solidFill>
                          <a:effectLst/>
                          <a:latin typeface="+mn-lt"/>
                          <a:ea typeface="+mn-ea"/>
                          <a:cs typeface="+mn-cs"/>
                        </a:rPr>
                        <a:t>Resource Management.</a:t>
                      </a:r>
                    </a:p>
                    <a:p>
                      <a:r>
                        <a:rPr lang="en-GB" sz="1800" b="1" kern="1200" dirty="0">
                          <a:solidFill>
                            <a:schemeClr val="tx1"/>
                          </a:solidFill>
                          <a:effectLst/>
                          <a:latin typeface="+mn-lt"/>
                          <a:ea typeface="+mn-ea"/>
                          <a:cs typeface="+mn-cs"/>
                        </a:rPr>
                        <a:t>Energy, food and water.</a:t>
                      </a:r>
                      <a:endParaRPr lang="en-GB" sz="1200" b="1"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en-GB" sz="1200" b="1"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tx1"/>
                          </a:solidFill>
                          <a:effectLst/>
                          <a:latin typeface="+mn-lt"/>
                          <a:ea typeface="+mn-ea"/>
                          <a:cs typeface="+mn-cs"/>
                        </a:rPr>
                        <a:t>Development and Globalisation</a:t>
                      </a:r>
                      <a:endParaRPr lang="en-GB"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en-GB" sz="1200" b="1"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tx1"/>
                          </a:solidFill>
                          <a:effectLst/>
                          <a:latin typeface="+mn-lt"/>
                          <a:ea typeface="+mn-ea"/>
                          <a:cs typeface="+mn-cs"/>
                        </a:rPr>
                        <a:t>Tectonic Hazards</a:t>
                      </a:r>
                      <a:endParaRPr lang="en-GB" sz="1200" b="1" dirty="0"/>
                    </a:p>
                    <a:p>
                      <a:endParaRPr lang="en-GB" sz="1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en-GB" sz="1200" b="0" dirty="0"/>
                    </a:p>
                  </a:txBody>
                  <a:tcPr/>
                </a:tc>
                <a:tc gridSpan="2">
                  <a:txBody>
                    <a:bodyPr/>
                    <a:lstStyle/>
                    <a:p>
                      <a:r>
                        <a:rPr lang="en-GB" sz="1800" b="1" kern="1200" dirty="0">
                          <a:solidFill>
                            <a:schemeClr val="tx1"/>
                          </a:solidFill>
                          <a:effectLst/>
                          <a:latin typeface="+mn-lt"/>
                          <a:ea typeface="+mn-ea"/>
                          <a:cs typeface="+mn-cs"/>
                        </a:rPr>
                        <a:t>Climate Change</a:t>
                      </a:r>
                    </a:p>
                    <a:p>
                      <a:r>
                        <a:rPr lang="en-GB" sz="1400" b="1" kern="1200" dirty="0">
                          <a:solidFill>
                            <a:schemeClr val="tx1"/>
                          </a:solidFill>
                          <a:effectLst/>
                          <a:latin typeface="+mn-lt"/>
                          <a:ea typeface="+mn-ea"/>
                          <a:cs typeface="+mn-cs"/>
                        </a:rPr>
                        <a:t>(Cont. in Y10)</a:t>
                      </a:r>
                      <a:endParaRPr lang="en-GB" sz="1800" b="1"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endParaRPr lang="en-GB" sz="1200" b="0" dirty="0"/>
                    </a:p>
                  </a:txBody>
                  <a:tcPr/>
                </a:tc>
                <a:extLst>
                  <a:ext uri="{0D108BD9-81ED-4DB2-BD59-A6C34878D82A}">
                    <a16:rowId xmlns:a16="http://schemas.microsoft.com/office/drawing/2014/main" val="2885720122"/>
                  </a:ext>
                </a:extLst>
              </a:tr>
              <a:tr h="1733993">
                <a:tc vMerge="1">
                  <a:txBody>
                    <a:bodyPr/>
                    <a:lstStyle/>
                    <a:p>
                      <a:endParaRPr lang="en-GB" dirty="0"/>
                    </a:p>
                  </a:txBody>
                  <a:tcPr/>
                </a:tc>
                <a:tc>
                  <a:txBody>
                    <a:bodyPr/>
                    <a:lstStyle/>
                    <a:p>
                      <a:r>
                        <a:rPr lang="en-GB" sz="1200" b="1" dirty="0"/>
                        <a:t>Additional information</a:t>
                      </a:r>
                    </a:p>
                  </a:txBody>
                  <a:tcPr vert="vert270" anchor="ctr">
                    <a:lnT w="12700" cap="flat" cmpd="sng" algn="ctr">
                      <a:solidFill>
                        <a:schemeClr val="tx1"/>
                      </a:solidFill>
                      <a:prstDash val="solid"/>
                      <a:round/>
                      <a:headEnd type="none" w="med" len="med"/>
                      <a:tailEnd type="none" w="med" len="med"/>
                    </a:lnT>
                  </a:tcPr>
                </a:tc>
                <a:tc gridSpan="2">
                  <a:txBody>
                    <a:bodyPr/>
                    <a:lstStyle/>
                    <a:p>
                      <a:r>
                        <a:rPr lang="en-GB" sz="1000" dirty="0"/>
                        <a:t>Food, water and energy are fundamental to human development. The changing demand and provision of resources in the UK create opportunities and challenges.</a:t>
                      </a:r>
                    </a:p>
                    <a:p>
                      <a:endParaRPr lang="en-GB" sz="1000" b="1" dirty="0"/>
                    </a:p>
                    <a:p>
                      <a:r>
                        <a:rPr lang="en-GB" sz="1000" dirty="0"/>
                        <a:t>Demand for energy resources is rising globally but supply can be insecure, which may lead to conflict.</a:t>
                      </a:r>
                    </a:p>
                    <a:p>
                      <a:r>
                        <a:rPr lang="en-GB" sz="1000" b="0" dirty="0"/>
                        <a:t>Advantages and disadvantages of oil.</a:t>
                      </a:r>
                      <a:r>
                        <a:rPr lang="en-GB" sz="1000" b="0" baseline="0" dirty="0"/>
                        <a:t> A local sustainable example of renewable energy.</a:t>
                      </a:r>
                    </a:p>
                    <a:p>
                      <a:endParaRPr lang="en-GB" sz="1000" b="0" baseline="0" dirty="0"/>
                    </a:p>
                    <a:p>
                      <a:r>
                        <a:rPr lang="en-GB" sz="1000" b="1" i="0" kern="1200" dirty="0">
                          <a:solidFill>
                            <a:schemeClr val="tx1"/>
                          </a:solidFill>
                          <a:effectLst/>
                          <a:latin typeface="+mn-lt"/>
                          <a:ea typeface="+mn-ea"/>
                          <a:cs typeface="+mn-cs"/>
                        </a:rPr>
                        <a:t>Energy</a:t>
                      </a:r>
                      <a:r>
                        <a:rPr lang="en-GB" sz="1000" b="0" i="0" kern="1200" dirty="0">
                          <a:solidFill>
                            <a:schemeClr val="tx1"/>
                          </a:solidFill>
                          <a:effectLst/>
                          <a:latin typeface="+mn-lt"/>
                          <a:ea typeface="+mn-ea"/>
                          <a:cs typeface="+mn-cs"/>
                        </a:rPr>
                        <a:t>: The changing energy mix – reliance on fossil fuels, growing significance of renewables,</a:t>
                      </a:r>
                    </a:p>
                    <a:p>
                      <a:r>
                        <a:rPr lang="en-GB" sz="1000" b="0" i="0" kern="1200" dirty="0">
                          <a:solidFill>
                            <a:schemeClr val="tx1"/>
                          </a:solidFill>
                          <a:effectLst/>
                          <a:latin typeface="+mn-lt"/>
                          <a:ea typeface="+mn-ea"/>
                          <a:cs typeface="+mn-cs"/>
                        </a:rPr>
                        <a:t>reduced domestic supplies of coal, gas and oil</a:t>
                      </a:r>
                    </a:p>
                    <a:p>
                      <a:r>
                        <a:rPr lang="en-GB" sz="1000" b="0" i="0" kern="1200" dirty="0">
                          <a:solidFill>
                            <a:schemeClr val="tx1"/>
                          </a:solidFill>
                          <a:effectLst/>
                          <a:latin typeface="+mn-lt"/>
                          <a:ea typeface="+mn-ea"/>
                          <a:cs typeface="+mn-cs"/>
                        </a:rPr>
                        <a:t>economic and environmental issues associated with exploitation of energy sources.</a:t>
                      </a:r>
                    </a:p>
                    <a:p>
                      <a:endParaRPr lang="en-GB" sz="1000" b="0" i="0" kern="1200" dirty="0">
                        <a:solidFill>
                          <a:schemeClr val="tx1"/>
                        </a:solidFill>
                        <a:effectLst/>
                        <a:latin typeface="+mn-lt"/>
                        <a:ea typeface="+mn-ea"/>
                        <a:cs typeface="+mn-cs"/>
                      </a:endParaRPr>
                    </a:p>
                    <a:p>
                      <a:r>
                        <a:rPr lang="en-GB" sz="1000" b="1" i="0" kern="1200" dirty="0">
                          <a:solidFill>
                            <a:schemeClr val="tx1"/>
                          </a:solidFill>
                          <a:effectLst/>
                          <a:latin typeface="+mn-lt"/>
                          <a:ea typeface="+mn-ea"/>
                          <a:cs typeface="+mn-cs"/>
                        </a:rPr>
                        <a:t>Food: </a:t>
                      </a:r>
                      <a:r>
                        <a:rPr lang="en-GB" sz="1000" b="0" i="0" kern="1200" dirty="0">
                          <a:solidFill>
                            <a:schemeClr val="tx1"/>
                          </a:solidFill>
                          <a:effectLst/>
                          <a:latin typeface="+mn-lt"/>
                          <a:ea typeface="+mn-ea"/>
                          <a:cs typeface="+mn-cs"/>
                        </a:rPr>
                        <a:t>The growing demand for high-value food exports from low income countries and all-year demand for seasonal food and organic produce</a:t>
                      </a:r>
                    </a:p>
                    <a:p>
                      <a:r>
                        <a:rPr lang="en-GB" sz="1000" b="0" i="0" kern="1200" dirty="0">
                          <a:solidFill>
                            <a:schemeClr val="tx1"/>
                          </a:solidFill>
                          <a:effectLst/>
                          <a:latin typeface="+mn-lt"/>
                          <a:ea typeface="+mn-ea"/>
                          <a:cs typeface="+mn-cs"/>
                        </a:rPr>
                        <a:t>larger carbon footprints due to the increasing number of ‘food miles’ travelled, and moves towards local sourcing of food and the trend towards agribusiness.</a:t>
                      </a:r>
                    </a:p>
                    <a:p>
                      <a:endParaRPr lang="en-GB" sz="1000" b="0" i="0" kern="1200" dirty="0">
                        <a:solidFill>
                          <a:schemeClr val="tx1"/>
                        </a:solidFill>
                        <a:effectLst/>
                        <a:latin typeface="+mn-lt"/>
                        <a:ea typeface="+mn-ea"/>
                        <a:cs typeface="+mn-cs"/>
                      </a:endParaRPr>
                    </a:p>
                    <a:p>
                      <a:r>
                        <a:rPr lang="en-GB" sz="1000" b="1" i="0" kern="1200" dirty="0">
                          <a:solidFill>
                            <a:schemeClr val="tx1"/>
                          </a:solidFill>
                          <a:effectLst/>
                          <a:latin typeface="+mn-lt"/>
                          <a:ea typeface="+mn-ea"/>
                          <a:cs typeface="+mn-cs"/>
                        </a:rPr>
                        <a:t>Water</a:t>
                      </a:r>
                      <a:r>
                        <a:rPr lang="en-GB" sz="1000" b="0" i="0" kern="1200" dirty="0">
                          <a:solidFill>
                            <a:schemeClr val="tx1"/>
                          </a:solidFill>
                          <a:effectLst/>
                          <a:latin typeface="+mn-lt"/>
                          <a:ea typeface="+mn-ea"/>
                          <a:cs typeface="+mn-cs"/>
                        </a:rPr>
                        <a:t>: The changing demand for water</a:t>
                      </a:r>
                    </a:p>
                    <a:p>
                      <a:r>
                        <a:rPr lang="en-GB" sz="1000" b="0" i="0" kern="1200" dirty="0">
                          <a:solidFill>
                            <a:schemeClr val="tx1"/>
                          </a:solidFill>
                          <a:effectLst/>
                          <a:latin typeface="+mn-lt"/>
                          <a:ea typeface="+mn-ea"/>
                          <a:cs typeface="+mn-cs"/>
                        </a:rPr>
                        <a:t>water quality and pollution management</a:t>
                      </a:r>
                    </a:p>
                    <a:p>
                      <a:r>
                        <a:rPr lang="en-GB" sz="1000" b="0" i="0" kern="1200" dirty="0">
                          <a:solidFill>
                            <a:schemeClr val="tx1"/>
                          </a:solidFill>
                          <a:effectLst/>
                          <a:latin typeface="+mn-lt"/>
                          <a:ea typeface="+mn-ea"/>
                          <a:cs typeface="+mn-cs"/>
                        </a:rPr>
                        <a:t>matching supply and demand – areas of deficit and surplus and the need for transfer to maintain supplies</a:t>
                      </a:r>
                    </a:p>
                    <a:p>
                      <a:endParaRPr lang="en-GB" sz="1050" b="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GB" sz="1800" b="0" i="0" kern="1200" dirty="0">
                        <a:solidFill>
                          <a:schemeClr val="tx1"/>
                        </a:solidFill>
                        <a:effectLst/>
                        <a:latin typeface="+mn-lt"/>
                        <a:ea typeface="+mn-ea"/>
                        <a:cs typeface="+mn-cs"/>
                      </a:endParaRPr>
                    </a:p>
                  </a:txBody>
                  <a:tcPr/>
                </a:tc>
                <a:tc gridSpan="2">
                  <a:txBody>
                    <a:bodyPr/>
                    <a:lstStyle/>
                    <a:p>
                      <a:r>
                        <a:rPr lang="en-GB" sz="1050" b="0" dirty="0"/>
                        <a:t>Development in countries is uneven. LICs and HICs develop at vastly different rates. </a:t>
                      </a:r>
                    </a:p>
                    <a:p>
                      <a:endParaRPr lang="en-GB" sz="1050" b="0" dirty="0"/>
                    </a:p>
                    <a:p>
                      <a:r>
                        <a:rPr lang="en-GB" sz="1050" b="0" dirty="0"/>
                        <a:t>How development is measured and create our own development indicator. </a:t>
                      </a:r>
                    </a:p>
                    <a:p>
                      <a:endParaRPr lang="en-GB" sz="1050" b="0" dirty="0"/>
                    </a:p>
                    <a:p>
                      <a:r>
                        <a:rPr lang="en-GB" sz="1050" b="0" i="0" kern="1200" dirty="0">
                          <a:solidFill>
                            <a:schemeClr val="tx1"/>
                          </a:solidFill>
                          <a:effectLst/>
                          <a:latin typeface="+mn-lt"/>
                          <a:ea typeface="+mn-ea"/>
                          <a:cs typeface="+mn-cs"/>
                        </a:rPr>
                        <a:t>Causes of uneven development: physical, economic and historical. Consequences of uneven development: disparities in wealth and health, international migration.</a:t>
                      </a:r>
                    </a:p>
                    <a:p>
                      <a:endParaRPr lang="en-GB" sz="1050" b="0" dirty="0"/>
                    </a:p>
                    <a:p>
                      <a:r>
                        <a:rPr lang="en-GB" sz="1050" b="0" i="0" kern="1200" dirty="0">
                          <a:solidFill>
                            <a:schemeClr val="tx1"/>
                          </a:solidFill>
                          <a:effectLst/>
                          <a:latin typeface="+mn-lt"/>
                          <a:ea typeface="+mn-ea"/>
                          <a:cs typeface="+mn-cs"/>
                        </a:rPr>
                        <a:t>An overview of the strategies used to reduce the development gap: investment, industrial development, aid, using intermediate technology, Fairtrade, debt relief, microfinance loans.</a:t>
                      </a:r>
                    </a:p>
                    <a:p>
                      <a:endParaRPr lang="en-GB" sz="1050" b="0" i="0" kern="1200" dirty="0">
                        <a:solidFill>
                          <a:schemeClr val="tx1"/>
                        </a:solidFill>
                        <a:effectLst/>
                        <a:latin typeface="+mn-lt"/>
                        <a:ea typeface="+mn-ea"/>
                        <a:cs typeface="+mn-cs"/>
                      </a:endParaRPr>
                    </a:p>
                    <a:p>
                      <a:r>
                        <a:rPr lang="en-GB" sz="1050" b="0" i="0" kern="1200" dirty="0">
                          <a:solidFill>
                            <a:schemeClr val="tx1"/>
                          </a:solidFill>
                          <a:effectLst/>
                          <a:latin typeface="+mn-lt"/>
                          <a:ea typeface="+mn-ea"/>
                          <a:cs typeface="+mn-cs"/>
                        </a:rPr>
                        <a:t>An </a:t>
                      </a:r>
                      <a:r>
                        <a:rPr lang="en-GB" sz="1050" b="1" i="0" kern="1200" dirty="0">
                          <a:solidFill>
                            <a:schemeClr val="tx1"/>
                          </a:solidFill>
                          <a:effectLst/>
                          <a:latin typeface="+mn-lt"/>
                          <a:ea typeface="+mn-ea"/>
                          <a:cs typeface="+mn-cs"/>
                        </a:rPr>
                        <a:t>example</a:t>
                      </a:r>
                      <a:r>
                        <a:rPr lang="en-GB" sz="1050" b="0" i="0" kern="1200" dirty="0">
                          <a:solidFill>
                            <a:schemeClr val="tx1"/>
                          </a:solidFill>
                          <a:effectLst/>
                          <a:latin typeface="+mn-lt"/>
                          <a:ea typeface="+mn-ea"/>
                          <a:cs typeface="+mn-cs"/>
                        </a:rPr>
                        <a:t> of how the growth of tourism in an LIC or NEE helps to reduce the development gap</a:t>
                      </a:r>
                    </a:p>
                    <a:p>
                      <a:endParaRPr lang="en-GB" sz="105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50" b="0" i="0" kern="1200" dirty="0">
                          <a:solidFill>
                            <a:schemeClr val="tx1"/>
                          </a:solidFill>
                          <a:effectLst/>
                          <a:latin typeface="+mn-lt"/>
                          <a:ea typeface="+mn-ea"/>
                          <a:cs typeface="+mn-cs"/>
                        </a:rPr>
                        <a:t>The role of transnational corporations (TNCs) in relation to industrial development. Advantages and disadvantages of TNCs to the host country.</a:t>
                      </a:r>
                    </a:p>
                    <a:p>
                      <a:endParaRPr lang="en-GB" sz="105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n-GB" sz="1000" b="0" i="0" kern="1200" dirty="0">
                        <a:solidFill>
                          <a:schemeClr val="tx1"/>
                        </a:solidFill>
                        <a:effectLst/>
                        <a:latin typeface="+mn-lt"/>
                        <a:ea typeface="+mn-ea"/>
                        <a:cs typeface="+mn-cs"/>
                      </a:endParaRPr>
                    </a:p>
                  </a:txBody>
                  <a:tcPr/>
                </a:tc>
                <a:tc gridSpan="2">
                  <a:txBody>
                    <a:bodyPr/>
                    <a:lstStyle/>
                    <a:p>
                      <a:r>
                        <a:rPr lang="en-GB" sz="1050" b="0" i="0" kern="1200" dirty="0">
                          <a:solidFill>
                            <a:schemeClr val="tx1"/>
                          </a:solidFill>
                          <a:effectLst/>
                          <a:latin typeface="+mn-lt"/>
                          <a:ea typeface="+mn-ea"/>
                          <a:cs typeface="+mn-cs"/>
                        </a:rPr>
                        <a:t>Plate tectonics theory.</a:t>
                      </a:r>
                    </a:p>
                    <a:p>
                      <a:r>
                        <a:rPr lang="en-GB" sz="1050" b="0" i="0" kern="1200" dirty="0">
                          <a:solidFill>
                            <a:schemeClr val="tx1"/>
                          </a:solidFill>
                          <a:effectLst/>
                          <a:latin typeface="+mn-lt"/>
                          <a:ea typeface="+mn-ea"/>
                          <a:cs typeface="+mn-cs"/>
                        </a:rPr>
                        <a:t>Global distribution of earthquakes and volcanic eruptions, and their relationship to plate margins.</a:t>
                      </a:r>
                    </a:p>
                    <a:p>
                      <a:r>
                        <a:rPr lang="en-GB" sz="1050" b="0" i="0" kern="1200" dirty="0">
                          <a:solidFill>
                            <a:schemeClr val="tx1"/>
                          </a:solidFill>
                          <a:effectLst/>
                          <a:latin typeface="+mn-lt"/>
                          <a:ea typeface="+mn-ea"/>
                          <a:cs typeface="+mn-cs"/>
                        </a:rPr>
                        <a:t>Physical processes taking place at different types of plate margin (constructive, destructive and conservative) that lead to earthquakes and volcanic activity.</a:t>
                      </a:r>
                    </a:p>
                    <a:p>
                      <a:endParaRPr lang="en-GB" sz="1050" b="0" i="0" kern="1200" dirty="0">
                        <a:solidFill>
                          <a:schemeClr val="tx1"/>
                        </a:solidFill>
                        <a:effectLst/>
                        <a:latin typeface="+mn-lt"/>
                        <a:ea typeface="+mn-ea"/>
                        <a:cs typeface="+mn-cs"/>
                      </a:endParaRPr>
                    </a:p>
                    <a:p>
                      <a:r>
                        <a:rPr lang="en-GB" sz="1050" b="0" i="0" kern="1200" dirty="0">
                          <a:solidFill>
                            <a:schemeClr val="tx1"/>
                          </a:solidFill>
                          <a:effectLst/>
                          <a:latin typeface="+mn-lt"/>
                          <a:ea typeface="+mn-ea"/>
                          <a:cs typeface="+mn-cs"/>
                        </a:rPr>
                        <a:t>Primary and secondary effects of a tectonic hazard.</a:t>
                      </a:r>
                    </a:p>
                    <a:p>
                      <a:r>
                        <a:rPr lang="en-GB" sz="1050" b="0" i="0" kern="1200" dirty="0">
                          <a:solidFill>
                            <a:schemeClr val="tx1"/>
                          </a:solidFill>
                          <a:effectLst/>
                          <a:latin typeface="+mn-lt"/>
                          <a:ea typeface="+mn-ea"/>
                          <a:cs typeface="+mn-cs"/>
                        </a:rPr>
                        <a:t>Immediate and long-term responses to a tectonic hazard.</a:t>
                      </a:r>
                    </a:p>
                    <a:p>
                      <a:r>
                        <a:rPr lang="en-GB" sz="1050" b="0" i="0" kern="1200" dirty="0">
                          <a:solidFill>
                            <a:schemeClr val="tx1"/>
                          </a:solidFill>
                          <a:effectLst/>
                          <a:latin typeface="+mn-lt"/>
                          <a:ea typeface="+mn-ea"/>
                          <a:cs typeface="+mn-cs"/>
                        </a:rPr>
                        <a:t>Use </a:t>
                      </a:r>
                      <a:r>
                        <a:rPr lang="en-GB" sz="1050" b="1" i="0" kern="1200" dirty="0">
                          <a:solidFill>
                            <a:schemeClr val="tx1"/>
                          </a:solidFill>
                          <a:effectLst/>
                          <a:latin typeface="+mn-lt"/>
                          <a:ea typeface="+mn-ea"/>
                          <a:cs typeface="+mn-cs"/>
                        </a:rPr>
                        <a:t>named examples</a:t>
                      </a:r>
                      <a:r>
                        <a:rPr lang="en-GB" sz="1050" b="0" i="0" kern="1200" dirty="0">
                          <a:solidFill>
                            <a:schemeClr val="tx1"/>
                          </a:solidFill>
                          <a:effectLst/>
                          <a:latin typeface="+mn-lt"/>
                          <a:ea typeface="+mn-ea"/>
                          <a:cs typeface="+mn-cs"/>
                        </a:rPr>
                        <a:t> to show how the effects and responses to a tectonic hazard vary between two areas of contrasting levels of wealth.</a:t>
                      </a:r>
                    </a:p>
                    <a:p>
                      <a:endParaRPr lang="en-GB" sz="1050" b="0" i="0" kern="1200" dirty="0">
                        <a:solidFill>
                          <a:schemeClr val="tx1"/>
                        </a:solidFill>
                        <a:effectLst/>
                        <a:latin typeface="+mn-lt"/>
                        <a:ea typeface="+mn-ea"/>
                        <a:cs typeface="+mn-cs"/>
                      </a:endParaRPr>
                    </a:p>
                    <a:p>
                      <a:r>
                        <a:rPr lang="en-GB" sz="1050" b="0" i="0" kern="1200" dirty="0">
                          <a:solidFill>
                            <a:schemeClr val="tx1"/>
                          </a:solidFill>
                          <a:effectLst/>
                          <a:latin typeface="+mn-lt"/>
                          <a:ea typeface="+mn-ea"/>
                          <a:cs typeface="+mn-cs"/>
                        </a:rPr>
                        <a:t>Reasons why people continue to live in areas at risk from a tectonic hazard.</a:t>
                      </a:r>
                    </a:p>
                    <a:p>
                      <a:endParaRPr lang="en-GB" sz="1050" b="0" i="0" kern="1200" dirty="0">
                        <a:solidFill>
                          <a:schemeClr val="tx1"/>
                        </a:solidFill>
                        <a:effectLst/>
                        <a:latin typeface="+mn-lt"/>
                        <a:ea typeface="+mn-ea"/>
                        <a:cs typeface="+mn-cs"/>
                      </a:endParaRPr>
                    </a:p>
                    <a:p>
                      <a:r>
                        <a:rPr lang="en-GB" sz="1050" b="0" i="0" kern="1200" dirty="0">
                          <a:solidFill>
                            <a:schemeClr val="tx1"/>
                          </a:solidFill>
                          <a:effectLst/>
                          <a:latin typeface="+mn-lt"/>
                          <a:ea typeface="+mn-ea"/>
                          <a:cs typeface="+mn-cs"/>
                        </a:rPr>
                        <a:t>How monitoring, prediction, protection and planning can reduce the risks from a tectonic hazard.</a:t>
                      </a:r>
                    </a:p>
                    <a:p>
                      <a:endParaRPr lang="en-GB" sz="105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p>
                  </a:txBody>
                  <a:tcPr/>
                </a:tc>
                <a:tc gridSpan="2">
                  <a:txBody>
                    <a:bodyPr/>
                    <a:lstStyle/>
                    <a:p>
                      <a:r>
                        <a:rPr lang="en-GB" sz="1050" dirty="0"/>
                        <a:t>Global atmospheric circulation helps to determine patterns of weather and climate.</a:t>
                      </a:r>
                    </a:p>
                    <a:p>
                      <a:endParaRPr lang="en-GB" sz="1050" dirty="0"/>
                    </a:p>
                    <a:p>
                      <a:r>
                        <a:rPr lang="en-GB" sz="1050" b="0" i="0" kern="1200" dirty="0">
                          <a:solidFill>
                            <a:schemeClr val="tx1"/>
                          </a:solidFill>
                          <a:effectLst/>
                          <a:latin typeface="+mn-lt"/>
                          <a:ea typeface="+mn-ea"/>
                          <a:cs typeface="+mn-cs"/>
                        </a:rPr>
                        <a:t>Evidence for climate change from the beginning of the quaternary period to the present day.</a:t>
                      </a:r>
                    </a:p>
                    <a:p>
                      <a:r>
                        <a:rPr lang="en-GB" sz="1050" b="0" i="0" kern="1200" dirty="0">
                          <a:solidFill>
                            <a:schemeClr val="tx1"/>
                          </a:solidFill>
                          <a:effectLst/>
                          <a:latin typeface="+mn-lt"/>
                          <a:ea typeface="+mn-ea"/>
                          <a:cs typeface="+mn-cs"/>
                        </a:rPr>
                        <a:t>Possible causes of climate change:</a:t>
                      </a:r>
                    </a:p>
                    <a:p>
                      <a:r>
                        <a:rPr lang="en-GB" sz="1050" b="0" i="0" kern="1200" dirty="0">
                          <a:solidFill>
                            <a:schemeClr val="tx1"/>
                          </a:solidFill>
                          <a:effectLst/>
                          <a:latin typeface="+mn-lt"/>
                          <a:ea typeface="+mn-ea"/>
                          <a:cs typeface="+mn-cs"/>
                        </a:rPr>
                        <a:t>- natural factors (orbital changes, volcanic activity and solar output)</a:t>
                      </a:r>
                    </a:p>
                    <a:p>
                      <a:r>
                        <a:rPr lang="en-GB" sz="1050" b="0" i="0" kern="1200" dirty="0">
                          <a:solidFill>
                            <a:schemeClr val="tx1"/>
                          </a:solidFill>
                          <a:effectLst/>
                          <a:latin typeface="+mn-lt"/>
                          <a:ea typeface="+mn-ea"/>
                          <a:cs typeface="+mn-cs"/>
                        </a:rPr>
                        <a:t>- human factors  (use of fossil fuels, agriculture and deforestation).</a:t>
                      </a:r>
                    </a:p>
                    <a:p>
                      <a:endParaRPr lang="en-GB" sz="1050" b="0" i="0" kern="1200" dirty="0">
                        <a:solidFill>
                          <a:schemeClr val="tx1"/>
                        </a:solidFill>
                        <a:effectLst/>
                        <a:latin typeface="+mn-lt"/>
                        <a:ea typeface="+mn-ea"/>
                        <a:cs typeface="+mn-cs"/>
                      </a:endParaRPr>
                    </a:p>
                    <a:p>
                      <a:r>
                        <a:rPr lang="en-GB" sz="1050" b="0" i="0" kern="1200" dirty="0">
                          <a:solidFill>
                            <a:schemeClr val="tx1"/>
                          </a:solidFill>
                          <a:effectLst/>
                          <a:latin typeface="+mn-lt"/>
                          <a:ea typeface="+mn-ea"/>
                          <a:cs typeface="+mn-cs"/>
                        </a:rPr>
                        <a:t>Overview of the effects of climate change on people and the environment.</a:t>
                      </a:r>
                    </a:p>
                    <a:p>
                      <a:endParaRPr lang="en-GB" sz="1050" b="0" i="0" kern="1200" dirty="0">
                        <a:solidFill>
                          <a:schemeClr val="tx1"/>
                        </a:solidFill>
                        <a:effectLst/>
                        <a:latin typeface="+mn-lt"/>
                        <a:ea typeface="+mn-ea"/>
                        <a:cs typeface="+mn-cs"/>
                      </a:endParaRPr>
                    </a:p>
                    <a:p>
                      <a:r>
                        <a:rPr lang="en-GB" sz="1050" b="0" i="0" kern="1200" dirty="0">
                          <a:solidFill>
                            <a:schemeClr val="tx1"/>
                          </a:solidFill>
                          <a:effectLst/>
                          <a:latin typeface="+mn-lt"/>
                          <a:ea typeface="+mn-ea"/>
                          <a:cs typeface="+mn-cs"/>
                        </a:rPr>
                        <a:t>Managing climate change:</a:t>
                      </a:r>
                    </a:p>
                    <a:p>
                      <a:r>
                        <a:rPr lang="en-GB" sz="1050" b="0" i="0" kern="1200" dirty="0">
                          <a:solidFill>
                            <a:schemeClr val="tx1"/>
                          </a:solidFill>
                          <a:effectLst/>
                          <a:latin typeface="+mn-lt"/>
                          <a:ea typeface="+mn-ea"/>
                          <a:cs typeface="+mn-cs"/>
                        </a:rPr>
                        <a:t>- mitigation (alternative energy production, carbon capture, planting trees, international agreements)</a:t>
                      </a:r>
                    </a:p>
                    <a:p>
                      <a:r>
                        <a:rPr lang="en-GB" sz="1050" b="0" i="0" kern="1200" dirty="0">
                          <a:solidFill>
                            <a:schemeClr val="tx1"/>
                          </a:solidFill>
                          <a:effectLst/>
                          <a:latin typeface="+mn-lt"/>
                          <a:ea typeface="+mn-ea"/>
                          <a:cs typeface="+mn-cs"/>
                        </a:rPr>
                        <a:t>- adaptation (change in agricultural systems, managing water supply, reducing risk from rising sea levels).</a:t>
                      </a:r>
                      <a:endParaRPr lang="en-GB" sz="1050" b="1" dirty="0"/>
                    </a:p>
                    <a:p>
                      <a:endParaRPr lang="en-GB" sz="1050" b="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p>
                  </a:txBody>
                  <a:tcPr/>
                </a:tc>
                <a:extLst>
                  <a:ext uri="{0D108BD9-81ED-4DB2-BD59-A6C34878D82A}">
                    <a16:rowId xmlns:a16="http://schemas.microsoft.com/office/drawing/2014/main" val="337652287"/>
                  </a:ext>
                </a:extLst>
              </a:tr>
            </a:tbl>
          </a:graphicData>
        </a:graphic>
      </p:graphicFrame>
    </p:spTree>
    <p:extLst>
      <p:ext uri="{BB962C8B-B14F-4D97-AF65-F5344CB8AC3E}">
        <p14:creationId xmlns:p14="http://schemas.microsoft.com/office/powerpoint/2010/main" val="2858098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AA6274D-5CB0-406A-8AFB-D93342B1EA92}"/>
              </a:ext>
            </a:extLst>
          </p:cNvPr>
          <p:cNvGraphicFramePr>
            <a:graphicFrameLocks noGrp="1"/>
          </p:cNvGraphicFramePr>
          <p:nvPr>
            <p:extLst>
              <p:ext uri="{D42A27DB-BD31-4B8C-83A1-F6EECF244321}">
                <p14:modId xmlns:p14="http://schemas.microsoft.com/office/powerpoint/2010/main" val="2878929423"/>
              </p:ext>
            </p:extLst>
          </p:nvPr>
        </p:nvGraphicFramePr>
        <p:xfrm>
          <a:off x="0" y="666538"/>
          <a:ext cx="12191996" cy="6191460"/>
        </p:xfrm>
        <a:graphic>
          <a:graphicData uri="http://schemas.openxmlformats.org/drawingml/2006/table">
            <a:tbl>
              <a:tblPr firstRow="1" bandRow="1">
                <a:tableStyleId>{5940675A-B579-460E-94D1-54222C63F5DA}</a:tableStyleId>
              </a:tblPr>
              <a:tblGrid>
                <a:gridCol w="501805">
                  <a:extLst>
                    <a:ext uri="{9D8B030D-6E8A-4147-A177-3AD203B41FA5}">
                      <a16:colId xmlns:a16="http://schemas.microsoft.com/office/drawing/2014/main" val="1323354650"/>
                    </a:ext>
                  </a:extLst>
                </a:gridCol>
                <a:gridCol w="501805">
                  <a:extLst>
                    <a:ext uri="{9D8B030D-6E8A-4147-A177-3AD203B41FA5}">
                      <a16:colId xmlns:a16="http://schemas.microsoft.com/office/drawing/2014/main" val="229629103"/>
                    </a:ext>
                  </a:extLst>
                </a:gridCol>
                <a:gridCol w="1864731">
                  <a:extLst>
                    <a:ext uri="{9D8B030D-6E8A-4147-A177-3AD203B41FA5}">
                      <a16:colId xmlns:a16="http://schemas.microsoft.com/office/drawing/2014/main" val="2268397797"/>
                    </a:ext>
                  </a:extLst>
                </a:gridCol>
                <a:gridCol w="1864731">
                  <a:extLst>
                    <a:ext uri="{9D8B030D-6E8A-4147-A177-3AD203B41FA5}">
                      <a16:colId xmlns:a16="http://schemas.microsoft.com/office/drawing/2014/main" val="1411940593"/>
                    </a:ext>
                  </a:extLst>
                </a:gridCol>
                <a:gridCol w="1864731">
                  <a:extLst>
                    <a:ext uri="{9D8B030D-6E8A-4147-A177-3AD203B41FA5}">
                      <a16:colId xmlns:a16="http://schemas.microsoft.com/office/drawing/2014/main" val="415188477"/>
                    </a:ext>
                  </a:extLst>
                </a:gridCol>
                <a:gridCol w="1864731">
                  <a:extLst>
                    <a:ext uri="{9D8B030D-6E8A-4147-A177-3AD203B41FA5}">
                      <a16:colId xmlns:a16="http://schemas.microsoft.com/office/drawing/2014/main" val="2116589672"/>
                    </a:ext>
                  </a:extLst>
                </a:gridCol>
                <a:gridCol w="1864731">
                  <a:extLst>
                    <a:ext uri="{9D8B030D-6E8A-4147-A177-3AD203B41FA5}">
                      <a16:colId xmlns:a16="http://schemas.microsoft.com/office/drawing/2014/main" val="1988259304"/>
                    </a:ext>
                  </a:extLst>
                </a:gridCol>
                <a:gridCol w="1864731">
                  <a:extLst>
                    <a:ext uri="{9D8B030D-6E8A-4147-A177-3AD203B41FA5}">
                      <a16:colId xmlns:a16="http://schemas.microsoft.com/office/drawing/2014/main" val="2065259818"/>
                    </a:ext>
                  </a:extLst>
                </a:gridCol>
              </a:tblGrid>
              <a:tr h="568945">
                <a:tc gridSpan="2">
                  <a:txBody>
                    <a:bodyPr/>
                    <a:lstStyle/>
                    <a:p>
                      <a:pPr algn="ctr"/>
                      <a:r>
                        <a:rPr lang="en-GB" sz="1400" b="1" dirty="0"/>
                        <a:t>Subject</a:t>
                      </a:r>
                    </a:p>
                  </a:txBody>
                  <a:tcPr/>
                </a:tc>
                <a:tc hMerge="1">
                  <a:txBody>
                    <a:bodyPr/>
                    <a:lstStyle/>
                    <a:p>
                      <a:endParaRPr lang="en-GB" b="1" dirty="0"/>
                    </a:p>
                  </a:txBody>
                  <a:tcPr/>
                </a:tc>
                <a:tc>
                  <a:txBody>
                    <a:bodyPr/>
                    <a:lstStyle/>
                    <a:p>
                      <a:r>
                        <a:rPr lang="en-GB" sz="1400" b="1" dirty="0"/>
                        <a:t>HT1</a:t>
                      </a:r>
                    </a:p>
                    <a:p>
                      <a:r>
                        <a:rPr lang="en-GB" sz="1400" b="1" dirty="0"/>
                        <a:t>(Sept-Oct)</a:t>
                      </a:r>
                    </a:p>
                  </a:txBody>
                  <a:tcPr/>
                </a:tc>
                <a:tc>
                  <a:txBody>
                    <a:bodyPr/>
                    <a:lstStyle/>
                    <a:p>
                      <a:r>
                        <a:rPr lang="en-GB" sz="1400" b="1" dirty="0"/>
                        <a:t>HT2</a:t>
                      </a:r>
                    </a:p>
                    <a:p>
                      <a:r>
                        <a:rPr lang="en-GB" sz="1400" b="1" dirty="0"/>
                        <a:t>(Nov-Dec)</a:t>
                      </a:r>
                    </a:p>
                  </a:txBody>
                  <a:tcPr/>
                </a:tc>
                <a:tc>
                  <a:txBody>
                    <a:bodyPr/>
                    <a:lstStyle/>
                    <a:p>
                      <a:r>
                        <a:rPr lang="en-GB" sz="1400" b="1" dirty="0"/>
                        <a:t>HT3</a:t>
                      </a:r>
                    </a:p>
                    <a:p>
                      <a:r>
                        <a:rPr lang="en-GB" sz="1400" b="1" dirty="0"/>
                        <a:t>(Jan-Feb)</a:t>
                      </a:r>
                    </a:p>
                  </a:txBody>
                  <a:tcPr/>
                </a:tc>
                <a:tc>
                  <a:txBody>
                    <a:bodyPr/>
                    <a:lstStyle/>
                    <a:p>
                      <a:r>
                        <a:rPr lang="en-GB" sz="1400" b="1" dirty="0"/>
                        <a:t>HT4</a:t>
                      </a:r>
                    </a:p>
                    <a:p>
                      <a:r>
                        <a:rPr lang="en-GB" sz="1400" b="1" dirty="0"/>
                        <a:t>(March-April)</a:t>
                      </a:r>
                    </a:p>
                  </a:txBody>
                  <a:tcPr/>
                </a:tc>
                <a:tc>
                  <a:txBody>
                    <a:bodyPr/>
                    <a:lstStyle/>
                    <a:p>
                      <a:r>
                        <a:rPr lang="en-GB" sz="1400" b="1" dirty="0"/>
                        <a:t>HT5</a:t>
                      </a:r>
                    </a:p>
                    <a:p>
                      <a:r>
                        <a:rPr lang="en-GB" sz="1400" b="1" dirty="0"/>
                        <a:t>(April-May)</a:t>
                      </a:r>
                    </a:p>
                  </a:txBody>
                  <a:tcPr/>
                </a:tc>
                <a:tc>
                  <a:txBody>
                    <a:bodyPr/>
                    <a:lstStyle/>
                    <a:p>
                      <a:r>
                        <a:rPr lang="en-GB" sz="1400" b="1" dirty="0"/>
                        <a:t>HT6</a:t>
                      </a:r>
                    </a:p>
                    <a:p>
                      <a:r>
                        <a:rPr lang="en-GB" sz="1400" b="1" dirty="0"/>
                        <a:t>(June-July)</a:t>
                      </a:r>
                    </a:p>
                  </a:txBody>
                  <a:tcPr/>
                </a:tc>
                <a:extLst>
                  <a:ext uri="{0D108BD9-81ED-4DB2-BD59-A6C34878D82A}">
                    <a16:rowId xmlns:a16="http://schemas.microsoft.com/office/drawing/2014/main" val="1744465016"/>
                  </a:ext>
                </a:extLst>
              </a:tr>
              <a:tr h="702814">
                <a:tc rowSpan="2">
                  <a:txBody>
                    <a:bodyPr/>
                    <a:lstStyle/>
                    <a:p>
                      <a:pPr algn="ctr"/>
                      <a:r>
                        <a:rPr lang="en-GB" sz="2800" dirty="0">
                          <a:latin typeface="+mn-lt"/>
                        </a:rPr>
                        <a:t>German</a:t>
                      </a:r>
                    </a:p>
                  </a:txBody>
                  <a:tcPr vert="vert270" anchor="ctr"/>
                </a:tc>
                <a:tc>
                  <a:txBody>
                    <a:bodyPr/>
                    <a:lstStyle/>
                    <a:p>
                      <a:r>
                        <a:rPr lang="en-GB" sz="1200" b="1" dirty="0">
                          <a:latin typeface="+mn-lt"/>
                        </a:rPr>
                        <a:t>Main Topics</a:t>
                      </a:r>
                    </a:p>
                  </a:txBody>
                  <a:tcPr vert="vert270" anchor="ctr"/>
                </a:tc>
                <a:tc>
                  <a:txBody>
                    <a:bodyPr/>
                    <a:lstStyle/>
                    <a:p>
                      <a:r>
                        <a:rPr lang="en-GB" sz="1200" b="0" dirty="0"/>
                        <a:t>Food and healthy eating</a:t>
                      </a:r>
                      <a:endParaRPr lang="en-GB" sz="12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t>Food and healthy eating</a:t>
                      </a:r>
                      <a:endParaRPr lang="en-GB" sz="1200" b="1" dirty="0"/>
                    </a:p>
                    <a:p>
                      <a:r>
                        <a:rPr lang="en-GB" sz="1200" b="0" baseline="0" dirty="0"/>
                        <a:t>Module 5 assessment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t>Festivals</a:t>
                      </a:r>
                      <a:r>
                        <a:rPr lang="en-GB" sz="1200" b="0" baseline="0" dirty="0"/>
                        <a:t> and celebrations</a:t>
                      </a:r>
                    </a:p>
                  </a:txBody>
                  <a:tcPr/>
                </a:tc>
                <a:tc>
                  <a:txBody>
                    <a:bodyPr/>
                    <a:lstStyle/>
                    <a:p>
                      <a:r>
                        <a:rPr lang="en-GB" sz="1200" b="0" dirty="0"/>
                        <a:t>Holiday and travel</a:t>
                      </a:r>
                    </a:p>
                  </a:txBody>
                  <a:tcPr/>
                </a:tc>
                <a:tc>
                  <a:txBody>
                    <a:bodyPr/>
                    <a:lstStyle/>
                    <a:p>
                      <a:r>
                        <a:rPr lang="en-GB" sz="1200" b="0" dirty="0"/>
                        <a:t>Unit 2 assessment</a:t>
                      </a:r>
                    </a:p>
                    <a:p>
                      <a:r>
                        <a:rPr lang="en-GB" sz="1200" b="0" dirty="0"/>
                        <a:t>Clothes and shopping </a:t>
                      </a:r>
                    </a:p>
                  </a:txBody>
                  <a:tcPr/>
                </a:tc>
                <a:tc>
                  <a:txBody>
                    <a:bodyPr/>
                    <a:lstStyle/>
                    <a:p>
                      <a:r>
                        <a:rPr lang="en-GB" sz="1200" b="0" dirty="0"/>
                        <a:t>Clothes and shopping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baseline="0" dirty="0"/>
                        <a:t>Unit 3 assessment</a:t>
                      </a:r>
                    </a:p>
                    <a:p>
                      <a:r>
                        <a:rPr lang="en-GB" sz="1200" b="0" dirty="0"/>
                        <a:t>Modern technology and volunteering projects</a:t>
                      </a:r>
                    </a:p>
                  </a:txBody>
                  <a:tcPr/>
                </a:tc>
                <a:extLst>
                  <a:ext uri="{0D108BD9-81ED-4DB2-BD59-A6C34878D82A}">
                    <a16:rowId xmlns:a16="http://schemas.microsoft.com/office/drawing/2014/main" val="3281924370"/>
                  </a:ext>
                </a:extLst>
              </a:tr>
              <a:tr h="1305227">
                <a:tc vMerge="1">
                  <a:txBody>
                    <a:bodyPr/>
                    <a:lstStyle/>
                    <a:p>
                      <a:endParaRPr lang="en-GB" dirty="0"/>
                    </a:p>
                  </a:txBody>
                  <a:tcPr/>
                </a:tc>
                <a:tc>
                  <a:txBody>
                    <a:bodyPr/>
                    <a:lstStyle/>
                    <a:p>
                      <a:r>
                        <a:rPr lang="en-GB" sz="1200" b="1" dirty="0">
                          <a:latin typeface="+mn-lt"/>
                        </a:rPr>
                        <a:t>Additional information</a:t>
                      </a:r>
                    </a:p>
                  </a:txBody>
                  <a:tcPr vert="vert27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rPr>
                        <a:t>Using to drink and to eat in the present tense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rPr>
                        <a:t>Starting to use the  perfect (past) tense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baseline="0" dirty="0">
                          <a:solidFill>
                            <a:schemeClr val="tx1"/>
                          </a:solidFill>
                        </a:rPr>
                        <a:t>Unit 1 assessment</a:t>
                      </a:r>
                      <a:endParaRPr lang="en-GB" sz="1200"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rPr>
                        <a:t>Transactional language to order food</a:t>
                      </a:r>
                    </a:p>
                    <a:p>
                      <a:r>
                        <a:rPr lang="en-GB" sz="1200" b="0" dirty="0">
                          <a:solidFill>
                            <a:schemeClr val="tx1"/>
                          </a:solidFill>
                        </a:rPr>
                        <a:t>Using modal verbs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rPr>
                        <a:t>Using the infinitive of verbs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baseline="0" dirty="0">
                          <a:solidFill>
                            <a:schemeClr val="tx1"/>
                          </a:solidFill>
                        </a:rPr>
                        <a:t>Using the past tense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baseline="0" dirty="0">
                          <a:solidFill>
                            <a:schemeClr val="tx1"/>
                          </a:solidFill>
                        </a:rPr>
                        <a:t>Using different personal pronouns and verb forms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baseline="0" dirty="0">
                          <a:solidFill>
                            <a:schemeClr val="tx1"/>
                          </a:solidFill>
                        </a:rPr>
                        <a:t>Unit 2 assessment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baseline="0" dirty="0">
                          <a:solidFill>
                            <a:schemeClr val="tx1"/>
                          </a:solidFill>
                        </a:rPr>
                        <a:t>Key sounds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baseline="0" dirty="0">
                          <a:solidFill>
                            <a:schemeClr val="tx1"/>
                          </a:solidFill>
                        </a:rPr>
                        <a:t>Using possessive adjectives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rPr>
                        <a:t>Revising the future tense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rPr>
                        <a:t>Revising the perfect (past) tense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rPr>
                        <a:t>Talking about special events in Germany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baseline="0" dirty="0">
                          <a:solidFill>
                            <a:schemeClr val="tx1"/>
                          </a:solidFill>
                        </a:rPr>
                        <a:t>Unit 2 assessment</a:t>
                      </a:r>
                      <a:endParaRPr lang="en-GB" sz="1200" b="0" baseline="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baseline="0" dirty="0">
                          <a:solidFill>
                            <a:schemeClr val="tx1"/>
                          </a:solidFill>
                        </a:rPr>
                        <a:t>Expressing opinions about technology and the Internet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baseline="0" dirty="0">
                          <a:solidFill>
                            <a:schemeClr val="tx1"/>
                          </a:solidFill>
                        </a:rPr>
                        <a:t>Revising the use of different tenses</a:t>
                      </a:r>
                    </a:p>
                  </a:txBody>
                  <a:tcPr/>
                </a:tc>
                <a:extLst>
                  <a:ext uri="{0D108BD9-81ED-4DB2-BD59-A6C34878D82A}">
                    <a16:rowId xmlns:a16="http://schemas.microsoft.com/office/drawing/2014/main" val="1310504043"/>
                  </a:ext>
                </a:extLst>
              </a:tr>
              <a:tr h="702814">
                <a:tc rowSpan="2">
                  <a:txBody>
                    <a:bodyPr/>
                    <a:lstStyle/>
                    <a:p>
                      <a:pPr algn="ctr"/>
                      <a:r>
                        <a:rPr lang="en-GB" sz="2800" dirty="0"/>
                        <a:t>History</a:t>
                      </a:r>
                    </a:p>
                  </a:txBody>
                  <a:tcPr vert="vert270" anchor="ctr"/>
                </a:tc>
                <a:tc>
                  <a:txBody>
                    <a:bodyPr/>
                    <a:lstStyle/>
                    <a:p>
                      <a:r>
                        <a:rPr lang="en-GB" sz="1200" b="1" dirty="0">
                          <a:solidFill>
                            <a:schemeClr val="tx1"/>
                          </a:solidFill>
                        </a:rPr>
                        <a:t>Main Topics</a:t>
                      </a:r>
                    </a:p>
                  </a:txBody>
                  <a:tcPr vert="vert27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effectLst/>
                          <a:latin typeface="+mn-lt"/>
                          <a:ea typeface="+mn-ea"/>
                          <a:cs typeface="+mn-cs"/>
                        </a:rPr>
                        <a:t>How did the world descend into war again?</a:t>
                      </a:r>
                    </a:p>
                  </a:txBody>
                  <a:tcPr/>
                </a:tc>
                <a:tc>
                  <a:txBody>
                    <a:bodyPr/>
                    <a:lstStyle/>
                    <a:p>
                      <a:r>
                        <a:rPr lang="en-GB" sz="1200" b="0" kern="1200" dirty="0">
                          <a:solidFill>
                            <a:schemeClr val="tx1"/>
                          </a:solidFill>
                          <a:effectLst/>
                          <a:latin typeface="+mn-lt"/>
                          <a:ea typeface="+mn-ea"/>
                          <a:cs typeface="+mn-cs"/>
                        </a:rPr>
                        <a:t>The Fight against Fascism: Conflict in the 1930s and 40s</a:t>
                      </a:r>
                      <a:endParaRPr lang="en-GB" sz="1200" b="0" dirty="0">
                        <a:solidFill>
                          <a:schemeClr val="tx1"/>
                        </a:solidFill>
                      </a:endParaRPr>
                    </a:p>
                  </a:txBody>
                  <a:tcPr/>
                </a:tc>
                <a:tc>
                  <a:txBody>
                    <a:bodyPr/>
                    <a:lstStyle/>
                    <a:p>
                      <a:r>
                        <a:rPr lang="en-GB" sz="1200" b="0" kern="1200" dirty="0">
                          <a:solidFill>
                            <a:schemeClr val="tx1"/>
                          </a:solidFill>
                          <a:effectLst/>
                          <a:latin typeface="+mn-lt"/>
                          <a:ea typeface="+mn-ea"/>
                          <a:cs typeface="+mn-cs"/>
                        </a:rPr>
                        <a:t>The Holocaust and global impact</a:t>
                      </a:r>
                      <a:endParaRPr lang="en-GB" sz="1200" b="0" dirty="0">
                        <a:solidFill>
                          <a:schemeClr val="tx1"/>
                        </a:solidFill>
                      </a:endParaRPr>
                    </a:p>
                  </a:txBody>
                  <a:tcPr/>
                </a:tc>
                <a:tc>
                  <a:txBody>
                    <a:bodyPr/>
                    <a:lstStyle/>
                    <a:p>
                      <a:r>
                        <a:rPr lang="en-GB" sz="1200" b="0" kern="1200" dirty="0">
                          <a:solidFill>
                            <a:schemeClr val="tx1"/>
                          </a:solidFill>
                          <a:effectLst/>
                          <a:latin typeface="+mn-lt"/>
                          <a:ea typeface="+mn-ea"/>
                          <a:cs typeface="+mn-cs"/>
                        </a:rPr>
                        <a:t>Empire, decolonisation and migration. Why did empire start and end?</a:t>
                      </a:r>
                      <a:endParaRPr lang="en-GB" sz="1200" b="0" dirty="0">
                        <a:solidFill>
                          <a:schemeClr val="tx1"/>
                        </a:solidFill>
                      </a:endParaRPr>
                    </a:p>
                  </a:txBody>
                  <a:tcPr/>
                </a:tc>
                <a:tc>
                  <a:txBody>
                    <a:bodyPr/>
                    <a:lstStyle/>
                    <a:p>
                      <a:r>
                        <a:rPr lang="en-GB" sz="1200" b="0" kern="1200" dirty="0">
                          <a:solidFill>
                            <a:schemeClr val="tx1"/>
                          </a:solidFill>
                          <a:effectLst/>
                          <a:latin typeface="+mn-lt"/>
                          <a:ea typeface="+mn-ea"/>
                          <a:cs typeface="+mn-cs"/>
                        </a:rPr>
                        <a:t>Elizabeth I: How did a woman come to boss a mans’ world?</a:t>
                      </a:r>
                      <a:endParaRPr lang="en-GB" sz="1200" b="0" dirty="0">
                        <a:solidFill>
                          <a:schemeClr val="tx1"/>
                        </a:solidFill>
                      </a:endParaRPr>
                    </a:p>
                  </a:txBody>
                  <a:tcPr/>
                </a:tc>
                <a:tc>
                  <a:txBody>
                    <a:bodyPr/>
                    <a:lstStyle/>
                    <a:p>
                      <a:r>
                        <a:rPr lang="en-GB" sz="1200" b="0" kern="1200" dirty="0">
                          <a:solidFill>
                            <a:schemeClr val="tx1"/>
                          </a:solidFill>
                          <a:effectLst/>
                          <a:latin typeface="+mn-lt"/>
                          <a:ea typeface="+mn-ea"/>
                          <a:cs typeface="+mn-cs"/>
                        </a:rPr>
                        <a:t>Elizabeth I: Religious turmoil continues</a:t>
                      </a:r>
                      <a:endParaRPr lang="en-GB" sz="1200" b="0" dirty="0">
                        <a:solidFill>
                          <a:schemeClr val="tx1"/>
                        </a:solidFill>
                      </a:endParaRPr>
                    </a:p>
                  </a:txBody>
                  <a:tcPr/>
                </a:tc>
                <a:extLst>
                  <a:ext uri="{0D108BD9-81ED-4DB2-BD59-A6C34878D82A}">
                    <a16:rowId xmlns:a16="http://schemas.microsoft.com/office/drawing/2014/main" val="2497711377"/>
                  </a:ext>
                </a:extLst>
              </a:tr>
              <a:tr h="2911660">
                <a:tc vMerge="1">
                  <a:txBody>
                    <a:bodyPr/>
                    <a:lstStyle/>
                    <a:p>
                      <a:pPr algn="ctr"/>
                      <a:endParaRPr lang="en-GB" sz="2800" dirty="0"/>
                    </a:p>
                  </a:txBody>
                  <a:tcPr vert="vert270" anchor="ctr"/>
                </a:tc>
                <a:tc>
                  <a:txBody>
                    <a:bodyPr/>
                    <a:lstStyle/>
                    <a:p>
                      <a:r>
                        <a:rPr lang="en-US" sz="1200" b="1" dirty="0">
                          <a:solidFill>
                            <a:schemeClr val="tx1"/>
                          </a:solidFill>
                        </a:rPr>
                        <a:t>Additional information</a:t>
                      </a:r>
                      <a:endParaRPr lang="en-GB" sz="1200" b="1" dirty="0">
                        <a:solidFill>
                          <a:schemeClr val="tx1"/>
                        </a:solidFill>
                      </a:endParaRPr>
                    </a:p>
                  </a:txBody>
                  <a:tcPr vert="vert270" anchor="ctr"/>
                </a:tc>
                <a:tc>
                  <a:txBody>
                    <a:bodyPr/>
                    <a:lstStyle/>
                    <a:p>
                      <a:r>
                        <a:rPr lang="en-GB" sz="1200" b="0" dirty="0">
                          <a:solidFill>
                            <a:schemeClr val="tx1"/>
                          </a:solidFill>
                        </a:rPr>
                        <a:t>This will build on the work on America in Y8 looking at impact of actions in America on Europe. </a:t>
                      </a:r>
                    </a:p>
                    <a:p>
                      <a:endParaRPr lang="en-GB" sz="1200" b="0" dirty="0">
                        <a:solidFill>
                          <a:schemeClr val="tx1"/>
                        </a:solidFill>
                      </a:endParaRPr>
                    </a:p>
                    <a:p>
                      <a:r>
                        <a:rPr lang="en-GB" sz="1200" b="0" dirty="0">
                          <a:solidFill>
                            <a:schemeClr val="tx1"/>
                          </a:solidFill>
                        </a:rPr>
                        <a:t>We shall consider the move to extremism in Europe, and rise of Nazism. We will also look at the validity of British options in the light of the coming conflict</a:t>
                      </a:r>
                    </a:p>
                  </a:txBody>
                  <a:tcPr/>
                </a:tc>
                <a:tc>
                  <a:txBody>
                    <a:bodyPr/>
                    <a:lstStyle/>
                    <a:p>
                      <a:r>
                        <a:rPr lang="en-GB" sz="1200" b="0" dirty="0">
                          <a:solidFill>
                            <a:schemeClr val="tx1"/>
                          </a:solidFill>
                        </a:rPr>
                        <a:t>This unit will look at the core events and turning point on the fight against Fascism in the 20</a:t>
                      </a:r>
                      <a:r>
                        <a:rPr lang="en-GB" sz="1200" b="0" baseline="30000" dirty="0">
                          <a:solidFill>
                            <a:schemeClr val="tx1"/>
                          </a:solidFill>
                        </a:rPr>
                        <a:t>th</a:t>
                      </a:r>
                      <a:r>
                        <a:rPr lang="en-GB" sz="1200" b="0" dirty="0">
                          <a:solidFill>
                            <a:schemeClr val="tx1"/>
                          </a:solidFill>
                        </a:rPr>
                        <a:t> Century. Looking at the start with the Spanish Civil War and the core moments of the fight against Fascism in WW2</a:t>
                      </a:r>
                    </a:p>
                  </a:txBody>
                  <a:tcPr/>
                </a:tc>
                <a:tc>
                  <a:txBody>
                    <a:bodyPr/>
                    <a:lstStyle/>
                    <a:p>
                      <a:r>
                        <a:rPr lang="en-GB" sz="1200" b="0" dirty="0">
                          <a:solidFill>
                            <a:schemeClr val="tx1"/>
                          </a:solidFill>
                        </a:rPr>
                        <a:t>This unit will look at the heartbreaking human cost of Fascism considering the </a:t>
                      </a:r>
                      <a:r>
                        <a:rPr lang="en-GB" sz="1200" b="0" dirty="0" err="1">
                          <a:solidFill>
                            <a:schemeClr val="tx1"/>
                          </a:solidFill>
                        </a:rPr>
                        <a:t>the</a:t>
                      </a:r>
                      <a:r>
                        <a:rPr lang="en-GB" sz="1200" b="0" dirty="0">
                          <a:solidFill>
                            <a:schemeClr val="tx1"/>
                          </a:solidFill>
                        </a:rPr>
                        <a:t> cause, impact and aftermath of holocaust. Looking to build upon the work of equality in considering how and how lessons haven’t been learned in the post war period about life in the holocaust.</a:t>
                      </a:r>
                    </a:p>
                  </a:txBody>
                  <a:tcPr/>
                </a:tc>
                <a:tc>
                  <a:txBody>
                    <a:bodyPr/>
                    <a:lstStyle/>
                    <a:p>
                      <a:r>
                        <a:rPr lang="en-GB" sz="1200" b="0" dirty="0">
                          <a:solidFill>
                            <a:schemeClr val="tx1"/>
                          </a:solidFill>
                        </a:rPr>
                        <a:t>This unit will look at the role of empire as part of the British story. It shall focus on the story of India. Why did the nation come under the control of the British? What did Britain do? And why in the post war world the idea of freedom come into being.</a:t>
                      </a:r>
                    </a:p>
                  </a:txBody>
                  <a:tcPr/>
                </a:tc>
                <a:tc>
                  <a:txBody>
                    <a:bodyPr/>
                    <a:lstStyle/>
                    <a:p>
                      <a:r>
                        <a:rPr lang="en-GB" sz="1200" b="0" dirty="0">
                          <a:solidFill>
                            <a:schemeClr val="tx1"/>
                          </a:solidFill>
                        </a:rPr>
                        <a:t>This is  the start of the bridging unit to KS4 and follows the pathway of Elizabethan England unit of AQA</a:t>
                      </a:r>
                    </a:p>
                    <a:p>
                      <a:endParaRPr lang="en-GB" sz="1200" b="0" dirty="0">
                        <a:solidFill>
                          <a:schemeClr val="tx1"/>
                        </a:solidFill>
                      </a:endParaRPr>
                    </a:p>
                    <a:p>
                      <a:r>
                        <a:rPr lang="en-GB" sz="1200" b="0" dirty="0">
                          <a:solidFill>
                            <a:schemeClr val="tx1"/>
                          </a:solidFill>
                        </a:rPr>
                        <a:t>Building on the work on religious change at KS3 we will look at who helped Elizabeth run a nation; what problem she faced and why succession once again become a political issue</a:t>
                      </a:r>
                    </a:p>
                  </a:txBody>
                  <a:tcPr/>
                </a:tc>
                <a:tc>
                  <a:txBody>
                    <a:bodyPr/>
                    <a:lstStyle/>
                    <a:p>
                      <a:r>
                        <a:rPr lang="en-GB" sz="1200" b="0" dirty="0">
                          <a:solidFill>
                            <a:schemeClr val="tx1"/>
                          </a:solidFill>
                        </a:rPr>
                        <a:t>This unit will look at how religious and social policies developed in England at the time. Considering what the religious settlement was; how Catholics and Protestants both tried to rebel against a Queen finishing by looking at the social dimension: why was poverty such an issues?</a:t>
                      </a:r>
                    </a:p>
                  </a:txBody>
                  <a:tcPr/>
                </a:tc>
                <a:extLst>
                  <a:ext uri="{0D108BD9-81ED-4DB2-BD59-A6C34878D82A}">
                    <a16:rowId xmlns:a16="http://schemas.microsoft.com/office/drawing/2014/main" val="2998273704"/>
                  </a:ext>
                </a:extLst>
              </a:tr>
            </a:tbl>
          </a:graphicData>
        </a:graphic>
      </p:graphicFrame>
      <p:pic>
        <p:nvPicPr>
          <p:cNvPr id="1026" name="Picture 2" descr="Walton High School, Stafford Mission Statement, Employees and Hiring ...">
            <a:extLst>
              <a:ext uri="{FF2B5EF4-FFF2-40B4-BE49-F238E27FC236}">
                <a16:creationId xmlns:a16="http://schemas.microsoft.com/office/drawing/2014/main" id="{9C9E15CF-D2C8-40CB-9FD0-BDCA2D324A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2267" y="71705"/>
            <a:ext cx="580063" cy="58006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40F49B9-2DCB-4BF6-8F97-B4D0A5A16C5B}"/>
              </a:ext>
            </a:extLst>
          </p:cNvPr>
          <p:cNvSpPr/>
          <p:nvPr/>
        </p:nvSpPr>
        <p:spPr>
          <a:xfrm>
            <a:off x="1004047" y="0"/>
            <a:ext cx="11187953" cy="66653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bg1"/>
                </a:solidFill>
              </a:rPr>
              <a:t>WALTON HIGH SCHOOL – YEAR 9 CURRICULUM OVERVIEW</a:t>
            </a:r>
          </a:p>
        </p:txBody>
      </p:sp>
    </p:spTree>
    <p:extLst>
      <p:ext uri="{BB962C8B-B14F-4D97-AF65-F5344CB8AC3E}">
        <p14:creationId xmlns:p14="http://schemas.microsoft.com/office/powerpoint/2010/main" val="1209851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AA6274D-5CB0-406A-8AFB-D93342B1EA92}"/>
              </a:ext>
            </a:extLst>
          </p:cNvPr>
          <p:cNvGraphicFramePr>
            <a:graphicFrameLocks noGrp="1"/>
          </p:cNvGraphicFramePr>
          <p:nvPr>
            <p:extLst>
              <p:ext uri="{D42A27DB-BD31-4B8C-83A1-F6EECF244321}">
                <p14:modId xmlns:p14="http://schemas.microsoft.com/office/powerpoint/2010/main" val="4281897318"/>
              </p:ext>
            </p:extLst>
          </p:nvPr>
        </p:nvGraphicFramePr>
        <p:xfrm>
          <a:off x="0" y="666536"/>
          <a:ext cx="12191994" cy="6191464"/>
        </p:xfrm>
        <a:graphic>
          <a:graphicData uri="http://schemas.openxmlformats.org/drawingml/2006/table">
            <a:tbl>
              <a:tblPr firstRow="1" bandRow="1">
                <a:tableStyleId>{5940675A-B579-460E-94D1-54222C63F5DA}</a:tableStyleId>
              </a:tblPr>
              <a:tblGrid>
                <a:gridCol w="508635">
                  <a:extLst>
                    <a:ext uri="{9D8B030D-6E8A-4147-A177-3AD203B41FA5}">
                      <a16:colId xmlns:a16="http://schemas.microsoft.com/office/drawing/2014/main" val="1323354650"/>
                    </a:ext>
                  </a:extLst>
                </a:gridCol>
                <a:gridCol w="508635">
                  <a:extLst>
                    <a:ext uri="{9D8B030D-6E8A-4147-A177-3AD203B41FA5}">
                      <a16:colId xmlns:a16="http://schemas.microsoft.com/office/drawing/2014/main" val="229629103"/>
                    </a:ext>
                  </a:extLst>
                </a:gridCol>
                <a:gridCol w="1862454">
                  <a:extLst>
                    <a:ext uri="{9D8B030D-6E8A-4147-A177-3AD203B41FA5}">
                      <a16:colId xmlns:a16="http://schemas.microsoft.com/office/drawing/2014/main" val="2268397797"/>
                    </a:ext>
                  </a:extLst>
                </a:gridCol>
                <a:gridCol w="1862454">
                  <a:extLst>
                    <a:ext uri="{9D8B030D-6E8A-4147-A177-3AD203B41FA5}">
                      <a16:colId xmlns:a16="http://schemas.microsoft.com/office/drawing/2014/main" val="1411940593"/>
                    </a:ext>
                  </a:extLst>
                </a:gridCol>
                <a:gridCol w="1862454">
                  <a:extLst>
                    <a:ext uri="{9D8B030D-6E8A-4147-A177-3AD203B41FA5}">
                      <a16:colId xmlns:a16="http://schemas.microsoft.com/office/drawing/2014/main" val="415188477"/>
                    </a:ext>
                  </a:extLst>
                </a:gridCol>
                <a:gridCol w="1862454">
                  <a:extLst>
                    <a:ext uri="{9D8B030D-6E8A-4147-A177-3AD203B41FA5}">
                      <a16:colId xmlns:a16="http://schemas.microsoft.com/office/drawing/2014/main" val="2116589672"/>
                    </a:ext>
                  </a:extLst>
                </a:gridCol>
                <a:gridCol w="1862454">
                  <a:extLst>
                    <a:ext uri="{9D8B030D-6E8A-4147-A177-3AD203B41FA5}">
                      <a16:colId xmlns:a16="http://schemas.microsoft.com/office/drawing/2014/main" val="1988259304"/>
                    </a:ext>
                  </a:extLst>
                </a:gridCol>
                <a:gridCol w="1862454">
                  <a:extLst>
                    <a:ext uri="{9D8B030D-6E8A-4147-A177-3AD203B41FA5}">
                      <a16:colId xmlns:a16="http://schemas.microsoft.com/office/drawing/2014/main" val="2065259818"/>
                    </a:ext>
                  </a:extLst>
                </a:gridCol>
              </a:tblGrid>
              <a:tr h="628559">
                <a:tc gridSpan="2">
                  <a:txBody>
                    <a:bodyPr/>
                    <a:lstStyle/>
                    <a:p>
                      <a:pPr algn="ctr"/>
                      <a:r>
                        <a:rPr lang="en-GB" sz="1400" b="1" dirty="0"/>
                        <a:t>Subject</a:t>
                      </a:r>
                    </a:p>
                  </a:txBody>
                  <a:tcPr/>
                </a:tc>
                <a:tc hMerge="1">
                  <a:txBody>
                    <a:bodyPr/>
                    <a:lstStyle/>
                    <a:p>
                      <a:endParaRPr lang="en-GB" b="1" dirty="0"/>
                    </a:p>
                  </a:txBody>
                  <a:tcPr/>
                </a:tc>
                <a:tc>
                  <a:txBody>
                    <a:bodyPr/>
                    <a:lstStyle/>
                    <a:p>
                      <a:r>
                        <a:rPr lang="en-GB" sz="1400" b="1" dirty="0"/>
                        <a:t>HT1</a:t>
                      </a:r>
                    </a:p>
                    <a:p>
                      <a:r>
                        <a:rPr lang="en-GB" sz="1400" b="1" dirty="0"/>
                        <a:t>(Sept-Oct)</a:t>
                      </a:r>
                    </a:p>
                  </a:txBody>
                  <a:tcPr/>
                </a:tc>
                <a:tc>
                  <a:txBody>
                    <a:bodyPr/>
                    <a:lstStyle/>
                    <a:p>
                      <a:r>
                        <a:rPr lang="en-GB" sz="1400" b="1" dirty="0"/>
                        <a:t>HT2</a:t>
                      </a:r>
                    </a:p>
                    <a:p>
                      <a:r>
                        <a:rPr lang="en-GB" sz="1400" b="1" dirty="0"/>
                        <a:t>(Nov-Dec)</a:t>
                      </a:r>
                    </a:p>
                  </a:txBody>
                  <a:tcPr/>
                </a:tc>
                <a:tc>
                  <a:txBody>
                    <a:bodyPr/>
                    <a:lstStyle/>
                    <a:p>
                      <a:r>
                        <a:rPr lang="en-GB" sz="1400" b="1" dirty="0"/>
                        <a:t>HT3</a:t>
                      </a:r>
                    </a:p>
                    <a:p>
                      <a:r>
                        <a:rPr lang="en-GB" sz="1400" b="1" dirty="0"/>
                        <a:t>(Jan-Feb)</a:t>
                      </a:r>
                    </a:p>
                  </a:txBody>
                  <a:tcPr/>
                </a:tc>
                <a:tc>
                  <a:txBody>
                    <a:bodyPr/>
                    <a:lstStyle/>
                    <a:p>
                      <a:r>
                        <a:rPr lang="en-GB" sz="1400" b="1" dirty="0"/>
                        <a:t>HT4</a:t>
                      </a:r>
                    </a:p>
                    <a:p>
                      <a:r>
                        <a:rPr lang="en-GB" sz="1400" b="1" dirty="0"/>
                        <a:t>(March-April)</a:t>
                      </a:r>
                    </a:p>
                  </a:txBody>
                  <a:tcPr/>
                </a:tc>
                <a:tc>
                  <a:txBody>
                    <a:bodyPr/>
                    <a:lstStyle/>
                    <a:p>
                      <a:r>
                        <a:rPr lang="en-GB" sz="1400" b="1" dirty="0"/>
                        <a:t>HT5</a:t>
                      </a:r>
                    </a:p>
                    <a:p>
                      <a:r>
                        <a:rPr lang="en-GB" sz="1400" b="1" dirty="0"/>
                        <a:t>(April-May)</a:t>
                      </a:r>
                    </a:p>
                  </a:txBody>
                  <a:tcPr/>
                </a:tc>
                <a:tc>
                  <a:txBody>
                    <a:bodyPr/>
                    <a:lstStyle/>
                    <a:p>
                      <a:r>
                        <a:rPr lang="en-GB" sz="1400" b="1" dirty="0"/>
                        <a:t>HT6</a:t>
                      </a:r>
                    </a:p>
                    <a:p>
                      <a:r>
                        <a:rPr lang="en-GB" sz="1400" b="1" dirty="0"/>
                        <a:t>(June-July)</a:t>
                      </a:r>
                    </a:p>
                  </a:txBody>
                  <a:tcPr/>
                </a:tc>
                <a:extLst>
                  <a:ext uri="{0D108BD9-81ED-4DB2-BD59-A6C34878D82A}">
                    <a16:rowId xmlns:a16="http://schemas.microsoft.com/office/drawing/2014/main" val="1744465016"/>
                  </a:ext>
                </a:extLst>
              </a:tr>
              <a:tr h="686646">
                <a:tc rowSpan="2">
                  <a:txBody>
                    <a:bodyPr/>
                    <a:lstStyle/>
                    <a:p>
                      <a:pPr algn="ctr"/>
                      <a:r>
                        <a:rPr lang="en-GB" sz="2800" dirty="0"/>
                        <a:t>IT</a:t>
                      </a:r>
                    </a:p>
                  </a:txBody>
                  <a:tcPr vert="vert270" anchor="ctr"/>
                </a:tc>
                <a:tc>
                  <a:txBody>
                    <a:bodyPr/>
                    <a:lstStyle/>
                    <a:p>
                      <a:r>
                        <a:rPr lang="en-GB" sz="1200" b="1" dirty="0">
                          <a:solidFill>
                            <a:schemeClr val="tx1"/>
                          </a:solidFill>
                          <a:latin typeface="+mn-lt"/>
                        </a:rPr>
                        <a:t>Main Topics</a:t>
                      </a:r>
                    </a:p>
                  </a:txBody>
                  <a:tcPr vert="vert270" anchor="ctr"/>
                </a:tc>
                <a:tc>
                  <a:txBody>
                    <a:bodyPr/>
                    <a:lstStyle/>
                    <a:p>
                      <a:pPr>
                        <a:lnSpc>
                          <a:spcPct val="107000"/>
                        </a:lnSpc>
                        <a:spcAft>
                          <a:spcPts val="800"/>
                        </a:spcAft>
                      </a:pPr>
                      <a:r>
                        <a:rPr lang="en-GB" sz="1200" b="1" kern="0" dirty="0">
                          <a:solidFill>
                            <a:schemeClr val="tx1"/>
                          </a:solidFill>
                          <a:effectLst/>
                          <a:latin typeface="+mn-lt"/>
                          <a:ea typeface="Times New Roman" panose="02020603050405020304" pitchFamily="18" charset="0"/>
                          <a:cs typeface="Calibri" panose="020F0502020204030204" pitchFamily="34" charset="0"/>
                        </a:rPr>
                        <a:t>Programming Fundamentals </a:t>
                      </a:r>
                      <a:endParaRPr lang="en-GB" sz="1200" kern="1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b="1" kern="0" dirty="0">
                          <a:solidFill>
                            <a:schemeClr val="tx1"/>
                          </a:solidFill>
                          <a:effectLst/>
                          <a:latin typeface="+mn-lt"/>
                          <a:ea typeface="Times New Roman" panose="02020603050405020304" pitchFamily="18" charset="0"/>
                          <a:cs typeface="Calibri" panose="020F0502020204030204" pitchFamily="34" charset="0"/>
                        </a:rPr>
                        <a:t>Sound Editing</a:t>
                      </a:r>
                      <a:r>
                        <a:rPr lang="en-GB" sz="1200" kern="0" dirty="0">
                          <a:solidFill>
                            <a:schemeClr val="tx1"/>
                          </a:solidFill>
                          <a:effectLst/>
                          <a:latin typeface="+mn-lt"/>
                          <a:ea typeface="Times New Roman" panose="02020603050405020304" pitchFamily="18" charset="0"/>
                          <a:cs typeface="Calibri" panose="020F0502020204030204" pitchFamily="34" charset="0"/>
                        </a:rPr>
                        <a:t> </a:t>
                      </a:r>
                      <a:r>
                        <a:rPr lang="en-GB" sz="1200" b="1" kern="0" dirty="0">
                          <a:solidFill>
                            <a:schemeClr val="tx1"/>
                          </a:solidFill>
                          <a:effectLst/>
                          <a:latin typeface="+mn-lt"/>
                          <a:ea typeface="Times New Roman" panose="02020603050405020304" pitchFamily="18" charset="0"/>
                          <a:cs typeface="Calibri" panose="020F0502020204030204" pitchFamily="34" charset="0"/>
                        </a:rPr>
                        <a:t>Audacity</a:t>
                      </a:r>
                      <a:r>
                        <a:rPr lang="en-GB" sz="1200" kern="0" dirty="0">
                          <a:solidFill>
                            <a:schemeClr val="tx1"/>
                          </a:solidFill>
                          <a:effectLst/>
                          <a:latin typeface="+mn-lt"/>
                          <a:ea typeface="Times New Roman" panose="02020603050405020304" pitchFamily="18" charset="0"/>
                          <a:cs typeface="Calibri" panose="020F0502020204030204" pitchFamily="34" charset="0"/>
                        </a:rPr>
                        <a:t> </a:t>
                      </a:r>
                      <a:endParaRPr lang="en-GB" sz="1200" kern="1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b="1" kern="0" dirty="0">
                          <a:solidFill>
                            <a:schemeClr val="tx1"/>
                          </a:solidFill>
                          <a:effectLst/>
                          <a:latin typeface="+mn-lt"/>
                          <a:ea typeface="Times New Roman" panose="02020603050405020304" pitchFamily="18" charset="0"/>
                          <a:cs typeface="Calibri" panose="020F0502020204030204" pitchFamily="34" charset="0"/>
                        </a:rPr>
                        <a:t>Web Authoring: HTML</a:t>
                      </a:r>
                      <a:endParaRPr lang="en-GB" sz="1200" kern="1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b="1" kern="0" dirty="0">
                          <a:solidFill>
                            <a:schemeClr val="tx1"/>
                          </a:solidFill>
                          <a:effectLst/>
                          <a:latin typeface="+mn-lt"/>
                          <a:ea typeface="Times New Roman" panose="02020603050405020304" pitchFamily="18" charset="0"/>
                          <a:cs typeface="Calibri" panose="020F0502020204030204" pitchFamily="34" charset="0"/>
                        </a:rPr>
                        <a:t>Wider Issues</a:t>
                      </a:r>
                      <a:endParaRPr lang="en-GB" sz="1200" kern="1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b="1" kern="0" dirty="0">
                          <a:solidFill>
                            <a:schemeClr val="tx1"/>
                          </a:solidFill>
                          <a:effectLst/>
                          <a:latin typeface="+mn-lt"/>
                          <a:ea typeface="Times New Roman" panose="02020603050405020304" pitchFamily="18" charset="0"/>
                          <a:cs typeface="Calibri" panose="020F0502020204030204" pitchFamily="34" charset="0"/>
                        </a:rPr>
                        <a:t>Video Editing</a:t>
                      </a:r>
                      <a:endParaRPr lang="en-GB" sz="1200" kern="1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endParaRPr lang="en-GB" sz="1200" kern="1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31929405"/>
                  </a:ext>
                </a:extLst>
              </a:tr>
              <a:tr h="2237083">
                <a:tc vMerge="1">
                  <a:txBody>
                    <a:bodyPr/>
                    <a:lstStyle/>
                    <a:p>
                      <a:endParaRPr lang="en-GB" dirty="0"/>
                    </a:p>
                  </a:txBody>
                  <a:tcPr/>
                </a:tc>
                <a:tc>
                  <a:txBody>
                    <a:bodyPr/>
                    <a:lstStyle/>
                    <a:p>
                      <a:r>
                        <a:rPr lang="en-GB" sz="1200" b="1" dirty="0">
                          <a:solidFill>
                            <a:schemeClr val="tx1"/>
                          </a:solidFill>
                          <a:latin typeface="+mn-lt"/>
                        </a:rPr>
                        <a:t>Additional information</a:t>
                      </a:r>
                    </a:p>
                  </a:txBody>
                  <a:tcPr vert="vert270" anchor="ctr"/>
                </a:tc>
                <a:tc>
                  <a:txBody>
                    <a:bodyPr/>
                    <a:lstStyle/>
                    <a:p>
                      <a:pPr>
                        <a:lnSpc>
                          <a:spcPct val="107000"/>
                        </a:lnSpc>
                        <a:spcAft>
                          <a:spcPts val="0"/>
                        </a:spcAft>
                      </a:pPr>
                      <a:r>
                        <a:rPr lang="en-US" sz="1200" kern="0" dirty="0">
                          <a:solidFill>
                            <a:schemeClr val="tx1"/>
                          </a:solidFill>
                          <a:effectLst/>
                          <a:latin typeface="+mn-lt"/>
                          <a:ea typeface="Times New Roman" panose="02020603050405020304" pitchFamily="18" charset="0"/>
                          <a:cs typeface="Calibri" panose="020F0502020204030204" pitchFamily="34" charset="0"/>
                        </a:rPr>
                        <a:t>Python </a:t>
                      </a:r>
                    </a:p>
                    <a:p>
                      <a:pPr>
                        <a:lnSpc>
                          <a:spcPct val="107000"/>
                        </a:lnSpc>
                        <a:spcAft>
                          <a:spcPts val="0"/>
                        </a:spcAft>
                      </a:pPr>
                      <a:r>
                        <a:rPr lang="en-US" sz="1200" kern="0" dirty="0">
                          <a:solidFill>
                            <a:schemeClr val="tx1"/>
                          </a:solidFill>
                          <a:effectLst/>
                          <a:latin typeface="+mn-lt"/>
                          <a:ea typeface="Times New Roman" panose="02020603050405020304" pitchFamily="18" charset="0"/>
                          <a:cs typeface="Calibri" panose="020F0502020204030204" pitchFamily="34" charset="0"/>
                        </a:rPr>
                        <a:t>Functions, variables, operators </a:t>
                      </a:r>
                    </a:p>
                    <a:p>
                      <a:pPr>
                        <a:lnSpc>
                          <a:spcPct val="107000"/>
                        </a:lnSpc>
                        <a:spcAft>
                          <a:spcPts val="0"/>
                        </a:spcAft>
                      </a:pPr>
                      <a:r>
                        <a:rPr lang="en-US" sz="1200" kern="0" dirty="0">
                          <a:solidFill>
                            <a:schemeClr val="tx1"/>
                          </a:solidFill>
                          <a:effectLst/>
                          <a:latin typeface="+mn-lt"/>
                          <a:ea typeface="Times New Roman" panose="02020603050405020304" pitchFamily="18" charset="0"/>
                          <a:cs typeface="Calibri" panose="020F0502020204030204" pitchFamily="34" charset="0"/>
                        </a:rPr>
                        <a:t>Text Adventure Game*</a:t>
                      </a:r>
                      <a:endParaRPr lang="en-GB"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kern="0" dirty="0">
                          <a:solidFill>
                            <a:schemeClr val="tx1"/>
                          </a:solidFill>
                          <a:effectLst/>
                          <a:latin typeface="+mn-lt"/>
                          <a:ea typeface="Times New Roman" panose="02020603050405020304" pitchFamily="18" charset="0"/>
                          <a:cs typeface="Calibri" panose="020F0502020204030204" pitchFamily="34" charset="0"/>
                        </a:rPr>
                        <a:t>Basic sound editing in Audacity </a:t>
                      </a:r>
                      <a:endParaRPr lang="en-GB" sz="1200" kern="100" dirty="0">
                        <a:solidFill>
                          <a:schemeClr val="tx1"/>
                        </a:solidFill>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GB" sz="1200" kern="0" dirty="0">
                          <a:solidFill>
                            <a:schemeClr val="tx1"/>
                          </a:solidFill>
                          <a:effectLst/>
                          <a:latin typeface="+mn-lt"/>
                          <a:ea typeface="Times New Roman" panose="02020603050405020304" pitchFamily="18" charset="0"/>
                          <a:cs typeface="Calibri" panose="020F0502020204030204" pitchFamily="34" charset="0"/>
                        </a:rPr>
                        <a:t>File export </a:t>
                      </a:r>
                      <a:endParaRPr lang="en-GB" sz="1200" kern="100" dirty="0">
                        <a:solidFill>
                          <a:schemeClr val="tx1"/>
                        </a:solidFill>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GB" sz="1200" kern="0" dirty="0">
                          <a:solidFill>
                            <a:schemeClr val="tx1"/>
                          </a:solidFill>
                          <a:effectLst/>
                          <a:latin typeface="+mn-lt"/>
                          <a:ea typeface="Times New Roman" panose="02020603050405020304" pitchFamily="18" charset="0"/>
                          <a:cs typeface="Calibri" panose="020F0502020204030204" pitchFamily="34" charset="0"/>
                        </a:rPr>
                        <a:t>Radio Advert - Christmas Event </a:t>
                      </a:r>
                      <a:endParaRPr lang="en-GB" sz="1200" kern="100" dirty="0">
                        <a:solidFill>
                          <a:schemeClr val="tx1"/>
                        </a:solidFill>
                        <a:effectLst/>
                        <a:latin typeface="+mn-lt"/>
                        <a:ea typeface="Calibri" panose="020F0502020204030204" pitchFamily="34" charset="0"/>
                        <a:cs typeface="Times New Roman" panose="02020603050405020304" pitchFamily="18" charset="0"/>
                      </a:endParaRPr>
                    </a:p>
                  </a:txBody>
                  <a:tcPr/>
                </a:tc>
                <a:tc>
                  <a:txBody>
                    <a:bodyPr/>
                    <a:lstStyle/>
                    <a:p>
                      <a:pPr>
                        <a:lnSpc>
                          <a:spcPct val="107000"/>
                        </a:lnSpc>
                        <a:spcAft>
                          <a:spcPts val="0"/>
                        </a:spcAft>
                      </a:pPr>
                      <a:r>
                        <a:rPr lang="en-US" sz="1200" kern="0" dirty="0">
                          <a:solidFill>
                            <a:schemeClr val="tx1"/>
                          </a:solidFill>
                          <a:effectLst/>
                          <a:latin typeface="+mn-lt"/>
                          <a:ea typeface="Times New Roman" panose="02020603050405020304" pitchFamily="18" charset="0"/>
                          <a:cs typeface="Calibri" panose="020F0502020204030204" pitchFamily="34" charset="0"/>
                        </a:rPr>
                        <a:t>HTML Tags/ CSS / JavaScript </a:t>
                      </a:r>
                    </a:p>
                    <a:p>
                      <a:pPr>
                        <a:lnSpc>
                          <a:spcPct val="107000"/>
                        </a:lnSpc>
                        <a:spcAft>
                          <a:spcPts val="0"/>
                        </a:spcAft>
                      </a:pPr>
                      <a:r>
                        <a:rPr lang="en-US" sz="1200" kern="0" dirty="0">
                          <a:solidFill>
                            <a:schemeClr val="tx1"/>
                          </a:solidFill>
                          <a:effectLst/>
                          <a:latin typeface="+mn-lt"/>
                          <a:ea typeface="Times New Roman" panose="02020603050405020304" pitchFamily="18" charset="0"/>
                          <a:cs typeface="Calibri" panose="020F0502020204030204" pitchFamily="34" charset="0"/>
                        </a:rPr>
                        <a:t>Project for: </a:t>
                      </a:r>
                    </a:p>
                    <a:p>
                      <a:pPr>
                        <a:lnSpc>
                          <a:spcPct val="107000"/>
                        </a:lnSpc>
                        <a:spcAft>
                          <a:spcPts val="0"/>
                        </a:spcAft>
                      </a:pPr>
                      <a:r>
                        <a:rPr lang="en-US" sz="1200" kern="0" dirty="0">
                          <a:solidFill>
                            <a:schemeClr val="tx1"/>
                          </a:solidFill>
                          <a:effectLst/>
                          <a:latin typeface="+mn-lt"/>
                          <a:ea typeface="Times New Roman" panose="02020603050405020304" pitchFamily="18" charset="0"/>
                          <a:cs typeface="Calibri" panose="020F0502020204030204" pitchFamily="34" charset="0"/>
                        </a:rPr>
                        <a:t>Sports Site [Olympic/History/</a:t>
                      </a:r>
                      <a:r>
                        <a:rPr lang="en-US" sz="1200" kern="0" dirty="0" err="1">
                          <a:solidFill>
                            <a:schemeClr val="tx1"/>
                          </a:solidFill>
                          <a:effectLst/>
                          <a:latin typeface="+mn-lt"/>
                          <a:ea typeface="Times New Roman" panose="02020603050405020304" pitchFamily="18" charset="0"/>
                          <a:cs typeface="Calibri" panose="020F0502020204030204" pitchFamily="34" charset="0"/>
                        </a:rPr>
                        <a:t>Organisation</a:t>
                      </a:r>
                      <a:r>
                        <a:rPr lang="en-US" sz="1200" kern="0" dirty="0">
                          <a:solidFill>
                            <a:schemeClr val="tx1"/>
                          </a:solidFill>
                          <a:effectLst/>
                          <a:latin typeface="+mn-lt"/>
                          <a:ea typeface="Times New Roman" panose="02020603050405020304" pitchFamily="18" charset="0"/>
                          <a:cs typeface="Calibri" panose="020F0502020204030204" pitchFamily="34" charset="0"/>
                        </a:rPr>
                        <a:t>]</a:t>
                      </a:r>
                    </a:p>
                    <a:p>
                      <a:pPr>
                        <a:lnSpc>
                          <a:spcPct val="107000"/>
                        </a:lnSpc>
                        <a:spcAft>
                          <a:spcPts val="0"/>
                        </a:spcAft>
                      </a:pPr>
                      <a:r>
                        <a:rPr lang="en-US" sz="1200" kern="0" dirty="0">
                          <a:solidFill>
                            <a:schemeClr val="tx1"/>
                          </a:solidFill>
                          <a:effectLst/>
                          <a:latin typeface="+mn-lt"/>
                          <a:ea typeface="Times New Roman" panose="02020603050405020304" pitchFamily="18" charset="0"/>
                          <a:cs typeface="Calibri" panose="020F0502020204030204" pitchFamily="34" charset="0"/>
                        </a:rPr>
                        <a:t>Food or [Culture / Health]</a:t>
                      </a:r>
                    </a:p>
                    <a:p>
                      <a:pPr>
                        <a:lnSpc>
                          <a:spcPct val="107000"/>
                        </a:lnSpc>
                        <a:spcAft>
                          <a:spcPts val="0"/>
                        </a:spcAft>
                      </a:pPr>
                      <a:r>
                        <a:rPr lang="en-US" sz="1200" kern="0" dirty="0">
                          <a:solidFill>
                            <a:schemeClr val="tx1"/>
                          </a:solidFill>
                          <a:effectLst/>
                          <a:latin typeface="+mn-lt"/>
                          <a:ea typeface="Times New Roman" panose="02020603050405020304" pitchFamily="18" charset="0"/>
                          <a:cs typeface="Calibri" panose="020F0502020204030204" pitchFamily="34" charset="0"/>
                        </a:rPr>
                        <a:t>Animals [Zoo/conservation]</a:t>
                      </a:r>
                      <a:endParaRPr lang="en-GB" sz="1200" kern="100" dirty="0">
                        <a:solidFill>
                          <a:schemeClr val="tx1"/>
                        </a:solidFill>
                        <a:effectLst/>
                        <a:latin typeface="+mn-lt"/>
                        <a:ea typeface="Calibri" panose="020F0502020204030204" pitchFamily="34" charset="0"/>
                        <a:cs typeface="Times New Roman" panose="02020603050405020304" pitchFamily="18" charset="0"/>
                      </a:endParaRPr>
                    </a:p>
                  </a:txBody>
                  <a:tcPr/>
                </a:tc>
                <a:tc>
                  <a:txBody>
                    <a:bodyPr/>
                    <a:lstStyle/>
                    <a:p>
                      <a:pPr>
                        <a:lnSpc>
                          <a:spcPct val="107000"/>
                        </a:lnSpc>
                        <a:spcAft>
                          <a:spcPts val="0"/>
                        </a:spcAft>
                      </a:pPr>
                      <a:r>
                        <a:rPr lang="en-GB" sz="1200" kern="100" dirty="0">
                          <a:solidFill>
                            <a:schemeClr val="tx1"/>
                          </a:solidFill>
                          <a:effectLst/>
                          <a:latin typeface="+mn-lt"/>
                          <a:ea typeface="Calibri" panose="020F0502020204030204" pitchFamily="34" charset="0"/>
                          <a:cs typeface="Times New Roman" panose="02020603050405020304" pitchFamily="18" charset="0"/>
                        </a:rPr>
                        <a:t>Ethical [AI/Autonomous Vehicles / Privacy / Surveillance]</a:t>
                      </a:r>
                    </a:p>
                    <a:p>
                      <a:pPr>
                        <a:lnSpc>
                          <a:spcPct val="107000"/>
                        </a:lnSpc>
                        <a:spcAft>
                          <a:spcPts val="0"/>
                        </a:spcAft>
                      </a:pPr>
                      <a:r>
                        <a:rPr lang="en-GB" sz="1200" kern="100" dirty="0">
                          <a:solidFill>
                            <a:schemeClr val="tx1"/>
                          </a:solidFill>
                          <a:effectLst/>
                          <a:latin typeface="+mn-lt"/>
                          <a:ea typeface="Calibri" panose="020F0502020204030204" pitchFamily="34" charset="0"/>
                          <a:cs typeface="Times New Roman" panose="02020603050405020304" pitchFamily="18" charset="0"/>
                        </a:rPr>
                        <a:t>Environmental / </a:t>
                      </a:r>
                    </a:p>
                    <a:p>
                      <a:pPr>
                        <a:lnSpc>
                          <a:spcPct val="107000"/>
                        </a:lnSpc>
                        <a:spcAft>
                          <a:spcPts val="0"/>
                        </a:spcAft>
                      </a:pPr>
                      <a:r>
                        <a:rPr lang="en-GB" sz="1200" kern="100" dirty="0">
                          <a:solidFill>
                            <a:schemeClr val="tx1"/>
                          </a:solidFill>
                          <a:effectLst/>
                          <a:latin typeface="+mn-lt"/>
                          <a:ea typeface="Calibri" panose="020F0502020204030204" pitchFamily="34" charset="0"/>
                          <a:cs typeface="Times New Roman" panose="02020603050405020304" pitchFamily="18" charset="0"/>
                        </a:rPr>
                        <a:t>E Waste [Audit Report] </a:t>
                      </a:r>
                    </a:p>
                    <a:p>
                      <a:pPr>
                        <a:lnSpc>
                          <a:spcPct val="107000"/>
                        </a:lnSpc>
                        <a:spcAft>
                          <a:spcPts val="0"/>
                        </a:spcAft>
                      </a:pPr>
                      <a:r>
                        <a:rPr lang="en-GB" sz="1200" kern="100" dirty="0">
                          <a:solidFill>
                            <a:schemeClr val="tx1"/>
                          </a:solidFill>
                          <a:effectLst/>
                          <a:latin typeface="+mn-lt"/>
                          <a:ea typeface="Calibri" panose="020F0502020204030204" pitchFamily="34" charset="0"/>
                          <a:cs typeface="Times New Roman" panose="02020603050405020304" pitchFamily="18" charset="0"/>
                        </a:rPr>
                        <a:t>Cultural [Debate] </a:t>
                      </a:r>
                    </a:p>
                    <a:p>
                      <a:pPr>
                        <a:lnSpc>
                          <a:spcPct val="107000"/>
                        </a:lnSpc>
                        <a:spcAft>
                          <a:spcPts val="0"/>
                        </a:spcAft>
                      </a:pPr>
                      <a:r>
                        <a:rPr lang="en-GB" sz="1200" kern="100" dirty="0">
                          <a:solidFill>
                            <a:schemeClr val="tx1"/>
                          </a:solidFill>
                          <a:effectLst/>
                          <a:latin typeface="+mn-lt"/>
                          <a:ea typeface="Calibri" panose="020F0502020204030204" pitchFamily="34" charset="0"/>
                          <a:cs typeface="Times New Roman" panose="02020603050405020304" pitchFamily="18" charset="0"/>
                        </a:rPr>
                        <a:t>Legal [Mock trials]</a:t>
                      </a:r>
                    </a:p>
                  </a:txBody>
                  <a:tcPr/>
                </a:tc>
                <a:tc gridSpan="2">
                  <a:txBody>
                    <a:bodyPr/>
                    <a:lstStyle/>
                    <a:p>
                      <a:pPr>
                        <a:lnSpc>
                          <a:spcPct val="107000"/>
                        </a:lnSpc>
                        <a:spcAft>
                          <a:spcPts val="800"/>
                        </a:spcAft>
                      </a:pPr>
                      <a:r>
                        <a:rPr lang="en-GB" sz="1200" b="1" kern="0" dirty="0">
                          <a:solidFill>
                            <a:schemeClr val="tx1"/>
                          </a:solidFill>
                          <a:effectLst/>
                          <a:latin typeface="+mn-lt"/>
                          <a:ea typeface="Times New Roman" panose="02020603050405020304" pitchFamily="18" charset="0"/>
                          <a:cs typeface="Calibri" panose="020F0502020204030204" pitchFamily="34" charset="0"/>
                        </a:rPr>
                        <a:t>Tourism Campaign [</a:t>
                      </a:r>
                      <a:r>
                        <a:rPr lang="en-GB" sz="1200" b="1" kern="0" dirty="0" err="1">
                          <a:solidFill>
                            <a:schemeClr val="tx1"/>
                          </a:solidFill>
                          <a:effectLst/>
                          <a:latin typeface="+mn-lt"/>
                          <a:ea typeface="Times New Roman" panose="02020603050405020304" pitchFamily="18" charset="0"/>
                          <a:cs typeface="Calibri" panose="020F0502020204030204" pitchFamily="34" charset="0"/>
                        </a:rPr>
                        <a:t>Capcut</a:t>
                      </a:r>
                      <a:r>
                        <a:rPr lang="en-GB" sz="1200" b="1" kern="0" dirty="0">
                          <a:solidFill>
                            <a:schemeClr val="tx1"/>
                          </a:solidFill>
                          <a:effectLst/>
                          <a:latin typeface="+mn-lt"/>
                          <a:ea typeface="Times New Roman" panose="02020603050405020304" pitchFamily="18" charset="0"/>
                          <a:cs typeface="Calibri" panose="020F0502020204030204" pitchFamily="34" charset="0"/>
                        </a:rPr>
                        <a:t>?]</a:t>
                      </a:r>
                      <a:endParaRPr lang="en-GB" sz="1200" kern="100" dirty="0">
                        <a:solidFill>
                          <a:schemeClr val="tx1"/>
                        </a:solidFill>
                        <a:effectLst/>
                        <a:latin typeface="+mn-lt"/>
                        <a:ea typeface="Calibri" panose="020F0502020204030204" pitchFamily="34" charset="0"/>
                        <a:cs typeface="Times New Roman" panose="02020603050405020304" pitchFamily="18" charset="0"/>
                      </a:endParaRPr>
                    </a:p>
                    <a:p>
                      <a:pPr>
                        <a:lnSpc>
                          <a:spcPct val="107000"/>
                        </a:lnSpc>
                        <a:spcAft>
                          <a:spcPts val="800"/>
                        </a:spcAft>
                      </a:pPr>
                      <a:r>
                        <a:rPr lang="en-GB" sz="1200" kern="0" dirty="0">
                          <a:solidFill>
                            <a:schemeClr val="tx1"/>
                          </a:solidFill>
                          <a:effectLst/>
                          <a:latin typeface="+mn-lt"/>
                          <a:ea typeface="Times New Roman" panose="02020603050405020304" pitchFamily="18" charset="0"/>
                          <a:cs typeface="Calibri" panose="020F0502020204030204" pitchFamily="34" charset="0"/>
                        </a:rPr>
                        <a:t>Transitions, captions, timeline management, transitions, importing assets</a:t>
                      </a:r>
                      <a:endParaRPr lang="en-GB" sz="1200" kern="100" dirty="0">
                        <a:solidFill>
                          <a:schemeClr val="tx1"/>
                        </a:solidFill>
                        <a:effectLst/>
                        <a:latin typeface="+mn-lt"/>
                        <a:ea typeface="Calibri" panose="020F0502020204030204" pitchFamily="34" charset="0"/>
                        <a:cs typeface="Times New Roman" panose="02020603050405020304" pitchFamily="18" charset="0"/>
                      </a:endParaRPr>
                    </a:p>
                  </a:txBody>
                  <a:tcPr/>
                </a:tc>
                <a:tc hMerge="1">
                  <a:txBody>
                    <a:bodyPr/>
                    <a:lstStyle/>
                    <a:p>
                      <a:pPr>
                        <a:lnSpc>
                          <a:spcPct val="107000"/>
                        </a:lnSpc>
                        <a:spcAft>
                          <a:spcPts val="0"/>
                        </a:spcAft>
                      </a:pPr>
                      <a:endParaRPr lang="en-GB" sz="1400" kern="100" dirty="0">
                        <a:effectLst/>
                        <a:latin typeface="+mn-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994355795"/>
                  </a:ext>
                </a:extLst>
              </a:tr>
              <a:tr h="1114305">
                <a:tc rowSpan="2">
                  <a:txBody>
                    <a:bodyPr/>
                    <a:lstStyle/>
                    <a:p>
                      <a:pPr algn="ctr"/>
                      <a:r>
                        <a:rPr lang="en-GB" sz="2800" dirty="0"/>
                        <a:t>Music</a:t>
                      </a:r>
                    </a:p>
                  </a:txBody>
                  <a:tcPr vert="vert270" anchor="ctr"/>
                </a:tc>
                <a:tc>
                  <a:txBody>
                    <a:bodyPr/>
                    <a:lstStyle/>
                    <a:p>
                      <a:r>
                        <a:rPr lang="en-GB" sz="1200" b="1" dirty="0">
                          <a:latin typeface="+mn-lt"/>
                        </a:rPr>
                        <a:t>Main Topics</a:t>
                      </a:r>
                    </a:p>
                  </a:txBody>
                  <a:tcPr vert="vert270" anchor="ctr"/>
                </a:tc>
                <a:tc>
                  <a:txBody>
                    <a:bodyPr/>
                    <a:lstStyle/>
                    <a:p>
                      <a:r>
                        <a:rPr lang="en-GB" sz="1200" noProof="1">
                          <a:latin typeface="+mn-lt"/>
                        </a:rPr>
                        <a:t>Introduction to Department</a:t>
                      </a:r>
                    </a:p>
                    <a:p>
                      <a:r>
                        <a:rPr lang="en-GB" sz="1200" noProof="1">
                          <a:latin typeface="+mn-lt"/>
                        </a:rPr>
                        <a:t>Target Setting from End of Year 8 marks</a:t>
                      </a:r>
                    </a:p>
                    <a:p>
                      <a:pPr>
                        <a:lnSpc>
                          <a:spcPct val="107000"/>
                        </a:lnSpc>
                        <a:spcAft>
                          <a:spcPts val="0"/>
                        </a:spcAft>
                      </a:pPr>
                      <a:r>
                        <a:rPr lang="en-GB" sz="1200" dirty="0">
                          <a:effectLst/>
                          <a:latin typeface="+mn-lt"/>
                          <a:ea typeface="Calibri" panose="020F0502020204030204" pitchFamily="34" charset="0"/>
                          <a:cs typeface="Times New Roman" panose="02020603050405020304" pitchFamily="18" charset="0"/>
                        </a:rPr>
                        <a:t>Blues</a:t>
                      </a:r>
                    </a:p>
                  </a:txBody>
                  <a:tcPr marL="68580" marR="68580" marT="0" marB="0"/>
                </a:tc>
                <a:tc>
                  <a:txBody>
                    <a:bodyPr/>
                    <a:lstStyle/>
                    <a:p>
                      <a:pPr>
                        <a:lnSpc>
                          <a:spcPct val="107000"/>
                        </a:lnSpc>
                        <a:spcAft>
                          <a:spcPts val="0"/>
                        </a:spcAft>
                      </a:pPr>
                      <a:r>
                        <a:rPr lang="en-US" sz="1200" kern="100" dirty="0">
                          <a:effectLst/>
                          <a:latin typeface="+mn-lt"/>
                          <a:ea typeface="Calibri" panose="020F0502020204030204" pitchFamily="34" charset="0"/>
                          <a:cs typeface="Times New Roman" panose="02020603050405020304" pitchFamily="18" charset="0"/>
                        </a:rPr>
                        <a:t>Film music</a:t>
                      </a:r>
                      <a:endParaRPr lang="en-GB" sz="1200" kern="100" dirty="0">
                        <a:effectLst/>
                        <a:latin typeface="+mn-lt"/>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pPr>
                      <a:r>
                        <a:rPr lang="en-US" sz="1200" kern="100" dirty="0">
                          <a:effectLst/>
                          <a:latin typeface="+mn-lt"/>
                          <a:ea typeface="Calibri" panose="020F0502020204030204" pitchFamily="34" charset="0"/>
                          <a:cs typeface="Times New Roman" panose="02020603050405020304" pitchFamily="18" charset="0"/>
                        </a:rPr>
                        <a:t>Theatre film and TV</a:t>
                      </a:r>
                      <a:endParaRPr lang="en-GB" sz="1200" kern="100"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a:lnSpc>
                          <a:spcPct val="107000"/>
                        </a:lnSpc>
                        <a:spcAft>
                          <a:spcPts val="0"/>
                        </a:spcAft>
                      </a:pPr>
                      <a:endParaRPr lang="en-GB" sz="1400" kern="100" dirty="0">
                        <a:effectLst/>
                        <a:latin typeface="+mn-lt"/>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0"/>
                        </a:spcAft>
                      </a:pPr>
                      <a:r>
                        <a:rPr lang="en-US" sz="1200" kern="100" dirty="0">
                          <a:effectLst/>
                          <a:latin typeface="+mn-lt"/>
                          <a:ea typeface="Calibri" panose="020F0502020204030204" pitchFamily="34" charset="0"/>
                          <a:cs typeface="Times New Roman" panose="02020603050405020304" pitchFamily="18" charset="0"/>
                        </a:rPr>
                        <a:t>Introduction to GCSE software</a:t>
                      </a:r>
                      <a:endParaRPr lang="en-GB" sz="1200" kern="100"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a:lnSpc>
                          <a:spcPct val="107000"/>
                        </a:lnSpc>
                        <a:spcAft>
                          <a:spcPts val="0"/>
                        </a:spcAft>
                      </a:pPr>
                      <a:endParaRPr lang="en-GB" sz="1400" kern="1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63169444"/>
                  </a:ext>
                </a:extLst>
              </a:tr>
              <a:tr h="1524871">
                <a:tc vMerge="1">
                  <a:txBody>
                    <a:bodyPr/>
                    <a:lstStyle/>
                    <a:p>
                      <a:endParaRPr lang="en-GB" dirty="0"/>
                    </a:p>
                  </a:txBody>
                  <a:tcPr/>
                </a:tc>
                <a:tc>
                  <a:txBody>
                    <a:bodyPr/>
                    <a:lstStyle/>
                    <a:p>
                      <a:r>
                        <a:rPr lang="en-GB" sz="1200" b="1" dirty="0">
                          <a:latin typeface="+mn-lt"/>
                        </a:rPr>
                        <a:t>Additional information</a:t>
                      </a:r>
                    </a:p>
                  </a:txBody>
                  <a:tcPr vert="vert270" anchor="ctr"/>
                </a:tc>
                <a:tc>
                  <a:txBody>
                    <a:bodyPr/>
                    <a:lstStyle/>
                    <a:p>
                      <a:r>
                        <a:rPr lang="en-GB" sz="1200" dirty="0">
                          <a:solidFill>
                            <a:srgbClr val="000000"/>
                          </a:solidFill>
                          <a:latin typeface="+mn-lt"/>
                        </a:rPr>
                        <a:t>Appraisal: Appraisal: Key words, Instruments, Artists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0000"/>
                          </a:solidFill>
                          <a:latin typeface="+mn-lt"/>
                        </a:rPr>
                        <a:t>Practical: Keyboard Skills (12 bar blues)</a:t>
                      </a:r>
                    </a:p>
                  </a:txBody>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200" dirty="0">
                          <a:solidFill>
                            <a:srgbClr val="000000"/>
                          </a:solidFill>
                          <a:latin typeface="+mn-lt"/>
                        </a:rPr>
                        <a:t>Appraisal: Analytical Skills, Key Words</a:t>
                      </a:r>
                    </a:p>
                    <a:p>
                      <a:pPr marL="0" marR="0" lvl="0" indent="0" algn="l" defTabSz="914400" rtl="0" eaLnBrk="1" fontAlgn="auto" latinLnBrk="0" hangingPunct="1">
                        <a:lnSpc>
                          <a:spcPct val="107000"/>
                        </a:lnSpc>
                        <a:spcBef>
                          <a:spcPts val="0"/>
                        </a:spcBef>
                        <a:spcAft>
                          <a:spcPts val="0"/>
                        </a:spcAft>
                        <a:buClrTx/>
                        <a:buSzTx/>
                        <a:buFontTx/>
                        <a:buNone/>
                        <a:tabLst/>
                        <a:defRPr/>
                      </a:pPr>
                      <a:r>
                        <a:rPr lang="en-GB" sz="1200" dirty="0">
                          <a:solidFill>
                            <a:srgbClr val="000000"/>
                          </a:solidFill>
                          <a:latin typeface="+mn-lt"/>
                        </a:rPr>
                        <a:t>Practical: Compose a piece of film music, either using live instruments or computer software</a:t>
                      </a:r>
                    </a:p>
                  </a:txBody>
                  <a:tcPr/>
                </a:tc>
                <a:tc gridSpan="2">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200" dirty="0">
                          <a:solidFill>
                            <a:srgbClr val="000000"/>
                          </a:solidFill>
                          <a:latin typeface="+mn-lt"/>
                        </a:rPr>
                        <a:t>Appraisal: Context, Analytical Skills, Key Words</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dirty="0">
                          <a:solidFill>
                            <a:srgbClr val="000000"/>
                          </a:solidFill>
                          <a:latin typeface="+mn-lt"/>
                        </a:rPr>
                        <a:t>Practical: Vocal Performance Skills (Cover Song)</a:t>
                      </a:r>
                    </a:p>
                  </a:txBody>
                  <a:tcPr/>
                </a:tc>
                <a:tc hMerge="1">
                  <a:txBody>
                    <a:bodyPr/>
                    <a:lstStyle/>
                    <a:p>
                      <a:pPr>
                        <a:lnSpc>
                          <a:spcPct val="107000"/>
                        </a:lnSpc>
                        <a:spcAft>
                          <a:spcPts val="0"/>
                        </a:spcAft>
                      </a:pPr>
                      <a:endParaRPr lang="en-GB" sz="1400" kern="100" dirty="0">
                        <a:effectLst/>
                        <a:latin typeface="+mn-lt"/>
                        <a:ea typeface="Calibri" panose="020F0502020204030204" pitchFamily="34" charset="0"/>
                        <a:cs typeface="Times New Roman" panose="02020603050405020304" pitchFamily="18" charset="0"/>
                      </a:endParaRPr>
                    </a:p>
                  </a:txBody>
                  <a:tcPr/>
                </a:tc>
                <a:tc gridSpan="2">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200" dirty="0">
                          <a:solidFill>
                            <a:srgbClr val="000000"/>
                          </a:solidFill>
                          <a:latin typeface="+mn-lt"/>
                        </a:rPr>
                        <a:t>Appraisal: Different Genres, Different ways to compose a song or piece, Elements, Compositional Techniques and Devices</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dirty="0">
                          <a:solidFill>
                            <a:srgbClr val="000000"/>
                          </a:solidFill>
                          <a:latin typeface="+mn-lt"/>
                        </a:rPr>
                        <a:t>Practical: Compose a piece of music, using computer software</a:t>
                      </a:r>
                    </a:p>
                  </a:txBody>
                  <a:tcPr/>
                </a:tc>
                <a:tc hMerge="1">
                  <a:txBody>
                    <a:bodyPr/>
                    <a:lstStyle/>
                    <a:p>
                      <a:pPr>
                        <a:lnSpc>
                          <a:spcPct val="107000"/>
                        </a:lnSpc>
                        <a:spcAft>
                          <a:spcPts val="0"/>
                        </a:spcAft>
                      </a:pPr>
                      <a:endParaRPr lang="en-GB" sz="1400" kern="100" dirty="0">
                        <a:effectLst/>
                        <a:latin typeface="+mn-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4017098835"/>
                  </a:ext>
                </a:extLst>
              </a:tr>
            </a:tbl>
          </a:graphicData>
        </a:graphic>
      </p:graphicFrame>
      <p:pic>
        <p:nvPicPr>
          <p:cNvPr id="1026" name="Picture 2" descr="Walton High School, Stafford Mission Statement, Employees and Hiring ...">
            <a:extLst>
              <a:ext uri="{FF2B5EF4-FFF2-40B4-BE49-F238E27FC236}">
                <a16:creationId xmlns:a16="http://schemas.microsoft.com/office/drawing/2014/main" id="{9C9E15CF-D2C8-40CB-9FD0-BDCA2D324A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267" y="71705"/>
            <a:ext cx="580063" cy="58006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40F49B9-2DCB-4BF6-8F97-B4D0A5A16C5B}"/>
              </a:ext>
            </a:extLst>
          </p:cNvPr>
          <p:cNvSpPr/>
          <p:nvPr/>
        </p:nvSpPr>
        <p:spPr>
          <a:xfrm>
            <a:off x="1004047" y="0"/>
            <a:ext cx="11187953" cy="66653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bg1"/>
                </a:solidFill>
              </a:rPr>
              <a:t>WALTON HIGH SCHOOL – YEAR 9 CURRICULUM OVERVIEW</a:t>
            </a:r>
          </a:p>
        </p:txBody>
      </p:sp>
    </p:spTree>
    <p:extLst>
      <p:ext uri="{BB962C8B-B14F-4D97-AF65-F5344CB8AC3E}">
        <p14:creationId xmlns:p14="http://schemas.microsoft.com/office/powerpoint/2010/main" val="1792974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AA6274D-5CB0-406A-8AFB-D93342B1EA92}"/>
              </a:ext>
            </a:extLst>
          </p:cNvPr>
          <p:cNvGraphicFramePr>
            <a:graphicFrameLocks noGrp="1"/>
          </p:cNvGraphicFramePr>
          <p:nvPr>
            <p:extLst>
              <p:ext uri="{D42A27DB-BD31-4B8C-83A1-F6EECF244321}">
                <p14:modId xmlns:p14="http://schemas.microsoft.com/office/powerpoint/2010/main" val="298885063"/>
              </p:ext>
            </p:extLst>
          </p:nvPr>
        </p:nvGraphicFramePr>
        <p:xfrm>
          <a:off x="4" y="2648008"/>
          <a:ext cx="12191996" cy="4187690"/>
        </p:xfrm>
        <a:graphic>
          <a:graphicData uri="http://schemas.openxmlformats.org/drawingml/2006/table">
            <a:tbl>
              <a:tblPr firstRow="1" bandRow="1">
                <a:tableStyleId>{5940675A-B579-460E-94D1-54222C63F5DA}</a:tableStyleId>
              </a:tblPr>
              <a:tblGrid>
                <a:gridCol w="508633">
                  <a:extLst>
                    <a:ext uri="{9D8B030D-6E8A-4147-A177-3AD203B41FA5}">
                      <a16:colId xmlns:a16="http://schemas.microsoft.com/office/drawing/2014/main" val="1323354650"/>
                    </a:ext>
                  </a:extLst>
                </a:gridCol>
                <a:gridCol w="508633">
                  <a:extLst>
                    <a:ext uri="{9D8B030D-6E8A-4147-A177-3AD203B41FA5}">
                      <a16:colId xmlns:a16="http://schemas.microsoft.com/office/drawing/2014/main" val="229629103"/>
                    </a:ext>
                  </a:extLst>
                </a:gridCol>
                <a:gridCol w="1862455">
                  <a:extLst>
                    <a:ext uri="{9D8B030D-6E8A-4147-A177-3AD203B41FA5}">
                      <a16:colId xmlns:a16="http://schemas.microsoft.com/office/drawing/2014/main" val="2268397797"/>
                    </a:ext>
                  </a:extLst>
                </a:gridCol>
                <a:gridCol w="1862455">
                  <a:extLst>
                    <a:ext uri="{9D8B030D-6E8A-4147-A177-3AD203B41FA5}">
                      <a16:colId xmlns:a16="http://schemas.microsoft.com/office/drawing/2014/main" val="1411940593"/>
                    </a:ext>
                  </a:extLst>
                </a:gridCol>
                <a:gridCol w="1862455">
                  <a:extLst>
                    <a:ext uri="{9D8B030D-6E8A-4147-A177-3AD203B41FA5}">
                      <a16:colId xmlns:a16="http://schemas.microsoft.com/office/drawing/2014/main" val="415188477"/>
                    </a:ext>
                  </a:extLst>
                </a:gridCol>
                <a:gridCol w="1862455">
                  <a:extLst>
                    <a:ext uri="{9D8B030D-6E8A-4147-A177-3AD203B41FA5}">
                      <a16:colId xmlns:a16="http://schemas.microsoft.com/office/drawing/2014/main" val="2116589672"/>
                    </a:ext>
                  </a:extLst>
                </a:gridCol>
                <a:gridCol w="1862455">
                  <a:extLst>
                    <a:ext uri="{9D8B030D-6E8A-4147-A177-3AD203B41FA5}">
                      <a16:colId xmlns:a16="http://schemas.microsoft.com/office/drawing/2014/main" val="1988259304"/>
                    </a:ext>
                  </a:extLst>
                </a:gridCol>
                <a:gridCol w="1862455">
                  <a:extLst>
                    <a:ext uri="{9D8B030D-6E8A-4147-A177-3AD203B41FA5}">
                      <a16:colId xmlns:a16="http://schemas.microsoft.com/office/drawing/2014/main" val="2065259818"/>
                    </a:ext>
                  </a:extLst>
                </a:gridCol>
              </a:tblGrid>
              <a:tr h="627472">
                <a:tc gridSpan="2">
                  <a:txBody>
                    <a:bodyPr/>
                    <a:lstStyle/>
                    <a:p>
                      <a:pPr algn="ctr"/>
                      <a:endParaRPr lang="en-GB" sz="1400" b="1" dirty="0"/>
                    </a:p>
                  </a:txBody>
                  <a:tcPr/>
                </a:tc>
                <a:tc hMerge="1">
                  <a:txBody>
                    <a:bodyPr/>
                    <a:lstStyle/>
                    <a:p>
                      <a:endParaRPr lang="en-GB" b="1" dirty="0"/>
                    </a:p>
                  </a:txBody>
                  <a:tcPr/>
                </a:tc>
                <a:tc>
                  <a:txBody>
                    <a:bodyPr/>
                    <a:lstStyle/>
                    <a:p>
                      <a:r>
                        <a:rPr lang="en-GB" sz="1400" b="1" dirty="0"/>
                        <a:t>HT1</a:t>
                      </a:r>
                    </a:p>
                    <a:p>
                      <a:r>
                        <a:rPr lang="en-GB" sz="1400" b="1" dirty="0"/>
                        <a:t>(Sept-Oct)</a:t>
                      </a:r>
                    </a:p>
                  </a:txBody>
                  <a:tcPr/>
                </a:tc>
                <a:tc>
                  <a:txBody>
                    <a:bodyPr/>
                    <a:lstStyle/>
                    <a:p>
                      <a:r>
                        <a:rPr lang="en-GB" sz="1400" b="1" dirty="0"/>
                        <a:t>HT2</a:t>
                      </a:r>
                    </a:p>
                    <a:p>
                      <a:r>
                        <a:rPr lang="en-GB" sz="1400" b="1" dirty="0"/>
                        <a:t>(Nov-Dec)</a:t>
                      </a:r>
                    </a:p>
                  </a:txBody>
                  <a:tcPr/>
                </a:tc>
                <a:tc>
                  <a:txBody>
                    <a:bodyPr/>
                    <a:lstStyle/>
                    <a:p>
                      <a:r>
                        <a:rPr lang="en-GB" sz="1400" b="1" dirty="0"/>
                        <a:t>HT3</a:t>
                      </a:r>
                    </a:p>
                    <a:p>
                      <a:r>
                        <a:rPr lang="en-GB" sz="1400" b="1" dirty="0"/>
                        <a:t>(Jan-Feb)</a:t>
                      </a:r>
                    </a:p>
                  </a:txBody>
                  <a:tcPr/>
                </a:tc>
                <a:tc>
                  <a:txBody>
                    <a:bodyPr/>
                    <a:lstStyle/>
                    <a:p>
                      <a:r>
                        <a:rPr lang="en-GB" sz="1400" b="1" dirty="0"/>
                        <a:t>HT4</a:t>
                      </a:r>
                    </a:p>
                    <a:p>
                      <a:r>
                        <a:rPr lang="en-GB" sz="1400" b="1" dirty="0"/>
                        <a:t>(March-April)</a:t>
                      </a:r>
                    </a:p>
                  </a:txBody>
                  <a:tcPr/>
                </a:tc>
                <a:tc>
                  <a:txBody>
                    <a:bodyPr/>
                    <a:lstStyle/>
                    <a:p>
                      <a:r>
                        <a:rPr lang="en-GB" sz="1400" b="1" dirty="0"/>
                        <a:t>HT5</a:t>
                      </a:r>
                    </a:p>
                    <a:p>
                      <a:r>
                        <a:rPr lang="en-GB" sz="1400" b="1" dirty="0"/>
                        <a:t>(April-May)</a:t>
                      </a:r>
                    </a:p>
                  </a:txBody>
                  <a:tcPr/>
                </a:tc>
                <a:tc>
                  <a:txBody>
                    <a:bodyPr/>
                    <a:lstStyle/>
                    <a:p>
                      <a:r>
                        <a:rPr lang="en-GB" sz="1400" b="1" dirty="0"/>
                        <a:t>HT6</a:t>
                      </a:r>
                    </a:p>
                    <a:p>
                      <a:r>
                        <a:rPr lang="en-GB" sz="1400" b="1" dirty="0"/>
                        <a:t>(June-July)</a:t>
                      </a:r>
                    </a:p>
                  </a:txBody>
                  <a:tcPr/>
                </a:tc>
                <a:extLst>
                  <a:ext uri="{0D108BD9-81ED-4DB2-BD59-A6C34878D82A}">
                    <a16:rowId xmlns:a16="http://schemas.microsoft.com/office/drawing/2014/main" val="1744465016"/>
                  </a:ext>
                </a:extLst>
              </a:tr>
              <a:tr h="691367">
                <a:tc rowSpan="2">
                  <a:txBody>
                    <a:bodyPr/>
                    <a:lstStyle/>
                    <a:p>
                      <a:pPr algn="ctr"/>
                      <a:r>
                        <a:rPr lang="en-GB" sz="2800" dirty="0"/>
                        <a:t>RE</a:t>
                      </a:r>
                    </a:p>
                  </a:txBody>
                  <a:tcPr vert="vert270" anchor="ctr"/>
                </a:tc>
                <a:tc>
                  <a:txBody>
                    <a:bodyPr/>
                    <a:lstStyle/>
                    <a:p>
                      <a:r>
                        <a:rPr lang="en-GB" sz="1200" b="1" dirty="0"/>
                        <a:t>Main Topics</a:t>
                      </a:r>
                    </a:p>
                  </a:txBody>
                  <a:tcPr vert="vert270" anchor="ctr"/>
                </a:tc>
                <a:tc gridSpan="2">
                  <a:txBody>
                    <a:bodyPr/>
                    <a:lstStyle/>
                    <a:p>
                      <a:pPr>
                        <a:lnSpc>
                          <a:spcPct val="107000"/>
                        </a:lnSpc>
                        <a:spcAft>
                          <a:spcPts val="800"/>
                        </a:spcAft>
                      </a:pPr>
                      <a:r>
                        <a:rPr lang="en-GB" sz="1200" dirty="0">
                          <a:effectLst/>
                          <a:latin typeface="+mn-lt"/>
                          <a:ea typeface="Calibri" panose="020F0502020204030204" pitchFamily="34" charset="0"/>
                          <a:cs typeface="Times New Roman" panose="02020603050405020304" pitchFamily="18" charset="0"/>
                        </a:rPr>
                        <a:t>Topic 1:</a:t>
                      </a:r>
                      <a:r>
                        <a:rPr lang="en-GB" sz="1200" b="1" dirty="0">
                          <a:effectLst/>
                          <a:latin typeface="+mn-lt"/>
                          <a:ea typeface="Calibri" panose="020F0502020204030204" pitchFamily="34" charset="0"/>
                          <a:cs typeface="Times New Roman" panose="02020603050405020304" pitchFamily="18" charset="0"/>
                        </a:rPr>
                        <a:t> Has science ditched God?</a:t>
                      </a:r>
                    </a:p>
                  </a:txBody>
                  <a:tcPr marL="68580" marR="68580" marT="0" marB="0"/>
                </a:tc>
                <a:tc hMerge="1">
                  <a:txBody>
                    <a:bodyPr/>
                    <a:lstStyle/>
                    <a:p>
                      <a:pPr>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dirty="0">
                          <a:effectLst/>
                          <a:latin typeface="+mn-lt"/>
                          <a:ea typeface="Calibri" panose="020F0502020204030204" pitchFamily="34" charset="0"/>
                          <a:cs typeface="Times New Roman" panose="02020603050405020304" pitchFamily="18" charset="0"/>
                        </a:rPr>
                        <a:t>Topic 2: </a:t>
                      </a:r>
                      <a:r>
                        <a:rPr lang="en-GB" sz="1200" b="1" dirty="0">
                          <a:effectLst/>
                          <a:latin typeface="+mn-lt"/>
                          <a:ea typeface="Calibri" panose="020F0502020204030204" pitchFamily="34" charset="0"/>
                          <a:cs typeface="Times New Roman" panose="02020603050405020304" pitchFamily="18" charset="0"/>
                        </a:rPr>
                        <a:t>What is the future for religion?</a:t>
                      </a:r>
                      <a:endParaRPr lang="en-GB" sz="1200" dirty="0">
                        <a:effectLst/>
                        <a:latin typeface="+mn-lt"/>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800"/>
                        </a:spcAft>
                      </a:pPr>
                      <a:r>
                        <a:rPr lang="en-GB" sz="1200" dirty="0">
                          <a:effectLst/>
                          <a:latin typeface="+mn-lt"/>
                          <a:ea typeface="Calibri" panose="020F0502020204030204" pitchFamily="34" charset="0"/>
                          <a:cs typeface="Times New Roman" panose="02020603050405020304" pitchFamily="18" charset="0"/>
                        </a:rPr>
                        <a:t>Topic 3:</a:t>
                      </a:r>
                      <a:r>
                        <a:rPr lang="en-GB" sz="1200" b="1" dirty="0">
                          <a:effectLst/>
                          <a:latin typeface="+mn-lt"/>
                          <a:ea typeface="Calibri" panose="020F0502020204030204" pitchFamily="34" charset="0"/>
                          <a:cs typeface="Times New Roman" panose="02020603050405020304" pitchFamily="18" charset="0"/>
                        </a:rPr>
                        <a:t> Human rights and social justice?</a:t>
                      </a:r>
                      <a:endParaRPr lang="en-GB" sz="1200"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dirty="0">
                          <a:effectLst/>
                          <a:latin typeface="+mn-lt"/>
                          <a:ea typeface="Calibri" panose="020F0502020204030204" pitchFamily="34" charset="0"/>
                          <a:cs typeface="Times New Roman" panose="02020603050405020304" pitchFamily="18" charset="0"/>
                        </a:rPr>
                        <a:t>Topic 4: </a:t>
                      </a:r>
                      <a:r>
                        <a:rPr lang="en-GB" sz="1200" b="1" dirty="0">
                          <a:effectLst/>
                          <a:latin typeface="+mn-lt"/>
                          <a:ea typeface="Calibri" panose="020F0502020204030204" pitchFamily="34" charset="0"/>
                          <a:cs typeface="Times New Roman" panose="02020603050405020304" pitchFamily="18" charset="0"/>
                        </a:rPr>
                        <a:t>Religion, peace and conflict</a:t>
                      </a:r>
                      <a:endParaRPr lang="en-GB" sz="12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97711377"/>
                  </a:ext>
                </a:extLst>
              </a:tr>
              <a:tr h="2868851">
                <a:tc vMerge="1">
                  <a:txBody>
                    <a:bodyPr/>
                    <a:lstStyle/>
                    <a:p>
                      <a:endParaRPr lang="en-GB" dirty="0"/>
                    </a:p>
                  </a:txBody>
                  <a:tcPr/>
                </a:tc>
                <a:tc>
                  <a:txBody>
                    <a:bodyPr/>
                    <a:lstStyle/>
                    <a:p>
                      <a:r>
                        <a:rPr lang="en-GB" sz="1200" b="1" dirty="0"/>
                        <a:t>Additional information</a:t>
                      </a:r>
                    </a:p>
                  </a:txBody>
                  <a:tcPr vert="vert270" anchor="ctr"/>
                </a:tc>
                <a:tc gridSpan="2">
                  <a:txBody>
                    <a:bodyPr/>
                    <a:lstStyle/>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What sort of truths are there?</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What do scientists say?</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Creation – Genesis</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What are the alternative views to religious arguments for God?</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Creation – the Big Bang</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Creation – evolution</a:t>
                      </a:r>
                    </a:p>
                    <a:p>
                      <a:pPr>
                        <a:lnSpc>
                          <a:spcPct val="107000"/>
                        </a:lnSpc>
                        <a:spcAft>
                          <a:spcPts val="0"/>
                        </a:spcAft>
                      </a:pPr>
                      <a:endParaRPr lang="en-GB" sz="1200"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What would the world be like without religion?</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Secularism</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What is Humanism?</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Is there always conflict between religious and non-religious ideas?</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Has religion become dangerous?</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How has religion changed?</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Religion and Internet</a:t>
                      </a:r>
                    </a:p>
                    <a:p>
                      <a:pPr>
                        <a:lnSpc>
                          <a:spcPct val="107000"/>
                        </a:lnSpc>
                        <a:spcAft>
                          <a:spcPts val="0"/>
                        </a:spcAft>
                      </a:pPr>
                      <a:r>
                        <a:rPr lang="en-GB" sz="1200" dirty="0">
                          <a:effectLst/>
                          <a:latin typeface="+mn-lt"/>
                          <a:ea typeface="Calibri" panose="020F0502020204030204" pitchFamily="34" charset="0"/>
                          <a:cs typeface="Times New Roman" panose="02020603050405020304" pitchFamily="18" charset="0"/>
                        </a:rPr>
                        <a:t> </a:t>
                      </a:r>
                    </a:p>
                  </a:txBody>
                  <a:tcPr marL="68580" marR="68580" marT="0" marB="0"/>
                </a:tc>
                <a:tc gridSpan="2">
                  <a:txBody>
                    <a:bodyPr/>
                    <a:lstStyle/>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What are human rights?</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What is prejudice and discrimination?</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Racism – a case study</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Sexism – a case study</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Ageism – a case study</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Poverty and church responses – a case study</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Attitudes to other religions</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Liberation theology  </a:t>
                      </a:r>
                    </a:p>
                  </a:txBody>
                  <a:tcPr marL="68580" marR="68580" marT="0" marB="0"/>
                </a:tc>
                <a:tc hMerge="1">
                  <a:txBody>
                    <a:bodyPr/>
                    <a:lstStyle/>
                    <a:p>
                      <a:pPr>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Why do wars happen?</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What is Just War theory?</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Religious responses to victims of war</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Pacifism</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Weapons of mass destruction</a:t>
                      </a:r>
                    </a:p>
                    <a:p>
                      <a:pPr marL="171450" indent="-171450">
                        <a:lnSpc>
                          <a:spcPct val="100000"/>
                        </a:lnSpc>
                        <a:spcAft>
                          <a:spcPts val="0"/>
                        </a:spcAft>
                        <a:buFont typeface="Arial" panose="020B0604020202020204" pitchFamily="34" charset="0"/>
                        <a:buChar char="•"/>
                      </a:pPr>
                      <a:r>
                        <a:rPr lang="en-GB" sz="1200" dirty="0">
                          <a:effectLst/>
                          <a:latin typeface="+mn-lt"/>
                          <a:ea typeface="Calibri" panose="020F0502020204030204" pitchFamily="34" charset="0"/>
                          <a:cs typeface="Times New Roman" panose="02020603050405020304" pitchFamily="18" charset="0"/>
                        </a:rPr>
                        <a:t>Violence protest and terrorism </a:t>
                      </a:r>
                    </a:p>
                  </a:txBody>
                  <a:tcPr marL="68580" marR="68580" marT="0" marB="0"/>
                </a:tc>
                <a:extLst>
                  <a:ext uri="{0D108BD9-81ED-4DB2-BD59-A6C34878D82A}">
                    <a16:rowId xmlns:a16="http://schemas.microsoft.com/office/drawing/2014/main" val="1446384588"/>
                  </a:ext>
                </a:extLst>
              </a:tr>
            </a:tbl>
          </a:graphicData>
        </a:graphic>
      </p:graphicFrame>
      <p:pic>
        <p:nvPicPr>
          <p:cNvPr id="1026" name="Picture 2" descr="Walton High School, Stafford Mission Statement, Employees and Hiring ...">
            <a:extLst>
              <a:ext uri="{FF2B5EF4-FFF2-40B4-BE49-F238E27FC236}">
                <a16:creationId xmlns:a16="http://schemas.microsoft.com/office/drawing/2014/main" id="{9C9E15CF-D2C8-40CB-9FD0-BDCA2D324A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267" y="71705"/>
            <a:ext cx="580063" cy="58006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40F49B9-2DCB-4BF6-8F97-B4D0A5A16C5B}"/>
              </a:ext>
            </a:extLst>
          </p:cNvPr>
          <p:cNvSpPr/>
          <p:nvPr/>
        </p:nvSpPr>
        <p:spPr>
          <a:xfrm>
            <a:off x="1004047" y="0"/>
            <a:ext cx="11187953" cy="66653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bg1"/>
                </a:solidFill>
              </a:rPr>
              <a:t>WALTON HIGH SCHOOL – YEAR 9 CURRICULUM OVERVIEW</a:t>
            </a:r>
          </a:p>
        </p:txBody>
      </p:sp>
      <p:graphicFrame>
        <p:nvGraphicFramePr>
          <p:cNvPr id="3" name="Table 2">
            <a:extLst>
              <a:ext uri="{FF2B5EF4-FFF2-40B4-BE49-F238E27FC236}">
                <a16:creationId xmlns:a16="http://schemas.microsoft.com/office/drawing/2014/main" id="{A9BEDCBE-2B41-2523-F1EE-B0492DECF6E7}"/>
              </a:ext>
            </a:extLst>
          </p:cNvPr>
          <p:cNvGraphicFramePr>
            <a:graphicFrameLocks noGrp="1"/>
          </p:cNvGraphicFramePr>
          <p:nvPr>
            <p:extLst>
              <p:ext uri="{D42A27DB-BD31-4B8C-83A1-F6EECF244321}">
                <p14:modId xmlns:p14="http://schemas.microsoft.com/office/powerpoint/2010/main" val="471212007"/>
              </p:ext>
            </p:extLst>
          </p:nvPr>
        </p:nvGraphicFramePr>
        <p:xfrm>
          <a:off x="0" y="666536"/>
          <a:ext cx="12192000" cy="1989005"/>
        </p:xfrm>
        <a:graphic>
          <a:graphicData uri="http://schemas.openxmlformats.org/drawingml/2006/table">
            <a:tbl>
              <a:tblPr firstRow="1" bandRow="1">
                <a:tableStyleId>{5940675A-B579-460E-94D1-54222C63F5DA}</a:tableStyleId>
              </a:tblPr>
              <a:tblGrid>
                <a:gridCol w="1017270">
                  <a:extLst>
                    <a:ext uri="{9D8B030D-6E8A-4147-A177-3AD203B41FA5}">
                      <a16:colId xmlns:a16="http://schemas.microsoft.com/office/drawing/2014/main" val="203363880"/>
                    </a:ext>
                  </a:extLst>
                </a:gridCol>
                <a:gridCol w="2234946">
                  <a:extLst>
                    <a:ext uri="{9D8B030D-6E8A-4147-A177-3AD203B41FA5}">
                      <a16:colId xmlns:a16="http://schemas.microsoft.com/office/drawing/2014/main" val="140749780"/>
                    </a:ext>
                  </a:extLst>
                </a:gridCol>
                <a:gridCol w="2234946">
                  <a:extLst>
                    <a:ext uri="{9D8B030D-6E8A-4147-A177-3AD203B41FA5}">
                      <a16:colId xmlns:a16="http://schemas.microsoft.com/office/drawing/2014/main" val="3621267472"/>
                    </a:ext>
                  </a:extLst>
                </a:gridCol>
                <a:gridCol w="2234946">
                  <a:extLst>
                    <a:ext uri="{9D8B030D-6E8A-4147-A177-3AD203B41FA5}">
                      <a16:colId xmlns:a16="http://schemas.microsoft.com/office/drawing/2014/main" val="589420080"/>
                    </a:ext>
                  </a:extLst>
                </a:gridCol>
                <a:gridCol w="2234946">
                  <a:extLst>
                    <a:ext uri="{9D8B030D-6E8A-4147-A177-3AD203B41FA5}">
                      <a16:colId xmlns:a16="http://schemas.microsoft.com/office/drawing/2014/main" val="3356998926"/>
                    </a:ext>
                  </a:extLst>
                </a:gridCol>
                <a:gridCol w="2234946">
                  <a:extLst>
                    <a:ext uri="{9D8B030D-6E8A-4147-A177-3AD203B41FA5}">
                      <a16:colId xmlns:a16="http://schemas.microsoft.com/office/drawing/2014/main" val="1659977458"/>
                    </a:ext>
                  </a:extLst>
                </a:gridCol>
              </a:tblGrid>
              <a:tr h="648103">
                <a:tc rowSpan="3">
                  <a:txBody>
                    <a:bodyPr/>
                    <a:lstStyle/>
                    <a:p>
                      <a:pPr algn="ctr"/>
                      <a:r>
                        <a:rPr lang="en-GB" sz="2800" dirty="0"/>
                        <a:t>PE</a:t>
                      </a:r>
                    </a:p>
                  </a:txBody>
                  <a:tcPr vert="vert270" anchor="ctr"/>
                </a:tc>
                <a:tc gridSpan="5">
                  <a:txBody>
                    <a:bodyPr/>
                    <a:lstStyle/>
                    <a:p>
                      <a:pPr marL="0" marR="0" lvl="0" indent="0" algn="l" defTabSz="914400" rtl="0" eaLnBrk="1" fontAlgn="auto" latinLnBrk="0" hangingPunct="1">
                        <a:lnSpc>
                          <a:spcPct val="107000"/>
                        </a:lnSpc>
                        <a:spcBef>
                          <a:spcPts val="0"/>
                        </a:spcBef>
                        <a:spcAft>
                          <a:spcPts val="800"/>
                        </a:spcAft>
                        <a:buClrTx/>
                        <a:buSzTx/>
                        <a:buFontTx/>
                        <a:buNone/>
                        <a:tabLst>
                          <a:tab pos="5958840" algn="l"/>
                        </a:tabLst>
                        <a:defRPr/>
                      </a:pPr>
                      <a:r>
                        <a:rPr lang="en-US"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Students complete a </a:t>
                      </a:r>
                      <a:r>
                        <a:rPr lang="en-US" sz="12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rota</a:t>
                      </a:r>
                      <a:r>
                        <a:rPr lang="en-US"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activities throughout Year 9 and different sets will complete different activities at different times. Unfortunately, much of the PE curriculum is also weather dependent. Throughout Year 9, students will complete modules in: Swimming – Personal Survival and Life Saving, Gym/ Dance- Girls, Theory/Fitness, Netball/Basketball, Rugby, Football, Athletics and Striking &amp; Fielding. Throughout their PE lessons, they will also develop the following skills:</a:t>
                      </a: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lvl="0" indent="0" algn="l" defTabSz="914400" rtl="0" eaLnBrk="1" fontAlgn="auto" latinLnBrk="0" hangingPunct="1">
                        <a:lnSpc>
                          <a:spcPct val="107000"/>
                        </a:lnSpc>
                        <a:spcBef>
                          <a:spcPts val="0"/>
                        </a:spcBef>
                        <a:spcAft>
                          <a:spcPts val="800"/>
                        </a:spcAft>
                        <a:buClrTx/>
                        <a:buSzTx/>
                        <a:buFontTx/>
                        <a:buNone/>
                        <a:tabLst>
                          <a:tab pos="5958840" algn="l"/>
                        </a:tabLst>
                        <a:defRPr/>
                      </a:pP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lvl="0" indent="0" algn="l" defTabSz="914400" rtl="0" eaLnBrk="1" fontAlgn="auto" latinLnBrk="0" hangingPunct="1">
                        <a:lnSpc>
                          <a:spcPct val="107000"/>
                        </a:lnSpc>
                        <a:spcBef>
                          <a:spcPts val="0"/>
                        </a:spcBef>
                        <a:spcAft>
                          <a:spcPts val="800"/>
                        </a:spcAft>
                        <a:buClrTx/>
                        <a:buSzTx/>
                        <a:buFontTx/>
                        <a:buNone/>
                        <a:tabLst>
                          <a:tab pos="5958840" algn="l"/>
                        </a:tabLst>
                        <a:defRPr/>
                      </a:pP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lvl="0" indent="0" algn="l" defTabSz="914400" rtl="0" eaLnBrk="1" fontAlgn="auto" latinLnBrk="0" hangingPunct="1">
                        <a:lnSpc>
                          <a:spcPct val="107000"/>
                        </a:lnSpc>
                        <a:spcBef>
                          <a:spcPts val="0"/>
                        </a:spcBef>
                        <a:spcAft>
                          <a:spcPts val="800"/>
                        </a:spcAft>
                        <a:buClrTx/>
                        <a:buSzTx/>
                        <a:buFontTx/>
                        <a:buNone/>
                        <a:tabLst>
                          <a:tab pos="5958840" algn="l"/>
                        </a:tabLst>
                        <a:defRPr/>
                      </a:pP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lvl="0" indent="0" algn="l" defTabSz="914400" rtl="0" eaLnBrk="1" fontAlgn="auto" latinLnBrk="0" hangingPunct="1">
                        <a:lnSpc>
                          <a:spcPct val="107000"/>
                        </a:lnSpc>
                        <a:spcBef>
                          <a:spcPts val="0"/>
                        </a:spcBef>
                        <a:spcAft>
                          <a:spcPts val="800"/>
                        </a:spcAft>
                        <a:buClrTx/>
                        <a:buSzTx/>
                        <a:buFontTx/>
                        <a:buNone/>
                        <a:tabLst>
                          <a:tab pos="5958840" algn="l"/>
                        </a:tabLst>
                        <a:defRPr/>
                      </a:pP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92787824"/>
                  </a:ext>
                </a:extLst>
              </a:tr>
              <a:tr h="254280">
                <a:tc vMerge="1">
                  <a:txBody>
                    <a:bodyPr/>
                    <a:lstStyle/>
                    <a:p>
                      <a:endParaRPr/>
                    </a:p>
                  </a:txBody>
                  <a:tcPr vert="vert270" anchor="ctr"/>
                </a:tc>
                <a:tc>
                  <a:txBody>
                    <a:bodyPr/>
                    <a:lstStyle/>
                    <a:p>
                      <a:pPr algn="ctr">
                        <a:lnSpc>
                          <a:spcPct val="107000"/>
                        </a:lnSpc>
                        <a:spcAft>
                          <a:spcPts val="800"/>
                        </a:spcAft>
                        <a:tabLst>
                          <a:tab pos="5958840" algn="l"/>
                        </a:tabLst>
                      </a:pPr>
                      <a:r>
                        <a:rPr lang="en-GB" sz="12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Leadership</a:t>
                      </a: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tabLst>
                          <a:tab pos="5958840" algn="l"/>
                        </a:tabLst>
                      </a:pPr>
                      <a:r>
                        <a:rPr lang="en-GB" sz="12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Communication</a:t>
                      </a: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tabLst>
                          <a:tab pos="5958840" algn="l"/>
                        </a:tabLst>
                      </a:pPr>
                      <a:r>
                        <a:rPr lang="en-GB" sz="1200" b="1"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Resilience</a:t>
                      </a:r>
                      <a:endParaRPr lang="en-GB" sz="12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tabLst>
                          <a:tab pos="5958840" algn="l"/>
                        </a:tabLst>
                      </a:pPr>
                      <a:r>
                        <a:rPr lang="en-GB" sz="12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Self-Management</a:t>
                      </a: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tabLst>
                          <a:tab pos="5958840" algn="l"/>
                        </a:tabLst>
                      </a:pPr>
                      <a:r>
                        <a:rPr lang="en-GB" sz="12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Teamwork</a:t>
                      </a: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05113614"/>
                  </a:ext>
                </a:extLst>
              </a:tr>
              <a:tr h="1086622">
                <a:tc vMerge="1">
                  <a:txBody>
                    <a:bodyPr/>
                    <a:lstStyle/>
                    <a:p>
                      <a:endParaRPr lang="en-GB" dirty="0"/>
                    </a:p>
                  </a:txBody>
                  <a:tcPr/>
                </a:tc>
                <a:tc>
                  <a:txBody>
                    <a:bodyPr/>
                    <a:lstStyle/>
                    <a:p>
                      <a:pPr>
                        <a:lnSpc>
                          <a:spcPct val="107000"/>
                        </a:lnSpc>
                        <a:spcAft>
                          <a:spcPts val="800"/>
                        </a:spcAft>
                      </a:pPr>
                      <a:r>
                        <a:rPr lang="en-GB" sz="1200" kern="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Lead a whole class warm up</a:t>
                      </a: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Being able to devise strategies/tactics to overcome defensive/offensive problems</a:t>
                      </a:r>
                    </a:p>
                  </a:txBody>
                  <a:tcPr marL="68580" marR="68580" marT="0" marB="0"/>
                </a:tc>
                <a:tc>
                  <a:txBody>
                    <a:bodyPr/>
                    <a:lstStyle/>
                    <a:p>
                      <a:pPr>
                        <a:lnSpc>
                          <a:spcPct val="107000"/>
                        </a:lnSpc>
                        <a:spcAft>
                          <a:spcPts val="800"/>
                        </a:spcAft>
                      </a:pPr>
                      <a:r>
                        <a:rPr lang="en-GB" sz="1200" kern="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Be able to work for a sustained period of time as part of a team or as an individual</a:t>
                      </a: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 able to converse with other members of a small group or team, and be able to play different roles as part of a group/team.</a:t>
                      </a:r>
                    </a:p>
                  </a:txBody>
                  <a:tcPr marL="68580" marR="68580" marT="0" marB="0"/>
                </a:tc>
                <a:tc>
                  <a:txBody>
                    <a:bodyPr/>
                    <a:lstStyle/>
                    <a:p>
                      <a:pPr>
                        <a:lnSpc>
                          <a:spcPct val="107000"/>
                        </a:lnSpc>
                        <a:spcAft>
                          <a:spcPts val="800"/>
                        </a:spcAft>
                      </a:pPr>
                      <a:r>
                        <a:rPr lang="en-GB" sz="1200" kern="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Be able to have an input in working as a small team.</a:t>
                      </a: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62371918"/>
                  </a:ext>
                </a:extLst>
              </a:tr>
            </a:tbl>
          </a:graphicData>
        </a:graphic>
      </p:graphicFrame>
    </p:spTree>
    <p:extLst>
      <p:ext uri="{BB962C8B-B14F-4D97-AF65-F5344CB8AC3E}">
        <p14:creationId xmlns:p14="http://schemas.microsoft.com/office/powerpoint/2010/main" val="914696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AA6274D-5CB0-406A-8AFB-D93342B1EA92}"/>
              </a:ext>
            </a:extLst>
          </p:cNvPr>
          <p:cNvGraphicFramePr>
            <a:graphicFrameLocks noGrp="1"/>
          </p:cNvGraphicFramePr>
          <p:nvPr>
            <p:extLst>
              <p:ext uri="{D42A27DB-BD31-4B8C-83A1-F6EECF244321}">
                <p14:modId xmlns:p14="http://schemas.microsoft.com/office/powerpoint/2010/main" val="594720758"/>
              </p:ext>
            </p:extLst>
          </p:nvPr>
        </p:nvGraphicFramePr>
        <p:xfrm>
          <a:off x="4" y="3105511"/>
          <a:ext cx="12191996" cy="3752489"/>
        </p:xfrm>
        <a:graphic>
          <a:graphicData uri="http://schemas.openxmlformats.org/drawingml/2006/table">
            <a:tbl>
              <a:tblPr firstRow="1" bandRow="1">
                <a:tableStyleId>{5940675A-B579-460E-94D1-54222C63F5DA}</a:tableStyleId>
              </a:tblPr>
              <a:tblGrid>
                <a:gridCol w="508957">
                  <a:extLst>
                    <a:ext uri="{9D8B030D-6E8A-4147-A177-3AD203B41FA5}">
                      <a16:colId xmlns:a16="http://schemas.microsoft.com/office/drawing/2014/main" val="1323354650"/>
                    </a:ext>
                  </a:extLst>
                </a:gridCol>
                <a:gridCol w="508957">
                  <a:extLst>
                    <a:ext uri="{9D8B030D-6E8A-4147-A177-3AD203B41FA5}">
                      <a16:colId xmlns:a16="http://schemas.microsoft.com/office/drawing/2014/main" val="229629103"/>
                    </a:ext>
                  </a:extLst>
                </a:gridCol>
                <a:gridCol w="1862347">
                  <a:extLst>
                    <a:ext uri="{9D8B030D-6E8A-4147-A177-3AD203B41FA5}">
                      <a16:colId xmlns:a16="http://schemas.microsoft.com/office/drawing/2014/main" val="2268397797"/>
                    </a:ext>
                  </a:extLst>
                </a:gridCol>
                <a:gridCol w="1862347">
                  <a:extLst>
                    <a:ext uri="{9D8B030D-6E8A-4147-A177-3AD203B41FA5}">
                      <a16:colId xmlns:a16="http://schemas.microsoft.com/office/drawing/2014/main" val="1576274248"/>
                    </a:ext>
                  </a:extLst>
                </a:gridCol>
                <a:gridCol w="1862347">
                  <a:extLst>
                    <a:ext uri="{9D8B030D-6E8A-4147-A177-3AD203B41FA5}">
                      <a16:colId xmlns:a16="http://schemas.microsoft.com/office/drawing/2014/main" val="485802813"/>
                    </a:ext>
                  </a:extLst>
                </a:gridCol>
                <a:gridCol w="1862347">
                  <a:extLst>
                    <a:ext uri="{9D8B030D-6E8A-4147-A177-3AD203B41FA5}">
                      <a16:colId xmlns:a16="http://schemas.microsoft.com/office/drawing/2014/main" val="415188477"/>
                    </a:ext>
                  </a:extLst>
                </a:gridCol>
                <a:gridCol w="1862347">
                  <a:extLst>
                    <a:ext uri="{9D8B030D-6E8A-4147-A177-3AD203B41FA5}">
                      <a16:colId xmlns:a16="http://schemas.microsoft.com/office/drawing/2014/main" val="2116589672"/>
                    </a:ext>
                  </a:extLst>
                </a:gridCol>
                <a:gridCol w="1862347">
                  <a:extLst>
                    <a:ext uri="{9D8B030D-6E8A-4147-A177-3AD203B41FA5}">
                      <a16:colId xmlns:a16="http://schemas.microsoft.com/office/drawing/2014/main" val="2065259818"/>
                    </a:ext>
                  </a:extLst>
                </a:gridCol>
              </a:tblGrid>
              <a:tr h="503332">
                <a:tc rowSpan="2">
                  <a:txBody>
                    <a:bodyPr/>
                    <a:lstStyle/>
                    <a:p>
                      <a:pPr algn="ctr"/>
                      <a:r>
                        <a:rPr lang="en-GB" sz="2800" dirty="0"/>
                        <a:t>PSHE</a:t>
                      </a:r>
                    </a:p>
                  </a:txBody>
                  <a:tcPr vert="vert270" anchor="ctr"/>
                </a:tc>
                <a:tc>
                  <a:txBody>
                    <a:bodyPr/>
                    <a:lstStyle/>
                    <a:p>
                      <a:r>
                        <a:rPr lang="en-GB" sz="1200" b="1" dirty="0"/>
                        <a:t>Main Topics</a:t>
                      </a:r>
                    </a:p>
                  </a:txBody>
                  <a:tcPr vert="vert270" anchor="ctr"/>
                </a:tc>
                <a:tc>
                  <a:txBody>
                    <a:bodyPr/>
                    <a:lstStyle/>
                    <a:p>
                      <a:pPr>
                        <a:lnSpc>
                          <a:spcPct val="107000"/>
                        </a:lnSpc>
                        <a:spcAft>
                          <a:spcPts val="0"/>
                        </a:spcAft>
                      </a:pPr>
                      <a:r>
                        <a:rPr lang="en-US" sz="1200" dirty="0">
                          <a:effectLst/>
                          <a:latin typeface="+mn-lt"/>
                          <a:ea typeface="Calibri" panose="020F0502020204030204" pitchFamily="34" charset="0"/>
                          <a:cs typeface="Times New Roman" panose="02020603050405020304" pitchFamily="18" charset="0"/>
                        </a:rPr>
                        <a:t>Health and Wellbeing</a:t>
                      </a:r>
                      <a:endParaRPr lang="en-GB" sz="1200" dirty="0">
                        <a:effectLst/>
                        <a:latin typeface="+mn-lt"/>
                        <a:ea typeface="Calibri" panose="020F0502020204030204" pitchFamily="34" charset="0"/>
                        <a:cs typeface="Times New Roman" panose="02020603050405020304" pitchFamily="18" charset="0"/>
                      </a:endParaRPr>
                    </a:p>
                  </a:txBody>
                  <a:tcPr/>
                </a:tc>
                <a:tc>
                  <a:txBody>
                    <a:bodyPr/>
                    <a:lstStyle/>
                    <a:p>
                      <a:r>
                        <a:rPr lang="en-US" sz="1200" dirty="0"/>
                        <a:t>Living in the wider world</a:t>
                      </a:r>
                      <a:endParaRPr lang="en-GB" sz="1200" dirty="0"/>
                    </a:p>
                  </a:txBody>
                  <a:tcPr/>
                </a:tc>
                <a:tc>
                  <a:txBody>
                    <a:bodyPr/>
                    <a:lstStyle/>
                    <a:p>
                      <a:pPr>
                        <a:lnSpc>
                          <a:spcPct val="107000"/>
                        </a:lnSpc>
                        <a:spcAft>
                          <a:spcPts val="0"/>
                        </a:spcAft>
                      </a:pPr>
                      <a:r>
                        <a:rPr lang="en-US" sz="1200" dirty="0">
                          <a:effectLst/>
                          <a:latin typeface="+mn-lt"/>
                          <a:ea typeface="Calibri" panose="020F0502020204030204" pitchFamily="34" charset="0"/>
                          <a:cs typeface="Times New Roman" panose="02020603050405020304" pitchFamily="18" charset="0"/>
                        </a:rPr>
                        <a:t>Relationships</a:t>
                      </a:r>
                      <a:endParaRPr lang="en-GB" sz="1200" dirty="0">
                        <a:effectLst/>
                        <a:latin typeface="+mn-lt"/>
                        <a:ea typeface="Calibri" panose="020F0502020204030204" pitchFamily="34" charset="0"/>
                        <a:cs typeface="Times New Roman" panose="02020603050405020304" pitchFamily="18" charset="0"/>
                      </a:endParaRPr>
                    </a:p>
                  </a:txBody>
                  <a:tcPr/>
                </a:tc>
                <a:tc>
                  <a:txBody>
                    <a:bodyPr/>
                    <a:lstStyle/>
                    <a:p>
                      <a:pPr>
                        <a:lnSpc>
                          <a:spcPct val="107000"/>
                        </a:lnSpc>
                        <a:spcAft>
                          <a:spcPts val="0"/>
                        </a:spcAft>
                      </a:pPr>
                      <a:r>
                        <a:rPr lang="en-US" sz="1200" dirty="0">
                          <a:effectLst/>
                          <a:latin typeface="+mn-lt"/>
                          <a:ea typeface="Calibri" panose="020F0502020204030204" pitchFamily="34" charset="0"/>
                          <a:cs typeface="Times New Roman" panose="02020603050405020304" pitchFamily="18" charset="0"/>
                        </a:rPr>
                        <a:t>Health and wellbeing</a:t>
                      </a:r>
                      <a:endParaRPr lang="en-GB" sz="1200" dirty="0">
                        <a:effectLst/>
                        <a:latin typeface="+mn-lt"/>
                        <a:ea typeface="Calibri" panose="020F0502020204030204" pitchFamily="34" charset="0"/>
                        <a:cs typeface="Times New Roman" panose="02020603050405020304" pitchFamily="18" charset="0"/>
                      </a:endParaRPr>
                    </a:p>
                  </a:txBody>
                  <a:tcPr/>
                </a:tc>
                <a:tc>
                  <a:txBody>
                    <a:bodyPr/>
                    <a:lstStyle/>
                    <a:p>
                      <a:pPr>
                        <a:lnSpc>
                          <a:spcPct val="107000"/>
                        </a:lnSpc>
                        <a:spcAft>
                          <a:spcPts val="0"/>
                        </a:spcAft>
                      </a:pPr>
                      <a:r>
                        <a:rPr lang="en-US" sz="1200" dirty="0">
                          <a:effectLst/>
                          <a:latin typeface="+mn-lt"/>
                          <a:ea typeface="Calibri" panose="020F0502020204030204" pitchFamily="34" charset="0"/>
                          <a:cs typeface="Times New Roman" panose="02020603050405020304" pitchFamily="18" charset="0"/>
                        </a:rPr>
                        <a:t>Relationships</a:t>
                      </a:r>
                      <a:endParaRPr lang="en-GB" sz="1200" dirty="0">
                        <a:effectLst/>
                        <a:latin typeface="+mn-lt"/>
                        <a:ea typeface="Calibri" panose="020F0502020204030204" pitchFamily="34" charset="0"/>
                        <a:cs typeface="Times New Roman" panose="02020603050405020304" pitchFamily="18" charset="0"/>
                      </a:endParaRPr>
                    </a:p>
                  </a:txBody>
                  <a:tcPr/>
                </a:tc>
                <a:tc>
                  <a:txBody>
                    <a:bodyPr/>
                    <a:lstStyle/>
                    <a:p>
                      <a:pPr>
                        <a:lnSpc>
                          <a:spcPct val="107000"/>
                        </a:lnSpc>
                        <a:spcAft>
                          <a:spcPts val="0"/>
                        </a:spcAft>
                      </a:pPr>
                      <a:r>
                        <a:rPr lang="en-US" sz="1200" dirty="0">
                          <a:effectLst/>
                          <a:latin typeface="+mn-lt"/>
                          <a:ea typeface="Calibri" panose="020F0502020204030204" pitchFamily="34" charset="0"/>
                          <a:cs typeface="Times New Roman" panose="02020603050405020304" pitchFamily="18" charset="0"/>
                        </a:rPr>
                        <a:t>Relationships</a:t>
                      </a:r>
                      <a:endParaRPr lang="en-GB" sz="1200" dirty="0">
                        <a:effectLst/>
                        <a:latin typeface="+mn-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497711377"/>
                  </a:ext>
                </a:extLst>
              </a:tr>
              <a:tr h="3249157">
                <a:tc vMerge="1">
                  <a:txBody>
                    <a:bodyPr/>
                    <a:lstStyle/>
                    <a:p>
                      <a:endParaRPr lang="en-GB" dirty="0"/>
                    </a:p>
                  </a:txBody>
                  <a:tcPr/>
                </a:tc>
                <a:tc>
                  <a:txBody>
                    <a:bodyPr/>
                    <a:lstStyle/>
                    <a:p>
                      <a:r>
                        <a:rPr lang="en-GB" sz="1200" b="1" dirty="0"/>
                        <a:t>Additional information</a:t>
                      </a:r>
                    </a:p>
                  </a:txBody>
                  <a:tcPr vert="vert270" anchor="ctr"/>
                </a:tc>
                <a:tc>
                  <a:txBody>
                    <a:bodyPr/>
                    <a:lstStyle/>
                    <a:p>
                      <a:pPr marL="171450" indent="-171450" algn="l" fontAlgn="ctr">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Alcohol Awareness</a:t>
                      </a:r>
                    </a:p>
                    <a:p>
                      <a:pPr marL="171450" indent="-171450" algn="l" fontAlgn="ctr">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Drugs and the Law</a:t>
                      </a:r>
                    </a:p>
                    <a:p>
                      <a:pPr marL="171450" indent="-171450" algn="l" fontAlgn="ctr">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Gangs- How it Starts</a:t>
                      </a:r>
                    </a:p>
                    <a:p>
                      <a:pPr marL="171450" indent="-171450" algn="l" fontAlgn="ctr">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Gangs – Risks and Consequences</a:t>
                      </a:r>
                    </a:p>
                    <a:p>
                      <a:pPr marL="171450" indent="-171450" algn="l" fontAlgn="ctr">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Gangs- Getting Out</a:t>
                      </a:r>
                    </a:p>
                    <a:p>
                      <a:pPr marL="171450" indent="-171450" algn="l" fontAlgn="ctr">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Dan Gibbons Talk</a:t>
                      </a:r>
                    </a:p>
                    <a:p>
                      <a:pPr marL="171450" indent="-171450">
                        <a:lnSpc>
                          <a:spcPct val="107000"/>
                        </a:lnSpc>
                        <a:spcAft>
                          <a:spcPts val="0"/>
                        </a:spcAft>
                        <a:buFont typeface="Arial" panose="020B0604020202020204" pitchFamily="34" charset="0"/>
                        <a:buChar char="•"/>
                      </a:pPr>
                      <a:endParaRPr lang="en-GB" sz="12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171450" indent="-171450" algn="l" fontAlgn="ctr">
                        <a:buFont typeface="Arial" panose="020B0604020202020204" pitchFamily="34" charset="0"/>
                        <a:buChar char="•"/>
                      </a:pPr>
                      <a:r>
                        <a:rPr lang="en-US" sz="1200" b="0" i="0" u="none" strike="noStrike" dirty="0">
                          <a:solidFill>
                            <a:srgbClr val="000000"/>
                          </a:solidFill>
                          <a:effectLst/>
                          <a:latin typeface="Calibri" panose="020F0502020204030204" pitchFamily="34" charset="0"/>
                        </a:rPr>
                        <a:t>Choosing a type of career</a:t>
                      </a:r>
                    </a:p>
                    <a:p>
                      <a:pPr marL="171450" indent="-171450" algn="l" fontAlgn="ctr">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Employability and work skills</a:t>
                      </a:r>
                    </a:p>
                    <a:p>
                      <a:pPr marL="171450" indent="-171450" algn="l" fontAlgn="ctr">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Growth Mindset</a:t>
                      </a:r>
                    </a:p>
                    <a:p>
                      <a:pPr marL="171450" indent="-171450" algn="l" fontAlgn="ctr">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Self-discipline to Achieve</a:t>
                      </a:r>
                    </a:p>
                    <a:p>
                      <a:pPr marL="171450" indent="-171450" algn="l" fontAlgn="ctr">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Showcasing Personal Skills</a:t>
                      </a:r>
                    </a:p>
                    <a:p>
                      <a:pPr marL="171450" indent="-171450" algn="l" fontAlgn="ctr">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GCSE Options – Unifrog</a:t>
                      </a:r>
                    </a:p>
                    <a:p>
                      <a:pPr marL="171450" indent="-171450">
                        <a:lnSpc>
                          <a:spcPct val="107000"/>
                        </a:lnSpc>
                        <a:spcAft>
                          <a:spcPts val="0"/>
                        </a:spcAft>
                        <a:buFont typeface="Arial" panose="020B0604020202020204" pitchFamily="34" charset="0"/>
                        <a:buChar char="•"/>
                      </a:pPr>
                      <a:endParaRPr lang="en-GB" sz="12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171450" indent="-171450" algn="l" fontAlgn="ctr">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Roles in a Family</a:t>
                      </a:r>
                    </a:p>
                    <a:p>
                      <a:pPr marL="171450" indent="-171450" algn="l" fontAlgn="ctr">
                        <a:buFont typeface="Arial" panose="020B0604020202020204" pitchFamily="34" charset="0"/>
                        <a:buChar char="•"/>
                      </a:pPr>
                      <a:r>
                        <a:rPr lang="en-US" sz="1200" b="0" i="0" u="none" strike="noStrike" dirty="0">
                          <a:solidFill>
                            <a:srgbClr val="000000"/>
                          </a:solidFill>
                          <a:effectLst/>
                          <a:latin typeface="Calibri" panose="020F0502020204030204" pitchFamily="34" charset="0"/>
                        </a:rPr>
                        <a:t>Children's Rights when Parents Separate</a:t>
                      </a:r>
                    </a:p>
                    <a:p>
                      <a:pPr marL="171450" indent="-171450" algn="l" fontAlgn="ctr">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Abusive Relationships</a:t>
                      </a:r>
                    </a:p>
                    <a:p>
                      <a:pPr marL="171450" indent="-171450" algn="l" fontAlgn="ctr">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The </a:t>
                      </a:r>
                      <a:r>
                        <a:rPr lang="en-GB" sz="1200" b="0" i="0" u="none" strike="noStrike" dirty="0" err="1">
                          <a:solidFill>
                            <a:srgbClr val="000000"/>
                          </a:solidFill>
                          <a:effectLst/>
                          <a:latin typeface="Calibri" panose="020F0502020204030204" pitchFamily="34" charset="0"/>
                        </a:rPr>
                        <a:t>Adoptables</a:t>
                      </a:r>
                      <a:endParaRPr lang="en-GB" sz="1200" b="0" i="0" u="none" strike="noStrike" dirty="0">
                        <a:solidFill>
                          <a:srgbClr val="000000"/>
                        </a:solidFill>
                        <a:effectLst/>
                        <a:latin typeface="Calibri" panose="020F0502020204030204" pitchFamily="34" charset="0"/>
                      </a:endParaRPr>
                    </a:p>
                    <a:p>
                      <a:pPr marL="171450" indent="-171450" algn="l" fontAlgn="ctr">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Homelessness</a:t>
                      </a:r>
                    </a:p>
                    <a:p>
                      <a:pPr marL="171450" indent="-171450">
                        <a:lnSpc>
                          <a:spcPct val="107000"/>
                        </a:lnSpc>
                        <a:spcAft>
                          <a:spcPts val="0"/>
                        </a:spcAft>
                        <a:buFont typeface="Arial" panose="020B0604020202020204" pitchFamily="34" charset="0"/>
                        <a:buChar char="•"/>
                      </a:pPr>
                      <a:endParaRPr lang="en-GB" sz="12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171450" indent="-171450" algn="l" fontAlgn="ctr">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Physical and Mental Wellbeing</a:t>
                      </a:r>
                    </a:p>
                    <a:p>
                      <a:pPr marL="171450" indent="-171450" algn="l" fontAlgn="ctr">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Coping with Stress</a:t>
                      </a:r>
                    </a:p>
                    <a:p>
                      <a:pPr marL="171450" indent="-171450" algn="l" fontAlgn="ctr">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Coping with Anxiety</a:t>
                      </a:r>
                    </a:p>
                    <a:p>
                      <a:pPr marL="171450" indent="-171450" algn="l" fontAlgn="ctr">
                        <a:buFont typeface="Arial" panose="020B0604020202020204" pitchFamily="34" charset="0"/>
                        <a:buChar char="•"/>
                      </a:pPr>
                      <a:r>
                        <a:rPr lang="en-US" sz="1200" b="0" i="0" u="none" strike="noStrike" dirty="0">
                          <a:solidFill>
                            <a:srgbClr val="000000"/>
                          </a:solidFill>
                          <a:effectLst/>
                          <a:latin typeface="Calibri" panose="020F0502020204030204" pitchFamily="34" charset="0"/>
                        </a:rPr>
                        <a:t>Making Choices about Diet and Exercise</a:t>
                      </a:r>
                    </a:p>
                    <a:p>
                      <a:pPr marL="171450" indent="-171450" algn="l" fontAlgn="ctr">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Breast Cancer Awareness</a:t>
                      </a:r>
                    </a:p>
                    <a:p>
                      <a:pPr marL="171450" indent="-171450" algn="l" fontAlgn="ctr">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Keeping Safe - FGM</a:t>
                      </a:r>
                    </a:p>
                    <a:p>
                      <a:pPr marL="171450" indent="-171450">
                        <a:lnSpc>
                          <a:spcPct val="100000"/>
                        </a:lnSpc>
                        <a:spcAft>
                          <a:spcPts val="0"/>
                        </a:spcAft>
                        <a:buFont typeface="Arial" panose="020B0604020202020204" pitchFamily="34" charset="0"/>
                        <a:buChar char="•"/>
                      </a:pPr>
                      <a:endParaRPr lang="en-GB" sz="12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171450" indent="-171450" algn="l" fontAlgn="ctr">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Respectful Relationship Behaviours</a:t>
                      </a:r>
                    </a:p>
                    <a:p>
                      <a:pPr marL="171450" indent="-171450" algn="l" fontAlgn="ctr">
                        <a:buFont typeface="Arial" panose="020B0604020202020204" pitchFamily="34" charset="0"/>
                        <a:buChar char="•"/>
                      </a:pPr>
                      <a:r>
                        <a:rPr lang="en-US" sz="1200" b="0" i="0" u="none" strike="noStrike" dirty="0">
                          <a:solidFill>
                            <a:srgbClr val="000000"/>
                          </a:solidFill>
                          <a:effectLst/>
                          <a:latin typeface="Calibri" panose="020F0502020204030204" pitchFamily="34" charset="0"/>
                        </a:rPr>
                        <a:t>Freedom and Capacity to Consent</a:t>
                      </a:r>
                    </a:p>
                    <a:p>
                      <a:pPr marL="171450" indent="-171450" algn="l" fontAlgn="ctr">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Relationships in the Media</a:t>
                      </a:r>
                    </a:p>
                    <a:p>
                      <a:pPr marL="171450" indent="-171450" algn="l" fontAlgn="ctr">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Sexual Health</a:t>
                      </a:r>
                    </a:p>
                    <a:p>
                      <a:pPr marL="171450" indent="-171450" algn="l" fontAlgn="ctr">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Contraception</a:t>
                      </a:r>
                    </a:p>
                    <a:p>
                      <a:pPr marL="171450" indent="-171450" algn="l" fontAlgn="ctr">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Sharing Nudes</a:t>
                      </a:r>
                    </a:p>
                    <a:p>
                      <a:pPr marL="171450" indent="-171450">
                        <a:lnSpc>
                          <a:spcPct val="100000"/>
                        </a:lnSpc>
                        <a:spcAft>
                          <a:spcPts val="0"/>
                        </a:spcAft>
                        <a:buFont typeface="Arial" panose="020B0604020202020204" pitchFamily="34" charset="0"/>
                        <a:buChar char="•"/>
                      </a:pPr>
                      <a:endParaRPr lang="en-GB" sz="12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171450" indent="-171450" algn="l" fontAlgn="ctr">
                        <a:buFont typeface="Arial" panose="020B0604020202020204" pitchFamily="34" charset="0"/>
                        <a:buChar char="•"/>
                      </a:pPr>
                      <a:r>
                        <a:rPr lang="en-US" sz="1200" b="0" i="0" u="none" strike="noStrike" dirty="0">
                          <a:solidFill>
                            <a:srgbClr val="000000"/>
                          </a:solidFill>
                          <a:effectLst/>
                          <a:latin typeface="Calibri" panose="020F0502020204030204" pitchFamily="34" charset="0"/>
                        </a:rPr>
                        <a:t>Local &amp; Central Government – What’s the difference?</a:t>
                      </a:r>
                    </a:p>
                    <a:p>
                      <a:pPr marL="171450" indent="-171450" algn="l" fontAlgn="ctr">
                        <a:buFont typeface="Arial" panose="020B0604020202020204" pitchFamily="34" charset="0"/>
                        <a:buChar char="•"/>
                      </a:pPr>
                      <a:r>
                        <a:rPr lang="en-US" sz="1200" b="0" i="0" u="none" strike="noStrike" dirty="0">
                          <a:solidFill>
                            <a:srgbClr val="000000"/>
                          </a:solidFill>
                          <a:effectLst/>
                          <a:latin typeface="Calibri" panose="020F0502020204030204" pitchFamily="34" charset="0"/>
                        </a:rPr>
                        <a:t>Local &amp; Central Government – To spend or not to spend</a:t>
                      </a:r>
                    </a:p>
                    <a:p>
                      <a:pPr marL="171450" indent="-171450" algn="l" fontAlgn="ctr">
                        <a:buFont typeface="Arial" panose="020B0604020202020204" pitchFamily="34" charset="0"/>
                        <a:buChar char="•"/>
                      </a:pPr>
                      <a:r>
                        <a:rPr lang="en-US" sz="1200" b="0" i="0" u="none" strike="noStrike" dirty="0">
                          <a:solidFill>
                            <a:srgbClr val="000000"/>
                          </a:solidFill>
                          <a:effectLst/>
                          <a:latin typeface="Calibri" panose="020F0502020204030204" pitchFamily="34" charset="0"/>
                        </a:rPr>
                        <a:t>Local &amp; Central Government – Who can I talk to?</a:t>
                      </a:r>
                    </a:p>
                    <a:p>
                      <a:pPr marL="171450" indent="-171450" algn="l" fontAlgn="ctr">
                        <a:buFont typeface="Arial" panose="020B0604020202020204" pitchFamily="34" charset="0"/>
                        <a:buChar char="•"/>
                      </a:pPr>
                      <a:r>
                        <a:rPr lang="en-US" sz="1200" b="0" i="0" u="none" strike="noStrike" dirty="0">
                          <a:solidFill>
                            <a:srgbClr val="000000"/>
                          </a:solidFill>
                          <a:effectLst/>
                          <a:latin typeface="Calibri" panose="020F0502020204030204" pitchFamily="34" charset="0"/>
                        </a:rPr>
                        <a:t>What is a political party?</a:t>
                      </a:r>
                    </a:p>
                    <a:p>
                      <a:pPr marL="171450" indent="-171450" algn="l" fontAlgn="ctr">
                        <a:buFont typeface="Arial" panose="020B0604020202020204" pitchFamily="34" charset="0"/>
                        <a:buChar char="•"/>
                      </a:pPr>
                      <a:r>
                        <a:rPr lang="en-US" sz="1200" b="0" i="0" u="none" strike="noStrike" dirty="0">
                          <a:solidFill>
                            <a:srgbClr val="000000"/>
                          </a:solidFill>
                          <a:effectLst/>
                          <a:latin typeface="Calibri" panose="020F0502020204030204" pitchFamily="34" charset="0"/>
                        </a:rPr>
                        <a:t>What is a political party – Manifesting manifestos</a:t>
                      </a:r>
                    </a:p>
                    <a:p>
                      <a:pPr marL="171450" indent="-171450" algn="l" fontAlgn="ctr">
                        <a:buFont typeface="Arial" panose="020B0604020202020204" pitchFamily="34" charset="0"/>
                        <a:buChar char="•"/>
                      </a:pPr>
                      <a:r>
                        <a:rPr lang="en-US" sz="1200" b="0" i="0" u="none" strike="noStrike" dirty="0">
                          <a:solidFill>
                            <a:srgbClr val="000000"/>
                          </a:solidFill>
                          <a:effectLst/>
                          <a:latin typeface="Calibri" panose="020F0502020204030204" pitchFamily="34" charset="0"/>
                        </a:rPr>
                        <a:t>What is a political party? The role of an MP</a:t>
                      </a:r>
                    </a:p>
                    <a:p>
                      <a:pPr marL="171450" indent="-171450" algn="l" fontAlgn="ctr">
                        <a:buFont typeface="Arial" panose="020B0604020202020204" pitchFamily="34" charset="0"/>
                        <a:buChar char="•"/>
                      </a:pPr>
                      <a:r>
                        <a:rPr lang="en-US" sz="1200" b="0" i="0" u="none" strike="noStrike" dirty="0">
                          <a:solidFill>
                            <a:srgbClr val="000000"/>
                          </a:solidFill>
                          <a:effectLst/>
                          <a:latin typeface="Calibri" panose="020F0502020204030204" pitchFamily="34" charset="0"/>
                        </a:rPr>
                        <a:t>What is a political party? Create your own </a:t>
                      </a:r>
                      <a:r>
                        <a:rPr lang="en-US" sz="1200" b="0" i="0" u="none" strike="noStrike">
                          <a:solidFill>
                            <a:srgbClr val="000000"/>
                          </a:solidFill>
                          <a:effectLst/>
                          <a:latin typeface="Calibri" panose="020F0502020204030204" pitchFamily="34" charset="0"/>
                        </a:rPr>
                        <a:t>party.</a:t>
                      </a:r>
                      <a:endParaRPr lang="en-US" sz="1200" b="0" i="0" u="none" strike="noStrike" dirty="0">
                        <a:solidFill>
                          <a:srgbClr val="000000"/>
                        </a:solidFill>
                        <a:effectLst/>
                        <a:latin typeface="Calibri" panose="020F0502020204030204" pitchFamily="34" charset="0"/>
                      </a:endParaRPr>
                    </a:p>
                  </a:txBody>
                  <a:tcPr marL="68580" marR="68580" marT="0" marB="0"/>
                </a:tc>
                <a:extLst>
                  <a:ext uri="{0D108BD9-81ED-4DB2-BD59-A6C34878D82A}">
                    <a16:rowId xmlns:a16="http://schemas.microsoft.com/office/drawing/2014/main" val="1446384588"/>
                  </a:ext>
                </a:extLst>
              </a:tr>
            </a:tbl>
          </a:graphicData>
        </a:graphic>
      </p:graphicFrame>
      <p:pic>
        <p:nvPicPr>
          <p:cNvPr id="1026" name="Picture 2" descr="Walton High School, Stafford Mission Statement, Employees and Hiring ...">
            <a:extLst>
              <a:ext uri="{FF2B5EF4-FFF2-40B4-BE49-F238E27FC236}">
                <a16:creationId xmlns:a16="http://schemas.microsoft.com/office/drawing/2014/main" id="{9C9E15CF-D2C8-40CB-9FD0-BDCA2D324A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267" y="71705"/>
            <a:ext cx="580063" cy="58006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40F49B9-2DCB-4BF6-8F97-B4D0A5A16C5B}"/>
              </a:ext>
            </a:extLst>
          </p:cNvPr>
          <p:cNvSpPr/>
          <p:nvPr/>
        </p:nvSpPr>
        <p:spPr>
          <a:xfrm>
            <a:off x="1004047" y="0"/>
            <a:ext cx="11187953" cy="66653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bg1"/>
                </a:solidFill>
              </a:rPr>
              <a:t>WALTON HIGH SCHOOL – YEAR 9 CURRICULUM OVERVIEW</a:t>
            </a:r>
          </a:p>
        </p:txBody>
      </p:sp>
      <p:graphicFrame>
        <p:nvGraphicFramePr>
          <p:cNvPr id="3" name="Table 2">
            <a:extLst>
              <a:ext uri="{FF2B5EF4-FFF2-40B4-BE49-F238E27FC236}">
                <a16:creationId xmlns:a16="http://schemas.microsoft.com/office/drawing/2014/main" id="{A9BEDCBE-2B41-2523-F1EE-B0492DECF6E7}"/>
              </a:ext>
            </a:extLst>
          </p:cNvPr>
          <p:cNvGraphicFramePr>
            <a:graphicFrameLocks noGrp="1"/>
          </p:cNvGraphicFramePr>
          <p:nvPr>
            <p:extLst>
              <p:ext uri="{D42A27DB-BD31-4B8C-83A1-F6EECF244321}">
                <p14:modId xmlns:p14="http://schemas.microsoft.com/office/powerpoint/2010/main" val="1575759971"/>
              </p:ext>
            </p:extLst>
          </p:nvPr>
        </p:nvGraphicFramePr>
        <p:xfrm>
          <a:off x="0" y="1313312"/>
          <a:ext cx="12192000" cy="1792197"/>
        </p:xfrm>
        <a:graphic>
          <a:graphicData uri="http://schemas.openxmlformats.org/drawingml/2006/table">
            <a:tbl>
              <a:tblPr firstRow="1" bandRow="1">
                <a:tableStyleId>{5940675A-B579-460E-94D1-54222C63F5DA}</a:tableStyleId>
              </a:tblPr>
              <a:tblGrid>
                <a:gridCol w="1017270">
                  <a:extLst>
                    <a:ext uri="{9D8B030D-6E8A-4147-A177-3AD203B41FA5}">
                      <a16:colId xmlns:a16="http://schemas.microsoft.com/office/drawing/2014/main" val="203363880"/>
                    </a:ext>
                  </a:extLst>
                </a:gridCol>
                <a:gridCol w="2234946">
                  <a:extLst>
                    <a:ext uri="{9D8B030D-6E8A-4147-A177-3AD203B41FA5}">
                      <a16:colId xmlns:a16="http://schemas.microsoft.com/office/drawing/2014/main" val="140749780"/>
                    </a:ext>
                  </a:extLst>
                </a:gridCol>
                <a:gridCol w="2234946">
                  <a:extLst>
                    <a:ext uri="{9D8B030D-6E8A-4147-A177-3AD203B41FA5}">
                      <a16:colId xmlns:a16="http://schemas.microsoft.com/office/drawing/2014/main" val="3621267472"/>
                    </a:ext>
                  </a:extLst>
                </a:gridCol>
                <a:gridCol w="2234946">
                  <a:extLst>
                    <a:ext uri="{9D8B030D-6E8A-4147-A177-3AD203B41FA5}">
                      <a16:colId xmlns:a16="http://schemas.microsoft.com/office/drawing/2014/main" val="589420080"/>
                    </a:ext>
                  </a:extLst>
                </a:gridCol>
                <a:gridCol w="2234946">
                  <a:extLst>
                    <a:ext uri="{9D8B030D-6E8A-4147-A177-3AD203B41FA5}">
                      <a16:colId xmlns:a16="http://schemas.microsoft.com/office/drawing/2014/main" val="3356998926"/>
                    </a:ext>
                  </a:extLst>
                </a:gridCol>
                <a:gridCol w="2234946">
                  <a:extLst>
                    <a:ext uri="{9D8B030D-6E8A-4147-A177-3AD203B41FA5}">
                      <a16:colId xmlns:a16="http://schemas.microsoft.com/office/drawing/2014/main" val="1659977458"/>
                    </a:ext>
                  </a:extLst>
                </a:gridCol>
              </a:tblGrid>
              <a:tr h="587275">
                <a:tc rowSpan="3">
                  <a:txBody>
                    <a:bodyPr/>
                    <a:lstStyle/>
                    <a:p>
                      <a:pPr algn="ctr"/>
                      <a:r>
                        <a:rPr lang="en-GB" sz="2800" dirty="0"/>
                        <a:t>PE</a:t>
                      </a:r>
                    </a:p>
                  </a:txBody>
                  <a:tcPr vert="vert270" anchor="ctr"/>
                </a:tc>
                <a:tc gridSpan="5">
                  <a:txBody>
                    <a:bodyPr/>
                    <a:lstStyle/>
                    <a:p>
                      <a:pPr marL="0" marR="0" lvl="0" indent="0" algn="l" defTabSz="914400" rtl="0" eaLnBrk="1" fontAlgn="auto" latinLnBrk="0" hangingPunct="1">
                        <a:lnSpc>
                          <a:spcPct val="107000"/>
                        </a:lnSpc>
                        <a:spcBef>
                          <a:spcPts val="0"/>
                        </a:spcBef>
                        <a:spcAft>
                          <a:spcPts val="800"/>
                        </a:spcAft>
                        <a:buClrTx/>
                        <a:buSzTx/>
                        <a:buFontTx/>
                        <a:buNone/>
                        <a:tabLst>
                          <a:tab pos="5958840" algn="l"/>
                        </a:tabLst>
                        <a:defRPr/>
                      </a:pPr>
                      <a:r>
                        <a:rPr lang="en-US"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Students complete a </a:t>
                      </a:r>
                      <a:r>
                        <a:rPr lang="en-US" sz="12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rota</a:t>
                      </a:r>
                      <a:r>
                        <a:rPr lang="en-US"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activities throughout Year 9 and different sets will complete different activities at different times. Unfortunately, much of the PE curriculum is also weather dependent. Throughout Year 9, students will complete modules in: Swimming – Personal Survival and Life Saving, Gym/ Dance- Girls, Theory/Fitness, Netball/Basketball, Rugby, Football, Athletics and Striking &amp; Fielding. Throughout their PE lessons, they will also develop the following skills:</a:t>
                      </a: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lvl="0" indent="0" algn="l" defTabSz="914400" rtl="0" eaLnBrk="1" fontAlgn="auto" latinLnBrk="0" hangingPunct="1">
                        <a:lnSpc>
                          <a:spcPct val="107000"/>
                        </a:lnSpc>
                        <a:spcBef>
                          <a:spcPts val="0"/>
                        </a:spcBef>
                        <a:spcAft>
                          <a:spcPts val="800"/>
                        </a:spcAft>
                        <a:buClrTx/>
                        <a:buSzTx/>
                        <a:buFontTx/>
                        <a:buNone/>
                        <a:tabLst>
                          <a:tab pos="5958840" algn="l"/>
                        </a:tabLst>
                        <a:defRPr/>
                      </a:pP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lvl="0" indent="0" algn="l" defTabSz="914400" rtl="0" eaLnBrk="1" fontAlgn="auto" latinLnBrk="0" hangingPunct="1">
                        <a:lnSpc>
                          <a:spcPct val="107000"/>
                        </a:lnSpc>
                        <a:spcBef>
                          <a:spcPts val="0"/>
                        </a:spcBef>
                        <a:spcAft>
                          <a:spcPts val="800"/>
                        </a:spcAft>
                        <a:buClrTx/>
                        <a:buSzTx/>
                        <a:buFontTx/>
                        <a:buNone/>
                        <a:tabLst>
                          <a:tab pos="5958840" algn="l"/>
                        </a:tabLst>
                        <a:defRPr/>
                      </a:pP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lvl="0" indent="0" algn="l" defTabSz="914400" rtl="0" eaLnBrk="1" fontAlgn="auto" latinLnBrk="0" hangingPunct="1">
                        <a:lnSpc>
                          <a:spcPct val="107000"/>
                        </a:lnSpc>
                        <a:spcBef>
                          <a:spcPts val="0"/>
                        </a:spcBef>
                        <a:spcAft>
                          <a:spcPts val="800"/>
                        </a:spcAft>
                        <a:buClrTx/>
                        <a:buSzTx/>
                        <a:buFontTx/>
                        <a:buNone/>
                        <a:tabLst>
                          <a:tab pos="5958840" algn="l"/>
                        </a:tabLst>
                        <a:defRPr/>
                      </a:pP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lvl="0" indent="0" algn="l" defTabSz="914400" rtl="0" eaLnBrk="1" fontAlgn="auto" latinLnBrk="0" hangingPunct="1">
                        <a:lnSpc>
                          <a:spcPct val="107000"/>
                        </a:lnSpc>
                        <a:spcBef>
                          <a:spcPts val="0"/>
                        </a:spcBef>
                        <a:spcAft>
                          <a:spcPts val="800"/>
                        </a:spcAft>
                        <a:buClrTx/>
                        <a:buSzTx/>
                        <a:buFontTx/>
                        <a:buNone/>
                        <a:tabLst>
                          <a:tab pos="5958840" algn="l"/>
                        </a:tabLst>
                        <a:defRPr/>
                      </a:pP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92787824"/>
                  </a:ext>
                </a:extLst>
              </a:tr>
              <a:tr h="220286">
                <a:tc vMerge="1">
                  <a:txBody>
                    <a:bodyPr/>
                    <a:lstStyle/>
                    <a:p>
                      <a:endParaRPr/>
                    </a:p>
                  </a:txBody>
                  <a:tcPr vert="vert270" anchor="ctr"/>
                </a:tc>
                <a:tc>
                  <a:txBody>
                    <a:bodyPr/>
                    <a:lstStyle/>
                    <a:p>
                      <a:pPr algn="ctr">
                        <a:lnSpc>
                          <a:spcPct val="107000"/>
                        </a:lnSpc>
                        <a:spcAft>
                          <a:spcPts val="800"/>
                        </a:spcAft>
                        <a:tabLst>
                          <a:tab pos="5958840" algn="l"/>
                        </a:tabLst>
                      </a:pPr>
                      <a:r>
                        <a:rPr lang="en-GB" sz="12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Leadership</a:t>
                      </a: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tabLst>
                          <a:tab pos="5958840" algn="l"/>
                        </a:tabLst>
                      </a:pPr>
                      <a:r>
                        <a:rPr lang="en-GB" sz="12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Communication</a:t>
                      </a: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tabLst>
                          <a:tab pos="5958840" algn="l"/>
                        </a:tabLst>
                      </a:pPr>
                      <a:r>
                        <a:rPr lang="en-GB" sz="1200" b="1"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Resilience</a:t>
                      </a:r>
                      <a:endParaRPr lang="en-GB" sz="12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tabLst>
                          <a:tab pos="5958840" algn="l"/>
                        </a:tabLst>
                      </a:pPr>
                      <a:r>
                        <a:rPr lang="en-GB" sz="12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Self-Management</a:t>
                      </a: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tabLst>
                          <a:tab pos="5958840" algn="l"/>
                        </a:tabLst>
                      </a:pPr>
                      <a:r>
                        <a:rPr lang="en-GB" sz="12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Teamwork</a:t>
                      </a: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05113614"/>
                  </a:ext>
                </a:extLst>
              </a:tr>
              <a:tr h="984636">
                <a:tc vMerge="1">
                  <a:txBody>
                    <a:bodyPr/>
                    <a:lstStyle/>
                    <a:p>
                      <a:endParaRPr lang="en-GB" dirty="0"/>
                    </a:p>
                  </a:txBody>
                  <a:tcPr/>
                </a:tc>
                <a:tc>
                  <a:txBody>
                    <a:bodyPr/>
                    <a:lstStyle/>
                    <a:p>
                      <a:pPr>
                        <a:lnSpc>
                          <a:spcPct val="107000"/>
                        </a:lnSpc>
                        <a:spcAft>
                          <a:spcPts val="800"/>
                        </a:spcAft>
                      </a:pPr>
                      <a:r>
                        <a:rPr lang="en-GB" sz="1200" kern="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Lead a whole class warm up</a:t>
                      </a: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Being able to devise strategies/tactics to overcome defensive/offensive problems</a:t>
                      </a:r>
                    </a:p>
                  </a:txBody>
                  <a:tcPr marL="68580" marR="68580" marT="0" marB="0"/>
                </a:tc>
                <a:tc>
                  <a:txBody>
                    <a:bodyPr/>
                    <a:lstStyle/>
                    <a:p>
                      <a:pPr>
                        <a:lnSpc>
                          <a:spcPct val="107000"/>
                        </a:lnSpc>
                        <a:spcAft>
                          <a:spcPts val="800"/>
                        </a:spcAft>
                      </a:pPr>
                      <a:r>
                        <a:rPr lang="en-GB" sz="1200" kern="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Be able to work for a sustained period of time as part of a team or as an individual</a:t>
                      </a: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 able to converse with other members of a small group or team, and be able to play different roles as part of a group/team.</a:t>
                      </a:r>
                    </a:p>
                  </a:txBody>
                  <a:tcPr marL="68580" marR="68580" marT="0" marB="0"/>
                </a:tc>
                <a:tc>
                  <a:txBody>
                    <a:bodyPr/>
                    <a:lstStyle/>
                    <a:p>
                      <a:pPr>
                        <a:lnSpc>
                          <a:spcPct val="107000"/>
                        </a:lnSpc>
                        <a:spcAft>
                          <a:spcPts val="800"/>
                        </a:spcAft>
                      </a:pPr>
                      <a:r>
                        <a:rPr lang="en-GB" sz="1200" kern="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Be able to have an input in working as a small team.</a:t>
                      </a: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62371918"/>
                  </a:ext>
                </a:extLst>
              </a:tr>
            </a:tbl>
          </a:graphicData>
        </a:graphic>
      </p:graphicFrame>
      <p:graphicFrame>
        <p:nvGraphicFramePr>
          <p:cNvPr id="2" name="Table 1">
            <a:extLst>
              <a:ext uri="{FF2B5EF4-FFF2-40B4-BE49-F238E27FC236}">
                <a16:creationId xmlns:a16="http://schemas.microsoft.com/office/drawing/2014/main" id="{932AF08C-0ED2-A4E9-E36C-BC3EFD4C2932}"/>
              </a:ext>
            </a:extLst>
          </p:cNvPr>
          <p:cNvGraphicFramePr>
            <a:graphicFrameLocks noGrp="1"/>
          </p:cNvGraphicFramePr>
          <p:nvPr>
            <p:extLst>
              <p:ext uri="{D42A27DB-BD31-4B8C-83A1-F6EECF244321}">
                <p14:modId xmlns:p14="http://schemas.microsoft.com/office/powerpoint/2010/main" val="3404714651"/>
              </p:ext>
            </p:extLst>
          </p:nvPr>
        </p:nvGraphicFramePr>
        <p:xfrm>
          <a:off x="0" y="688838"/>
          <a:ext cx="12191996" cy="627472"/>
        </p:xfrm>
        <a:graphic>
          <a:graphicData uri="http://schemas.openxmlformats.org/drawingml/2006/table">
            <a:tbl>
              <a:tblPr firstRow="1" bandRow="1">
                <a:tableStyleId>{5940675A-B579-460E-94D1-54222C63F5DA}</a:tableStyleId>
              </a:tblPr>
              <a:tblGrid>
                <a:gridCol w="1017266">
                  <a:extLst>
                    <a:ext uri="{9D8B030D-6E8A-4147-A177-3AD203B41FA5}">
                      <a16:colId xmlns:a16="http://schemas.microsoft.com/office/drawing/2014/main" val="2748298546"/>
                    </a:ext>
                  </a:extLst>
                </a:gridCol>
                <a:gridCol w="1862455">
                  <a:extLst>
                    <a:ext uri="{9D8B030D-6E8A-4147-A177-3AD203B41FA5}">
                      <a16:colId xmlns:a16="http://schemas.microsoft.com/office/drawing/2014/main" val="751631001"/>
                    </a:ext>
                  </a:extLst>
                </a:gridCol>
                <a:gridCol w="1862455">
                  <a:extLst>
                    <a:ext uri="{9D8B030D-6E8A-4147-A177-3AD203B41FA5}">
                      <a16:colId xmlns:a16="http://schemas.microsoft.com/office/drawing/2014/main" val="321800555"/>
                    </a:ext>
                  </a:extLst>
                </a:gridCol>
                <a:gridCol w="1862455">
                  <a:extLst>
                    <a:ext uri="{9D8B030D-6E8A-4147-A177-3AD203B41FA5}">
                      <a16:colId xmlns:a16="http://schemas.microsoft.com/office/drawing/2014/main" val="1539494430"/>
                    </a:ext>
                  </a:extLst>
                </a:gridCol>
                <a:gridCol w="1862455">
                  <a:extLst>
                    <a:ext uri="{9D8B030D-6E8A-4147-A177-3AD203B41FA5}">
                      <a16:colId xmlns:a16="http://schemas.microsoft.com/office/drawing/2014/main" val="435978264"/>
                    </a:ext>
                  </a:extLst>
                </a:gridCol>
                <a:gridCol w="1862455">
                  <a:extLst>
                    <a:ext uri="{9D8B030D-6E8A-4147-A177-3AD203B41FA5}">
                      <a16:colId xmlns:a16="http://schemas.microsoft.com/office/drawing/2014/main" val="1950336973"/>
                    </a:ext>
                  </a:extLst>
                </a:gridCol>
                <a:gridCol w="1862455">
                  <a:extLst>
                    <a:ext uri="{9D8B030D-6E8A-4147-A177-3AD203B41FA5}">
                      <a16:colId xmlns:a16="http://schemas.microsoft.com/office/drawing/2014/main" val="2080770754"/>
                    </a:ext>
                  </a:extLst>
                </a:gridCol>
              </a:tblGrid>
              <a:tr h="627472">
                <a:tc>
                  <a:txBody>
                    <a:bodyPr/>
                    <a:lstStyle/>
                    <a:p>
                      <a:pPr algn="ctr"/>
                      <a:r>
                        <a:rPr lang="en-US" sz="1400" b="1" dirty="0"/>
                        <a:t>Subject</a:t>
                      </a:r>
                      <a:endParaRPr lang="en-GB" sz="1400" b="1" dirty="0"/>
                    </a:p>
                  </a:txBody>
                  <a:tcPr/>
                </a:tc>
                <a:tc>
                  <a:txBody>
                    <a:bodyPr/>
                    <a:lstStyle/>
                    <a:p>
                      <a:r>
                        <a:rPr lang="en-GB" sz="1400" b="1" dirty="0"/>
                        <a:t>HT1</a:t>
                      </a:r>
                    </a:p>
                    <a:p>
                      <a:r>
                        <a:rPr lang="en-GB" sz="1400" b="1" dirty="0"/>
                        <a:t>(Sept-Oct)</a:t>
                      </a:r>
                    </a:p>
                  </a:txBody>
                  <a:tcPr/>
                </a:tc>
                <a:tc>
                  <a:txBody>
                    <a:bodyPr/>
                    <a:lstStyle/>
                    <a:p>
                      <a:r>
                        <a:rPr lang="en-GB" sz="1400" b="1" dirty="0"/>
                        <a:t>HT2</a:t>
                      </a:r>
                    </a:p>
                    <a:p>
                      <a:r>
                        <a:rPr lang="en-GB" sz="1400" b="1" dirty="0"/>
                        <a:t>(Nov-Dec)</a:t>
                      </a:r>
                    </a:p>
                  </a:txBody>
                  <a:tcPr/>
                </a:tc>
                <a:tc>
                  <a:txBody>
                    <a:bodyPr/>
                    <a:lstStyle/>
                    <a:p>
                      <a:r>
                        <a:rPr lang="en-GB" sz="1400" b="1" dirty="0"/>
                        <a:t>HT3</a:t>
                      </a:r>
                    </a:p>
                    <a:p>
                      <a:r>
                        <a:rPr lang="en-GB" sz="1400" b="1" dirty="0"/>
                        <a:t>(Jan-Feb)</a:t>
                      </a:r>
                    </a:p>
                  </a:txBody>
                  <a:tcPr/>
                </a:tc>
                <a:tc>
                  <a:txBody>
                    <a:bodyPr/>
                    <a:lstStyle/>
                    <a:p>
                      <a:r>
                        <a:rPr lang="en-GB" sz="1400" b="1" dirty="0"/>
                        <a:t>HT4</a:t>
                      </a:r>
                    </a:p>
                    <a:p>
                      <a:r>
                        <a:rPr lang="en-GB" sz="1400" b="1" dirty="0"/>
                        <a:t>(March-April)</a:t>
                      </a:r>
                    </a:p>
                  </a:txBody>
                  <a:tcPr/>
                </a:tc>
                <a:tc>
                  <a:txBody>
                    <a:bodyPr/>
                    <a:lstStyle/>
                    <a:p>
                      <a:r>
                        <a:rPr lang="en-GB" sz="1400" b="1" dirty="0"/>
                        <a:t>HT5</a:t>
                      </a:r>
                    </a:p>
                    <a:p>
                      <a:r>
                        <a:rPr lang="en-GB" sz="1400" b="1" dirty="0"/>
                        <a:t>(April-May)</a:t>
                      </a:r>
                    </a:p>
                  </a:txBody>
                  <a:tcPr/>
                </a:tc>
                <a:tc>
                  <a:txBody>
                    <a:bodyPr/>
                    <a:lstStyle/>
                    <a:p>
                      <a:r>
                        <a:rPr lang="en-GB" sz="1400" b="1" dirty="0"/>
                        <a:t>HT6</a:t>
                      </a:r>
                    </a:p>
                    <a:p>
                      <a:r>
                        <a:rPr lang="en-GB" sz="1400" b="1" dirty="0"/>
                        <a:t>(June-July)</a:t>
                      </a:r>
                    </a:p>
                  </a:txBody>
                  <a:tcPr/>
                </a:tc>
                <a:extLst>
                  <a:ext uri="{0D108BD9-81ED-4DB2-BD59-A6C34878D82A}">
                    <a16:rowId xmlns:a16="http://schemas.microsoft.com/office/drawing/2014/main" val="2921337553"/>
                  </a:ext>
                </a:extLst>
              </a:tr>
            </a:tbl>
          </a:graphicData>
        </a:graphic>
      </p:graphicFrame>
    </p:spTree>
    <p:extLst>
      <p:ext uri="{BB962C8B-B14F-4D97-AF65-F5344CB8AC3E}">
        <p14:creationId xmlns:p14="http://schemas.microsoft.com/office/powerpoint/2010/main" val="22230607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e15fff27-7a78-4769-95a6-b1ad2cbd5da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102E189DF1A60448E98C364229819A4" ma:contentTypeVersion="18" ma:contentTypeDescription="Create a new document." ma:contentTypeScope="" ma:versionID="e840ec17fcb89e0e1c8d5d3108a13022">
  <xsd:schema xmlns:xsd="http://www.w3.org/2001/XMLSchema" xmlns:xs="http://www.w3.org/2001/XMLSchema" xmlns:p="http://schemas.microsoft.com/office/2006/metadata/properties" xmlns:ns3="e15fff27-7a78-4769-95a6-b1ad2cbd5da3" xmlns:ns4="b9f76df9-15e5-4498-8d45-59ef9d431e0c" targetNamespace="http://schemas.microsoft.com/office/2006/metadata/properties" ma:root="true" ma:fieldsID="659a9186683fb8f4a2c604c9e019998c" ns3:_="" ns4:_="">
    <xsd:import namespace="e15fff27-7a78-4769-95a6-b1ad2cbd5da3"/>
    <xsd:import namespace="b9f76df9-15e5-4498-8d45-59ef9d431e0c"/>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_activity" minOccurs="0"/>
                <xsd:element ref="ns3:MediaServiceLocation"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5fff27-7a78-4769-95a6-b1ad2cbd5d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Location" ma:index="22" nillable="true" ma:displayName="Location" ma:indexed="true" ma:internalName="MediaServiceLocation" ma:readOnly="true">
      <xsd:simpleType>
        <xsd:restriction base="dms:Text"/>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9f76df9-15e5-4498-8d45-59ef9d431e0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4C704C8-5017-4CEF-811E-03281A8B9A49}">
  <ds:schemaRefs>
    <ds:schemaRef ds:uri="http://purl.org/dc/dcmitype/"/>
    <ds:schemaRef ds:uri="http://schemas.microsoft.com/office/2006/documentManagement/types"/>
    <ds:schemaRef ds:uri="http://purl.org/dc/terms/"/>
    <ds:schemaRef ds:uri="http://purl.org/dc/elements/1.1/"/>
    <ds:schemaRef ds:uri="e15fff27-7a78-4769-95a6-b1ad2cbd5da3"/>
    <ds:schemaRef ds:uri="http://schemas.openxmlformats.org/package/2006/metadata/core-properties"/>
    <ds:schemaRef ds:uri="http://schemas.microsoft.com/office/infopath/2007/PartnerControls"/>
    <ds:schemaRef ds:uri="b9f76df9-15e5-4498-8d45-59ef9d431e0c"/>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8696323B-3570-4196-817F-016E7DC52617}">
  <ds:schemaRefs>
    <ds:schemaRef ds:uri="http://schemas.microsoft.com/sharepoint/v3/contenttype/forms"/>
  </ds:schemaRefs>
</ds:datastoreItem>
</file>

<file path=customXml/itemProps3.xml><?xml version="1.0" encoding="utf-8"?>
<ds:datastoreItem xmlns:ds="http://schemas.openxmlformats.org/officeDocument/2006/customXml" ds:itemID="{B5978C93-4F24-4435-82F2-E0449343C8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15fff27-7a78-4769-95a6-b1ad2cbd5da3"/>
    <ds:schemaRef ds:uri="b9f76df9-15e5-4498-8d45-59ef9d431e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3309</TotalTime>
  <Words>3806</Words>
  <Application>Microsoft Office PowerPoint</Application>
  <PresentationFormat>Widescreen</PresentationFormat>
  <Paragraphs>637</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M.Riley</dc:creator>
  <cp:lastModifiedBy>M.Riley</cp:lastModifiedBy>
  <cp:revision>11</cp:revision>
  <dcterms:created xsi:type="dcterms:W3CDTF">2024-01-17T09:56:20Z</dcterms:created>
  <dcterms:modified xsi:type="dcterms:W3CDTF">2024-11-27T12:42:56Z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0x0101002102E189DF1A60448E98C364229819A4</vt:lpwstr>
  </property>
  <property fmtid="{D5CDD505-2E9C-101B-9397-08002B2CF9AE}" pid="3" name="MediaServiceImageTags">
    <vt:lpwstr/>
  </property>
</Properties>
</file>