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8"/>
  </p:notesMasterIdLst>
  <p:sldIdLst>
    <p:sldId id="262" r:id="rId5"/>
    <p:sldId id="272" r:id="rId6"/>
    <p:sldId id="274" r:id="rId7"/>
    <p:sldId id="263" r:id="rId8"/>
    <p:sldId id="275" r:id="rId9"/>
    <p:sldId id="269" r:id="rId10"/>
    <p:sldId id="270" r:id="rId11"/>
    <p:sldId id="265" r:id="rId12"/>
    <p:sldId id="266" r:id="rId13"/>
    <p:sldId id="271" r:id="rId14"/>
    <p:sldId id="267" r:id="rId15"/>
    <p:sldId id="273" r:id="rId16"/>
    <p:sldId id="268"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748F0B1-8EC9-4D9A-9E12-BE3113332F4C}" v="202" dt="2024-09-23T07:06:47.687"/>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62" d="100"/>
          <a:sy n="62" d="100"/>
        </p:scale>
        <p:origin x="80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2616F8-1898-457F-AC96-7F7B49D42054}" type="datetimeFigureOut">
              <a:rPr lang="en-GB" smtClean="0"/>
              <a:t>27/11/2024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70811F2-4269-4986-B9C8-C89F2F55816B}" type="slidenum">
              <a:rPr lang="en-GB" smtClean="0"/>
              <a:t>‹#›</a:t>
            </a:fld>
            <a:endParaRPr lang="en-GB"/>
          </a:p>
        </p:txBody>
      </p:sp>
    </p:spTree>
    <p:extLst>
      <p:ext uri="{BB962C8B-B14F-4D97-AF65-F5344CB8AC3E}">
        <p14:creationId xmlns:p14="http://schemas.microsoft.com/office/powerpoint/2010/main" val="37754809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70811F2-4269-4986-B9C8-C89F2F55816B}" type="slidenum">
              <a:rPr lang="en-GB" smtClean="0"/>
              <a:t>9</a:t>
            </a:fld>
            <a:endParaRPr lang="en-GB"/>
          </a:p>
        </p:txBody>
      </p:sp>
    </p:spTree>
    <p:extLst>
      <p:ext uri="{BB962C8B-B14F-4D97-AF65-F5344CB8AC3E}">
        <p14:creationId xmlns:p14="http://schemas.microsoft.com/office/powerpoint/2010/main" val="32605117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42208B-6D15-4B66-8381-10F17BE8F6E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E75D3015-EF6D-4D04-A965-32EF2283092C}"/>
              </a:ext>
            </a:extLst>
          </p:cNvPr>
          <p:cNvSpPr>
            <a:spLocks noGrp="1"/>
          </p:cNvSpPr>
          <p:nvPr>
            <p:ph type="subTitle" idx="1"/>
          </p:nvPr>
        </p:nvSpPr>
        <p:spPr>
          <a:xfrm>
            <a:off x="1524000" y="3602038"/>
            <a:ext cx="9144000" cy="1655762"/>
          </a:xfrm>
        </p:spPr>
        <p:txBody>
          <a:bodyPr/>
          <a:lstStyle>
            <a:lvl1pPr marL="0" indent="0" algn="ctr">
              <a:buNone/>
              <a:defRPr sz="2400"/>
            </a:lvl1pPr>
            <a:lvl2pPr marL="457206" indent="0" algn="ctr">
              <a:buNone/>
              <a:defRPr sz="2000"/>
            </a:lvl2pPr>
            <a:lvl3pPr marL="914411" indent="0" algn="ctr">
              <a:buNone/>
              <a:defRPr sz="1801"/>
            </a:lvl3pPr>
            <a:lvl4pPr marL="1371617" indent="0" algn="ctr">
              <a:buNone/>
              <a:defRPr sz="1600"/>
            </a:lvl4pPr>
            <a:lvl5pPr marL="1828823" indent="0" algn="ctr">
              <a:buNone/>
              <a:defRPr sz="1600"/>
            </a:lvl5pPr>
            <a:lvl6pPr marL="2286029" indent="0" algn="ctr">
              <a:buNone/>
              <a:defRPr sz="1600"/>
            </a:lvl6pPr>
            <a:lvl7pPr marL="2743234" indent="0" algn="ctr">
              <a:buNone/>
              <a:defRPr sz="1600"/>
            </a:lvl7pPr>
            <a:lvl8pPr marL="3200440" indent="0" algn="ctr">
              <a:buNone/>
              <a:defRPr sz="1600"/>
            </a:lvl8pPr>
            <a:lvl9pPr marL="3657646"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D308E8F-B93F-4907-A817-34E82C1B7593}"/>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7FBB6EB3-BFBE-4711-BFE7-A6B8C4ADBEA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C85B2808-BACB-413C-B1BC-B8981D65BF95}"/>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464739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508957-ED62-405F-9F78-F48065ADC3F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55D22E6-B3B2-4B54-AF57-4602589960B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5EFB937-C66C-437E-8A7D-FE35E7E7E3D2}"/>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95C7034B-8A6E-419A-B511-4ED9ED10ECB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B7D5F71-72BD-469A-8E3C-0240A5E05FA1}"/>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21235057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31C8624-DD05-4C2A-A294-4938411EF38E}"/>
              </a:ext>
            </a:extLst>
          </p:cNvPr>
          <p:cNvSpPr>
            <a:spLocks noGrp="1"/>
          </p:cNvSpPr>
          <p:nvPr>
            <p:ph type="title" orient="vert"/>
          </p:nvPr>
        </p:nvSpPr>
        <p:spPr>
          <a:xfrm>
            <a:off x="8724899"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1587CB4-3D9D-452E-9771-AF0CF0CF520A}"/>
              </a:ext>
            </a:extLst>
          </p:cNvPr>
          <p:cNvSpPr>
            <a:spLocks noGrp="1"/>
          </p:cNvSpPr>
          <p:nvPr>
            <p:ph type="body" orient="vert" idx="1"/>
          </p:nvPr>
        </p:nvSpPr>
        <p:spPr>
          <a:xfrm>
            <a:off x="838199"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9558EB7-E406-4FA5-B852-2FF4FE3F96FE}"/>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C74B05A1-8B48-44E8-B660-BAEACE21724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5FF6BB2-C5EC-491F-914E-59408EEA335C}"/>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2444108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6E8E24-AD4F-46F9-A1F9-20447B8F350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97518C2-3115-4354-B10B-DD63C196DC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33168B-5B74-4C17-B87B-E44E9A1C869C}"/>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A4A0A5C4-7C92-4F8A-9355-2BEB58890BE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9265660-BE52-4D19-9122-91C71A4D8533}"/>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269368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81336-6F59-41AE-A5AF-DB239FC2CB10}"/>
              </a:ext>
            </a:extLst>
          </p:cNvPr>
          <p:cNvSpPr>
            <a:spLocks noGrp="1"/>
          </p:cNvSpPr>
          <p:nvPr>
            <p:ph type="title"/>
          </p:nvPr>
        </p:nvSpPr>
        <p:spPr>
          <a:xfrm>
            <a:off x="831852"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F589217-B3F3-42E7-BF89-E1D8FAD053EB}"/>
              </a:ext>
            </a:extLst>
          </p:cNvPr>
          <p:cNvSpPr>
            <a:spLocks noGrp="1"/>
          </p:cNvSpPr>
          <p:nvPr>
            <p:ph type="body" idx="1"/>
          </p:nvPr>
        </p:nvSpPr>
        <p:spPr>
          <a:xfrm>
            <a:off x="831852" y="4589464"/>
            <a:ext cx="10515600" cy="1500187"/>
          </a:xfrm>
        </p:spPr>
        <p:txBody>
          <a:bodyPr/>
          <a:lstStyle>
            <a:lvl1pPr marL="0" indent="0">
              <a:buNone/>
              <a:defRPr sz="2400">
                <a:solidFill>
                  <a:schemeClr val="tx1">
                    <a:tint val="75000"/>
                  </a:schemeClr>
                </a:solidFill>
              </a:defRPr>
            </a:lvl1pPr>
            <a:lvl2pPr marL="457206" indent="0">
              <a:buNone/>
              <a:defRPr sz="2000">
                <a:solidFill>
                  <a:schemeClr val="tx1">
                    <a:tint val="75000"/>
                  </a:schemeClr>
                </a:solidFill>
              </a:defRPr>
            </a:lvl2pPr>
            <a:lvl3pPr marL="914411" indent="0">
              <a:buNone/>
              <a:defRPr sz="1801">
                <a:solidFill>
                  <a:schemeClr val="tx1">
                    <a:tint val="75000"/>
                  </a:schemeClr>
                </a:solidFill>
              </a:defRPr>
            </a:lvl3pPr>
            <a:lvl4pPr marL="1371617" indent="0">
              <a:buNone/>
              <a:defRPr sz="1600">
                <a:solidFill>
                  <a:schemeClr val="tx1">
                    <a:tint val="75000"/>
                  </a:schemeClr>
                </a:solidFill>
              </a:defRPr>
            </a:lvl4pPr>
            <a:lvl5pPr marL="1828823" indent="0">
              <a:buNone/>
              <a:defRPr sz="1600">
                <a:solidFill>
                  <a:schemeClr val="tx1">
                    <a:tint val="75000"/>
                  </a:schemeClr>
                </a:solidFill>
              </a:defRPr>
            </a:lvl5pPr>
            <a:lvl6pPr marL="2286029" indent="0">
              <a:buNone/>
              <a:defRPr sz="1600">
                <a:solidFill>
                  <a:schemeClr val="tx1">
                    <a:tint val="75000"/>
                  </a:schemeClr>
                </a:solidFill>
              </a:defRPr>
            </a:lvl6pPr>
            <a:lvl7pPr marL="2743234" indent="0">
              <a:buNone/>
              <a:defRPr sz="1600">
                <a:solidFill>
                  <a:schemeClr val="tx1">
                    <a:tint val="75000"/>
                  </a:schemeClr>
                </a:solidFill>
              </a:defRPr>
            </a:lvl7pPr>
            <a:lvl8pPr marL="3200440" indent="0">
              <a:buNone/>
              <a:defRPr sz="1600">
                <a:solidFill>
                  <a:schemeClr val="tx1">
                    <a:tint val="75000"/>
                  </a:schemeClr>
                </a:solidFill>
              </a:defRPr>
            </a:lvl8pPr>
            <a:lvl9pPr marL="3657646"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3D745C13-9C65-448D-A62D-15D39627E01C}"/>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5A7C9330-BC74-43B2-B848-AADEDB5DAE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FE4CECF-6061-4253-8593-6C05BBF40112}"/>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1918118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7013C-7212-4114-86E3-051909E0ECCB}"/>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CA8BA346-51AE-4F75-B9F9-5BADF27BAFEA}"/>
              </a:ext>
            </a:extLst>
          </p:cNvPr>
          <p:cNvSpPr>
            <a:spLocks noGrp="1"/>
          </p:cNvSpPr>
          <p:nvPr>
            <p:ph sz="half" idx="1"/>
          </p:nvPr>
        </p:nvSpPr>
        <p:spPr>
          <a:xfrm>
            <a:off x="838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CE5213B7-2098-4320-B655-D89699318026}"/>
              </a:ext>
            </a:extLst>
          </p:cNvPr>
          <p:cNvSpPr>
            <a:spLocks noGrp="1"/>
          </p:cNvSpPr>
          <p:nvPr>
            <p:ph sz="half" idx="2"/>
          </p:nvPr>
        </p:nvSpPr>
        <p:spPr>
          <a:xfrm>
            <a:off x="6172201"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1D58236-A6EE-4654-8CF0-C0B12AC9D89E}"/>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6" name="Footer Placeholder 5">
            <a:extLst>
              <a:ext uri="{FF2B5EF4-FFF2-40B4-BE49-F238E27FC236}">
                <a16:creationId xmlns:a16="http://schemas.microsoft.com/office/drawing/2014/main" id="{CD1A37F7-9396-4C33-8552-A3D643C7363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EC20EBF-8756-49FC-A90E-C29544405777}"/>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11497108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6A3C0-C610-4B2D-A7C2-B6298DC87A3A}"/>
              </a:ext>
            </a:extLst>
          </p:cNvPr>
          <p:cNvSpPr>
            <a:spLocks noGrp="1"/>
          </p:cNvSpPr>
          <p:nvPr>
            <p:ph type="title"/>
          </p:nvPr>
        </p:nvSpPr>
        <p:spPr>
          <a:xfrm>
            <a:off x="839789"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651A092-360E-4682-9E28-556AB3491F89}"/>
              </a:ext>
            </a:extLst>
          </p:cNvPr>
          <p:cNvSpPr>
            <a:spLocks noGrp="1"/>
          </p:cNvSpPr>
          <p:nvPr>
            <p:ph type="body" idx="1"/>
          </p:nvPr>
        </p:nvSpPr>
        <p:spPr>
          <a:xfrm>
            <a:off x="839789" y="1681163"/>
            <a:ext cx="5157787"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69D8F48-2B05-4B72-A79B-4E10E5152D5B}"/>
              </a:ext>
            </a:extLst>
          </p:cNvPr>
          <p:cNvSpPr>
            <a:spLocks noGrp="1"/>
          </p:cNvSpPr>
          <p:nvPr>
            <p:ph sz="half" idx="2"/>
          </p:nvPr>
        </p:nvSpPr>
        <p:spPr>
          <a:xfrm>
            <a:off x="839789" y="2505076"/>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F1A3B82-5524-4B00-A423-EB498A4F8A8F}"/>
              </a:ext>
            </a:extLst>
          </p:cNvPr>
          <p:cNvSpPr>
            <a:spLocks noGrp="1"/>
          </p:cNvSpPr>
          <p:nvPr>
            <p:ph type="body" sz="quarter" idx="3"/>
          </p:nvPr>
        </p:nvSpPr>
        <p:spPr>
          <a:xfrm>
            <a:off x="6172202" y="1681163"/>
            <a:ext cx="5183188" cy="823912"/>
          </a:xfrm>
        </p:spPr>
        <p:txBody>
          <a:bodyPr anchor="b"/>
          <a:lstStyle>
            <a:lvl1pPr marL="0" indent="0">
              <a:buNone/>
              <a:defRPr sz="2400" b="1"/>
            </a:lvl1pPr>
            <a:lvl2pPr marL="457206" indent="0">
              <a:buNone/>
              <a:defRPr sz="2000" b="1"/>
            </a:lvl2pPr>
            <a:lvl3pPr marL="914411" indent="0">
              <a:buNone/>
              <a:defRPr sz="1801" b="1"/>
            </a:lvl3pPr>
            <a:lvl4pPr marL="1371617" indent="0">
              <a:buNone/>
              <a:defRPr sz="1600" b="1"/>
            </a:lvl4pPr>
            <a:lvl5pPr marL="1828823" indent="0">
              <a:buNone/>
              <a:defRPr sz="1600" b="1"/>
            </a:lvl5pPr>
            <a:lvl6pPr marL="2286029" indent="0">
              <a:buNone/>
              <a:defRPr sz="1600" b="1"/>
            </a:lvl6pPr>
            <a:lvl7pPr marL="2743234" indent="0">
              <a:buNone/>
              <a:defRPr sz="1600" b="1"/>
            </a:lvl7pPr>
            <a:lvl8pPr marL="3200440" indent="0">
              <a:buNone/>
              <a:defRPr sz="1600" b="1"/>
            </a:lvl8pPr>
            <a:lvl9pPr marL="3657646"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454E0A88-FD36-4599-89CC-ABEEAC40734C}"/>
              </a:ext>
            </a:extLst>
          </p:cNvPr>
          <p:cNvSpPr>
            <a:spLocks noGrp="1"/>
          </p:cNvSpPr>
          <p:nvPr>
            <p:ph sz="quarter" idx="4"/>
          </p:nvPr>
        </p:nvSpPr>
        <p:spPr>
          <a:xfrm>
            <a:off x="6172202" y="2505076"/>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180B37C-A6AC-476B-987E-46DFF4360CE7}"/>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8" name="Footer Placeholder 7">
            <a:extLst>
              <a:ext uri="{FF2B5EF4-FFF2-40B4-BE49-F238E27FC236}">
                <a16:creationId xmlns:a16="http://schemas.microsoft.com/office/drawing/2014/main" id="{EFFE8DB1-383E-4FC9-ADDF-C4E06332BF9F}"/>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382566B-DE8B-4BDC-878D-923F349A2ED1}"/>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04222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45F09-A2C6-4E28-A77A-3B2C063C31A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1BEAF39-7573-4609-97EC-42F701C47820}"/>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4" name="Footer Placeholder 3">
            <a:extLst>
              <a:ext uri="{FF2B5EF4-FFF2-40B4-BE49-F238E27FC236}">
                <a16:creationId xmlns:a16="http://schemas.microsoft.com/office/drawing/2014/main" id="{DD517F07-9306-4958-B185-7BBDF40465AB}"/>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D3D31D1C-7A10-4121-AE79-5A682FA617C5}"/>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2919515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46479F-9842-412E-8AFD-75B32F3860CF}"/>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3" name="Footer Placeholder 2">
            <a:extLst>
              <a:ext uri="{FF2B5EF4-FFF2-40B4-BE49-F238E27FC236}">
                <a16:creationId xmlns:a16="http://schemas.microsoft.com/office/drawing/2014/main" id="{DB8ECBE2-1394-4B2C-923E-6AE1052F7F57}"/>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2CE944-A576-4774-87F3-5F3D06FE12E5}"/>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1690839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55B175-7D8D-484F-BE55-6EF97E8870EC}"/>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867370F-2358-46A1-B462-5D8E519D9AFC}"/>
              </a:ext>
            </a:extLst>
          </p:cNvPr>
          <p:cNvSpPr>
            <a:spLocks noGrp="1"/>
          </p:cNvSpPr>
          <p:nvPr>
            <p:ph idx="1"/>
          </p:nvPr>
        </p:nvSpPr>
        <p:spPr>
          <a:xfrm>
            <a:off x="5183188" y="987425"/>
            <a:ext cx="6172201"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08C7435F-AA15-4873-A632-8A4CB8BDCDA3}"/>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Edit Master text styles</a:t>
            </a:r>
          </a:p>
        </p:txBody>
      </p:sp>
      <p:sp>
        <p:nvSpPr>
          <p:cNvPr id="5" name="Date Placeholder 4">
            <a:extLst>
              <a:ext uri="{FF2B5EF4-FFF2-40B4-BE49-F238E27FC236}">
                <a16:creationId xmlns:a16="http://schemas.microsoft.com/office/drawing/2014/main" id="{B96DCFAE-8C00-40A8-8A6B-B1902BFE1B81}"/>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6" name="Footer Placeholder 5">
            <a:extLst>
              <a:ext uri="{FF2B5EF4-FFF2-40B4-BE49-F238E27FC236}">
                <a16:creationId xmlns:a16="http://schemas.microsoft.com/office/drawing/2014/main" id="{185E7EC8-CB55-45E8-9516-35EFFC651D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64F3ACD5-05F6-4579-8659-28E6C1E734D9}"/>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37768558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2F129-0125-467C-A347-60B75B26BD4F}"/>
              </a:ext>
            </a:extLst>
          </p:cNvPr>
          <p:cNvSpPr>
            <a:spLocks noGrp="1"/>
          </p:cNvSpPr>
          <p:nvPr>
            <p:ph type="title"/>
          </p:nvPr>
        </p:nvSpPr>
        <p:spPr>
          <a:xfrm>
            <a:off x="839790" y="457200"/>
            <a:ext cx="3932236"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5F30A124-DEE5-4C50-B4AD-EFE7FFECD966}"/>
              </a:ext>
            </a:extLst>
          </p:cNvPr>
          <p:cNvSpPr>
            <a:spLocks noGrp="1"/>
          </p:cNvSpPr>
          <p:nvPr>
            <p:ph type="pic" idx="1"/>
          </p:nvPr>
        </p:nvSpPr>
        <p:spPr>
          <a:xfrm>
            <a:off x="5183188" y="987425"/>
            <a:ext cx="6172201" cy="4873625"/>
          </a:xfrm>
        </p:spPr>
        <p:txBody>
          <a:bodyPr/>
          <a:lstStyle>
            <a:lvl1pPr marL="0" indent="0">
              <a:buNone/>
              <a:defRPr sz="3200"/>
            </a:lvl1pPr>
            <a:lvl2pPr marL="457206" indent="0">
              <a:buNone/>
              <a:defRPr sz="2800"/>
            </a:lvl2pPr>
            <a:lvl3pPr marL="914411" indent="0">
              <a:buNone/>
              <a:defRPr sz="2400"/>
            </a:lvl3pPr>
            <a:lvl4pPr marL="1371617" indent="0">
              <a:buNone/>
              <a:defRPr sz="2000"/>
            </a:lvl4pPr>
            <a:lvl5pPr marL="1828823" indent="0">
              <a:buNone/>
              <a:defRPr sz="2000"/>
            </a:lvl5pPr>
            <a:lvl6pPr marL="2286029" indent="0">
              <a:buNone/>
              <a:defRPr sz="2000"/>
            </a:lvl6pPr>
            <a:lvl7pPr marL="2743234" indent="0">
              <a:buNone/>
              <a:defRPr sz="2000"/>
            </a:lvl7pPr>
            <a:lvl8pPr marL="3200440" indent="0">
              <a:buNone/>
              <a:defRPr sz="2000"/>
            </a:lvl8pPr>
            <a:lvl9pPr marL="3657646" indent="0">
              <a:buNone/>
              <a:defRPr sz="2000"/>
            </a:lvl9pPr>
          </a:lstStyle>
          <a:p>
            <a:endParaRPr lang="en-GB"/>
          </a:p>
        </p:txBody>
      </p:sp>
      <p:sp>
        <p:nvSpPr>
          <p:cNvPr id="4" name="Text Placeholder 3">
            <a:extLst>
              <a:ext uri="{FF2B5EF4-FFF2-40B4-BE49-F238E27FC236}">
                <a16:creationId xmlns:a16="http://schemas.microsoft.com/office/drawing/2014/main" id="{861DF87D-D76C-43C8-ABF3-0BEEED52E316}"/>
              </a:ext>
            </a:extLst>
          </p:cNvPr>
          <p:cNvSpPr>
            <a:spLocks noGrp="1"/>
          </p:cNvSpPr>
          <p:nvPr>
            <p:ph type="body" sz="half" idx="2"/>
          </p:nvPr>
        </p:nvSpPr>
        <p:spPr>
          <a:xfrm>
            <a:off x="839790" y="2057400"/>
            <a:ext cx="3932236" cy="3811588"/>
          </a:xfrm>
        </p:spPr>
        <p:txBody>
          <a:bodyPr/>
          <a:lstStyle>
            <a:lvl1pPr marL="0" indent="0">
              <a:buNone/>
              <a:defRPr sz="1600"/>
            </a:lvl1pPr>
            <a:lvl2pPr marL="457206" indent="0">
              <a:buNone/>
              <a:defRPr sz="1401"/>
            </a:lvl2pPr>
            <a:lvl3pPr marL="914411" indent="0">
              <a:buNone/>
              <a:defRPr sz="1200"/>
            </a:lvl3pPr>
            <a:lvl4pPr marL="1371617" indent="0">
              <a:buNone/>
              <a:defRPr sz="1001"/>
            </a:lvl4pPr>
            <a:lvl5pPr marL="1828823" indent="0">
              <a:buNone/>
              <a:defRPr sz="1001"/>
            </a:lvl5pPr>
            <a:lvl6pPr marL="2286029" indent="0">
              <a:buNone/>
              <a:defRPr sz="1001"/>
            </a:lvl6pPr>
            <a:lvl7pPr marL="2743234" indent="0">
              <a:buNone/>
              <a:defRPr sz="1001"/>
            </a:lvl7pPr>
            <a:lvl8pPr marL="3200440" indent="0">
              <a:buNone/>
              <a:defRPr sz="1001"/>
            </a:lvl8pPr>
            <a:lvl9pPr marL="3657646" indent="0">
              <a:buNone/>
              <a:defRPr sz="1001"/>
            </a:lvl9pPr>
          </a:lstStyle>
          <a:p>
            <a:pPr lvl="0"/>
            <a:r>
              <a:rPr lang="en-US"/>
              <a:t>Edit Master text styles</a:t>
            </a:r>
          </a:p>
        </p:txBody>
      </p:sp>
      <p:sp>
        <p:nvSpPr>
          <p:cNvPr id="5" name="Date Placeholder 4">
            <a:extLst>
              <a:ext uri="{FF2B5EF4-FFF2-40B4-BE49-F238E27FC236}">
                <a16:creationId xmlns:a16="http://schemas.microsoft.com/office/drawing/2014/main" id="{07B42FC2-99D0-4919-8E8A-BE5F0A79AD68}"/>
              </a:ext>
            </a:extLst>
          </p:cNvPr>
          <p:cNvSpPr>
            <a:spLocks noGrp="1"/>
          </p:cNvSpPr>
          <p:nvPr>
            <p:ph type="dt" sz="half" idx="10"/>
          </p:nvPr>
        </p:nvSpPr>
        <p:spPr/>
        <p:txBody>
          <a:bodyPr/>
          <a:lstStyle/>
          <a:p>
            <a:fld id="{ACA6BB27-8B69-4479-B247-EF6FA0076BC4}" type="datetimeFigureOut">
              <a:rPr lang="en-GB" smtClean="0"/>
              <a:t>27/11/2024</a:t>
            </a:fld>
            <a:endParaRPr lang="en-GB"/>
          </a:p>
        </p:txBody>
      </p:sp>
      <p:sp>
        <p:nvSpPr>
          <p:cNvPr id="6" name="Footer Placeholder 5">
            <a:extLst>
              <a:ext uri="{FF2B5EF4-FFF2-40B4-BE49-F238E27FC236}">
                <a16:creationId xmlns:a16="http://schemas.microsoft.com/office/drawing/2014/main" id="{64D86F4A-EB62-48B8-ADB5-F865E081A84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8DA074D-7FAC-4F19-8E47-BF11B54872F2}"/>
              </a:ext>
            </a:extLst>
          </p:cNvPr>
          <p:cNvSpPr>
            <a:spLocks noGrp="1"/>
          </p:cNvSpPr>
          <p:nvPr>
            <p:ph type="sldNum" sz="quarter" idx="12"/>
          </p:nvPr>
        </p:nvSpPr>
        <p:spPr/>
        <p:txBody>
          <a:bodyPr/>
          <a:lstStyle/>
          <a:p>
            <a:fld id="{E9E06600-CA13-447F-AF09-936796CF05E0}" type="slidenum">
              <a:rPr lang="en-GB" smtClean="0"/>
              <a:t>‹#›</a:t>
            </a:fld>
            <a:endParaRPr lang="en-GB"/>
          </a:p>
        </p:txBody>
      </p:sp>
    </p:spTree>
    <p:extLst>
      <p:ext uri="{BB962C8B-B14F-4D97-AF65-F5344CB8AC3E}">
        <p14:creationId xmlns:p14="http://schemas.microsoft.com/office/powerpoint/2010/main" val="17757299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0534A96-97F4-4A44-9A73-409E71C3ACC0}"/>
              </a:ext>
            </a:extLst>
          </p:cNvPr>
          <p:cNvSpPr>
            <a:spLocks noGrp="1"/>
          </p:cNvSpPr>
          <p:nvPr>
            <p:ph type="title"/>
          </p:nvPr>
        </p:nvSpPr>
        <p:spPr>
          <a:xfrm>
            <a:off x="838202"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A70661A-769F-440B-955A-954F27DCFDCB}"/>
              </a:ext>
            </a:extLst>
          </p:cNvPr>
          <p:cNvSpPr>
            <a:spLocks noGrp="1"/>
          </p:cNvSpPr>
          <p:nvPr>
            <p:ph type="body" idx="1"/>
          </p:nvPr>
        </p:nvSpPr>
        <p:spPr>
          <a:xfrm>
            <a:off x="838202"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06D107A-4575-4048-9240-D3105E7127C4}"/>
              </a:ext>
            </a:extLst>
          </p:cNvPr>
          <p:cNvSpPr>
            <a:spLocks noGrp="1"/>
          </p:cNvSpPr>
          <p:nvPr>
            <p:ph type="dt" sz="half" idx="2"/>
          </p:nvPr>
        </p:nvSpPr>
        <p:spPr>
          <a:xfrm>
            <a:off x="838201" y="6356351"/>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A6BB27-8B69-4479-B247-EF6FA0076BC4}" type="datetimeFigureOut">
              <a:rPr lang="en-GB" smtClean="0"/>
              <a:t>27/11/2024</a:t>
            </a:fld>
            <a:endParaRPr lang="en-GB"/>
          </a:p>
        </p:txBody>
      </p:sp>
      <p:sp>
        <p:nvSpPr>
          <p:cNvPr id="5" name="Footer Placeholder 4">
            <a:extLst>
              <a:ext uri="{FF2B5EF4-FFF2-40B4-BE49-F238E27FC236}">
                <a16:creationId xmlns:a16="http://schemas.microsoft.com/office/drawing/2014/main" id="{696C3268-9962-44BF-B46D-CC624479917A}"/>
              </a:ext>
            </a:extLst>
          </p:cNvPr>
          <p:cNvSpPr>
            <a:spLocks noGrp="1"/>
          </p:cNvSpPr>
          <p:nvPr>
            <p:ph type="ftr" sz="quarter" idx="3"/>
          </p:nvPr>
        </p:nvSpPr>
        <p:spPr>
          <a:xfrm>
            <a:off x="4038602"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5F884B9-4158-447A-9BA3-04832BA06F6D}"/>
              </a:ext>
            </a:extLst>
          </p:cNvPr>
          <p:cNvSpPr>
            <a:spLocks noGrp="1"/>
          </p:cNvSpPr>
          <p:nvPr>
            <p:ph type="sldNum" sz="quarter" idx="4"/>
          </p:nvPr>
        </p:nvSpPr>
        <p:spPr>
          <a:xfrm>
            <a:off x="8610601" y="6356351"/>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9E06600-CA13-447F-AF09-936796CF05E0}" type="slidenum">
              <a:rPr lang="en-GB" smtClean="0"/>
              <a:t>‹#›</a:t>
            </a:fld>
            <a:endParaRPr lang="en-GB"/>
          </a:p>
        </p:txBody>
      </p:sp>
    </p:spTree>
    <p:extLst>
      <p:ext uri="{BB962C8B-B14F-4D97-AF65-F5344CB8AC3E}">
        <p14:creationId xmlns:p14="http://schemas.microsoft.com/office/powerpoint/2010/main" val="26297685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1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4" indent="-228604" algn="l" defTabSz="914411" rtl="0" eaLnBrk="1" latinLnBrk="0" hangingPunct="1">
        <a:lnSpc>
          <a:spcPct val="90000"/>
        </a:lnSpc>
        <a:spcBef>
          <a:spcPts val="1001"/>
        </a:spcBef>
        <a:buFont typeface="Arial" panose="020B0604020202020204" pitchFamily="34" charset="0"/>
        <a:buChar char="•"/>
        <a:defRPr sz="2800" kern="1200">
          <a:solidFill>
            <a:schemeClr val="tx1"/>
          </a:solidFill>
          <a:latin typeface="+mn-lt"/>
          <a:ea typeface="+mn-ea"/>
          <a:cs typeface="+mn-cs"/>
        </a:defRPr>
      </a:lvl1pPr>
      <a:lvl2pPr marL="685809" indent="-228604" algn="l" defTabSz="914411"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15" indent="-228604" algn="l" defTabSz="914411"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21"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4pPr>
      <a:lvl5pPr marL="2057427"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5pPr>
      <a:lvl6pPr marL="2514632"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6pPr>
      <a:lvl7pPr marL="2971838"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7pPr>
      <a:lvl8pPr marL="3429044"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8pPr>
      <a:lvl9pPr marL="3886249" indent="-228604" algn="l" defTabSz="914411" rtl="0" eaLnBrk="1" latinLnBrk="0" hangingPunct="1">
        <a:lnSpc>
          <a:spcPct val="90000"/>
        </a:lnSpc>
        <a:spcBef>
          <a:spcPts val="500"/>
        </a:spcBef>
        <a:buFont typeface="Arial" panose="020B0604020202020204" pitchFamily="34" charset="0"/>
        <a:buChar char="•"/>
        <a:defRPr sz="1801" kern="1200">
          <a:solidFill>
            <a:schemeClr val="tx1"/>
          </a:solidFill>
          <a:latin typeface="+mn-lt"/>
          <a:ea typeface="+mn-ea"/>
          <a:cs typeface="+mn-cs"/>
        </a:defRPr>
      </a:lvl9pPr>
    </p:bodyStyle>
    <p:otherStyle>
      <a:defPPr>
        <a:defRPr lang="en-US"/>
      </a:defPPr>
      <a:lvl1pPr marL="0" algn="l" defTabSz="914411" rtl="0" eaLnBrk="1" latinLnBrk="0" hangingPunct="1">
        <a:defRPr sz="1801" kern="1200">
          <a:solidFill>
            <a:schemeClr val="tx1"/>
          </a:solidFill>
          <a:latin typeface="+mn-lt"/>
          <a:ea typeface="+mn-ea"/>
          <a:cs typeface="+mn-cs"/>
        </a:defRPr>
      </a:lvl1pPr>
      <a:lvl2pPr marL="457206" algn="l" defTabSz="914411" rtl="0" eaLnBrk="1" latinLnBrk="0" hangingPunct="1">
        <a:defRPr sz="1801" kern="1200">
          <a:solidFill>
            <a:schemeClr val="tx1"/>
          </a:solidFill>
          <a:latin typeface="+mn-lt"/>
          <a:ea typeface="+mn-ea"/>
          <a:cs typeface="+mn-cs"/>
        </a:defRPr>
      </a:lvl2pPr>
      <a:lvl3pPr marL="914411" algn="l" defTabSz="914411" rtl="0" eaLnBrk="1" latinLnBrk="0" hangingPunct="1">
        <a:defRPr sz="1801" kern="1200">
          <a:solidFill>
            <a:schemeClr val="tx1"/>
          </a:solidFill>
          <a:latin typeface="+mn-lt"/>
          <a:ea typeface="+mn-ea"/>
          <a:cs typeface="+mn-cs"/>
        </a:defRPr>
      </a:lvl3pPr>
      <a:lvl4pPr marL="1371617" algn="l" defTabSz="914411" rtl="0" eaLnBrk="1" latinLnBrk="0" hangingPunct="1">
        <a:defRPr sz="1801" kern="1200">
          <a:solidFill>
            <a:schemeClr val="tx1"/>
          </a:solidFill>
          <a:latin typeface="+mn-lt"/>
          <a:ea typeface="+mn-ea"/>
          <a:cs typeface="+mn-cs"/>
        </a:defRPr>
      </a:lvl4pPr>
      <a:lvl5pPr marL="1828823" algn="l" defTabSz="914411" rtl="0" eaLnBrk="1" latinLnBrk="0" hangingPunct="1">
        <a:defRPr sz="1801" kern="1200">
          <a:solidFill>
            <a:schemeClr val="tx1"/>
          </a:solidFill>
          <a:latin typeface="+mn-lt"/>
          <a:ea typeface="+mn-ea"/>
          <a:cs typeface="+mn-cs"/>
        </a:defRPr>
      </a:lvl5pPr>
      <a:lvl6pPr marL="2286029" algn="l" defTabSz="914411" rtl="0" eaLnBrk="1" latinLnBrk="0" hangingPunct="1">
        <a:defRPr sz="1801" kern="1200">
          <a:solidFill>
            <a:schemeClr val="tx1"/>
          </a:solidFill>
          <a:latin typeface="+mn-lt"/>
          <a:ea typeface="+mn-ea"/>
          <a:cs typeface="+mn-cs"/>
        </a:defRPr>
      </a:lvl6pPr>
      <a:lvl7pPr marL="2743234" algn="l" defTabSz="914411" rtl="0" eaLnBrk="1" latinLnBrk="0" hangingPunct="1">
        <a:defRPr sz="1801" kern="1200">
          <a:solidFill>
            <a:schemeClr val="tx1"/>
          </a:solidFill>
          <a:latin typeface="+mn-lt"/>
          <a:ea typeface="+mn-ea"/>
          <a:cs typeface="+mn-cs"/>
        </a:defRPr>
      </a:lvl7pPr>
      <a:lvl8pPr marL="3200440" algn="l" defTabSz="914411" rtl="0" eaLnBrk="1" latinLnBrk="0" hangingPunct="1">
        <a:defRPr sz="1801" kern="1200">
          <a:solidFill>
            <a:schemeClr val="tx1"/>
          </a:solidFill>
          <a:latin typeface="+mn-lt"/>
          <a:ea typeface="+mn-ea"/>
          <a:cs typeface="+mn-cs"/>
        </a:defRPr>
      </a:lvl8pPr>
      <a:lvl9pPr marL="3657646" algn="l" defTabSz="914411" rtl="0" eaLnBrk="1" latinLnBrk="0" hangingPunct="1">
        <a:defRPr sz="1801"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771324481"/>
              </p:ext>
            </p:extLst>
          </p:nvPr>
        </p:nvGraphicFramePr>
        <p:xfrm>
          <a:off x="0" y="666536"/>
          <a:ext cx="12191994" cy="2765926"/>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1862872">
                  <a:extLst>
                    <a:ext uri="{9D8B030D-6E8A-4147-A177-3AD203B41FA5}">
                      <a16:colId xmlns:a16="http://schemas.microsoft.com/office/drawing/2014/main" val="2268397797"/>
                    </a:ext>
                  </a:extLst>
                </a:gridCol>
                <a:gridCol w="1862872">
                  <a:extLst>
                    <a:ext uri="{9D8B030D-6E8A-4147-A177-3AD203B41FA5}">
                      <a16:colId xmlns:a16="http://schemas.microsoft.com/office/drawing/2014/main" val="1411940593"/>
                    </a:ext>
                  </a:extLst>
                </a:gridCol>
                <a:gridCol w="1862872">
                  <a:extLst>
                    <a:ext uri="{9D8B030D-6E8A-4147-A177-3AD203B41FA5}">
                      <a16:colId xmlns:a16="http://schemas.microsoft.com/office/drawing/2014/main" val="415188477"/>
                    </a:ext>
                  </a:extLst>
                </a:gridCol>
                <a:gridCol w="1862872">
                  <a:extLst>
                    <a:ext uri="{9D8B030D-6E8A-4147-A177-3AD203B41FA5}">
                      <a16:colId xmlns:a16="http://schemas.microsoft.com/office/drawing/2014/main" val="2116589672"/>
                    </a:ext>
                  </a:extLst>
                </a:gridCol>
                <a:gridCol w="1862872">
                  <a:extLst>
                    <a:ext uri="{9D8B030D-6E8A-4147-A177-3AD203B41FA5}">
                      <a16:colId xmlns:a16="http://schemas.microsoft.com/office/drawing/2014/main" val="1988259304"/>
                    </a:ext>
                  </a:extLst>
                </a:gridCol>
                <a:gridCol w="1862872">
                  <a:extLst>
                    <a:ext uri="{9D8B030D-6E8A-4147-A177-3AD203B41FA5}">
                      <a16:colId xmlns:a16="http://schemas.microsoft.com/office/drawing/2014/main" val="2065259818"/>
                    </a:ext>
                  </a:extLst>
                </a:gridCol>
              </a:tblGrid>
              <a:tr h="528324">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1118801">
                <a:tc rowSpan="2">
                  <a:txBody>
                    <a:bodyPr/>
                    <a:lstStyle/>
                    <a:p>
                      <a:pPr algn="ctr"/>
                      <a:r>
                        <a:rPr lang="en-GB" sz="2800" dirty="0"/>
                        <a:t>Maths</a:t>
                      </a:r>
                    </a:p>
                  </a:txBody>
                  <a:tcPr marT="45721" marB="45721" vert="vert270" anchor="ctr"/>
                </a:tc>
                <a:tc>
                  <a:txBody>
                    <a:bodyPr/>
                    <a:lstStyle/>
                    <a:p>
                      <a:r>
                        <a:rPr lang="en-GB" sz="1100" b="1" dirty="0"/>
                        <a:t>Main Topics</a:t>
                      </a:r>
                    </a:p>
                    <a:p>
                      <a:r>
                        <a:rPr lang="en-GB" sz="1100" b="1" dirty="0"/>
                        <a:t>(Foundation)</a:t>
                      </a:r>
                    </a:p>
                  </a:txBody>
                  <a:tcPr marT="45721" marB="45721" vert="vert270" anchor="ctr"/>
                </a:tc>
                <a:tc>
                  <a:txBody>
                    <a:bodyPr/>
                    <a:lstStyle/>
                    <a:p>
                      <a:r>
                        <a:rPr lang="en-US" sz="1100" b="0" dirty="0"/>
                        <a:t>Basic number (retrieval)</a:t>
                      </a:r>
                    </a:p>
                    <a:p>
                      <a:r>
                        <a:rPr lang="en-US" sz="1100" b="0" dirty="0"/>
                        <a:t>Standard form and indices (retrieval)</a:t>
                      </a:r>
                    </a:p>
                    <a:p>
                      <a:r>
                        <a:rPr lang="en-US" sz="1100" b="0" dirty="0"/>
                        <a:t>Basic algebraic manipulation (retrieval)</a:t>
                      </a:r>
                    </a:p>
                  </a:txBody>
                  <a:tcPr marT="45721" marB="45721"/>
                </a:tc>
                <a:tc>
                  <a:txBody>
                    <a:bodyPr/>
                    <a:lstStyle/>
                    <a:p>
                      <a:r>
                        <a:rPr lang="en-US" sz="1100" b="0" dirty="0"/>
                        <a:t>Inequalities</a:t>
                      </a:r>
                    </a:p>
                    <a:p>
                      <a:r>
                        <a:rPr lang="en-US" sz="1100" b="0" dirty="0"/>
                        <a:t>Fractions (retrieval and extension)</a:t>
                      </a:r>
                    </a:p>
                    <a:p>
                      <a:r>
                        <a:rPr lang="en-US" sz="1100" b="0" dirty="0"/>
                        <a:t>Perimeter and area of 2D shapes</a:t>
                      </a:r>
                    </a:p>
                    <a:p>
                      <a:r>
                        <a:rPr lang="en-US" sz="1100" b="0" dirty="0"/>
                        <a:t>Basic percentages (retrieval)</a:t>
                      </a:r>
                      <a:endParaRPr lang="en-GB" sz="1100" b="0"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t>Basic percentages (retrieval)</a:t>
                      </a:r>
                      <a:endParaRPr lang="en-GB" sz="1100" b="0" dirty="0"/>
                    </a:p>
                    <a:p>
                      <a:r>
                        <a:rPr lang="en-GB" sz="1100" b="0" dirty="0"/>
                        <a:t>Angles (retrieval and extension)</a:t>
                      </a:r>
                    </a:p>
                    <a:p>
                      <a:r>
                        <a:rPr lang="en-GB" sz="1100" b="0" dirty="0"/>
                        <a:t>Sequences</a:t>
                      </a:r>
                    </a:p>
                    <a:p>
                      <a:endParaRPr lang="en-GB" sz="1100" b="0" dirty="0"/>
                    </a:p>
                  </a:txBody>
                  <a:tcPr marT="45721" marB="45721"/>
                </a:tc>
                <a:tc>
                  <a:txBody>
                    <a:bodyPr/>
                    <a:lstStyle/>
                    <a:p>
                      <a:r>
                        <a:rPr lang="en-US" sz="1100" b="0" dirty="0"/>
                        <a:t>Averages (retrieval)</a:t>
                      </a:r>
                    </a:p>
                    <a:p>
                      <a:r>
                        <a:rPr lang="en-US" sz="1100" b="0" dirty="0"/>
                        <a:t>Volume</a:t>
                      </a:r>
                    </a:p>
                    <a:p>
                      <a:r>
                        <a:rPr lang="en-US" sz="1100" b="0" dirty="0"/>
                        <a:t>Scales and bearings</a:t>
                      </a:r>
                    </a:p>
                    <a:p>
                      <a:r>
                        <a:rPr lang="en-US" sz="1100" b="0" dirty="0"/>
                        <a:t>Straight line graphs (retrieval)</a:t>
                      </a:r>
                      <a:endParaRPr lang="en-GB" sz="1100" b="0"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0" dirty="0"/>
                        <a:t>Straight line graphs (retrieval)</a:t>
                      </a:r>
                      <a:endParaRPr lang="en-GB" sz="1100" b="0" dirty="0"/>
                    </a:p>
                    <a:p>
                      <a:r>
                        <a:rPr lang="en-GB" sz="1100" b="0" dirty="0"/>
                        <a:t>Probability (retrieval and extension)</a:t>
                      </a:r>
                    </a:p>
                    <a:p>
                      <a:r>
                        <a:rPr lang="en-GB" sz="1100" b="0" dirty="0"/>
                        <a:t>Rounding and bounds</a:t>
                      </a:r>
                    </a:p>
                    <a:p>
                      <a:endParaRPr lang="en-GB" sz="1100" b="0" dirty="0"/>
                    </a:p>
                  </a:txBody>
                  <a:tcPr marT="45721" marB="45721"/>
                </a:tc>
                <a:tc>
                  <a:txBody>
                    <a:bodyPr/>
                    <a:lstStyle/>
                    <a:p>
                      <a:r>
                        <a:rPr lang="en-US" sz="1100" b="0" dirty="0"/>
                        <a:t>Measures</a:t>
                      </a:r>
                    </a:p>
                    <a:p>
                      <a:r>
                        <a:rPr lang="en-US" sz="1100" b="0" dirty="0" err="1"/>
                        <a:t>Compuond</a:t>
                      </a:r>
                      <a:r>
                        <a:rPr lang="en-US" sz="1100" b="0" dirty="0"/>
                        <a:t> measures</a:t>
                      </a:r>
                    </a:p>
                    <a:p>
                      <a:r>
                        <a:rPr lang="en-US" sz="1100" b="0" dirty="0"/>
                        <a:t>Data representation</a:t>
                      </a:r>
                    </a:p>
                    <a:p>
                      <a:r>
                        <a:rPr lang="en-US" sz="1100" b="0" dirty="0"/>
                        <a:t>Ratio and proportion</a:t>
                      </a:r>
                      <a:endParaRPr lang="en-GB" sz="1100" b="0" dirty="0"/>
                    </a:p>
                  </a:txBody>
                  <a:tcPr marT="45721" marB="45721"/>
                </a:tc>
                <a:extLst>
                  <a:ext uri="{0D108BD9-81ED-4DB2-BD59-A6C34878D82A}">
                    <a16:rowId xmlns:a16="http://schemas.microsoft.com/office/drawing/2014/main" val="2497711377"/>
                  </a:ext>
                </a:extLst>
              </a:tr>
              <a:tr h="1118801">
                <a:tc vMerge="1">
                  <a:txBody>
                    <a:bodyPr/>
                    <a:lstStyle/>
                    <a:p>
                      <a:pPr algn="ctr"/>
                      <a:endParaRPr lang="en-GB" sz="2800" dirty="0"/>
                    </a:p>
                  </a:txBody>
                  <a:tcPr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t>Main Topics</a:t>
                      </a:r>
                    </a:p>
                    <a:p>
                      <a:r>
                        <a:rPr lang="en-GB" sz="1100" b="1" dirty="0"/>
                        <a:t>(Higher)</a:t>
                      </a:r>
                    </a:p>
                  </a:txBody>
                  <a:tcPr marT="45721" marB="45721" vert="vert270" anchor="ctr"/>
                </a:tc>
                <a:tc>
                  <a:txBody>
                    <a:bodyPr/>
                    <a:lstStyle/>
                    <a:p>
                      <a:r>
                        <a:rPr lang="en-US" sz="1100" b="0" dirty="0"/>
                        <a:t>Advanced number</a:t>
                      </a:r>
                    </a:p>
                    <a:p>
                      <a:r>
                        <a:rPr lang="en-US" sz="1100" b="0" dirty="0"/>
                        <a:t>Indices</a:t>
                      </a:r>
                    </a:p>
                    <a:p>
                      <a:r>
                        <a:rPr lang="en-US" sz="1100" b="0" dirty="0"/>
                        <a:t>Surds</a:t>
                      </a:r>
                    </a:p>
                    <a:p>
                      <a:r>
                        <a:rPr lang="en-US" sz="1100" b="0" dirty="0"/>
                        <a:t>Crossover algebra</a:t>
                      </a:r>
                      <a:endParaRPr lang="en-GB" sz="1100" b="0" dirty="0"/>
                    </a:p>
                  </a:txBody>
                  <a:tcPr marT="45721" marB="45721"/>
                </a:tc>
                <a:tc>
                  <a:txBody>
                    <a:bodyPr/>
                    <a:lstStyle/>
                    <a:p>
                      <a:r>
                        <a:rPr lang="en-US" sz="1100" b="0" dirty="0"/>
                        <a:t>Crossover algebra</a:t>
                      </a:r>
                    </a:p>
                    <a:p>
                      <a:r>
                        <a:rPr lang="en-US" sz="1100" b="0" dirty="0"/>
                        <a:t>Percentage exponential growth and decay</a:t>
                      </a:r>
                    </a:p>
                    <a:p>
                      <a:r>
                        <a:rPr lang="en-US" sz="1100" b="0" dirty="0"/>
                        <a:t>Statical averages and diagrams</a:t>
                      </a:r>
                    </a:p>
                    <a:p>
                      <a:r>
                        <a:rPr lang="en-US" sz="1100" b="0" dirty="0"/>
                        <a:t>Linear graphs</a:t>
                      </a:r>
                      <a:endParaRPr lang="en-GB" sz="1100" b="0" dirty="0"/>
                    </a:p>
                  </a:txBody>
                  <a:tcPr marT="45721" marB="45721"/>
                </a:tc>
                <a:tc>
                  <a:txBody>
                    <a:bodyPr/>
                    <a:lstStyle/>
                    <a:p>
                      <a:r>
                        <a:rPr lang="en-US" sz="1100" b="0" dirty="0"/>
                        <a:t>Measure of 2D shapes</a:t>
                      </a:r>
                    </a:p>
                    <a:p>
                      <a:r>
                        <a:rPr lang="en-US" sz="1100" b="0" dirty="0"/>
                        <a:t>Simultaneous equations</a:t>
                      </a:r>
                    </a:p>
                    <a:p>
                      <a:r>
                        <a:rPr lang="en-US" sz="1100" b="0" dirty="0"/>
                        <a:t>Loci geometry </a:t>
                      </a:r>
                      <a:endParaRPr lang="en-GB" sz="1100" b="0" dirty="0"/>
                    </a:p>
                  </a:txBody>
                  <a:tcPr marT="45721" marB="45721"/>
                </a:tc>
                <a:tc>
                  <a:txBody>
                    <a:bodyPr/>
                    <a:lstStyle/>
                    <a:p>
                      <a:r>
                        <a:rPr lang="en-US" sz="1100" b="0" dirty="0"/>
                        <a:t>Quadratics</a:t>
                      </a:r>
                      <a:endParaRPr lang="en-GB" sz="1100" b="0" dirty="0"/>
                    </a:p>
                  </a:txBody>
                  <a:tcPr marT="45721" marB="45721"/>
                </a:tc>
                <a:tc>
                  <a:txBody>
                    <a:bodyPr/>
                    <a:lstStyle/>
                    <a:p>
                      <a:r>
                        <a:rPr lang="en-US" sz="1100" b="0" dirty="0"/>
                        <a:t>Measure of 3D shapes</a:t>
                      </a:r>
                    </a:p>
                    <a:p>
                      <a:r>
                        <a:rPr lang="en-US" sz="1100" b="0" dirty="0"/>
                        <a:t>Quadratic sequences</a:t>
                      </a:r>
                    </a:p>
                    <a:p>
                      <a:r>
                        <a:rPr lang="en-US" sz="1100" b="0" dirty="0"/>
                        <a:t>Right angle geometry</a:t>
                      </a:r>
                      <a:endParaRPr lang="en-GB" sz="1100" b="0" dirty="0"/>
                    </a:p>
                  </a:txBody>
                  <a:tcPr marT="45721" marB="45721"/>
                </a:tc>
                <a:tc>
                  <a:txBody>
                    <a:bodyPr/>
                    <a:lstStyle/>
                    <a:p>
                      <a:r>
                        <a:rPr lang="en-US" sz="1100" b="0" dirty="0"/>
                        <a:t>Equations and proportionality</a:t>
                      </a:r>
                    </a:p>
                    <a:p>
                      <a:r>
                        <a:rPr lang="en-US" sz="1100" b="0" dirty="0"/>
                        <a:t>Bounds extension</a:t>
                      </a:r>
                    </a:p>
                    <a:p>
                      <a:r>
                        <a:rPr lang="en-US" sz="1100" b="0" dirty="0"/>
                        <a:t>Probability</a:t>
                      </a:r>
                      <a:endParaRPr lang="en-GB" sz="1100" b="0" dirty="0"/>
                    </a:p>
                  </a:txBody>
                  <a:tcPr marT="45721" marB="45721"/>
                </a:tc>
                <a:extLst>
                  <a:ext uri="{0D108BD9-81ED-4DB2-BD59-A6C34878D82A}">
                    <a16:rowId xmlns:a16="http://schemas.microsoft.com/office/drawing/2014/main" val="2228758174"/>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graphicFrame>
        <p:nvGraphicFramePr>
          <p:cNvPr id="2" name="Table 1">
            <a:extLst>
              <a:ext uri="{FF2B5EF4-FFF2-40B4-BE49-F238E27FC236}">
                <a16:creationId xmlns:a16="http://schemas.microsoft.com/office/drawing/2014/main" id="{6B30882B-5C58-A309-07D4-58F2A94EDA2C}"/>
              </a:ext>
            </a:extLst>
          </p:cNvPr>
          <p:cNvGraphicFramePr>
            <a:graphicFrameLocks noGrp="1"/>
          </p:cNvGraphicFramePr>
          <p:nvPr>
            <p:extLst>
              <p:ext uri="{D42A27DB-BD31-4B8C-83A1-F6EECF244321}">
                <p14:modId xmlns:p14="http://schemas.microsoft.com/office/powerpoint/2010/main" val="749440406"/>
              </p:ext>
            </p:extLst>
          </p:nvPr>
        </p:nvGraphicFramePr>
        <p:xfrm>
          <a:off x="10" y="3441032"/>
          <a:ext cx="12191992" cy="3425538"/>
        </p:xfrm>
        <a:graphic>
          <a:graphicData uri="http://schemas.openxmlformats.org/drawingml/2006/table">
            <a:tbl>
              <a:tblPr firstRow="1" bandRow="1">
                <a:tableStyleId>{5940675A-B579-460E-94D1-54222C63F5DA}</a:tableStyleId>
              </a:tblPr>
              <a:tblGrid>
                <a:gridCol w="507376">
                  <a:extLst>
                    <a:ext uri="{9D8B030D-6E8A-4147-A177-3AD203B41FA5}">
                      <a16:colId xmlns:a16="http://schemas.microsoft.com/office/drawing/2014/main" val="1330451688"/>
                    </a:ext>
                  </a:extLst>
                </a:gridCol>
                <a:gridCol w="507376">
                  <a:extLst>
                    <a:ext uri="{9D8B030D-6E8A-4147-A177-3AD203B41FA5}">
                      <a16:colId xmlns:a16="http://schemas.microsoft.com/office/drawing/2014/main" val="3126538930"/>
                    </a:ext>
                  </a:extLst>
                </a:gridCol>
                <a:gridCol w="2235448">
                  <a:extLst>
                    <a:ext uri="{9D8B030D-6E8A-4147-A177-3AD203B41FA5}">
                      <a16:colId xmlns:a16="http://schemas.microsoft.com/office/drawing/2014/main" val="1330390354"/>
                    </a:ext>
                  </a:extLst>
                </a:gridCol>
                <a:gridCol w="2235448">
                  <a:extLst>
                    <a:ext uri="{9D8B030D-6E8A-4147-A177-3AD203B41FA5}">
                      <a16:colId xmlns:a16="http://schemas.microsoft.com/office/drawing/2014/main" val="405372760"/>
                    </a:ext>
                  </a:extLst>
                </a:gridCol>
                <a:gridCol w="2235448">
                  <a:extLst>
                    <a:ext uri="{9D8B030D-6E8A-4147-A177-3AD203B41FA5}">
                      <a16:colId xmlns:a16="http://schemas.microsoft.com/office/drawing/2014/main" val="563255995"/>
                    </a:ext>
                  </a:extLst>
                </a:gridCol>
                <a:gridCol w="2235448">
                  <a:extLst>
                    <a:ext uri="{9D8B030D-6E8A-4147-A177-3AD203B41FA5}">
                      <a16:colId xmlns:a16="http://schemas.microsoft.com/office/drawing/2014/main" val="863616162"/>
                    </a:ext>
                  </a:extLst>
                </a:gridCol>
                <a:gridCol w="2235448">
                  <a:extLst>
                    <a:ext uri="{9D8B030D-6E8A-4147-A177-3AD203B41FA5}">
                      <a16:colId xmlns:a16="http://schemas.microsoft.com/office/drawing/2014/main" val="865474431"/>
                    </a:ext>
                  </a:extLst>
                </a:gridCol>
              </a:tblGrid>
              <a:tr h="2576863">
                <a:tc rowSpan="2">
                  <a:txBody>
                    <a:bodyPr/>
                    <a:lstStyle/>
                    <a:p>
                      <a:pPr algn="ctr"/>
                      <a:r>
                        <a:rPr lang="en-GB" sz="2800" dirty="0"/>
                        <a:t>English</a:t>
                      </a:r>
                    </a:p>
                  </a:txBody>
                  <a:tcPr marT="45721" marB="45721" vert="vert270" anchor="ctr"/>
                </a:tc>
                <a:tc>
                  <a:txBody>
                    <a:bodyPr/>
                    <a:lstStyle/>
                    <a:p>
                      <a:r>
                        <a:rPr lang="en-GB" sz="1100" b="1" dirty="0"/>
                        <a:t>Main Topics</a:t>
                      </a:r>
                    </a:p>
                  </a:txBody>
                  <a:tcPr marT="45721" marB="45721" vert="vert270" anchor="ctr"/>
                </a:tc>
                <a:tc>
                  <a:txBody>
                    <a:bodyPr/>
                    <a:lstStyle/>
                    <a:p>
                      <a:pPr algn="ctr">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Unit One</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OCR GCSE English Language Paper 1: Communicating Information and Ideas</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solidFill>
                            <a:srgbClr val="000000"/>
                          </a:solidFill>
                          <a:effectLst/>
                          <a:latin typeface="+mn-lt"/>
                          <a:ea typeface="Calibri" panose="020F0502020204030204" pitchFamily="34" charset="0"/>
                          <a:cs typeface="Times New Roman" panose="02020603050405020304" pitchFamily="18" charset="0"/>
                        </a:rPr>
                        <a:t>This unit focuses on the reading of non-fiction texts and the skills for transactional writing. Students will develop the skills required for section A (reading) and B (writing).</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 </a:t>
                      </a:r>
                    </a:p>
                  </a:txBody>
                  <a:tcPr marL="68580" marR="68580" marT="0" marB="0"/>
                </a:tc>
                <a:tc>
                  <a:txBody>
                    <a:bodyPr/>
                    <a:lstStyle/>
                    <a:p>
                      <a:pPr algn="ctr">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Unit Two</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OCR GCSE English Literature Paper 2 Section A: Towards a World Unknown Conflict Cluster</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solidFill>
                            <a:srgbClr val="000000"/>
                          </a:solidFill>
                          <a:effectLst/>
                          <a:latin typeface="+mn-lt"/>
                          <a:ea typeface="Calibri" panose="020F0502020204030204" pitchFamily="34" charset="0"/>
                          <a:cs typeface="Times New Roman" panose="02020603050405020304" pitchFamily="18" charset="0"/>
                        </a:rPr>
                        <a:t>Students will build on their analytical skills through their study of the poems within the anthology. </a:t>
                      </a:r>
                      <a:endParaRPr lang="en-GB"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Unit Three</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OCR GCSE English Language Paper 2: Exploring Effects and Impacts</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solidFill>
                            <a:srgbClr val="000000"/>
                          </a:solidFill>
                          <a:effectLst/>
                          <a:latin typeface="+mn-lt"/>
                          <a:ea typeface="Calibri" panose="020F0502020204030204" pitchFamily="34" charset="0"/>
                          <a:cs typeface="Times New Roman" panose="02020603050405020304" pitchFamily="18" charset="0"/>
                        </a:rPr>
                        <a:t>This unit focuses on the reading of fiction texts and the skills for creative writing. Students will develop the skills required for section A (reading) and B (writing).</a:t>
                      </a:r>
                      <a:endParaRPr lang="en-GB" sz="1100" dirty="0">
                        <a:effectLst/>
                        <a:latin typeface="+mn-lt"/>
                        <a:ea typeface="Calibri" panose="020F0502020204030204" pitchFamily="34" charset="0"/>
                        <a:cs typeface="Times New Roman" panose="02020603050405020304" pitchFamily="18" charset="0"/>
                      </a:endParaRPr>
                    </a:p>
                    <a:p>
                      <a:pPr algn="ctr">
                        <a:lnSpc>
                          <a:spcPct val="107000"/>
                        </a:lnSpc>
                        <a:spcAft>
                          <a:spcPts val="800"/>
                        </a:spcAft>
                      </a:pPr>
                      <a:endParaRPr lang="en-GB"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Unit Four</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OCR GCSE English Literature Paper 1 Section A: Modern Prose/Drama</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solidFill>
                            <a:srgbClr val="000000"/>
                          </a:solidFill>
                          <a:effectLst/>
                          <a:latin typeface="+mn-lt"/>
                          <a:ea typeface="Calibri" panose="020F0502020204030204" pitchFamily="34" charset="0"/>
                          <a:cs typeface="Times New Roman" panose="02020603050405020304" pitchFamily="18" charset="0"/>
                        </a:rPr>
                        <a:t>Students will build on their analytical skills through their study either prose (Animal Farm) or drama (An Inspector Calls). </a:t>
                      </a:r>
                      <a:r>
                        <a:rPr lang="en-GB" sz="1100" b="1" dirty="0">
                          <a:effectLst/>
                          <a:latin typeface="+mn-lt"/>
                          <a:ea typeface="Calibri" panose="020F0502020204030204" pitchFamily="34" charset="0"/>
                          <a:cs typeface="Times New Roman" panose="02020603050405020304" pitchFamily="18" charset="0"/>
                        </a:rPr>
                        <a:t> </a:t>
                      </a:r>
                      <a:endParaRPr lang="en-GB" sz="1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gn="ctr">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Unit Five</a:t>
                      </a:r>
                      <a:r>
                        <a:rPr lang="en-GB" sz="1100" b="1" dirty="0">
                          <a:effectLst/>
                          <a:latin typeface="+mn-lt"/>
                          <a:ea typeface="Calibri" panose="020F0502020204030204" pitchFamily="34" charset="0"/>
                          <a:cs typeface="Times New Roman" panose="02020603050405020304" pitchFamily="18" charset="0"/>
                        </a:rPr>
                        <a:t> </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b="1" dirty="0">
                          <a:solidFill>
                            <a:srgbClr val="000000"/>
                          </a:solidFill>
                          <a:effectLst/>
                          <a:latin typeface="+mn-lt"/>
                          <a:ea typeface="Calibri" panose="020F0502020204030204" pitchFamily="34" charset="0"/>
                          <a:cs typeface="Times New Roman" panose="02020603050405020304" pitchFamily="18" charset="0"/>
                        </a:rPr>
                        <a:t>OCR GCSE English Literature Papers 1 and 2: Comparative Analysis of an Unseen Text</a:t>
                      </a:r>
                      <a:endParaRPr lang="en-GB" sz="110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solidFill>
                            <a:srgbClr val="000000"/>
                          </a:solidFill>
                          <a:effectLst/>
                          <a:latin typeface="+mn-lt"/>
                          <a:ea typeface="Calibri" panose="020F0502020204030204" pitchFamily="34" charset="0"/>
                          <a:cs typeface="Times New Roman" panose="02020603050405020304" pitchFamily="18" charset="0"/>
                        </a:rPr>
                        <a:t>Students will develop their ability to compare a studied text with an unseen text. Initially, this will focus on the modern prose/drama texts and move onto a development of these skills with the poems from the anthology.</a:t>
                      </a:r>
                      <a:endParaRPr lang="en-GB" sz="1100" dirty="0">
                        <a:effectLst/>
                        <a:latin typeface="+mn-lt"/>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286423512"/>
                  </a:ext>
                </a:extLst>
              </a:tr>
              <a:tr h="848675">
                <a:tc vMerge="1">
                  <a:txBody>
                    <a:bodyPr/>
                    <a:lstStyle/>
                    <a:p>
                      <a:endParaRPr lang="en-GB" dirty="0"/>
                    </a:p>
                  </a:txBody>
                  <a:tcPr/>
                </a:tc>
                <a:tc>
                  <a:txBody>
                    <a:bodyPr/>
                    <a:lstStyle/>
                    <a:p>
                      <a:r>
                        <a:rPr lang="en-GB" sz="1100" b="1" dirty="0"/>
                        <a:t>Assessment Information</a:t>
                      </a:r>
                    </a:p>
                  </a:txBody>
                  <a:tcPr marT="45721" marB="45721" vert="vert270" anchor="ct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Calibri" panose="020F0502020204030204" pitchFamily="34" charset="0"/>
                          <a:cs typeface="Times New Roman" panose="02020603050405020304" pitchFamily="18" charset="0"/>
                        </a:rPr>
                        <a:t>Students will complete a sample paper which will be marked against the exam criteria.   </a:t>
                      </a:r>
                      <a:endParaRPr lang="en-GB" sz="1100" dirty="0">
                        <a:effectLst/>
                        <a:latin typeface="+mn-lt"/>
                        <a:ea typeface="Calibri" panose="020F0502020204030204" pitchFamily="34" charset="0"/>
                        <a:cs typeface="Times New Roman" panose="02020603050405020304" pitchFamily="18" charset="0"/>
                      </a:endParaRP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Calibri" panose="020F0502020204030204" pitchFamily="34" charset="0"/>
                          <a:cs typeface="Times New Roman" panose="02020603050405020304" pitchFamily="18" charset="0"/>
                        </a:rPr>
                        <a:t>Students will complete a Part B analysis of a single poem.</a:t>
                      </a:r>
                      <a:endParaRPr lang="en-GB" sz="1100" dirty="0">
                        <a:effectLst/>
                        <a:latin typeface="+mn-lt"/>
                        <a:ea typeface="Calibri" panose="020F0502020204030204" pitchFamily="34" charset="0"/>
                        <a:cs typeface="Times New Roman" panose="02020603050405020304" pitchFamily="18" charset="0"/>
                      </a:endParaRPr>
                    </a:p>
                    <a:p>
                      <a:pPr rtl="0" fontAlgn="base"/>
                      <a:endParaRPr lang="en-GB" sz="1100" b="0" i="0" kern="1200" dirty="0">
                        <a:solidFill>
                          <a:schemeClr val="tx1"/>
                        </a:solidFill>
                        <a:effectLst/>
                        <a:latin typeface="+mn-lt"/>
                        <a:ea typeface="+mn-ea"/>
                        <a:cs typeface="+mn-cs"/>
                      </a:endParaRP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Calibri" panose="020F0502020204030204" pitchFamily="34" charset="0"/>
                          <a:cs typeface="Times New Roman" panose="02020603050405020304" pitchFamily="18" charset="0"/>
                        </a:rPr>
                        <a:t>Students will complete a sample paper (Section A) which will be marked against the exam criteria.   </a:t>
                      </a:r>
                      <a:endParaRPr lang="en-GB" sz="1100" dirty="0">
                        <a:effectLst/>
                        <a:latin typeface="+mn-lt"/>
                        <a:ea typeface="Calibri" panose="020F0502020204030204" pitchFamily="34" charset="0"/>
                        <a:cs typeface="Times New Roman" panose="02020603050405020304" pitchFamily="18" charset="0"/>
                      </a:endParaRP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Calibri" panose="020F0502020204030204" pitchFamily="34" charset="0"/>
                          <a:cs typeface="Times New Roman" panose="02020603050405020304" pitchFamily="18" charset="0"/>
                        </a:rPr>
                        <a:t>Students will complete a Part B analysis of a key theme or character from their studied text.</a:t>
                      </a:r>
                      <a:endParaRPr lang="en-GB" sz="1100" dirty="0">
                        <a:effectLst/>
                        <a:latin typeface="+mn-lt"/>
                        <a:ea typeface="Calibri" panose="020F0502020204030204" pitchFamily="34" charset="0"/>
                        <a:cs typeface="Times New Roman" panose="02020603050405020304" pitchFamily="18" charset="0"/>
                      </a:endParaRP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effectLst/>
                          <a:latin typeface="+mn-lt"/>
                          <a:ea typeface="Calibri" panose="020F0502020204030204" pitchFamily="34" charset="0"/>
                          <a:cs typeface="Times New Roman" panose="02020603050405020304" pitchFamily="18" charset="0"/>
                        </a:rPr>
                        <a:t>Students will complete two Part A responses: one for each paper.</a:t>
                      </a:r>
                      <a:endParaRPr lang="en-GB" sz="1100" dirty="0">
                        <a:effectLst/>
                        <a:latin typeface="+mn-lt"/>
                        <a:ea typeface="Calibri" panose="020F0502020204030204" pitchFamily="34" charset="0"/>
                        <a:cs typeface="Times New Roman" panose="02020603050405020304" pitchFamily="18" charset="0"/>
                      </a:endParaRPr>
                    </a:p>
                    <a:p>
                      <a:pPr rtl="0" fontAlgn="base"/>
                      <a:endParaRPr lang="en-GB" sz="1100" b="0" i="0" kern="1200" dirty="0">
                        <a:solidFill>
                          <a:schemeClr val="tx1"/>
                        </a:solidFill>
                        <a:effectLst/>
                        <a:latin typeface="+mn-lt"/>
                        <a:ea typeface="+mn-ea"/>
                        <a:cs typeface="+mn-cs"/>
                      </a:endParaRPr>
                    </a:p>
                  </a:txBody>
                  <a:tcPr marT="45721" marB="45721"/>
                </a:tc>
                <a:extLst>
                  <a:ext uri="{0D108BD9-81ED-4DB2-BD59-A6C34878D82A}">
                    <a16:rowId xmlns:a16="http://schemas.microsoft.com/office/drawing/2014/main" val="3021504419"/>
                  </a:ext>
                </a:extLst>
              </a:tr>
            </a:tbl>
          </a:graphicData>
        </a:graphic>
      </p:graphicFrame>
    </p:spTree>
    <p:extLst>
      <p:ext uri="{BB962C8B-B14F-4D97-AF65-F5344CB8AC3E}">
        <p14:creationId xmlns:p14="http://schemas.microsoft.com/office/powerpoint/2010/main" val="21683460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3489880066"/>
              </p:ext>
            </p:extLst>
          </p:nvPr>
        </p:nvGraphicFramePr>
        <p:xfrm>
          <a:off x="0" y="666536"/>
          <a:ext cx="12191988" cy="6191464"/>
        </p:xfrm>
        <a:graphic>
          <a:graphicData uri="http://schemas.openxmlformats.org/drawingml/2006/table">
            <a:tbl>
              <a:tblPr firstRow="1" bandRow="1">
                <a:tableStyleId>{5940675A-B579-460E-94D1-54222C63F5DA}</a:tableStyleId>
              </a:tblPr>
              <a:tblGrid>
                <a:gridCol w="502920">
                  <a:extLst>
                    <a:ext uri="{9D8B030D-6E8A-4147-A177-3AD203B41FA5}">
                      <a16:colId xmlns:a16="http://schemas.microsoft.com/office/drawing/2014/main" val="1323354650"/>
                    </a:ext>
                  </a:extLst>
                </a:gridCol>
                <a:gridCol w="502920">
                  <a:extLst>
                    <a:ext uri="{9D8B030D-6E8A-4147-A177-3AD203B41FA5}">
                      <a16:colId xmlns:a16="http://schemas.microsoft.com/office/drawing/2014/main" val="229629103"/>
                    </a:ext>
                  </a:extLst>
                </a:gridCol>
                <a:gridCol w="1864358">
                  <a:extLst>
                    <a:ext uri="{9D8B030D-6E8A-4147-A177-3AD203B41FA5}">
                      <a16:colId xmlns:a16="http://schemas.microsoft.com/office/drawing/2014/main" val="2268397797"/>
                    </a:ext>
                  </a:extLst>
                </a:gridCol>
                <a:gridCol w="1864358">
                  <a:extLst>
                    <a:ext uri="{9D8B030D-6E8A-4147-A177-3AD203B41FA5}">
                      <a16:colId xmlns:a16="http://schemas.microsoft.com/office/drawing/2014/main" val="1411940593"/>
                    </a:ext>
                  </a:extLst>
                </a:gridCol>
                <a:gridCol w="1864358">
                  <a:extLst>
                    <a:ext uri="{9D8B030D-6E8A-4147-A177-3AD203B41FA5}">
                      <a16:colId xmlns:a16="http://schemas.microsoft.com/office/drawing/2014/main" val="415188477"/>
                    </a:ext>
                  </a:extLst>
                </a:gridCol>
                <a:gridCol w="1864358">
                  <a:extLst>
                    <a:ext uri="{9D8B030D-6E8A-4147-A177-3AD203B41FA5}">
                      <a16:colId xmlns:a16="http://schemas.microsoft.com/office/drawing/2014/main" val="2116589672"/>
                    </a:ext>
                  </a:extLst>
                </a:gridCol>
                <a:gridCol w="1864358">
                  <a:extLst>
                    <a:ext uri="{9D8B030D-6E8A-4147-A177-3AD203B41FA5}">
                      <a16:colId xmlns:a16="http://schemas.microsoft.com/office/drawing/2014/main" val="1988259304"/>
                    </a:ext>
                  </a:extLst>
                </a:gridCol>
                <a:gridCol w="1864358">
                  <a:extLst>
                    <a:ext uri="{9D8B030D-6E8A-4147-A177-3AD203B41FA5}">
                      <a16:colId xmlns:a16="http://schemas.microsoft.com/office/drawing/2014/main" val="2065259818"/>
                    </a:ext>
                  </a:extLst>
                </a:gridCol>
              </a:tblGrid>
              <a:tr h="590815">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1210955">
                <a:tc rowSpan="2">
                  <a:txBody>
                    <a:bodyPr/>
                    <a:lstStyle/>
                    <a:p>
                      <a:pPr algn="ctr"/>
                      <a:r>
                        <a:rPr lang="en-GB" sz="2800" dirty="0"/>
                        <a:t>Media Studies</a:t>
                      </a:r>
                    </a:p>
                  </a:txBody>
                  <a:tcPr marT="45721" marB="45721" vert="vert270" anchor="ctr"/>
                </a:tc>
                <a:tc>
                  <a:txBody>
                    <a:bodyPr/>
                    <a:lstStyle/>
                    <a:p>
                      <a:r>
                        <a:rPr lang="en-GB" sz="1200" b="1" dirty="0"/>
                        <a:t>Main Topics</a:t>
                      </a:r>
                    </a:p>
                  </a:txBody>
                  <a:tcPr marT="45721" marB="45721" vert="vert270"/>
                </a:tc>
                <a:tc>
                  <a:txBody>
                    <a:bodyPr/>
                    <a:lstStyle/>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The Media Theoretical Framework</a:t>
                      </a:r>
                    </a:p>
                    <a:p>
                      <a:pPr marL="171450" lvl="0" indent="-171450">
                        <a:lnSpc>
                          <a:spcPct val="107000"/>
                        </a:lnSpc>
                        <a:spcAft>
                          <a:spcPts val="0"/>
                        </a:spcAft>
                        <a:buFont typeface="Arial" panose="020B0604020202020204" pitchFamily="34" charset="0"/>
                        <a:buChar char="•"/>
                      </a:pPr>
                      <a:r>
                        <a:rPr lang="en-GB" sz="1200" dirty="0">
                          <a:effectLst/>
                          <a:latin typeface="Calibri" panose="020F0502020204030204" pitchFamily="34" charset="0"/>
                          <a:ea typeface="Calibri" panose="020F0502020204030204" pitchFamily="34" charset="0"/>
                          <a:cs typeface="Times New Roman" panose="02020603050405020304" pitchFamily="18" charset="0"/>
                        </a:rPr>
                        <a:t>Music Videos – Representation and Media Language</a:t>
                      </a:r>
                    </a:p>
                  </a:txBody>
                  <a:tcPr/>
                </a:tc>
                <a:tc>
                  <a: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Radio – Audience and Industry</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TV Crime Drama – Media Language and Representation</a:t>
                      </a:r>
                      <a:endParaRPr lang="en-GB" sz="1200" b="1" dirty="0">
                        <a:latin typeface="+mn-lt"/>
                      </a:endParaRPr>
                    </a:p>
                  </a:txBody>
                  <a:tcPr/>
                </a:tc>
                <a:tc>
                  <a: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Music Magazines – Representation and Media Language</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Photoshop skills practice</a:t>
                      </a:r>
                      <a:endParaRPr lang="en-GB" sz="1200" b="1" dirty="0"/>
                    </a:p>
                  </a:txBody>
                  <a:tcPr/>
                </a:tc>
                <a:tc>
                  <a: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TV Crime Drama – Industry</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NEA - Prep </a:t>
                      </a:r>
                      <a:endParaRPr lang="en-GB" sz="1200" b="1" dirty="0"/>
                    </a:p>
                  </a:txBody>
                  <a:tcPr/>
                </a:tc>
                <a:tc>
                  <a: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Advertising and Marketing (Film)</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NEA – Planning and Research</a:t>
                      </a:r>
                      <a:endParaRPr lang="en-GB" sz="1200" b="1" dirty="0"/>
                    </a:p>
                  </a:txBody>
                  <a:tcPr/>
                </a:tc>
                <a:tc>
                  <a:txBody>
                    <a:bodyPr/>
                    <a:lstStyle/>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NEA – Creating</a:t>
                      </a:r>
                    </a:p>
                    <a:p>
                      <a:pPr marL="171450" indent="-171450">
                        <a:buFont typeface="Arial" panose="020B0604020202020204" pitchFamily="34" charset="0"/>
                        <a:buChar char="•"/>
                      </a:pPr>
                      <a:r>
                        <a:rPr lang="en-GB" sz="1200" kern="1200" dirty="0">
                          <a:solidFill>
                            <a:schemeClr val="tx1"/>
                          </a:solidFill>
                          <a:effectLst/>
                          <a:latin typeface="+mn-lt"/>
                          <a:ea typeface="+mn-ea"/>
                          <a:cs typeface="+mn-cs"/>
                        </a:rPr>
                        <a:t>Film Industry</a:t>
                      </a:r>
                      <a:endParaRPr lang="en-GB" sz="1200" b="1" dirty="0"/>
                    </a:p>
                  </a:txBody>
                  <a:tcPr/>
                </a:tc>
                <a:extLst>
                  <a:ext uri="{0D108BD9-81ED-4DB2-BD59-A6C34878D82A}">
                    <a16:rowId xmlns:a16="http://schemas.microsoft.com/office/drawing/2014/main" val="2671902638"/>
                  </a:ext>
                </a:extLst>
              </a:tr>
              <a:tr h="1597104">
                <a:tc vMerge="1">
                  <a:txBody>
                    <a:bodyPr/>
                    <a:lstStyle/>
                    <a:p>
                      <a:endParaRPr lang="en-GB" dirty="0"/>
                    </a:p>
                  </a:txBody>
                  <a:tcPr/>
                </a:tc>
                <a:tc>
                  <a:txBody>
                    <a:bodyPr/>
                    <a:lstStyle/>
                    <a:p>
                      <a:r>
                        <a:rPr lang="en-GB" sz="1200" b="1" dirty="0"/>
                        <a:t>Additional information</a:t>
                      </a:r>
                    </a:p>
                  </a:txBody>
                  <a:tcPr marT="45721" marB="45721" vert="vert270"/>
                </a:tc>
                <a:tc>
                  <a:txBody>
                    <a:bodyPr/>
                    <a:lstStyle/>
                    <a:p>
                      <a:r>
                        <a:rPr lang="en-GB" sz="1200" b="1" dirty="0"/>
                        <a:t>Assessment – </a:t>
                      </a:r>
                      <a:r>
                        <a:rPr lang="en-GB" sz="1200" b="0" dirty="0"/>
                        <a:t>Music videos and core knowledge of the theoretical framework</a:t>
                      </a:r>
                    </a:p>
                    <a:p>
                      <a:endParaRPr lang="en-GB" sz="1200" b="1" dirty="0"/>
                    </a:p>
                  </a:txBody>
                  <a:tcPr/>
                </a:tc>
                <a:tc>
                  <a:txBody>
                    <a:bodyPr/>
                    <a:lstStyle/>
                    <a:p>
                      <a:r>
                        <a:rPr lang="en-GB" sz="1200" b="1" dirty="0"/>
                        <a:t>Assessment – </a:t>
                      </a:r>
                      <a:r>
                        <a:rPr lang="en-GB" sz="1200" b="0" dirty="0"/>
                        <a:t>Radio and TV Crime Drama</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Assessment – </a:t>
                      </a:r>
                      <a:r>
                        <a:rPr lang="en-GB" sz="1200" b="0" dirty="0"/>
                        <a:t>Music Magazines and Music Video</a:t>
                      </a:r>
                    </a:p>
                  </a:txBody>
                  <a:tcPr/>
                </a:tc>
                <a:tc>
                  <a:txBody>
                    <a:bodyPr/>
                    <a:lstStyle/>
                    <a:p>
                      <a:r>
                        <a:rPr lang="en-GB" sz="1200" b="0" dirty="0"/>
                        <a:t>NEA Briefs released by the exam board. </a:t>
                      </a:r>
                    </a:p>
                    <a:p>
                      <a:endParaRPr lang="en-GB" sz="1200" b="0" dirty="0"/>
                    </a:p>
                    <a:p>
                      <a:r>
                        <a:rPr lang="en-GB" sz="1200" b="1" dirty="0"/>
                        <a:t>Assessment – </a:t>
                      </a:r>
                      <a:r>
                        <a:rPr lang="en-GB" sz="1200" b="0" dirty="0"/>
                        <a:t>TV Crime Drama</a:t>
                      </a:r>
                    </a:p>
                  </a:txBody>
                  <a:tcPr/>
                </a:tc>
                <a:tc>
                  <a:txBody>
                    <a:bodyPr/>
                    <a:lstStyle/>
                    <a:p>
                      <a:r>
                        <a:rPr lang="en-GB" sz="1200" b="1" dirty="0"/>
                        <a:t>Assessment – </a:t>
                      </a:r>
                      <a:r>
                        <a:rPr lang="en-GB" sz="1200" b="0" dirty="0"/>
                        <a:t>Advertising and marketing (Film)</a:t>
                      </a:r>
                    </a:p>
                  </a:txBody>
                  <a:tcPr/>
                </a:tc>
                <a:tc>
                  <a:txBody>
                    <a:bodyPr/>
                    <a:lstStyle/>
                    <a:p>
                      <a:r>
                        <a:rPr lang="en-GB" sz="1200" b="1" dirty="0"/>
                        <a:t>NEA – </a:t>
                      </a:r>
                      <a:r>
                        <a:rPr lang="en-GB" sz="1200" b="0" dirty="0"/>
                        <a:t>Draft Deadline of Front Cover of the Magazine Brief is end of summer term</a:t>
                      </a:r>
                    </a:p>
                    <a:p>
                      <a:endParaRPr lang="en-GB" sz="1200" b="0" dirty="0"/>
                    </a:p>
                    <a:p>
                      <a:r>
                        <a:rPr lang="en-GB" sz="1200" b="1" dirty="0"/>
                        <a:t>Assessment –  Synoptic of all topics to date</a:t>
                      </a:r>
                      <a:endParaRPr lang="en-GB" sz="1200" b="0" dirty="0"/>
                    </a:p>
                  </a:txBody>
                  <a:tcPr/>
                </a:tc>
                <a:extLst>
                  <a:ext uri="{0D108BD9-81ED-4DB2-BD59-A6C34878D82A}">
                    <a16:rowId xmlns:a16="http://schemas.microsoft.com/office/drawing/2014/main" val="2136139495"/>
                  </a:ext>
                </a:extLst>
              </a:tr>
              <a:tr h="1484133">
                <a:tc rowSpan="2">
                  <a:txBody>
                    <a:bodyPr/>
                    <a:lstStyle/>
                    <a:p>
                      <a:pPr algn="ctr"/>
                      <a:r>
                        <a:rPr lang="en-GB" sz="2800" dirty="0"/>
                        <a:t>Music</a:t>
                      </a:r>
                    </a:p>
                  </a:txBody>
                  <a:tcPr marT="45721" marB="45721" vert="vert270" anchor="ctr"/>
                </a:tc>
                <a:tc>
                  <a:txBody>
                    <a:bodyPr/>
                    <a:lstStyle/>
                    <a:p>
                      <a:r>
                        <a:rPr lang="en-GB" sz="1200" b="1" dirty="0"/>
                        <a:t>Main Topics</a:t>
                      </a:r>
                    </a:p>
                  </a:txBody>
                  <a:tcPr marT="45721" marB="45721" vert="vert270"/>
                </a:tc>
                <a:tc gridSpan="2">
                  <a:txBody>
                    <a:bodyPr/>
                    <a:lstStyle/>
                    <a:p>
                      <a:pPr>
                        <a:lnSpc>
                          <a:spcPct val="107000"/>
                        </a:lnSpc>
                        <a:spcAft>
                          <a:spcPts val="0"/>
                        </a:spcAft>
                      </a:pPr>
                      <a:r>
                        <a:rPr lang="en-GB" sz="1200" b="0" dirty="0">
                          <a:solidFill>
                            <a:schemeClr val="tx1"/>
                          </a:solidFill>
                          <a:effectLst/>
                          <a:latin typeface="+mn-lt"/>
                          <a:ea typeface="Calibri" panose="020F0502020204030204" pitchFamily="34" charset="0"/>
                          <a:cs typeface="Times New Roman" panose="02020603050405020304" pitchFamily="18" charset="0"/>
                        </a:rPr>
                        <a:t>Music Theory</a:t>
                      </a:r>
                    </a:p>
                    <a:p>
                      <a:pPr marL="0" marR="0" lvl="0" indent="0" algn="l" defTabSz="914411" rtl="0" eaLnBrk="1" fontAlgn="auto" latinLnBrk="0" hangingPunct="1">
                        <a:lnSpc>
                          <a:spcPct val="107000"/>
                        </a:lnSpc>
                        <a:spcBef>
                          <a:spcPts val="0"/>
                        </a:spcBef>
                        <a:spcAft>
                          <a:spcPts val="0"/>
                        </a:spcAft>
                        <a:buClrTx/>
                        <a:buSzTx/>
                        <a:buFontTx/>
                        <a:buNone/>
                        <a:tabLst/>
                        <a:defRPr/>
                      </a:pPr>
                      <a:r>
                        <a:rPr lang="en-GB" sz="1200" b="0" noProof="1">
                          <a:solidFill>
                            <a:schemeClr val="tx1"/>
                          </a:solidFill>
                        </a:rPr>
                        <a:t>Composition: Solo and Accompaniment</a:t>
                      </a:r>
                    </a:p>
                    <a:p>
                      <a:r>
                        <a:rPr lang="en-GB" sz="1200" b="0" noProof="1">
                          <a:solidFill>
                            <a:schemeClr val="tx1"/>
                          </a:solidFill>
                        </a:rPr>
                        <a:t>Composition: Ternary Form &amp; Ensemble Performance</a:t>
                      </a:r>
                    </a:p>
                  </a:txBody>
                  <a:tcPr/>
                </a:tc>
                <a:tc hMerge="1">
                  <a:txBody>
                    <a:bodyPr/>
                    <a:lstStyle/>
                    <a:p>
                      <a:pPr>
                        <a:lnSpc>
                          <a:spcPct val="107000"/>
                        </a:lnSpc>
                        <a:spcAft>
                          <a:spcPts val="0"/>
                        </a:spcAft>
                      </a:pPr>
                      <a:endParaRPr lang="en-GB" sz="1200" kern="100" dirty="0">
                        <a:effectLst/>
                        <a:latin typeface="+mn-lt"/>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GB" sz="1200" b="0" kern="100" dirty="0">
                          <a:effectLst/>
                          <a:latin typeface="+mn-lt"/>
                          <a:ea typeface="Calibri" panose="020F0502020204030204" pitchFamily="34" charset="0"/>
                          <a:cs typeface="Times New Roman" panose="02020603050405020304" pitchFamily="18" charset="0"/>
                        </a:rPr>
                        <a:t>Defying Gravity – Wicked</a:t>
                      </a:r>
                    </a:p>
                    <a:p>
                      <a:pPr>
                        <a:lnSpc>
                          <a:spcPct val="107000"/>
                        </a:lnSpc>
                        <a:spcAft>
                          <a:spcPts val="0"/>
                        </a:spcAft>
                      </a:pPr>
                      <a:r>
                        <a:rPr lang="en-GB" sz="1200" b="0" kern="100" dirty="0">
                          <a:effectLst/>
                          <a:latin typeface="+mn-lt"/>
                          <a:ea typeface="Calibri" panose="020F0502020204030204" pitchFamily="34" charset="0"/>
                          <a:cs typeface="Times New Roman" panose="02020603050405020304" pitchFamily="18" charset="0"/>
                        </a:rPr>
                        <a:t>Main Theme – Star Wars</a:t>
                      </a:r>
                    </a:p>
                    <a:p>
                      <a:pPr>
                        <a:lnSpc>
                          <a:spcPct val="107000"/>
                        </a:lnSpc>
                        <a:spcAft>
                          <a:spcPts val="0"/>
                        </a:spcAft>
                      </a:pPr>
                      <a:endParaRPr lang="en-GB" sz="1200" b="0" kern="100" dirty="0">
                        <a:solidFill>
                          <a:schemeClr val="tx1"/>
                        </a:solidFill>
                        <a:effectLst/>
                        <a:latin typeface="+mn-lt"/>
                        <a:ea typeface="Calibri" panose="020F0502020204030204" pitchFamily="34" charset="0"/>
                        <a:cs typeface="Times New Roman" panose="02020603050405020304" pitchFamily="18" charset="0"/>
                      </a:endParaRPr>
                    </a:p>
                    <a:p>
                      <a:r>
                        <a:rPr lang="en-GB" sz="1200" b="0" noProof="1">
                          <a:solidFill>
                            <a:schemeClr val="tx1"/>
                          </a:solidFill>
                        </a:rPr>
                        <a:t>Composition: Variations &amp; Solo Performance</a:t>
                      </a:r>
                    </a:p>
                  </a:txBody>
                  <a:tcPr/>
                </a:tc>
                <a:tc>
                  <a:txBody>
                    <a:bodyPr/>
                    <a:lstStyle/>
                    <a:p>
                      <a:pPr>
                        <a:lnSpc>
                          <a:spcPct val="107000"/>
                        </a:lnSpc>
                        <a:spcAft>
                          <a:spcPts val="0"/>
                        </a:spcAft>
                      </a:pPr>
                      <a:r>
                        <a:rPr lang="en-GB" sz="1200" b="0" kern="100" dirty="0">
                          <a:effectLst/>
                          <a:latin typeface="+mn-lt"/>
                          <a:ea typeface="Calibri" panose="020F0502020204030204" pitchFamily="34" charset="0"/>
                          <a:cs typeface="Times New Roman" panose="02020603050405020304" pitchFamily="18" charset="0"/>
                        </a:rPr>
                        <a:t>Henry Purcell – Music for a while</a:t>
                      </a:r>
                    </a:p>
                    <a:p>
                      <a:pPr>
                        <a:lnSpc>
                          <a:spcPct val="107000"/>
                        </a:lnSpc>
                        <a:spcAft>
                          <a:spcPts val="0"/>
                        </a:spcAft>
                      </a:pPr>
                      <a:endParaRPr lang="en-GB" sz="1200" b="0" kern="100" dirty="0">
                        <a:effectLst/>
                        <a:latin typeface="+mn-lt"/>
                        <a:ea typeface="Calibri" panose="020F0502020204030204" pitchFamily="34" charset="0"/>
                        <a:cs typeface="Times New Roman" panose="02020603050405020304" pitchFamily="18" charset="0"/>
                      </a:endParaRPr>
                    </a:p>
                    <a:p>
                      <a:r>
                        <a:rPr lang="en-GB" sz="1200" b="0" noProof="1">
                          <a:solidFill>
                            <a:schemeClr val="tx1"/>
                          </a:solidFill>
                        </a:rPr>
                        <a:t>Composition: Own Choice &amp; Ensemble Performance</a:t>
                      </a:r>
                    </a:p>
                  </a:txBody>
                  <a:tcPr/>
                </a:tc>
                <a:tc>
                  <a:txBody>
                    <a:bodyPr/>
                    <a:lstStyle/>
                    <a:p>
                      <a:pPr>
                        <a:lnSpc>
                          <a:spcPct val="107000"/>
                        </a:lnSpc>
                        <a:spcAft>
                          <a:spcPts val="0"/>
                        </a:spcAft>
                      </a:pPr>
                      <a:r>
                        <a:rPr lang="en-GB" sz="1200" b="0" kern="100" dirty="0">
                          <a:effectLst/>
                          <a:latin typeface="+mn-lt"/>
                          <a:ea typeface="Calibri" panose="020F0502020204030204" pitchFamily="34" charset="0"/>
                          <a:cs typeface="Times New Roman" panose="02020603050405020304" pitchFamily="18" charset="0"/>
                        </a:rPr>
                        <a:t>Queen – Killer Queen</a:t>
                      </a:r>
                    </a:p>
                    <a:p>
                      <a:pPr>
                        <a:lnSpc>
                          <a:spcPct val="107000"/>
                        </a:lnSpc>
                        <a:spcAft>
                          <a:spcPts val="0"/>
                        </a:spcAft>
                      </a:pPr>
                      <a:endParaRPr lang="en-GB" sz="1200" b="0" kern="100" dirty="0">
                        <a:effectLst/>
                        <a:latin typeface="+mn-lt"/>
                        <a:ea typeface="Calibri" panose="020F0502020204030204" pitchFamily="34" charset="0"/>
                        <a:cs typeface="Times New Roman" panose="02020603050405020304" pitchFamily="18" charset="0"/>
                      </a:endParaRPr>
                    </a:p>
                    <a:p>
                      <a:r>
                        <a:rPr lang="en-GB" sz="1200" b="0" noProof="1">
                          <a:solidFill>
                            <a:schemeClr val="tx1"/>
                          </a:solidFill>
                        </a:rPr>
                        <a:t>Coursework</a:t>
                      </a:r>
                    </a:p>
                    <a:p>
                      <a:r>
                        <a:rPr lang="en-GB" sz="1200" b="0" noProof="1">
                          <a:solidFill>
                            <a:schemeClr val="tx1"/>
                          </a:solidFill>
                        </a:rPr>
                        <a:t>Free Composition (15%) &amp; Performance Preparations</a:t>
                      </a:r>
                    </a:p>
                  </a:txBody>
                  <a:tcPr/>
                </a:tc>
                <a:tc>
                  <a:txBody>
                    <a:bodyPr/>
                    <a:lstStyle/>
                    <a:p>
                      <a:pPr>
                        <a:lnSpc>
                          <a:spcPct val="107000"/>
                        </a:lnSpc>
                        <a:spcAft>
                          <a:spcPts val="0"/>
                        </a:spcAft>
                      </a:pPr>
                      <a:r>
                        <a:rPr lang="en-GB" sz="1200" b="0" kern="100" dirty="0">
                          <a:effectLst/>
                          <a:latin typeface="+mn-lt"/>
                          <a:ea typeface="Calibri" panose="020F0502020204030204" pitchFamily="34" charset="0"/>
                          <a:cs typeface="Times New Roman" panose="02020603050405020304" pitchFamily="18" charset="0"/>
                        </a:rPr>
                        <a:t>Afro Celt Sound System Release</a:t>
                      </a:r>
                    </a:p>
                    <a:p>
                      <a:pPr>
                        <a:lnSpc>
                          <a:spcPct val="107000"/>
                        </a:lnSpc>
                        <a:spcAft>
                          <a:spcPts val="0"/>
                        </a:spcAft>
                      </a:pPr>
                      <a:endParaRPr lang="en-GB" sz="1200" b="0" kern="100" dirty="0">
                        <a:effectLst/>
                        <a:latin typeface="+mn-lt"/>
                        <a:ea typeface="Calibri" panose="020F0502020204030204" pitchFamily="34" charset="0"/>
                        <a:cs typeface="Times New Roman" panose="02020603050405020304" pitchFamily="18" charset="0"/>
                      </a:endParaRPr>
                    </a:p>
                    <a:p>
                      <a:r>
                        <a:rPr lang="en-GB" sz="1200" b="0" noProof="1">
                          <a:solidFill>
                            <a:schemeClr val="tx1"/>
                          </a:solidFill>
                        </a:rPr>
                        <a:t>Coursework</a:t>
                      </a:r>
                    </a:p>
                    <a:p>
                      <a:r>
                        <a:rPr lang="en-GB" sz="1200" b="0" noProof="1">
                          <a:solidFill>
                            <a:schemeClr val="tx1"/>
                          </a:solidFill>
                        </a:rPr>
                        <a:t>Free Composition (15%) &amp;</a:t>
                      </a:r>
                    </a:p>
                    <a:p>
                      <a:r>
                        <a:rPr lang="en-GB" sz="1200" b="0" noProof="1">
                          <a:solidFill>
                            <a:schemeClr val="tx1"/>
                          </a:solidFill>
                        </a:rPr>
                        <a:t>Performance Preparations</a:t>
                      </a:r>
                    </a:p>
                  </a:txBody>
                  <a:tcPr/>
                </a:tc>
                <a:extLst>
                  <a:ext uri="{0D108BD9-81ED-4DB2-BD59-A6C34878D82A}">
                    <a16:rowId xmlns:a16="http://schemas.microsoft.com/office/drawing/2014/main" val="3663169444"/>
                  </a:ext>
                </a:extLst>
              </a:tr>
              <a:tr h="1308457">
                <a:tc vMerge="1">
                  <a:txBody>
                    <a:bodyPr/>
                    <a:lstStyle/>
                    <a:p>
                      <a:endParaRPr lang="en-GB" dirty="0"/>
                    </a:p>
                  </a:txBody>
                  <a:tcPr/>
                </a:tc>
                <a:tc>
                  <a:txBody>
                    <a:bodyPr/>
                    <a:lstStyle/>
                    <a:p>
                      <a:r>
                        <a:rPr lang="en-GB" sz="1200" b="1" dirty="0"/>
                        <a:t>Additional information</a:t>
                      </a:r>
                    </a:p>
                  </a:txBody>
                  <a:tcPr marT="45721" marB="45721" vert="vert270"/>
                </a:tc>
                <a:tc gridSpan="2">
                  <a:txBody>
                    <a:bodyPr/>
                    <a:lstStyle/>
                    <a:p>
                      <a:r>
                        <a:rPr lang="en-GB" sz="1200" dirty="0">
                          <a:solidFill>
                            <a:srgbClr val="000000"/>
                          </a:solidFill>
                        </a:rPr>
                        <a:t>Introduction to Areas of Study, Key Words, Baseline Tests</a:t>
                      </a:r>
                    </a:p>
                    <a:p>
                      <a:r>
                        <a:rPr lang="en-GB" sz="1200" dirty="0">
                          <a:solidFill>
                            <a:srgbClr val="000000"/>
                          </a:solidFill>
                        </a:rPr>
                        <a:t>Notation, Note Reading, Intervals, Chords, Treble Clef, Bass Clef, Chord Progressions, Scales, Key Signatures</a:t>
                      </a:r>
                    </a:p>
                    <a:p>
                      <a:endParaRPr lang="en-GB" sz="1200" dirty="0">
                        <a:solidFill>
                          <a:srgbClr val="000000"/>
                        </a:solidFill>
                      </a:endParaRPr>
                    </a:p>
                    <a:p>
                      <a:pPr marL="0" marR="0" lvl="0" indent="0" algn="l" defTabSz="914411" rtl="0" eaLnBrk="1" fontAlgn="auto" latinLnBrk="0" hangingPunct="1">
                        <a:lnSpc>
                          <a:spcPct val="100000"/>
                        </a:lnSpc>
                        <a:spcBef>
                          <a:spcPts val="0"/>
                        </a:spcBef>
                        <a:spcAft>
                          <a:spcPts val="0"/>
                        </a:spcAft>
                        <a:buClrTx/>
                        <a:buSzTx/>
                        <a:buFontTx/>
                        <a:buNone/>
                        <a:tabLst/>
                        <a:defRPr/>
                      </a:pPr>
                      <a:r>
                        <a:rPr lang="en-GB" sz="1200" dirty="0">
                          <a:solidFill>
                            <a:srgbClr val="000000"/>
                          </a:solidFill>
                        </a:rPr>
                        <a:t>Students to be given time in lessons to prepare ensemble performance.</a:t>
                      </a:r>
                    </a:p>
                  </a:txBody>
                  <a:tcPr/>
                </a:tc>
                <a:tc hMerge="1">
                  <a:txBody>
                    <a:bodyPr/>
                    <a:lstStyle/>
                    <a:p>
                      <a:pPr>
                        <a:lnSpc>
                          <a:spcPct val="107000"/>
                        </a:lnSpc>
                        <a:spcAft>
                          <a:spcPts val="0"/>
                        </a:spcAft>
                      </a:pPr>
                      <a:endParaRPr lang="en-GB" sz="1200" kern="100" dirty="0">
                        <a:effectLst/>
                        <a:latin typeface="+mn-lt"/>
                        <a:ea typeface="Calibri" panose="020F0502020204030204" pitchFamily="34" charset="0"/>
                        <a:cs typeface="Times New Roman" panose="02020603050405020304" pitchFamily="18" charset="0"/>
                      </a:endParaRPr>
                    </a:p>
                  </a:txBody>
                  <a:tcPr marT="45721" marB="45721"/>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dirty="0">
                          <a:solidFill>
                            <a:srgbClr val="000000"/>
                          </a:solidFill>
                        </a:rPr>
                        <a:t>For each set work, you will look at the context of the piece/ song and at how the following elements are used: Melody, Harmony,, Dynamics, Metre, Tempo, Rhythm, Structure, Tonality, Instrumentation</a:t>
                      </a:r>
                    </a:p>
                  </a:txBody>
                  <a:tcPr/>
                </a:tc>
                <a:tc hMerge="1">
                  <a:txBody>
                    <a:bodyPr/>
                    <a:lstStyle/>
                    <a:p>
                      <a:pPr>
                        <a:lnSpc>
                          <a:spcPct val="107000"/>
                        </a:lnSpc>
                        <a:spcAft>
                          <a:spcPts val="0"/>
                        </a:spcAft>
                      </a:pPr>
                      <a:endParaRPr lang="en-GB" sz="1200" kern="100" dirty="0">
                        <a:effectLst/>
                        <a:latin typeface="+mn-lt"/>
                        <a:ea typeface="Calibri" panose="020F0502020204030204" pitchFamily="34" charset="0"/>
                        <a:cs typeface="Times New Roman" panose="02020603050405020304" pitchFamily="18" charset="0"/>
                      </a:endParaRP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200" dirty="0">
                          <a:solidFill>
                            <a:srgbClr val="000000"/>
                          </a:solidFill>
                        </a:rPr>
                        <a:t>Test to include listening questions on the studied set works, Dictation questions and an unfamiliar Listening question</a:t>
                      </a:r>
                    </a:p>
                  </a:txBody>
                  <a:tcPr/>
                </a:tc>
                <a:tc>
                  <a:txBody>
                    <a:bodyPr/>
                    <a:lstStyle/>
                    <a:p>
                      <a:pPr marL="0" marR="0" lvl="0" indent="0" algn="l" defTabSz="914411" rtl="0" eaLnBrk="1" fontAlgn="auto" latinLnBrk="0" hangingPunct="1">
                        <a:lnSpc>
                          <a:spcPct val="107000"/>
                        </a:lnSpc>
                        <a:spcBef>
                          <a:spcPts val="0"/>
                        </a:spcBef>
                        <a:spcAft>
                          <a:spcPts val="0"/>
                        </a:spcAft>
                        <a:buClrTx/>
                        <a:buSzTx/>
                        <a:buFontTx/>
                        <a:buNone/>
                        <a:tabLst/>
                        <a:defRPr/>
                      </a:pPr>
                      <a:r>
                        <a:rPr lang="en-GB" sz="1200" dirty="0">
                          <a:solidFill>
                            <a:srgbClr val="000000"/>
                          </a:solidFill>
                        </a:rPr>
                        <a:t>Test to include listening questions on the studied set works, Dictation questions and an unfamiliar Listening question</a:t>
                      </a:r>
                    </a:p>
                  </a:txBody>
                  <a:tcPr/>
                </a:tc>
                <a:extLst>
                  <a:ext uri="{0D108BD9-81ED-4DB2-BD59-A6C34878D82A}">
                    <a16:rowId xmlns:a16="http://schemas.microsoft.com/office/drawing/2014/main" val="4017098835"/>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a:t>
            </a:r>
            <a:r>
              <a:rPr lang="en-GB" sz="2800" b="1">
                <a:solidFill>
                  <a:schemeClr val="bg1"/>
                </a:solidFill>
              </a:rPr>
              <a:t>YEAR 10 </a:t>
            </a:r>
            <a:r>
              <a:rPr lang="en-GB" sz="2800" b="1" dirty="0">
                <a:solidFill>
                  <a:schemeClr val="bg1"/>
                </a:solidFill>
              </a:rPr>
              <a:t>CURRICULUM OVERVIEW</a:t>
            </a:r>
          </a:p>
        </p:txBody>
      </p:sp>
    </p:spTree>
    <p:extLst>
      <p:ext uri="{BB962C8B-B14F-4D97-AF65-F5344CB8AC3E}">
        <p14:creationId xmlns:p14="http://schemas.microsoft.com/office/powerpoint/2010/main" val="32880205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3589373155"/>
              </p:ext>
            </p:extLst>
          </p:nvPr>
        </p:nvGraphicFramePr>
        <p:xfrm>
          <a:off x="0" y="666538"/>
          <a:ext cx="12191994" cy="6191462"/>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1862872">
                  <a:extLst>
                    <a:ext uri="{9D8B030D-6E8A-4147-A177-3AD203B41FA5}">
                      <a16:colId xmlns:a16="http://schemas.microsoft.com/office/drawing/2014/main" val="2268397797"/>
                    </a:ext>
                  </a:extLst>
                </a:gridCol>
                <a:gridCol w="1862872">
                  <a:extLst>
                    <a:ext uri="{9D8B030D-6E8A-4147-A177-3AD203B41FA5}">
                      <a16:colId xmlns:a16="http://schemas.microsoft.com/office/drawing/2014/main" val="1411940593"/>
                    </a:ext>
                  </a:extLst>
                </a:gridCol>
                <a:gridCol w="1862872">
                  <a:extLst>
                    <a:ext uri="{9D8B030D-6E8A-4147-A177-3AD203B41FA5}">
                      <a16:colId xmlns:a16="http://schemas.microsoft.com/office/drawing/2014/main" val="415188477"/>
                    </a:ext>
                  </a:extLst>
                </a:gridCol>
                <a:gridCol w="1862872">
                  <a:extLst>
                    <a:ext uri="{9D8B030D-6E8A-4147-A177-3AD203B41FA5}">
                      <a16:colId xmlns:a16="http://schemas.microsoft.com/office/drawing/2014/main" val="2116589672"/>
                    </a:ext>
                  </a:extLst>
                </a:gridCol>
                <a:gridCol w="1862872">
                  <a:extLst>
                    <a:ext uri="{9D8B030D-6E8A-4147-A177-3AD203B41FA5}">
                      <a16:colId xmlns:a16="http://schemas.microsoft.com/office/drawing/2014/main" val="1988259304"/>
                    </a:ext>
                  </a:extLst>
                </a:gridCol>
                <a:gridCol w="1862872">
                  <a:extLst>
                    <a:ext uri="{9D8B030D-6E8A-4147-A177-3AD203B41FA5}">
                      <a16:colId xmlns:a16="http://schemas.microsoft.com/office/drawing/2014/main" val="2065259818"/>
                    </a:ext>
                  </a:extLst>
                </a:gridCol>
              </a:tblGrid>
              <a:tr h="530163">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433189">
                <a:tc rowSpan="2">
                  <a:txBody>
                    <a:bodyPr/>
                    <a:lstStyle/>
                    <a:p>
                      <a:pPr algn="ctr"/>
                      <a:r>
                        <a:rPr lang="en-US" sz="2800" dirty="0"/>
                        <a:t>PE</a:t>
                      </a:r>
                      <a:endParaRPr lang="en-GB" sz="2800" dirty="0"/>
                    </a:p>
                  </a:txBody>
                  <a:tcPr marT="45721" marB="45721" vert="vert270" anchor="ctr"/>
                </a:tc>
                <a:tc>
                  <a:txBody>
                    <a:bodyPr/>
                    <a:lstStyle/>
                    <a:p>
                      <a:r>
                        <a:rPr lang="en-GB" sz="1200" b="1" dirty="0"/>
                        <a:t>GCSE</a:t>
                      </a:r>
                    </a:p>
                  </a:txBody>
                  <a:tcPr marT="45721" marB="45721" vert="vert270" anchor="ctr"/>
                </a:tc>
                <a:tc gridSpan="2">
                  <a:txBody>
                    <a:bodyPr/>
                    <a:lstStyle/>
                    <a:p>
                      <a:r>
                        <a:rPr lang="en-GB" sz="1200" kern="1200" dirty="0">
                          <a:solidFill>
                            <a:schemeClr val="tx1"/>
                          </a:solidFill>
                          <a:effectLst/>
                          <a:latin typeface="+mn-lt"/>
                          <a:ea typeface="+mn-ea"/>
                          <a:cs typeface="+mn-cs"/>
                        </a:rPr>
                        <a:t>Applied Anatomy and Physiology</a:t>
                      </a:r>
                    </a:p>
                  </a:txBody>
                  <a:tcPr marT="45721" marB="45721"/>
                </a:tc>
                <a:tc hMerge="1">
                  <a:txBody>
                    <a:bodyPr/>
                    <a:lstStyle/>
                    <a:p>
                      <a:endParaRPr lang="en-GB" sz="1400" b="1" dirty="0"/>
                    </a:p>
                  </a:txBody>
                  <a:tcPr/>
                </a:tc>
                <a:tc gridSpan="2">
                  <a:txBody>
                    <a:bodyPr/>
                    <a:lstStyle/>
                    <a:p>
                      <a:r>
                        <a:rPr lang="en-GB" sz="1200" kern="1200" dirty="0">
                          <a:solidFill>
                            <a:schemeClr val="tx1"/>
                          </a:solidFill>
                          <a:effectLst/>
                          <a:latin typeface="+mn-lt"/>
                          <a:ea typeface="+mn-ea"/>
                          <a:cs typeface="+mn-cs"/>
                        </a:rPr>
                        <a:t>Movement Analysis</a:t>
                      </a:r>
                    </a:p>
                  </a:txBody>
                  <a:tcPr marT="45721" marB="45721"/>
                </a:tc>
                <a:tc hMerge="1">
                  <a:txBody>
                    <a:bodyPr/>
                    <a:lstStyle/>
                    <a:p>
                      <a:endParaRPr lang="en-GB" sz="1400" b="1" dirty="0"/>
                    </a:p>
                  </a:txBody>
                  <a:tcPr/>
                </a:tc>
                <a:tc grid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Physical training</a:t>
                      </a:r>
                    </a:p>
                  </a:txBody>
                  <a:tcPr marT="45721" marB="45721"/>
                </a:tc>
                <a:tc hMerge="1">
                  <a:txBody>
                    <a:bodyPr/>
                    <a:lstStyle/>
                    <a:p>
                      <a:endParaRPr lang="en-GB" sz="1400" b="1" dirty="0"/>
                    </a:p>
                  </a:txBody>
                  <a:tcPr/>
                </a:tc>
                <a:extLst>
                  <a:ext uri="{0D108BD9-81ED-4DB2-BD59-A6C34878D82A}">
                    <a16:rowId xmlns:a16="http://schemas.microsoft.com/office/drawing/2014/main" val="2497711377"/>
                  </a:ext>
                </a:extLst>
              </a:tr>
              <a:tr h="2020852">
                <a:tc vMerge="1">
                  <a:txBody>
                    <a:bodyPr/>
                    <a:lstStyle/>
                    <a:p>
                      <a:pPr algn="ctr"/>
                      <a:endParaRPr lang="en-GB" sz="2800" dirty="0"/>
                    </a:p>
                  </a:txBody>
                  <a:tcPr marT="45721" marB="45721" vert="vert270" anchor="ctr"/>
                </a:tc>
                <a:tc>
                  <a:txBody>
                    <a:bodyPr/>
                    <a:lstStyle/>
                    <a:p>
                      <a:r>
                        <a:rPr lang="en-US" sz="1200" b="1" dirty="0"/>
                        <a:t>Core</a:t>
                      </a:r>
                      <a:endParaRPr lang="en-GB" sz="1200" b="1" dirty="0"/>
                    </a:p>
                  </a:txBody>
                  <a:tcPr marT="45721" marB="45721" vert="vert270" anchor="ctr"/>
                </a:tc>
                <a:tc gridSpan="6">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2520565180"/>
                  </a:ext>
                </a:extLst>
              </a:tr>
              <a:tr h="494079">
                <a:tc rowSpan="2">
                  <a:txBody>
                    <a:bodyPr/>
                    <a:lstStyle/>
                    <a:p>
                      <a:pPr algn="ctr"/>
                      <a:r>
                        <a:rPr lang="en-US" sz="2800" dirty="0"/>
                        <a:t>PSHE</a:t>
                      </a:r>
                      <a:endParaRPr lang="en-GB" sz="2800" dirty="0"/>
                    </a:p>
                  </a:txBody>
                  <a:tcPr marT="45721" marB="45721" vert="vert270" anchor="ctr"/>
                </a:tc>
                <a:tc>
                  <a:txBody>
                    <a:bodyPr/>
                    <a:lstStyle/>
                    <a:p>
                      <a:r>
                        <a:rPr lang="en-US" sz="1200" b="1" dirty="0"/>
                        <a:t>Main Topics</a:t>
                      </a:r>
                      <a:endParaRPr lang="en-GB" sz="1200" b="1" dirty="0"/>
                    </a:p>
                  </a:txBody>
                  <a:tcPr marT="45721" marB="45721" vert="vert270" anchor="ct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Living in the wider world – work experience</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Health and wellbeing</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Relationships</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Health and wellbeing – drugs and alcohol</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Living in the wider world</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426443868"/>
                  </a:ext>
                </a:extLst>
              </a:tr>
              <a:tr h="2713179">
                <a:tc vMerge="1">
                  <a:txBody>
                    <a:bodyPr/>
                    <a:lstStyle/>
                    <a:p>
                      <a:pPr algn="ctr"/>
                      <a:endParaRPr lang="en-GB" sz="2800" dirty="0"/>
                    </a:p>
                  </a:txBody>
                  <a:tcPr marT="45721" marB="45721" vert="vert270" anchor="ctr"/>
                </a:tc>
                <a:tc>
                  <a:txBody>
                    <a:bodyPr/>
                    <a:lstStyle/>
                    <a:p>
                      <a:r>
                        <a:rPr lang="en-US" sz="1200" b="1" dirty="0"/>
                        <a:t>Additional information</a:t>
                      </a:r>
                      <a:endParaRPr lang="en-GB" sz="1200" b="1" dirty="0"/>
                    </a:p>
                  </a:txBody>
                  <a:tcPr marT="45721" marB="45721" vert="vert270" anchor="ctr"/>
                </a:tc>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Work Experience Assembly</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The Right Career for me</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Work Experience Talk  - Jo from WES</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Searching Unifrog and database / Employability &amp; CV writing</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Preparing for WEX</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Rights &amp; responsibilities in the workplace</a:t>
                      </a:r>
                    </a:p>
                  </a:txBody>
                  <a:tcPr/>
                </a:tc>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Transition to KS4</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New Challenges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Reframing negative Thinking</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Social Anxiety</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Portrayal of mental Health in the media / stigma and stereotypes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Social Media </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Rights, Trusts and values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Communication and Readiness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Unhealthy Relationships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Pornography</a:t>
                      </a:r>
                    </a:p>
                    <a:p>
                      <a:pPr marL="171450" indent="-171450" algn="l" fontAlgn="b">
                        <a:buFont typeface="Arial" panose="020B0604020202020204" pitchFamily="34" charset="0"/>
                        <a:buChar char="•"/>
                      </a:pPr>
                      <a:r>
                        <a:rPr lang="en-GB" sz="1200" b="0" i="0" u="none" strike="noStrike" dirty="0" err="1">
                          <a:solidFill>
                            <a:srgbClr val="000000"/>
                          </a:solidFill>
                          <a:effectLst/>
                          <a:latin typeface="Calibri" panose="020F0502020204030204" pitchFamily="34" charset="0"/>
                        </a:rPr>
                        <a:t>Sti's</a:t>
                      </a:r>
                      <a:endParaRPr lang="en-GB" sz="1200" b="0" i="0" u="none" strike="noStrike" dirty="0">
                        <a:solidFill>
                          <a:srgbClr val="000000"/>
                        </a:solidFill>
                        <a:effectLst/>
                        <a:latin typeface="Calibri" panose="020F0502020204030204" pitchFamily="34" charset="0"/>
                      </a:endParaRP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Contraception</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TALK – Substance Abuse.</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Substance use and Assessing Risks</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Substance use and managing influence</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How politics affects us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Valuing Diversity</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Understanding and Preventing Extremism</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How are people drawn into extremist groups</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Staying safe online – misinformation and extremism</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tc>
                  <a:txBody>
                    <a:bodyPr/>
                    <a:lstStyle/>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Human Sexuality</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Sex before &amp; Outside of Marriage</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Contraception &amp; Family Planning</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Marriage ( covering forced marriages)</a:t>
                      </a:r>
                    </a:p>
                    <a:p>
                      <a:pPr marL="171450" indent="-171450" algn="l" fontAlgn="b">
                        <a:buFont typeface="Arial" panose="020B0604020202020204" pitchFamily="34" charset="0"/>
                        <a:buChar char="•"/>
                      </a:pPr>
                      <a:r>
                        <a:rPr lang="en-GB" sz="1200" b="0" i="0" u="none" strike="noStrike" dirty="0">
                          <a:solidFill>
                            <a:srgbClr val="000000"/>
                          </a:solidFill>
                          <a:effectLst/>
                          <a:latin typeface="Calibri" panose="020F0502020204030204" pitchFamily="34" charset="0"/>
                        </a:rPr>
                        <a:t>Divorce &amp; Remarriage</a:t>
                      </a:r>
                    </a:p>
                    <a:p>
                      <a:pPr marL="171450" indent="-171450" algn="l" fontAlgn="b">
                        <a:buFont typeface="Arial" panose="020B0604020202020204" pitchFamily="34" charset="0"/>
                        <a:buChar char="•"/>
                      </a:pPr>
                      <a:r>
                        <a:rPr lang="en-US" sz="1200" b="0" i="0" u="none" strike="noStrike" dirty="0">
                          <a:solidFill>
                            <a:srgbClr val="000000"/>
                          </a:solidFill>
                          <a:effectLst/>
                          <a:latin typeface="Calibri" panose="020F0502020204030204" pitchFamily="34" charset="0"/>
                        </a:rPr>
                        <a:t>The Nature of families in the 21st Century</a:t>
                      </a:r>
                    </a:p>
                    <a:p>
                      <a:pPr marL="171450" marR="0" lvl="0" indent="-171450" algn="l" defTabSz="914400" rtl="0" eaLnBrk="1" fontAlgn="auto" latinLnBrk="0" hangingPunct="1">
                        <a:lnSpc>
                          <a:spcPct val="107000"/>
                        </a:lnSpc>
                        <a:spcBef>
                          <a:spcPts val="0"/>
                        </a:spcBef>
                        <a:spcAft>
                          <a:spcPts val="800"/>
                        </a:spcAft>
                        <a:buClrTx/>
                        <a:buSzTx/>
                        <a:buFont typeface="Arial" panose="020B0604020202020204" pitchFamily="34" charset="0"/>
                        <a:buChar char="•"/>
                        <a:tabLst>
                          <a:tab pos="5958840" algn="l"/>
                        </a:tabLst>
                        <a:defRPr/>
                      </a:pP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tc>
                <a:extLst>
                  <a:ext uri="{0D108BD9-81ED-4DB2-BD59-A6C34878D82A}">
                    <a16:rowId xmlns:a16="http://schemas.microsoft.com/office/drawing/2014/main" val="3398091649"/>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graphicFrame>
        <p:nvGraphicFramePr>
          <p:cNvPr id="3" name="Table 2">
            <a:extLst>
              <a:ext uri="{FF2B5EF4-FFF2-40B4-BE49-F238E27FC236}">
                <a16:creationId xmlns:a16="http://schemas.microsoft.com/office/drawing/2014/main" id="{1B1A1557-7D1B-A9B5-ABF6-E7F9EADF62F4}"/>
              </a:ext>
            </a:extLst>
          </p:cNvPr>
          <p:cNvGraphicFramePr>
            <a:graphicFrameLocks noGrp="1"/>
          </p:cNvGraphicFramePr>
          <p:nvPr>
            <p:extLst>
              <p:ext uri="{D42A27DB-BD31-4B8C-83A1-F6EECF244321}">
                <p14:modId xmlns:p14="http://schemas.microsoft.com/office/powerpoint/2010/main" val="4037676926"/>
              </p:ext>
            </p:extLst>
          </p:nvPr>
        </p:nvGraphicFramePr>
        <p:xfrm>
          <a:off x="1004048" y="1629103"/>
          <a:ext cx="11187940" cy="2017985"/>
        </p:xfrm>
        <a:graphic>
          <a:graphicData uri="http://schemas.openxmlformats.org/drawingml/2006/table">
            <a:tbl>
              <a:tblPr firstRow="1" bandRow="1">
                <a:tableStyleId>{5940675A-B579-460E-94D1-54222C63F5DA}</a:tableStyleId>
              </a:tblPr>
              <a:tblGrid>
                <a:gridCol w="2237588">
                  <a:extLst>
                    <a:ext uri="{9D8B030D-6E8A-4147-A177-3AD203B41FA5}">
                      <a16:colId xmlns:a16="http://schemas.microsoft.com/office/drawing/2014/main" val="2056818309"/>
                    </a:ext>
                  </a:extLst>
                </a:gridCol>
                <a:gridCol w="2237588">
                  <a:extLst>
                    <a:ext uri="{9D8B030D-6E8A-4147-A177-3AD203B41FA5}">
                      <a16:colId xmlns:a16="http://schemas.microsoft.com/office/drawing/2014/main" val="49220221"/>
                    </a:ext>
                  </a:extLst>
                </a:gridCol>
                <a:gridCol w="2237588">
                  <a:extLst>
                    <a:ext uri="{9D8B030D-6E8A-4147-A177-3AD203B41FA5}">
                      <a16:colId xmlns:a16="http://schemas.microsoft.com/office/drawing/2014/main" val="4127498775"/>
                    </a:ext>
                  </a:extLst>
                </a:gridCol>
                <a:gridCol w="2237588">
                  <a:extLst>
                    <a:ext uri="{9D8B030D-6E8A-4147-A177-3AD203B41FA5}">
                      <a16:colId xmlns:a16="http://schemas.microsoft.com/office/drawing/2014/main" val="2469584830"/>
                    </a:ext>
                  </a:extLst>
                </a:gridCol>
                <a:gridCol w="2237588">
                  <a:extLst>
                    <a:ext uri="{9D8B030D-6E8A-4147-A177-3AD203B41FA5}">
                      <a16:colId xmlns:a16="http://schemas.microsoft.com/office/drawing/2014/main" val="1311382678"/>
                    </a:ext>
                  </a:extLst>
                </a:gridCol>
              </a:tblGrid>
              <a:tr h="687621">
                <a:tc gridSpan="5">
                  <a:txBody>
                    <a:bodyPr/>
                    <a:lstStyle/>
                    <a:p>
                      <a:pPr marL="0" marR="0" lvl="0" indent="0" algn="l" defTabSz="914400" rtl="0" eaLnBrk="1" fontAlgn="auto" latinLnBrk="0" hangingPunct="1">
                        <a:lnSpc>
                          <a:spcPct val="107000"/>
                        </a:lnSpc>
                        <a:spcBef>
                          <a:spcPts val="0"/>
                        </a:spcBef>
                        <a:spcAft>
                          <a:spcPts val="800"/>
                        </a:spcAft>
                        <a:buClrTx/>
                        <a:buSzTx/>
                        <a:buFontTx/>
                        <a:buNone/>
                        <a:tabLst>
                          <a:tab pos="5958840" algn="l"/>
                        </a:tabLst>
                        <a:defRPr/>
                      </a:pP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Students complete a </a:t>
                      </a:r>
                      <a:r>
                        <a:rPr lang="en-US" sz="1200" kern="100" dirty="0" err="1">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rota</a:t>
                      </a:r>
                      <a:r>
                        <a:rPr lang="en-US"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 of activities throughout Year 10 and different sets will complete different activities at different times. Unfortunately, much of the PE curriculum is also weather dependent. Throughout Year 10, students will complete modules in: Outdoor Adventure/Fitness, Handball, Water based activities, Striking &amp; Fielding, Football, Rugby, Netball/Basketball, Table Tennis, Yoga/Dance. Throughout their PE lessons, they will also develop the following skills:</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mpd="sng">
                      <a:noFill/>
                    </a:lnL>
                    <a:lnR w="12700" cmpd="sng">
                      <a:noFill/>
                    </a:lnR>
                    <a:lnT w="12700" cmpd="sng">
                      <a:noFill/>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hMerge="1">
                  <a:txBody>
                    <a:bodyPr/>
                    <a:lstStyle/>
                    <a:p>
                      <a:pPr algn="ctr">
                        <a:lnSpc>
                          <a:spcPct val="107000"/>
                        </a:lnSpc>
                        <a:spcAft>
                          <a:spcPts val="800"/>
                        </a:spcAft>
                        <a:tabLst>
                          <a:tab pos="5958840" algn="l"/>
                        </a:tabLst>
                      </a:pPr>
                      <a:endParaRPr lang="en-GB" sz="1100" kern="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221003473"/>
                  </a:ext>
                </a:extLst>
              </a:tr>
              <a:tr h="441867">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Leadership</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Communication</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tabLst>
                          <a:tab pos="5958840" algn="l"/>
                        </a:tabLst>
                      </a:pPr>
                      <a:r>
                        <a:rPr lang="en-GB" sz="1200" b="1"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Resilience</a:t>
                      </a:r>
                      <a:endParaRPr lang="en-GB" sz="1200" kern="10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Self-Management</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tabLst>
                          <a:tab pos="5958840" algn="l"/>
                        </a:tabLst>
                      </a:pPr>
                      <a:r>
                        <a:rPr lang="en-GB" sz="1200" b="1"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Teamwork</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782548698"/>
                  </a:ext>
                </a:extLst>
              </a:tr>
              <a:tr h="888497">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Lead a sport specific Skill or warm up</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mpd="sng">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 part of a team that faces and tries to outwit opponents in a variety of challenges / in full games/activities.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Be able to work as an individual or as part of a team, over a sustained period of time (at least 30 mins)</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Be able to manage your own skills to be able to play a variety of roles within a group/team in a full sided game/activity</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tc>
                  <a:txBody>
                    <a:bodyPr/>
                    <a:lstStyle/>
                    <a:p>
                      <a:pPr>
                        <a:lnSpc>
                          <a:spcPct val="107000"/>
                        </a:lnSpc>
                        <a:spcAft>
                          <a:spcPts val="800"/>
                        </a:spcAft>
                      </a:pPr>
                      <a:r>
                        <a:rPr lang="en-GB" sz="1200" kern="0" dirty="0">
                          <a:solidFill>
                            <a:schemeClr val="tx1"/>
                          </a:solidFill>
                          <a:effectLst/>
                          <a:latin typeface="Calibri" panose="020F0502020204030204" pitchFamily="34" charset="0"/>
                          <a:ea typeface="Times New Roman" panose="02020603050405020304" pitchFamily="18" charset="0"/>
                          <a:cs typeface="Calibri" panose="020F0502020204030204" pitchFamily="34" charset="0"/>
                        </a:rPr>
                        <a:t>Be able to work out strategies/ tactics to be able to overcome problems in full sided games</a:t>
                      </a:r>
                      <a:endParaRPr lang="en-GB" sz="1200" kern="1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a:lnL w="12700" cap="flat" cmpd="sng" algn="ctr">
                      <a:solidFill>
                        <a:schemeClr val="tx1"/>
                      </a:solidFill>
                      <a:prstDash val="solid"/>
                      <a:round/>
                      <a:headEnd type="none" w="med" len="med"/>
                      <a:tailEnd type="none" w="med" len="med"/>
                    </a:lnL>
                    <a:lnR w="12700" cmpd="sng">
                      <a:noFill/>
                    </a:lnR>
                    <a:lnT w="1270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tcPr>
                </a:tc>
                <a:extLst>
                  <a:ext uri="{0D108BD9-81ED-4DB2-BD59-A6C34878D82A}">
                    <a16:rowId xmlns:a16="http://schemas.microsoft.com/office/drawing/2014/main" val="4196797871"/>
                  </a:ext>
                </a:extLst>
              </a:tr>
            </a:tbl>
          </a:graphicData>
        </a:graphic>
      </p:graphicFrame>
    </p:spTree>
    <p:extLst>
      <p:ext uri="{BB962C8B-B14F-4D97-AF65-F5344CB8AC3E}">
        <p14:creationId xmlns:p14="http://schemas.microsoft.com/office/powerpoint/2010/main" val="91469664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403304537"/>
              </p:ext>
            </p:extLst>
          </p:nvPr>
        </p:nvGraphicFramePr>
        <p:xfrm>
          <a:off x="0" y="666536"/>
          <a:ext cx="12191994" cy="6191463"/>
        </p:xfrm>
        <a:graphic>
          <a:graphicData uri="http://schemas.openxmlformats.org/drawingml/2006/table">
            <a:tbl>
              <a:tblPr firstRow="1" bandRow="1">
                <a:tableStyleId>{5940675A-B579-460E-94D1-54222C63F5DA}</a:tableStyleId>
              </a:tblPr>
              <a:tblGrid>
                <a:gridCol w="507381">
                  <a:extLst>
                    <a:ext uri="{9D8B030D-6E8A-4147-A177-3AD203B41FA5}">
                      <a16:colId xmlns:a16="http://schemas.microsoft.com/office/drawing/2014/main" val="1323354650"/>
                    </a:ext>
                  </a:extLst>
                </a:gridCol>
                <a:gridCol w="507381">
                  <a:extLst>
                    <a:ext uri="{9D8B030D-6E8A-4147-A177-3AD203B41FA5}">
                      <a16:colId xmlns:a16="http://schemas.microsoft.com/office/drawing/2014/main" val="229629103"/>
                    </a:ext>
                  </a:extLst>
                </a:gridCol>
                <a:gridCol w="1862872">
                  <a:extLst>
                    <a:ext uri="{9D8B030D-6E8A-4147-A177-3AD203B41FA5}">
                      <a16:colId xmlns:a16="http://schemas.microsoft.com/office/drawing/2014/main" val="2268397797"/>
                    </a:ext>
                  </a:extLst>
                </a:gridCol>
                <a:gridCol w="1862872">
                  <a:extLst>
                    <a:ext uri="{9D8B030D-6E8A-4147-A177-3AD203B41FA5}">
                      <a16:colId xmlns:a16="http://schemas.microsoft.com/office/drawing/2014/main" val="1411940593"/>
                    </a:ext>
                  </a:extLst>
                </a:gridCol>
                <a:gridCol w="1862872">
                  <a:extLst>
                    <a:ext uri="{9D8B030D-6E8A-4147-A177-3AD203B41FA5}">
                      <a16:colId xmlns:a16="http://schemas.microsoft.com/office/drawing/2014/main" val="415188477"/>
                    </a:ext>
                  </a:extLst>
                </a:gridCol>
                <a:gridCol w="1862872">
                  <a:extLst>
                    <a:ext uri="{9D8B030D-6E8A-4147-A177-3AD203B41FA5}">
                      <a16:colId xmlns:a16="http://schemas.microsoft.com/office/drawing/2014/main" val="2116589672"/>
                    </a:ext>
                  </a:extLst>
                </a:gridCol>
                <a:gridCol w="1862872">
                  <a:extLst>
                    <a:ext uri="{9D8B030D-6E8A-4147-A177-3AD203B41FA5}">
                      <a16:colId xmlns:a16="http://schemas.microsoft.com/office/drawing/2014/main" val="1988259304"/>
                    </a:ext>
                  </a:extLst>
                </a:gridCol>
                <a:gridCol w="1862872">
                  <a:extLst>
                    <a:ext uri="{9D8B030D-6E8A-4147-A177-3AD203B41FA5}">
                      <a16:colId xmlns:a16="http://schemas.microsoft.com/office/drawing/2014/main" val="2065259818"/>
                    </a:ext>
                  </a:extLst>
                </a:gridCol>
              </a:tblGrid>
              <a:tr h="812598">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1557041">
                <a:tc rowSpan="2">
                  <a:txBody>
                    <a:bodyPr/>
                    <a:lstStyle/>
                    <a:p>
                      <a:pPr algn="ctr"/>
                      <a:r>
                        <a:rPr lang="en-GB" sz="2800"/>
                        <a:t>RE</a:t>
                      </a:r>
                      <a:endParaRPr lang="en-GB" sz="2800" dirty="0"/>
                    </a:p>
                  </a:txBody>
                  <a:tcPr marT="45721" marB="45721" vert="vert270" anchor="ctr"/>
                </a:tc>
                <a:tc>
                  <a:txBody>
                    <a:bodyPr/>
                    <a:lstStyle/>
                    <a:p>
                      <a:r>
                        <a:rPr lang="en-GB" sz="1200" b="1" dirty="0"/>
                        <a:t>Main Topics</a:t>
                      </a:r>
                    </a:p>
                  </a:txBody>
                  <a:tcPr marT="45721" marB="45721" vert="vert270" anchor="ctr"/>
                </a:tc>
                <a:tc>
                  <a:txBody>
                    <a:bodyPr/>
                    <a:lstStyle/>
                    <a:p>
                      <a:r>
                        <a:rPr lang="en-GB" sz="1200" b="0" dirty="0"/>
                        <a:t>Christian Beliefs and Teachings</a:t>
                      </a:r>
                    </a:p>
                    <a:p>
                      <a:endParaRPr lang="en-GB" sz="1200" b="0" dirty="0"/>
                    </a:p>
                    <a:p>
                      <a:pPr marL="0" marR="0" lvl="0" indent="0" algn="l" defTabSz="914411" rtl="0" eaLnBrk="1" fontAlgn="auto" latinLnBrk="0" hangingPunct="1">
                        <a:lnSpc>
                          <a:spcPct val="100000"/>
                        </a:lnSpc>
                        <a:spcBef>
                          <a:spcPts val="0"/>
                        </a:spcBef>
                        <a:spcAft>
                          <a:spcPts val="0"/>
                        </a:spcAft>
                        <a:buClrTx/>
                        <a:buSzTx/>
                        <a:buFontTx/>
                        <a:buNone/>
                        <a:tabLst/>
                        <a:defRPr/>
                      </a:pPr>
                      <a:r>
                        <a:rPr lang="en-GB" sz="1200" b="0" dirty="0"/>
                        <a:t>Religion, crime and punishment</a:t>
                      </a:r>
                    </a:p>
                  </a:txBody>
                  <a:tcPr marT="45721" marB="45721"/>
                </a:tc>
                <a:tc>
                  <a:txBody>
                    <a:bodyPr/>
                    <a:lstStyle/>
                    <a:p>
                      <a:r>
                        <a:rPr lang="en-GB" sz="1200" b="0" dirty="0"/>
                        <a:t>Christian Beliefs and Teachings</a:t>
                      </a:r>
                    </a:p>
                    <a:p>
                      <a:endParaRPr lang="en-GB" sz="1200" b="0" dirty="0"/>
                    </a:p>
                    <a:p>
                      <a:pPr marL="0" marR="0" lvl="0" indent="0" algn="l" defTabSz="914411" rtl="0" eaLnBrk="1" fontAlgn="auto" latinLnBrk="0" hangingPunct="1">
                        <a:lnSpc>
                          <a:spcPct val="100000"/>
                        </a:lnSpc>
                        <a:spcBef>
                          <a:spcPts val="0"/>
                        </a:spcBef>
                        <a:spcAft>
                          <a:spcPts val="0"/>
                        </a:spcAft>
                        <a:buClrTx/>
                        <a:buSzTx/>
                        <a:buFontTx/>
                        <a:buNone/>
                        <a:tabLst/>
                        <a:defRPr/>
                      </a:pPr>
                      <a:r>
                        <a:rPr lang="en-GB" sz="1200" b="0" dirty="0"/>
                        <a:t>Religion, crime and punishment</a:t>
                      </a:r>
                    </a:p>
                  </a:txBody>
                  <a:tcPr marT="45721" marB="45721"/>
                </a:tc>
                <a:tc>
                  <a:txBody>
                    <a:bodyPr/>
                    <a:lstStyle/>
                    <a:p>
                      <a:r>
                        <a:rPr lang="en-GB" sz="1200" b="0" dirty="0"/>
                        <a:t>Christian Beliefs and Teachings</a:t>
                      </a:r>
                    </a:p>
                    <a:p>
                      <a:endParaRPr lang="en-GB" sz="1200" b="0" dirty="0"/>
                    </a:p>
                    <a:p>
                      <a:pPr marL="0" marR="0" lvl="0" indent="0" algn="l" defTabSz="914411" rtl="0" eaLnBrk="1" fontAlgn="auto" latinLnBrk="0" hangingPunct="1">
                        <a:lnSpc>
                          <a:spcPct val="100000"/>
                        </a:lnSpc>
                        <a:spcBef>
                          <a:spcPts val="0"/>
                        </a:spcBef>
                        <a:spcAft>
                          <a:spcPts val="0"/>
                        </a:spcAft>
                        <a:buClrTx/>
                        <a:buSzTx/>
                        <a:buFontTx/>
                        <a:buNone/>
                        <a:tabLst/>
                        <a:defRPr/>
                      </a:pPr>
                      <a:r>
                        <a:rPr lang="en-GB" sz="1200" b="0" dirty="0"/>
                        <a:t>Religion and Life</a:t>
                      </a:r>
                    </a:p>
                  </a:txBody>
                  <a:tcPr marT="45721" marB="45721"/>
                </a:tc>
                <a:tc>
                  <a:txBody>
                    <a:bodyPr/>
                    <a:lstStyle/>
                    <a:p>
                      <a:r>
                        <a:rPr lang="en-GB" sz="1200" b="0" dirty="0"/>
                        <a:t>Christian Practices</a:t>
                      </a:r>
                    </a:p>
                    <a:p>
                      <a:endParaRPr lang="en-GB" sz="1200" b="0" dirty="0"/>
                    </a:p>
                    <a:p>
                      <a:pPr marL="0" marR="0" lvl="0" indent="0" algn="l" defTabSz="914411" rtl="0" eaLnBrk="1" fontAlgn="auto" latinLnBrk="0" hangingPunct="1">
                        <a:lnSpc>
                          <a:spcPct val="100000"/>
                        </a:lnSpc>
                        <a:spcBef>
                          <a:spcPts val="0"/>
                        </a:spcBef>
                        <a:spcAft>
                          <a:spcPts val="0"/>
                        </a:spcAft>
                        <a:buClrTx/>
                        <a:buSzTx/>
                        <a:buFontTx/>
                        <a:buNone/>
                        <a:tabLst/>
                        <a:defRPr/>
                      </a:pPr>
                      <a:r>
                        <a:rPr lang="en-GB" sz="1200" b="0" dirty="0"/>
                        <a:t>Religion and Life</a:t>
                      </a:r>
                    </a:p>
                  </a:txBody>
                  <a:tcPr marT="45721" marB="45721"/>
                </a:tc>
                <a:tc>
                  <a:txBody>
                    <a:bodyPr/>
                    <a:lstStyle/>
                    <a:p>
                      <a:r>
                        <a:rPr lang="en-GB" sz="1200" b="0" dirty="0"/>
                        <a:t>Christian Practices</a:t>
                      </a:r>
                    </a:p>
                    <a:p>
                      <a:endParaRPr lang="en-GB" sz="1200" b="0" dirty="0"/>
                    </a:p>
                    <a:p>
                      <a:pPr marL="0" marR="0" lvl="0" indent="0" algn="l" defTabSz="914411" rtl="0" eaLnBrk="1" fontAlgn="auto" latinLnBrk="0" hangingPunct="1">
                        <a:lnSpc>
                          <a:spcPct val="100000"/>
                        </a:lnSpc>
                        <a:spcBef>
                          <a:spcPts val="0"/>
                        </a:spcBef>
                        <a:spcAft>
                          <a:spcPts val="0"/>
                        </a:spcAft>
                        <a:buClrTx/>
                        <a:buSzTx/>
                        <a:buFontTx/>
                        <a:buNone/>
                        <a:tabLst/>
                        <a:defRPr/>
                      </a:pPr>
                      <a:r>
                        <a:rPr lang="en-GB" sz="1200" b="0" dirty="0"/>
                        <a:t>Religion and Life</a:t>
                      </a:r>
                    </a:p>
                  </a:txBody>
                  <a:tcPr marT="45721" marB="45721"/>
                </a:tc>
                <a:tc>
                  <a:txBody>
                    <a:bodyPr/>
                    <a:lstStyle/>
                    <a:p>
                      <a:r>
                        <a:rPr lang="en-GB" sz="1200" b="0" dirty="0"/>
                        <a:t>Christian Practices</a:t>
                      </a:r>
                    </a:p>
                  </a:txBody>
                  <a:tcPr marT="45721" marB="45721"/>
                </a:tc>
                <a:extLst>
                  <a:ext uri="{0D108BD9-81ED-4DB2-BD59-A6C34878D82A}">
                    <a16:rowId xmlns:a16="http://schemas.microsoft.com/office/drawing/2014/main" val="2497711377"/>
                  </a:ext>
                </a:extLst>
              </a:tr>
              <a:tr h="3821824">
                <a:tc vMerge="1">
                  <a:txBody>
                    <a:bodyPr/>
                    <a:lstStyle/>
                    <a:p>
                      <a:pPr algn="ctr"/>
                      <a:endParaRPr lang="en-GB" sz="2800" dirty="0"/>
                    </a:p>
                  </a:txBody>
                  <a:tcPr vert="vert270" anchor="ctr"/>
                </a:tc>
                <a:tc>
                  <a:txBody>
                    <a:bodyPr/>
                    <a:lstStyle/>
                    <a:p>
                      <a:r>
                        <a:rPr lang="en-US" sz="1200" b="1" dirty="0"/>
                        <a:t>Additional information</a:t>
                      </a:r>
                      <a:endParaRPr lang="en-GB" sz="1200" b="1" dirty="0"/>
                    </a:p>
                  </a:txBody>
                  <a:tcPr marT="45721" marB="45721" vert="vert270" anchor="ctr"/>
                </a:tc>
                <a:tc>
                  <a:txBody>
                    <a:bodyPr/>
                    <a:lstStyle/>
                    <a:p>
                      <a:pPr marL="171450" indent="-171450">
                        <a:buFont typeface="Arial" panose="020B0604020202020204" pitchFamily="34" charset="0"/>
                        <a:buChar char="•"/>
                      </a:pPr>
                      <a:r>
                        <a:rPr lang="en-GB" sz="1200" b="0" dirty="0"/>
                        <a:t>The nature of God</a:t>
                      </a:r>
                    </a:p>
                    <a:p>
                      <a:pPr marL="171450" indent="-171450">
                        <a:buFont typeface="Arial" panose="020B0604020202020204" pitchFamily="34" charset="0"/>
                        <a:buChar char="•"/>
                      </a:pPr>
                      <a:r>
                        <a:rPr lang="en-GB" sz="1200" b="0" dirty="0"/>
                        <a:t>The Trinity</a:t>
                      </a:r>
                    </a:p>
                    <a:p>
                      <a:pPr marL="171450" indent="-171450">
                        <a:buFont typeface="Arial" panose="020B0604020202020204" pitchFamily="34" charset="0"/>
                        <a:buChar char="•"/>
                      </a:pPr>
                      <a:r>
                        <a:rPr lang="en-GB" sz="1200" b="0" dirty="0"/>
                        <a:t>Creation</a:t>
                      </a:r>
                    </a:p>
                    <a:p>
                      <a:pPr marL="171450" indent="-171450">
                        <a:buFont typeface="Arial" panose="020B0604020202020204" pitchFamily="34" charset="0"/>
                        <a:buChar char="•"/>
                      </a:pPr>
                      <a:endParaRPr lang="en-GB" sz="1200" b="0" dirty="0"/>
                    </a:p>
                    <a:p>
                      <a:pPr marL="171450" indent="-171450">
                        <a:buFont typeface="Arial" panose="020B0604020202020204" pitchFamily="34" charset="0"/>
                        <a:buChar char="•"/>
                      </a:pPr>
                      <a:r>
                        <a:rPr lang="en-GB" sz="1200" b="0" dirty="0"/>
                        <a:t>Reasons for Crime </a:t>
                      </a:r>
                    </a:p>
                    <a:p>
                      <a:pPr marL="171450" indent="-171450">
                        <a:buFont typeface="Arial" panose="020B0604020202020204" pitchFamily="34" charset="0"/>
                        <a:buChar char="•"/>
                      </a:pPr>
                      <a:r>
                        <a:rPr lang="en-GB" sz="1200" b="0" dirty="0"/>
                        <a:t>Christian attitudes to law breakers</a:t>
                      </a:r>
                    </a:p>
                    <a:p>
                      <a:pPr marL="171450" indent="-171450">
                        <a:buFont typeface="Arial" panose="020B0604020202020204" pitchFamily="34" charset="0"/>
                        <a:buChar char="•"/>
                      </a:pPr>
                      <a:r>
                        <a:rPr lang="en-GB" sz="1200" b="0" dirty="0"/>
                        <a:t>Aims of punishment</a:t>
                      </a:r>
                    </a:p>
                    <a:p>
                      <a:pPr marL="171450" indent="-171450">
                        <a:buFont typeface="Arial" panose="020B0604020202020204" pitchFamily="34" charset="0"/>
                        <a:buChar char="•"/>
                      </a:pPr>
                      <a:r>
                        <a:rPr lang="en-GB" sz="1200" b="0" dirty="0"/>
                        <a:t>Types of punishment</a:t>
                      </a:r>
                    </a:p>
                    <a:p>
                      <a:pPr marL="171450" indent="-171450">
                        <a:buFont typeface="Arial" panose="020B0604020202020204" pitchFamily="34" charset="0"/>
                        <a:buChar char="•"/>
                      </a:pPr>
                      <a:r>
                        <a:rPr lang="en-GB" sz="1200" b="0" dirty="0"/>
                        <a:t>Christian attitudes to forgiveness</a:t>
                      </a:r>
                    </a:p>
                    <a:p>
                      <a:pPr marL="171450" indent="-171450">
                        <a:buFont typeface="Arial" panose="020B0604020202020204" pitchFamily="34" charset="0"/>
                        <a:buChar char="•"/>
                      </a:pPr>
                      <a:r>
                        <a:rPr lang="en-GB" sz="1200" b="0" dirty="0"/>
                        <a:t>Christian attitudes to the death penalty</a:t>
                      </a:r>
                    </a:p>
                  </a:txBody>
                  <a:tcPr marT="45721" marB="45721"/>
                </a:tc>
                <a:tc>
                  <a:txBody>
                    <a:bodyPr/>
                    <a:lstStyle/>
                    <a:p>
                      <a:pPr marL="171450" indent="-171450">
                        <a:buFont typeface="Arial" panose="020B0604020202020204" pitchFamily="34" charset="0"/>
                        <a:buChar char="•"/>
                      </a:pPr>
                      <a:r>
                        <a:rPr lang="en-GB" sz="1200" b="0" dirty="0"/>
                        <a:t>Incarnation</a:t>
                      </a:r>
                    </a:p>
                    <a:p>
                      <a:pPr marL="171450" indent="-171450">
                        <a:buFont typeface="Arial" panose="020B0604020202020204" pitchFamily="34" charset="0"/>
                        <a:buChar char="•"/>
                      </a:pPr>
                      <a:r>
                        <a:rPr lang="en-GB" sz="1200" b="0" dirty="0"/>
                        <a:t>Crucifixion and Resurrection</a:t>
                      </a:r>
                    </a:p>
                  </a:txBody>
                  <a:tcPr marT="45721" marB="45721"/>
                </a:tc>
                <a:tc>
                  <a:txBody>
                    <a:bodyPr/>
                    <a:lstStyle/>
                    <a:p>
                      <a:pPr marL="171450" indent="-171450">
                        <a:buFont typeface="Arial" panose="020B0604020202020204" pitchFamily="34" charset="0"/>
                        <a:buChar char="•"/>
                      </a:pPr>
                      <a:r>
                        <a:rPr lang="en-GB" sz="1200" b="0" dirty="0"/>
                        <a:t>The afterlife and judgement</a:t>
                      </a:r>
                    </a:p>
                    <a:p>
                      <a:pPr marL="171450" indent="-171450">
                        <a:buFont typeface="Arial" panose="020B0604020202020204" pitchFamily="34" charset="0"/>
                        <a:buChar char="•"/>
                      </a:pPr>
                      <a:r>
                        <a:rPr lang="en-GB" sz="1200" b="0" dirty="0"/>
                        <a:t>Sin and salvation</a:t>
                      </a:r>
                    </a:p>
                    <a:p>
                      <a:pPr marL="171450" indent="-171450">
                        <a:buFont typeface="Arial" panose="020B0604020202020204" pitchFamily="34" charset="0"/>
                        <a:buChar char="•"/>
                      </a:pPr>
                      <a:endParaRPr lang="en-GB" sz="1200" b="0" dirty="0"/>
                    </a:p>
                    <a:p>
                      <a:pPr marL="171450" indent="-171450">
                        <a:buFont typeface="Arial" panose="020B0604020202020204" pitchFamily="34" charset="0"/>
                        <a:buChar char="•"/>
                      </a:pPr>
                      <a:r>
                        <a:rPr lang="en-GB" sz="1200" b="0" dirty="0"/>
                        <a:t>The origins of the universe</a:t>
                      </a:r>
                    </a:p>
                    <a:p>
                      <a:pPr marL="171450" indent="-171450">
                        <a:buFont typeface="Arial" panose="020B0604020202020204" pitchFamily="34" charset="0"/>
                        <a:buChar char="•"/>
                      </a:pPr>
                      <a:r>
                        <a:rPr lang="en-GB" sz="1200" b="0" dirty="0"/>
                        <a:t>The value of the world</a:t>
                      </a:r>
                    </a:p>
                    <a:p>
                      <a:pPr marL="171450" indent="-171450">
                        <a:buFont typeface="Arial" panose="020B0604020202020204" pitchFamily="34" charset="0"/>
                        <a:buChar char="•"/>
                      </a:pPr>
                      <a:r>
                        <a:rPr lang="en-GB" sz="1200" b="0" dirty="0"/>
                        <a:t>The use and abuse of the environment</a:t>
                      </a:r>
                    </a:p>
                    <a:p>
                      <a:pPr marL="171450" indent="-171450">
                        <a:buFont typeface="Arial" panose="020B0604020202020204" pitchFamily="34" charset="0"/>
                        <a:buChar char="•"/>
                      </a:pPr>
                      <a:r>
                        <a:rPr lang="en-GB" sz="1200" b="0" dirty="0"/>
                        <a:t>Pollution</a:t>
                      </a:r>
                    </a:p>
                    <a:p>
                      <a:pPr marL="171450" indent="-171450">
                        <a:buFont typeface="Arial" panose="020B0604020202020204" pitchFamily="34" charset="0"/>
                        <a:buChar char="•"/>
                      </a:pPr>
                      <a:r>
                        <a:rPr lang="en-GB" sz="1200" b="0" dirty="0"/>
                        <a:t>The use and abuse of animals</a:t>
                      </a:r>
                    </a:p>
                  </a:txBody>
                  <a:tcPr marT="45721" marB="45721"/>
                </a:tc>
                <a:tc>
                  <a:txBody>
                    <a:bodyPr/>
                    <a:lstStyle/>
                    <a:p>
                      <a:pPr marL="171450" indent="-171450">
                        <a:buFont typeface="Arial" panose="020B0604020202020204" pitchFamily="34" charset="0"/>
                        <a:buChar char="•"/>
                      </a:pPr>
                      <a:r>
                        <a:rPr lang="en-GB" sz="1200" b="0" dirty="0"/>
                        <a:t>Worship – Liturgical and Non – Liturgical</a:t>
                      </a:r>
                    </a:p>
                    <a:p>
                      <a:pPr marL="171450" indent="-171450">
                        <a:buFont typeface="Arial" panose="020B0604020202020204" pitchFamily="34" charset="0"/>
                        <a:buChar char="•"/>
                      </a:pPr>
                      <a:r>
                        <a:rPr lang="en-GB" sz="1200" b="0" dirty="0"/>
                        <a:t>Prayer</a:t>
                      </a:r>
                    </a:p>
                    <a:p>
                      <a:pPr marL="171450" indent="-171450">
                        <a:buFont typeface="Arial" panose="020B0604020202020204" pitchFamily="34" charset="0"/>
                        <a:buChar char="•"/>
                      </a:pPr>
                      <a:endParaRPr lang="en-GB" sz="1200" b="0" dirty="0"/>
                    </a:p>
                    <a:p>
                      <a:pPr marL="171450" indent="-171450">
                        <a:buFont typeface="Arial" panose="020B0604020202020204" pitchFamily="34" charset="0"/>
                        <a:buChar char="•"/>
                      </a:pPr>
                      <a:r>
                        <a:rPr lang="en-GB" sz="1200" b="0" dirty="0"/>
                        <a:t>The origins of human life </a:t>
                      </a:r>
                    </a:p>
                    <a:p>
                      <a:pPr marL="171450" indent="-171450">
                        <a:buFont typeface="Arial" panose="020B0604020202020204" pitchFamily="34" charset="0"/>
                        <a:buChar char="•"/>
                      </a:pPr>
                      <a:r>
                        <a:rPr lang="en-GB" sz="1200" b="0" dirty="0"/>
                        <a:t>Abortion</a:t>
                      </a:r>
                    </a:p>
                    <a:p>
                      <a:pPr marL="171450" indent="-171450">
                        <a:buFont typeface="Arial" panose="020B0604020202020204" pitchFamily="34" charset="0"/>
                        <a:buChar char="•"/>
                      </a:pPr>
                      <a:r>
                        <a:rPr lang="en-GB" sz="1200" b="0" dirty="0"/>
                        <a:t>Euthanasia</a:t>
                      </a:r>
                    </a:p>
                    <a:p>
                      <a:pPr marL="171450" indent="-171450">
                        <a:buFont typeface="Arial" panose="020B0604020202020204" pitchFamily="34" charset="0"/>
                        <a:buChar char="•"/>
                      </a:pPr>
                      <a:r>
                        <a:rPr lang="en-GB" sz="1200" b="0" dirty="0"/>
                        <a:t>Death and the afterlife</a:t>
                      </a:r>
                    </a:p>
                  </a:txBody>
                  <a:tcPr marT="45721" marB="45721"/>
                </a:tc>
                <a:tc>
                  <a:txBody>
                    <a:bodyPr/>
                    <a:lstStyle/>
                    <a:p>
                      <a:pPr marL="171450" indent="-171450">
                        <a:buFont typeface="Arial" panose="020B0604020202020204" pitchFamily="34" charset="0"/>
                        <a:buChar char="•"/>
                      </a:pPr>
                      <a:r>
                        <a:rPr lang="en-GB" sz="1200" b="0" dirty="0"/>
                        <a:t>Pilgrimage</a:t>
                      </a:r>
                    </a:p>
                    <a:p>
                      <a:pPr marL="171450" indent="-171450">
                        <a:buFont typeface="Arial" panose="020B0604020202020204" pitchFamily="34" charset="0"/>
                        <a:buChar char="•"/>
                      </a:pPr>
                      <a:r>
                        <a:rPr lang="en-GB" sz="1200" b="0" dirty="0"/>
                        <a:t>Festival</a:t>
                      </a:r>
                    </a:p>
                    <a:p>
                      <a:pPr marL="171450" indent="-171450">
                        <a:buFont typeface="Arial" panose="020B0604020202020204" pitchFamily="34" charset="0"/>
                        <a:buChar char="•"/>
                      </a:pPr>
                      <a:r>
                        <a:rPr lang="en-GB" sz="1200" b="0" dirty="0"/>
                        <a:t>Community</a:t>
                      </a:r>
                    </a:p>
                  </a:txBody>
                  <a:tcPr marT="45721" marB="45721"/>
                </a:tc>
                <a:tc>
                  <a:txBody>
                    <a:bodyPr/>
                    <a:lstStyle/>
                    <a:p>
                      <a:pPr marL="171450" indent="-171450">
                        <a:buFont typeface="Arial" panose="020B0604020202020204" pitchFamily="34" charset="0"/>
                        <a:buChar char="•"/>
                      </a:pPr>
                      <a:r>
                        <a:rPr lang="en-GB" sz="1200" b="0" dirty="0"/>
                        <a:t>The Church Growth</a:t>
                      </a:r>
                    </a:p>
                    <a:p>
                      <a:pPr marL="171450" indent="-171450">
                        <a:buFont typeface="Arial" panose="020B0604020202020204" pitchFamily="34" charset="0"/>
                        <a:buChar char="•"/>
                      </a:pPr>
                      <a:r>
                        <a:rPr lang="en-GB" sz="1200" b="0" dirty="0"/>
                        <a:t>Christian Persecution</a:t>
                      </a:r>
                    </a:p>
                  </a:txBody>
                  <a:tcPr marT="45721" marB="45721"/>
                </a:tc>
                <a:extLst>
                  <a:ext uri="{0D108BD9-81ED-4DB2-BD59-A6C34878D82A}">
                    <a16:rowId xmlns:a16="http://schemas.microsoft.com/office/drawing/2014/main" val="3939235659"/>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a:t>
            </a:r>
            <a:r>
              <a:rPr lang="en-GB" sz="2800" b="1">
                <a:solidFill>
                  <a:schemeClr val="bg1"/>
                </a:solidFill>
              </a:rPr>
              <a:t>YEAR 10 </a:t>
            </a:r>
            <a:r>
              <a:rPr lang="en-GB" sz="2800" b="1" dirty="0">
                <a:solidFill>
                  <a:schemeClr val="bg1"/>
                </a:solidFill>
              </a:rPr>
              <a:t>CURRICULUM OVERVIEW</a:t>
            </a:r>
          </a:p>
        </p:txBody>
      </p:sp>
    </p:spTree>
    <p:extLst>
      <p:ext uri="{BB962C8B-B14F-4D97-AF65-F5344CB8AC3E}">
        <p14:creationId xmlns:p14="http://schemas.microsoft.com/office/powerpoint/2010/main" val="14321402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graphicFrame>
        <p:nvGraphicFramePr>
          <p:cNvPr id="2" name="Table 1">
            <a:extLst>
              <a:ext uri="{FF2B5EF4-FFF2-40B4-BE49-F238E27FC236}">
                <a16:creationId xmlns:a16="http://schemas.microsoft.com/office/drawing/2014/main" id="{6390BB7A-BBFC-AEA1-B975-DC5B45D95FC6}"/>
              </a:ext>
            </a:extLst>
          </p:cNvPr>
          <p:cNvGraphicFramePr>
            <a:graphicFrameLocks noGrp="1"/>
          </p:cNvGraphicFramePr>
          <p:nvPr>
            <p:extLst>
              <p:ext uri="{D42A27DB-BD31-4B8C-83A1-F6EECF244321}">
                <p14:modId xmlns:p14="http://schemas.microsoft.com/office/powerpoint/2010/main" val="407475366"/>
              </p:ext>
            </p:extLst>
          </p:nvPr>
        </p:nvGraphicFramePr>
        <p:xfrm>
          <a:off x="1" y="666536"/>
          <a:ext cx="12192008" cy="6191463"/>
        </p:xfrm>
        <a:graphic>
          <a:graphicData uri="http://schemas.openxmlformats.org/drawingml/2006/table">
            <a:tbl>
              <a:tblPr firstRow="1" bandRow="1">
                <a:tableStyleId>{5940675A-B579-460E-94D1-54222C63F5DA}</a:tableStyleId>
              </a:tblPr>
              <a:tblGrid>
                <a:gridCol w="507380">
                  <a:extLst>
                    <a:ext uri="{9D8B030D-6E8A-4147-A177-3AD203B41FA5}">
                      <a16:colId xmlns:a16="http://schemas.microsoft.com/office/drawing/2014/main" val="1536387618"/>
                    </a:ext>
                  </a:extLst>
                </a:gridCol>
                <a:gridCol w="507380">
                  <a:extLst>
                    <a:ext uri="{9D8B030D-6E8A-4147-A177-3AD203B41FA5}">
                      <a16:colId xmlns:a16="http://schemas.microsoft.com/office/drawing/2014/main" val="3579013298"/>
                    </a:ext>
                  </a:extLst>
                </a:gridCol>
                <a:gridCol w="2794312">
                  <a:extLst>
                    <a:ext uri="{9D8B030D-6E8A-4147-A177-3AD203B41FA5}">
                      <a16:colId xmlns:a16="http://schemas.microsoft.com/office/drawing/2014/main" val="362742383"/>
                    </a:ext>
                  </a:extLst>
                </a:gridCol>
                <a:gridCol w="2794312">
                  <a:extLst>
                    <a:ext uri="{9D8B030D-6E8A-4147-A177-3AD203B41FA5}">
                      <a16:colId xmlns:a16="http://schemas.microsoft.com/office/drawing/2014/main" val="2976874618"/>
                    </a:ext>
                  </a:extLst>
                </a:gridCol>
                <a:gridCol w="2794312">
                  <a:extLst>
                    <a:ext uri="{9D8B030D-6E8A-4147-A177-3AD203B41FA5}">
                      <a16:colId xmlns:a16="http://schemas.microsoft.com/office/drawing/2014/main" val="980695292"/>
                    </a:ext>
                  </a:extLst>
                </a:gridCol>
                <a:gridCol w="2794312">
                  <a:extLst>
                    <a:ext uri="{9D8B030D-6E8A-4147-A177-3AD203B41FA5}">
                      <a16:colId xmlns:a16="http://schemas.microsoft.com/office/drawing/2014/main" val="2003833661"/>
                    </a:ext>
                  </a:extLst>
                </a:gridCol>
              </a:tblGrid>
              <a:tr h="327833">
                <a:tc gridSpan="2">
                  <a:txBody>
                    <a:bodyPr/>
                    <a:lstStyle/>
                    <a:p>
                      <a:pPr algn="ctr"/>
                      <a:r>
                        <a:rPr lang="en-US" sz="1400" b="1" dirty="0"/>
                        <a:t>Subject</a:t>
                      </a:r>
                      <a:endParaRPr lang="en-GB" sz="1400" b="1" dirty="0"/>
                    </a:p>
                  </a:txBody>
                  <a:tcPr marT="45721" marB="45721"/>
                </a:tc>
                <a:tc hMerge="1">
                  <a:txBody>
                    <a:bodyPr/>
                    <a:lstStyle/>
                    <a:p>
                      <a:pPr algn="ctr"/>
                      <a:endParaRPr lang="en-GB" sz="1400" b="1" dirty="0"/>
                    </a:p>
                  </a:txBody>
                  <a:tcPr/>
                </a:tc>
                <a:tc>
                  <a:txBody>
                    <a:bodyPr/>
                    <a:lstStyle/>
                    <a:p>
                      <a:r>
                        <a:rPr lang="en-GB" sz="1400" b="1" dirty="0"/>
                        <a:t>Autumn</a:t>
                      </a:r>
                      <a:r>
                        <a:rPr lang="en-GB" sz="1400" b="1" baseline="0" dirty="0"/>
                        <a:t> Term </a:t>
                      </a:r>
                      <a:r>
                        <a:rPr lang="en-GB" sz="1400" b="1" dirty="0"/>
                        <a:t>(Sept-Dec)</a:t>
                      </a:r>
                    </a:p>
                  </a:txBody>
                  <a:tcPr marT="45721" marB="45721"/>
                </a:tc>
                <a:tc>
                  <a:txBody>
                    <a:bodyPr/>
                    <a:lstStyle/>
                    <a:p>
                      <a:r>
                        <a:rPr lang="en-GB" sz="1400" b="1" dirty="0"/>
                        <a:t>Spring</a:t>
                      </a:r>
                      <a:r>
                        <a:rPr lang="en-GB" sz="1400" b="1" baseline="0" dirty="0"/>
                        <a:t> Term </a:t>
                      </a:r>
                      <a:r>
                        <a:rPr lang="en-GB" sz="1400" b="1" dirty="0"/>
                        <a:t>(Jan-March)</a:t>
                      </a:r>
                    </a:p>
                  </a:txBody>
                  <a:tcPr marT="45721" marB="45721"/>
                </a:tc>
                <a:tc>
                  <a:txBody>
                    <a:bodyPr/>
                    <a:lstStyle/>
                    <a:p>
                      <a:r>
                        <a:rPr lang="en-GB" sz="1400" b="1" dirty="0"/>
                        <a:t>Summer</a:t>
                      </a:r>
                      <a:r>
                        <a:rPr lang="en-GB" sz="1400" b="1" baseline="0" dirty="0"/>
                        <a:t> Term  </a:t>
                      </a:r>
                      <a:r>
                        <a:rPr lang="en-GB" sz="1400" b="1" dirty="0"/>
                        <a:t>(March-</a:t>
                      </a:r>
                      <a:r>
                        <a:rPr lang="en-GB" sz="1400" b="1" baseline="0" dirty="0"/>
                        <a:t>May</a:t>
                      </a:r>
                      <a:r>
                        <a:rPr lang="en-GB" sz="1400" b="1" dirty="0"/>
                        <a:t>)</a:t>
                      </a:r>
                    </a:p>
                  </a:txBody>
                  <a:tcPr marT="45721" marB="45721"/>
                </a:tc>
                <a:tc>
                  <a:txBody>
                    <a:bodyPr/>
                    <a:lstStyle/>
                    <a:p>
                      <a:r>
                        <a:rPr lang="en-GB" sz="1400" b="1" dirty="0"/>
                        <a:t>Summer</a:t>
                      </a:r>
                      <a:r>
                        <a:rPr lang="en-GB" sz="1400" b="1" baseline="0" dirty="0"/>
                        <a:t> Term </a:t>
                      </a:r>
                      <a:r>
                        <a:rPr lang="en-GB" sz="1400" b="1" dirty="0"/>
                        <a:t>(June</a:t>
                      </a:r>
                      <a:r>
                        <a:rPr lang="en-GB" sz="1400" b="1" baseline="0" dirty="0"/>
                        <a:t>-July</a:t>
                      </a:r>
                      <a:r>
                        <a:rPr lang="en-GB" sz="1400" b="1" dirty="0"/>
                        <a:t>)</a:t>
                      </a:r>
                    </a:p>
                  </a:txBody>
                  <a:tcPr marT="45721" marB="45721"/>
                </a:tc>
                <a:extLst>
                  <a:ext uri="{0D108BD9-81ED-4DB2-BD59-A6C34878D82A}">
                    <a16:rowId xmlns:a16="http://schemas.microsoft.com/office/drawing/2014/main" val="3013006841"/>
                  </a:ext>
                </a:extLst>
              </a:tr>
              <a:tr h="1241209">
                <a:tc rowSpan="4">
                  <a:txBody>
                    <a:bodyPr/>
                    <a:lstStyle/>
                    <a:p>
                      <a:pPr algn="ctr"/>
                      <a:r>
                        <a:rPr lang="en-US" sz="2800" dirty="0"/>
                        <a:t>Technology</a:t>
                      </a:r>
                      <a:endParaRPr lang="en-GB" sz="2800" dirty="0"/>
                    </a:p>
                  </a:txBody>
                  <a:tcPr marT="45721" marB="45721"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t>Graphics</a:t>
                      </a:r>
                    </a:p>
                    <a:p>
                      <a:pPr algn="l"/>
                      <a:endParaRPr lang="en-GB" sz="1100" b="1" dirty="0"/>
                    </a:p>
                  </a:txBody>
                  <a:tcPr marT="45721" marB="45721" vert="vert270"/>
                </a:tc>
                <a:tc>
                  <a:txBody>
                    <a:bodyPr/>
                    <a:lstStyle/>
                    <a:p>
                      <a:r>
                        <a:rPr lang="en-GB" sz="1100" b="1" dirty="0"/>
                        <a:t>CONCEPT</a:t>
                      </a:r>
                      <a:r>
                        <a:rPr lang="en-GB" sz="1100" b="1" baseline="0" dirty="0"/>
                        <a:t> CAR DESIGN</a:t>
                      </a:r>
                    </a:p>
                    <a:p>
                      <a:pPr marL="171450" indent="-171450">
                        <a:buFont typeface="Arial" panose="020B0604020202020204" pitchFamily="34" charset="0"/>
                        <a:buChar char="•"/>
                      </a:pPr>
                      <a:r>
                        <a:rPr lang="en-GB" sz="1100" b="0" baseline="0" dirty="0"/>
                        <a:t>Crating technique, isometric drawing</a:t>
                      </a:r>
                    </a:p>
                    <a:p>
                      <a:pPr marL="171450" indent="-171450">
                        <a:buFont typeface="Arial" panose="020B0604020202020204" pitchFamily="34" charset="0"/>
                        <a:buChar char="•"/>
                      </a:pPr>
                      <a:r>
                        <a:rPr lang="en-GB" sz="1100" b="0" baseline="0" dirty="0"/>
                        <a:t>Marker rendering</a:t>
                      </a:r>
                    </a:p>
                    <a:p>
                      <a:pPr marL="171450" indent="-171450">
                        <a:buFont typeface="Arial" panose="020B0604020202020204" pitchFamily="34" charset="0"/>
                        <a:buChar char="•"/>
                      </a:pPr>
                      <a:r>
                        <a:rPr lang="en-GB" sz="1100" b="0" baseline="0" dirty="0"/>
                        <a:t>3D CAD drawing linked to 3D printer</a:t>
                      </a:r>
                    </a:p>
                    <a:p>
                      <a:pPr marL="171450" indent="-171450">
                        <a:buFont typeface="Arial" panose="020B0604020202020204" pitchFamily="34" charset="0"/>
                        <a:buChar char="•"/>
                      </a:pPr>
                      <a:r>
                        <a:rPr lang="en-GB" sz="1100" b="0" baseline="0" dirty="0"/>
                        <a:t>Marketing presentation </a:t>
                      </a:r>
                    </a:p>
                    <a:p>
                      <a:pPr marL="171450" indent="-171450">
                        <a:buFont typeface="Arial" panose="020B0604020202020204" pitchFamily="34" charset="0"/>
                        <a:buChar char="•"/>
                      </a:pPr>
                      <a:r>
                        <a:rPr lang="en-GB" sz="1100" b="0" baseline="0" dirty="0"/>
                        <a:t>DTP Car magazine layout</a:t>
                      </a:r>
                      <a:endParaRPr lang="en-GB" sz="1100" b="0" dirty="0"/>
                    </a:p>
                  </a:txBody>
                  <a:tcPr marT="45721" marB="45721"/>
                </a:tc>
                <a:tc>
                  <a:txBody>
                    <a:bodyPr/>
                    <a:lstStyle/>
                    <a:p>
                      <a:r>
                        <a:rPr lang="en-GB" sz="1100" b="1" dirty="0"/>
                        <a:t>EASTER</a:t>
                      </a:r>
                      <a:r>
                        <a:rPr lang="en-GB" sz="1100" b="1" baseline="0" dirty="0"/>
                        <a:t> EGG PACKAGING</a:t>
                      </a:r>
                    </a:p>
                    <a:p>
                      <a:pPr marL="171450" indent="-171450">
                        <a:buFont typeface="Arial" panose="020B0604020202020204" pitchFamily="34" charset="0"/>
                        <a:buChar char="•"/>
                      </a:pPr>
                      <a:r>
                        <a:rPr lang="en-GB" sz="1100" b="0" baseline="0" dirty="0"/>
                        <a:t>QC/QA – Papers and boards theory</a:t>
                      </a:r>
                    </a:p>
                    <a:p>
                      <a:pPr marL="171450" indent="-171450">
                        <a:buFont typeface="Arial" panose="020B0604020202020204" pitchFamily="34" charset="0"/>
                        <a:buChar char="•"/>
                      </a:pPr>
                      <a:r>
                        <a:rPr lang="en-GB" sz="1100" b="0" baseline="0" dirty="0"/>
                        <a:t>Printing, finishing and compliant </a:t>
                      </a:r>
                    </a:p>
                    <a:p>
                      <a:pPr marL="171450" indent="-171450">
                        <a:buFont typeface="Arial" panose="020B0604020202020204" pitchFamily="34" charset="0"/>
                        <a:buChar char="•"/>
                      </a:pPr>
                      <a:r>
                        <a:rPr lang="en-GB" sz="1100" b="0" baseline="0" dirty="0"/>
                        <a:t>materials </a:t>
                      </a:r>
                    </a:p>
                    <a:p>
                      <a:pPr marL="171450" indent="-171450">
                        <a:buFont typeface="Arial" panose="020B0604020202020204" pitchFamily="34" charset="0"/>
                        <a:buChar char="•"/>
                      </a:pPr>
                      <a:r>
                        <a:rPr lang="en-GB" sz="1100" b="0" baseline="0" dirty="0"/>
                        <a:t>2D surface development nets</a:t>
                      </a:r>
                    </a:p>
                    <a:p>
                      <a:pPr marL="171450" indent="-171450">
                        <a:buFont typeface="Arial" panose="020B0604020202020204" pitchFamily="34" charset="0"/>
                        <a:buChar char="•"/>
                      </a:pPr>
                      <a:r>
                        <a:rPr lang="en-GB" sz="1100" b="0" baseline="0" dirty="0"/>
                        <a:t>Evaluation against specifications</a:t>
                      </a:r>
                      <a:endParaRPr lang="en-GB" sz="1100" b="0" dirty="0"/>
                    </a:p>
                  </a:txBody>
                  <a:tcPr marT="45721" marB="45721"/>
                </a:tc>
                <a:tc>
                  <a:txBody>
                    <a:bodyPr/>
                    <a:lstStyle/>
                    <a:p>
                      <a:r>
                        <a:rPr lang="en-GB" sz="1100" b="1" dirty="0"/>
                        <a:t>ARCHITECTURE</a:t>
                      </a:r>
                    </a:p>
                    <a:p>
                      <a:pPr marL="171450" indent="-171450">
                        <a:buFont typeface="Arial" panose="020B0604020202020204" pitchFamily="34" charset="0"/>
                        <a:buChar char="•"/>
                      </a:pPr>
                      <a:r>
                        <a:rPr lang="en-GB" sz="1100" b="0" dirty="0"/>
                        <a:t>Perspective</a:t>
                      </a:r>
                      <a:r>
                        <a:rPr lang="en-GB" sz="1100" b="0" baseline="0" dirty="0"/>
                        <a:t> drawings of interior and exterior views, layout plans</a:t>
                      </a:r>
                    </a:p>
                    <a:p>
                      <a:pPr marL="171450" indent="-171450">
                        <a:buFont typeface="Arial" panose="020B0604020202020204" pitchFamily="34" charset="0"/>
                        <a:buChar char="•"/>
                      </a:pPr>
                      <a:r>
                        <a:rPr lang="en-GB" sz="1100" b="0" baseline="0" dirty="0"/>
                        <a:t>Prototype model of restaurant interior</a:t>
                      </a:r>
                    </a:p>
                    <a:p>
                      <a:pPr marL="171450" indent="-171450">
                        <a:buFont typeface="Arial" panose="020B0604020202020204" pitchFamily="34" charset="0"/>
                        <a:buChar char="•"/>
                      </a:pPr>
                      <a:r>
                        <a:rPr lang="en-GB" sz="1100" b="0" baseline="0" dirty="0"/>
                        <a:t>Photography and Overlays</a:t>
                      </a:r>
                    </a:p>
                    <a:p>
                      <a:pPr marL="171450" indent="-171450">
                        <a:buFont typeface="Arial" panose="020B0604020202020204" pitchFamily="34" charset="0"/>
                        <a:buChar char="•"/>
                      </a:pPr>
                      <a:r>
                        <a:rPr lang="en-GB" sz="1100" b="0" baseline="0" dirty="0"/>
                        <a:t>Maths Exam questions linked to topic</a:t>
                      </a:r>
                    </a:p>
                  </a:txBody>
                  <a:tcPr marT="45721" marB="45721"/>
                </a:tc>
                <a:tc>
                  <a:txBody>
                    <a:bodyPr/>
                    <a:lstStyle/>
                    <a:p>
                      <a:r>
                        <a:rPr lang="en-GB" sz="1100" b="1" dirty="0"/>
                        <a:t>INTRODUCTION of NEA </a:t>
                      </a:r>
                      <a:r>
                        <a:rPr lang="en-GB" sz="1100" b="1" baseline="0" dirty="0"/>
                        <a:t>coursework from </a:t>
                      </a:r>
                      <a:r>
                        <a:rPr lang="en-GB" sz="1100" b="1" dirty="0"/>
                        <a:t>– 1</a:t>
                      </a:r>
                      <a:r>
                        <a:rPr lang="en-GB" sz="1100" b="1" baseline="30000" dirty="0"/>
                        <a:t>st</a:t>
                      </a:r>
                      <a:r>
                        <a:rPr lang="en-GB" sz="1100" b="1" dirty="0"/>
                        <a:t> June Section A</a:t>
                      </a:r>
                    </a:p>
                    <a:p>
                      <a:pPr marL="171450" indent="-171450">
                        <a:buFont typeface="Arial" panose="020B0604020202020204" pitchFamily="34" charset="0"/>
                        <a:buChar char="•"/>
                      </a:pPr>
                      <a:r>
                        <a:rPr lang="en-GB" sz="1100" b="0" dirty="0"/>
                        <a:t>Research and Analysis</a:t>
                      </a:r>
                    </a:p>
                    <a:p>
                      <a:pPr marL="0" indent="0">
                        <a:buFont typeface="Arial" panose="020B0604020202020204" pitchFamily="34" charset="0"/>
                        <a:buNone/>
                      </a:pPr>
                      <a:r>
                        <a:rPr lang="en-GB" sz="1100" b="1" dirty="0"/>
                        <a:t>Section B</a:t>
                      </a:r>
                    </a:p>
                    <a:p>
                      <a:pPr marL="171450" indent="-171450">
                        <a:buFont typeface="Arial" panose="020B0604020202020204" pitchFamily="34" charset="0"/>
                        <a:buChar char="•"/>
                      </a:pPr>
                      <a:r>
                        <a:rPr lang="en-GB" sz="1100" b="0" dirty="0"/>
                        <a:t>Design Brief &amp; Specification</a:t>
                      </a:r>
                      <a:r>
                        <a:rPr lang="en-GB" sz="1100" b="0" baseline="0" dirty="0"/>
                        <a:t> </a:t>
                      </a:r>
                      <a:endParaRPr lang="en-GB" sz="1100" b="0" dirty="0"/>
                    </a:p>
                  </a:txBody>
                  <a:tcPr marT="45721" marB="45721"/>
                </a:tc>
                <a:extLst>
                  <a:ext uri="{0D108BD9-81ED-4DB2-BD59-A6C34878D82A}">
                    <a16:rowId xmlns:a16="http://schemas.microsoft.com/office/drawing/2014/main" val="1414466512"/>
                  </a:ext>
                </a:extLst>
              </a:tr>
              <a:tr h="2081728">
                <a:tc vMerge="1">
                  <a:txBody>
                    <a:bodyPr/>
                    <a:lstStyle/>
                    <a:p>
                      <a:endParaRPr lang="en-GB"/>
                    </a:p>
                  </a:txBody>
                  <a:tcPr/>
                </a:tc>
                <a:tc>
                  <a:txBody>
                    <a:bodyPr/>
                    <a:lstStyle/>
                    <a:p>
                      <a:pPr algn="l"/>
                      <a:r>
                        <a:rPr lang="en-GB" sz="1100" b="1" dirty="0"/>
                        <a:t>Resistant </a:t>
                      </a:r>
                    </a:p>
                    <a:p>
                      <a:pPr algn="l"/>
                      <a:r>
                        <a:rPr lang="en-GB" sz="1100" b="1" dirty="0"/>
                        <a:t>Materials</a:t>
                      </a:r>
                    </a:p>
                  </a:txBody>
                  <a:tcPr marT="45721" marB="45721"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t>METALS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Sources and</a:t>
                      </a:r>
                      <a:r>
                        <a:rPr lang="en-GB" sz="1100" b="0" baseline="0" dirty="0"/>
                        <a:t> origins, working characteristics.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Forming /shaping and joining and finishing metals  all with practical examples - Scales of production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1" baseline="0" dirty="0"/>
                        <a:t>PLASTICS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Sources and origins, stock forms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Plastic processing /  CAD/CAM – laser cutting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Smart and modern materials</a:t>
                      </a:r>
                      <a:endParaRPr lang="en-GB" sz="1100" b="0"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TIMBER</a:t>
                      </a:r>
                      <a:r>
                        <a:rPr lang="en-GB" sz="1100" b="1" baseline="0" dirty="0">
                          <a:solidFill>
                            <a:schemeClr val="tx1"/>
                          </a:solidFill>
                        </a:rPr>
                        <a:t> AND MANUFACTURED BOARDS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Origins and sources, categories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Specialist forming techniques and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baseline="0" dirty="0">
                          <a:solidFill>
                            <a:schemeClr val="tx1"/>
                          </a:solidFill>
                        </a:rPr>
                        <a:t>      finishes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Wood joints and KD fittings – samples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100" b="0" baseline="0" dirty="0">
                          <a:solidFill>
                            <a:schemeClr val="tx1"/>
                          </a:solidFill>
                        </a:rPr>
                        <a:t>      of all techniques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Ecological and social footprint</a:t>
                      </a:r>
                      <a:endParaRPr lang="en-GB" sz="1100" b="0" dirty="0">
                        <a:solidFill>
                          <a:schemeClr val="tx1"/>
                        </a:solidFill>
                      </a:endParaRP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solidFill>
                            <a:schemeClr val="tx1"/>
                          </a:solidFill>
                        </a:rPr>
                        <a:t>PRACTICE</a:t>
                      </a:r>
                      <a:r>
                        <a:rPr lang="en-GB" sz="1100" b="1" baseline="0" dirty="0">
                          <a:solidFill>
                            <a:schemeClr val="tx1"/>
                          </a:solidFill>
                        </a:rPr>
                        <a:t> NEA PROJECT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Introduction to context and brief</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Produce a competitors scan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Product disassembly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Consider work of key designers, produce mood boards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solidFill>
                            <a:schemeClr val="tx1"/>
                          </a:solidFill>
                        </a:rPr>
                        <a:t>Sketch, model and evaluate ideas</a:t>
                      </a:r>
                      <a:endParaRPr lang="en-GB" sz="1100" b="1" dirty="0">
                        <a:solidFill>
                          <a:srgbClr val="FF0000"/>
                        </a:solidFill>
                      </a:endParaRPr>
                    </a:p>
                  </a:txBody>
                  <a:tcPr marT="45721" marB="45721"/>
                </a:tc>
                <a:tc>
                  <a:txBody>
                    <a:bodyPr/>
                    <a:lstStyle/>
                    <a:p>
                      <a:r>
                        <a:rPr lang="en-GB" sz="1100" b="1" dirty="0"/>
                        <a:t>INTRODUCTION of NEA </a:t>
                      </a:r>
                      <a:r>
                        <a:rPr lang="en-GB" sz="1100" b="1" baseline="0" dirty="0"/>
                        <a:t>coursework from </a:t>
                      </a:r>
                      <a:r>
                        <a:rPr lang="en-GB" sz="1100" b="1" dirty="0"/>
                        <a:t>– 1</a:t>
                      </a:r>
                      <a:r>
                        <a:rPr lang="en-GB" sz="1100" b="1" baseline="30000" dirty="0"/>
                        <a:t>st</a:t>
                      </a:r>
                      <a:r>
                        <a:rPr lang="en-GB" sz="1100" b="1" dirty="0"/>
                        <a:t> June Section A</a:t>
                      </a:r>
                    </a:p>
                    <a:p>
                      <a:pPr marL="171450" indent="-171450">
                        <a:buFont typeface="Arial" panose="020B0604020202020204" pitchFamily="34" charset="0"/>
                        <a:buChar char="•"/>
                      </a:pPr>
                      <a:r>
                        <a:rPr lang="en-GB" sz="1100" b="0" dirty="0"/>
                        <a:t>Research and Analysis</a:t>
                      </a:r>
                    </a:p>
                    <a:p>
                      <a:pPr marL="0" indent="0">
                        <a:buFont typeface="Arial" panose="020B0604020202020204" pitchFamily="34" charset="0"/>
                        <a:buNone/>
                      </a:pPr>
                      <a:r>
                        <a:rPr lang="en-GB" sz="1100" b="1" dirty="0"/>
                        <a:t>Section B</a:t>
                      </a:r>
                    </a:p>
                    <a:p>
                      <a:pPr marL="171450" indent="-171450">
                        <a:buFont typeface="Arial" panose="020B0604020202020204" pitchFamily="34" charset="0"/>
                        <a:buChar char="•"/>
                      </a:pPr>
                      <a:r>
                        <a:rPr lang="en-GB" sz="1100" b="0" dirty="0"/>
                        <a:t>Design Brief &amp; Specification</a:t>
                      </a:r>
                      <a:r>
                        <a:rPr lang="en-GB" sz="1100" b="0" baseline="0" dirty="0"/>
                        <a:t> </a:t>
                      </a:r>
                      <a:endParaRPr lang="en-GB" sz="1100" b="0" dirty="0"/>
                    </a:p>
                    <a:p>
                      <a:endParaRPr lang="en-GB" sz="1100" b="0" dirty="0"/>
                    </a:p>
                  </a:txBody>
                  <a:tcPr marT="45721" marB="45721"/>
                </a:tc>
                <a:extLst>
                  <a:ext uri="{0D108BD9-81ED-4DB2-BD59-A6C34878D82A}">
                    <a16:rowId xmlns:a16="http://schemas.microsoft.com/office/drawing/2014/main" val="3156894352"/>
                  </a:ext>
                </a:extLst>
              </a:tr>
              <a:tr h="1360500">
                <a:tc vMerge="1">
                  <a:txBody>
                    <a:bodyPr/>
                    <a:lstStyle/>
                    <a:p>
                      <a:pPr algn="l"/>
                      <a:endParaRPr lang="en-GB" sz="1600" dirty="0"/>
                    </a:p>
                  </a:txBody>
                  <a:tcPr/>
                </a:tc>
                <a:tc>
                  <a:txBody>
                    <a:bodyPr/>
                    <a:lstStyle/>
                    <a:p>
                      <a:pPr algn="l"/>
                      <a:r>
                        <a:rPr lang="en-GB" sz="1100" b="1" dirty="0"/>
                        <a:t>Textiles</a:t>
                      </a:r>
                    </a:p>
                  </a:txBody>
                  <a:tcPr marT="45721" marB="45721"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t>CORE</a:t>
                      </a:r>
                      <a:r>
                        <a:rPr lang="en-GB" sz="1100" b="1" baseline="0" dirty="0"/>
                        <a:t> PRINCIPLES</a:t>
                      </a:r>
                      <a:endParaRPr lang="en-GB" sz="1100" b="1"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Production techniques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Sustainability in textiles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Smart and modern materials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Material properties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Advanced practical skills; including pleating,</a:t>
                      </a:r>
                      <a:r>
                        <a:rPr lang="en-GB" sz="1100" b="0" baseline="0" dirty="0"/>
                        <a:t> tie dye, quilting , CAD and batik</a:t>
                      </a:r>
                      <a:endParaRPr lang="en-GB" sz="1100" b="0"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t>BAG</a:t>
                      </a:r>
                      <a:r>
                        <a:rPr lang="en-GB" sz="1100" b="1" baseline="0" dirty="0"/>
                        <a:t> PROJECT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Technical drawings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Design principles, orthographic projection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baseline="0" dirty="0"/>
                        <a:t>Construction of a functional bag decorated with techniques learnt in the autumn term</a:t>
                      </a:r>
                      <a:endParaRPr lang="en-GB" sz="1100" b="0" dirty="0"/>
                    </a:p>
                  </a:txBody>
                  <a:tcPr marT="45721" marB="45721"/>
                </a:tc>
                <a:tc>
                  <a:txBody>
                    <a:bodyPr/>
                    <a:lstStyle/>
                    <a:p>
                      <a:r>
                        <a:rPr lang="en-GB" sz="1100" b="1" dirty="0">
                          <a:solidFill>
                            <a:schemeClr val="tx1"/>
                          </a:solidFill>
                        </a:rPr>
                        <a:t>DRESS</a:t>
                      </a:r>
                      <a:r>
                        <a:rPr lang="en-GB" sz="1100" b="1" baseline="0" dirty="0">
                          <a:solidFill>
                            <a:schemeClr val="tx1"/>
                          </a:solidFill>
                        </a:rPr>
                        <a:t> PROJECT</a:t>
                      </a:r>
                    </a:p>
                    <a:p>
                      <a:pPr marL="171450" indent="-171450">
                        <a:buFont typeface="Arial" panose="020B0604020202020204" pitchFamily="34" charset="0"/>
                        <a:buChar char="•"/>
                      </a:pPr>
                      <a:r>
                        <a:rPr lang="en-GB" sz="1100" b="0" baseline="0" dirty="0">
                          <a:solidFill>
                            <a:schemeClr val="tx1"/>
                          </a:solidFill>
                        </a:rPr>
                        <a:t>Health and safety</a:t>
                      </a:r>
                    </a:p>
                    <a:p>
                      <a:pPr marL="171450" indent="-171450">
                        <a:buFont typeface="Arial" panose="020B0604020202020204" pitchFamily="34" charset="0"/>
                        <a:buChar char="•"/>
                      </a:pPr>
                      <a:r>
                        <a:rPr lang="en-GB" sz="1100" b="0" baseline="0" dirty="0">
                          <a:solidFill>
                            <a:schemeClr val="tx1"/>
                          </a:solidFill>
                        </a:rPr>
                        <a:t>Materials and components</a:t>
                      </a:r>
                    </a:p>
                    <a:p>
                      <a:pPr marL="171450" indent="-171450">
                        <a:buFont typeface="Arial" panose="020B0604020202020204" pitchFamily="34" charset="0"/>
                        <a:buChar char="•"/>
                      </a:pPr>
                      <a:r>
                        <a:rPr lang="en-GB" sz="1100" b="0" baseline="0" dirty="0">
                          <a:solidFill>
                            <a:schemeClr val="tx1"/>
                          </a:solidFill>
                        </a:rPr>
                        <a:t>Specialist tools and equipment</a:t>
                      </a:r>
                    </a:p>
                    <a:p>
                      <a:pPr marL="171450" indent="-171450">
                        <a:buFont typeface="Arial" panose="020B0604020202020204" pitchFamily="34" charset="0"/>
                        <a:buChar char="•"/>
                      </a:pPr>
                      <a:r>
                        <a:rPr lang="en-GB" sz="1100" b="0" baseline="0" dirty="0">
                          <a:solidFill>
                            <a:schemeClr val="tx1"/>
                          </a:solidFill>
                        </a:rPr>
                        <a:t>Fibres and yarn / Scales of production</a:t>
                      </a:r>
                    </a:p>
                    <a:p>
                      <a:pPr marL="171450" indent="-171450">
                        <a:buFont typeface="Arial" panose="020B0604020202020204" pitchFamily="34" charset="0"/>
                        <a:buChar char="•"/>
                      </a:pPr>
                      <a:r>
                        <a:rPr lang="en-GB" sz="1100" b="0" baseline="0" dirty="0">
                          <a:solidFill>
                            <a:schemeClr val="tx1"/>
                          </a:solidFill>
                        </a:rPr>
                        <a:t>Construction of functional dress using advanced techniques</a:t>
                      </a:r>
                      <a:endParaRPr lang="en-GB" sz="1100" b="0" dirty="0">
                        <a:solidFill>
                          <a:schemeClr val="tx1"/>
                        </a:solidFill>
                      </a:endParaRPr>
                    </a:p>
                  </a:txBody>
                  <a:tcPr marT="45721" marB="45721"/>
                </a:tc>
                <a:tc>
                  <a:txBody>
                    <a:bodyPr/>
                    <a:lstStyle/>
                    <a:p>
                      <a:r>
                        <a:rPr lang="en-GB" sz="1100" b="1" dirty="0"/>
                        <a:t>INTRODUCTION of NEA </a:t>
                      </a:r>
                      <a:r>
                        <a:rPr lang="en-GB" sz="1100" b="1" baseline="0" dirty="0"/>
                        <a:t>coursework from </a:t>
                      </a:r>
                      <a:r>
                        <a:rPr lang="en-GB" sz="1100" b="1" dirty="0"/>
                        <a:t>– 1</a:t>
                      </a:r>
                      <a:r>
                        <a:rPr lang="en-GB" sz="1100" b="1" baseline="30000" dirty="0"/>
                        <a:t>st</a:t>
                      </a:r>
                      <a:r>
                        <a:rPr lang="en-GB" sz="1100" b="1" dirty="0"/>
                        <a:t> June Section A</a:t>
                      </a:r>
                    </a:p>
                    <a:p>
                      <a:pPr marL="171450" indent="-171450">
                        <a:buFont typeface="Arial" panose="020B0604020202020204" pitchFamily="34" charset="0"/>
                        <a:buChar char="•"/>
                      </a:pPr>
                      <a:r>
                        <a:rPr lang="en-GB" sz="1100" b="0" dirty="0"/>
                        <a:t>Research and Analysis</a:t>
                      </a:r>
                    </a:p>
                    <a:p>
                      <a:pPr marL="0" indent="0">
                        <a:buFont typeface="Arial" panose="020B0604020202020204" pitchFamily="34" charset="0"/>
                        <a:buNone/>
                      </a:pPr>
                      <a:r>
                        <a:rPr lang="en-GB" sz="1100" b="1" dirty="0"/>
                        <a:t>Section B</a:t>
                      </a:r>
                    </a:p>
                    <a:p>
                      <a:pPr marL="171450" indent="-171450">
                        <a:buFont typeface="Arial" panose="020B0604020202020204" pitchFamily="34" charset="0"/>
                        <a:buChar char="•"/>
                      </a:pPr>
                      <a:r>
                        <a:rPr lang="en-GB" sz="1100" b="0" dirty="0"/>
                        <a:t>Design Brief &amp; Specification</a:t>
                      </a:r>
                      <a:r>
                        <a:rPr lang="en-GB" sz="1100" b="0" baseline="0" dirty="0"/>
                        <a:t> </a:t>
                      </a:r>
                      <a:endParaRPr lang="en-GB" sz="1100" b="0" dirty="0"/>
                    </a:p>
                    <a:p>
                      <a:endParaRPr lang="en-GB" sz="1100" b="0" dirty="0"/>
                    </a:p>
                  </a:txBody>
                  <a:tcPr marT="45721" marB="45721"/>
                </a:tc>
                <a:extLst>
                  <a:ext uri="{0D108BD9-81ED-4DB2-BD59-A6C34878D82A}">
                    <a16:rowId xmlns:a16="http://schemas.microsoft.com/office/drawing/2014/main" val="1071001729"/>
                  </a:ext>
                </a:extLst>
              </a:tr>
              <a:tr h="1180193">
                <a:tc vMerge="1">
                  <a:txBody>
                    <a:bodyPr/>
                    <a:lstStyle/>
                    <a:p>
                      <a:pPr algn="ctr"/>
                      <a:endParaRPr lang="en-GB" sz="2800" dirty="0"/>
                    </a:p>
                  </a:txBody>
                  <a:tcPr vert="vert270" anchor="ctr"/>
                </a:tc>
                <a:tc>
                  <a:txBody>
                    <a:bodyPr/>
                    <a:lstStyle/>
                    <a:p>
                      <a:pPr algn="l"/>
                      <a:r>
                        <a:rPr lang="en-GB" sz="1100" b="1" dirty="0"/>
                        <a:t>Food</a:t>
                      </a:r>
                    </a:p>
                    <a:p>
                      <a:pPr algn="l"/>
                      <a:r>
                        <a:rPr lang="en-GB" sz="1100" b="1" dirty="0"/>
                        <a:t>Preparation</a:t>
                      </a:r>
                      <a:r>
                        <a:rPr lang="en-GB" sz="1100" b="1" baseline="0" dirty="0"/>
                        <a:t> and Nutrition</a:t>
                      </a:r>
                      <a:endParaRPr lang="en-GB" sz="1100" b="1" dirty="0"/>
                    </a:p>
                  </a:txBody>
                  <a:tcPr marT="45721" marB="45721" vert="vert270" anchor="ctr"/>
                </a:tc>
                <a:tc>
                  <a:txBody>
                    <a:bodyPr/>
                    <a:lstStyle/>
                    <a:p>
                      <a:r>
                        <a:rPr lang="en-GB" sz="1100" b="1" dirty="0"/>
                        <a:t>FOOD,</a:t>
                      </a:r>
                      <a:r>
                        <a:rPr lang="en-GB" sz="1100" b="1" baseline="0" dirty="0"/>
                        <a:t> NUTRITION AND HEALTH </a:t>
                      </a:r>
                      <a:endParaRPr lang="en-GB" sz="1100" b="1" dirty="0"/>
                    </a:p>
                    <a:p>
                      <a:pPr marL="171450" indent="-171450">
                        <a:buFont typeface="Arial" panose="020B0604020202020204" pitchFamily="34" charset="0"/>
                        <a:buChar char="•"/>
                      </a:pPr>
                      <a:r>
                        <a:rPr lang="en-GB" sz="1100" b="0" dirty="0"/>
                        <a:t>Nutritional needs through life</a:t>
                      </a:r>
                    </a:p>
                    <a:p>
                      <a:pPr marL="171450" indent="-171450">
                        <a:buFont typeface="Arial" panose="020B0604020202020204" pitchFamily="34" charset="0"/>
                        <a:buChar char="•"/>
                      </a:pPr>
                      <a:r>
                        <a:rPr lang="en-GB" sz="1100" b="0" dirty="0"/>
                        <a:t>Diet related diseases</a:t>
                      </a:r>
                    </a:p>
                    <a:p>
                      <a:pPr marL="171450" indent="-171450">
                        <a:buFont typeface="Arial" panose="020B0604020202020204" pitchFamily="34" charset="0"/>
                        <a:buChar char="•"/>
                      </a:pPr>
                      <a:r>
                        <a:rPr lang="en-GB" sz="1100" b="0" dirty="0"/>
                        <a:t>Nutritional analysis</a:t>
                      </a:r>
                    </a:p>
                    <a:p>
                      <a:pPr marL="171450" indent="-171450">
                        <a:buFont typeface="Arial" panose="020B0604020202020204" pitchFamily="34" charset="0"/>
                        <a:buChar char="•"/>
                      </a:pPr>
                      <a:r>
                        <a:rPr lang="en-GB" sz="1100" b="0" dirty="0"/>
                        <a:t>Allergens</a:t>
                      </a:r>
                      <a:r>
                        <a:rPr lang="en-GB" sz="1100" b="0" baseline="0" dirty="0"/>
                        <a:t> and Intolerances</a:t>
                      </a:r>
                    </a:p>
                    <a:p>
                      <a:pPr marL="171450" indent="-171450">
                        <a:buFont typeface="Arial" panose="020B0604020202020204" pitchFamily="34" charset="0"/>
                        <a:buChar char="•"/>
                      </a:pPr>
                      <a:r>
                        <a:rPr lang="en-GB" sz="1100" b="0" baseline="0" dirty="0"/>
                        <a:t>Weekly recipes to reflect taught theory</a:t>
                      </a:r>
                      <a:endParaRPr lang="en-GB" sz="1100" b="0" dirty="0"/>
                    </a:p>
                  </a:txBody>
                  <a:tcPr marT="45721" marB="45721"/>
                </a:tc>
                <a:tc>
                  <a:txBody>
                    <a:bodyPr/>
                    <a:lstStyle/>
                    <a:p>
                      <a:r>
                        <a:rPr lang="en-GB" sz="1100" b="1" dirty="0"/>
                        <a:t>FACTORS AFFECTING FOOD CHOICE</a:t>
                      </a:r>
                    </a:p>
                    <a:p>
                      <a:pPr marL="171450" indent="-171450">
                        <a:buFont typeface="Arial" panose="020B0604020202020204" pitchFamily="34" charset="0"/>
                        <a:buChar char="•"/>
                      </a:pPr>
                      <a:r>
                        <a:rPr lang="en-GB" sz="1100" b="0" dirty="0"/>
                        <a:t>Moral, ethical and religious food choices</a:t>
                      </a:r>
                    </a:p>
                    <a:p>
                      <a:pPr marL="171450" indent="-171450">
                        <a:buFont typeface="Arial" panose="020B0604020202020204" pitchFamily="34" charset="0"/>
                        <a:buChar char="•"/>
                      </a:pPr>
                      <a:r>
                        <a:rPr lang="en-GB" sz="1100" b="0" dirty="0"/>
                        <a:t>Food and Culture</a:t>
                      </a:r>
                    </a:p>
                    <a:p>
                      <a:pPr marL="171450" indent="-171450">
                        <a:buFont typeface="Arial" panose="020B0604020202020204" pitchFamily="34" charset="0"/>
                        <a:buChar char="•"/>
                      </a:pPr>
                      <a:r>
                        <a:rPr lang="en-GB" sz="1100" b="0" dirty="0"/>
                        <a:t>Sensory theory</a:t>
                      </a:r>
                    </a:p>
                    <a:p>
                      <a:pPr marL="171450" indent="-171450">
                        <a:buFont typeface="Arial" panose="020B0604020202020204" pitchFamily="34" charset="0"/>
                        <a:buChar char="•"/>
                      </a:pPr>
                      <a:r>
                        <a:rPr lang="en-GB" sz="1100" b="0" dirty="0"/>
                        <a:t>Weekly recipes to reflect taught theory</a:t>
                      </a:r>
                    </a:p>
                  </a:txBody>
                  <a:tcPr marT="45721" marB="45721"/>
                </a:tc>
                <a:tc>
                  <a:txBody>
                    <a:bodyPr/>
                    <a:lstStyle/>
                    <a:p>
                      <a:r>
                        <a:rPr lang="en-GB" sz="1100" b="1" dirty="0"/>
                        <a:t>FOOD PROVENANCE</a:t>
                      </a:r>
                    </a:p>
                    <a:p>
                      <a:pPr marL="171450" indent="-171450">
                        <a:buFont typeface="Arial" panose="020B0604020202020204" pitchFamily="34" charset="0"/>
                        <a:buChar char="•"/>
                      </a:pPr>
                      <a:r>
                        <a:rPr lang="en-GB" sz="1100" b="0" dirty="0"/>
                        <a:t>Food sources and production</a:t>
                      </a:r>
                    </a:p>
                    <a:p>
                      <a:pPr marL="171450" indent="-171450">
                        <a:buFont typeface="Arial" panose="020B0604020202020204" pitchFamily="34" charset="0"/>
                        <a:buChar char="•"/>
                      </a:pPr>
                      <a:r>
                        <a:rPr lang="en-GB" sz="1100" b="0" dirty="0"/>
                        <a:t>Sustainability</a:t>
                      </a:r>
                    </a:p>
                    <a:p>
                      <a:pPr marL="171450" indent="-171450">
                        <a:buFont typeface="Arial" panose="020B0604020202020204" pitchFamily="34" charset="0"/>
                        <a:buChar char="•"/>
                      </a:pPr>
                      <a:r>
                        <a:rPr lang="en-GB" sz="1100" b="0" dirty="0"/>
                        <a:t>Food commodities</a:t>
                      </a:r>
                    </a:p>
                    <a:p>
                      <a:pPr marL="171450" indent="-171450">
                        <a:buFont typeface="Arial" panose="020B0604020202020204" pitchFamily="34" charset="0"/>
                        <a:buChar char="•"/>
                      </a:pPr>
                      <a:r>
                        <a:rPr lang="en-GB" sz="1100" b="0" dirty="0"/>
                        <a:t>Food miles and carbon footprints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100" b="0" dirty="0"/>
                        <a:t>Weekly recipes to reflect taught theory</a:t>
                      </a:r>
                    </a:p>
                  </a:txBody>
                  <a:tcPr marT="45721" marB="45721"/>
                </a:tc>
                <a:tc>
                  <a:txBody>
                    <a:bodyPr/>
                    <a:lstStyle/>
                    <a:p>
                      <a:r>
                        <a:rPr lang="en-GB" sz="1100" b="1" dirty="0"/>
                        <a:t>MOCK NEA 2 [coursework]</a:t>
                      </a:r>
                    </a:p>
                    <a:p>
                      <a:pPr marL="171450" indent="-171450">
                        <a:buFont typeface="Arial" panose="020B0604020202020204" pitchFamily="34" charset="0"/>
                        <a:buChar char="•"/>
                      </a:pPr>
                      <a:r>
                        <a:rPr lang="en-GB" sz="1100" b="0" dirty="0"/>
                        <a:t>Introduction to coursework</a:t>
                      </a:r>
                    </a:p>
                    <a:p>
                      <a:pPr marL="171450" indent="-171450">
                        <a:buFont typeface="Arial" panose="020B0604020202020204" pitchFamily="34" charset="0"/>
                        <a:buChar char="•"/>
                      </a:pPr>
                      <a:r>
                        <a:rPr lang="en-GB" sz="1100" b="0" dirty="0"/>
                        <a:t>Focus</a:t>
                      </a:r>
                      <a:r>
                        <a:rPr lang="en-GB" sz="1100" b="0" baseline="0" dirty="0"/>
                        <a:t> on core skills and development</a:t>
                      </a:r>
                    </a:p>
                    <a:p>
                      <a:pPr marL="171450" indent="-171450">
                        <a:buFont typeface="Arial" panose="020B0604020202020204" pitchFamily="34" charset="0"/>
                        <a:buChar char="•"/>
                      </a:pPr>
                      <a:r>
                        <a:rPr lang="en-GB" sz="1100" b="0" baseline="0" dirty="0"/>
                        <a:t>Planning and delivering a meal to fit a brief</a:t>
                      </a:r>
                    </a:p>
                  </a:txBody>
                  <a:tcPr marT="45721" marB="45721"/>
                </a:tc>
                <a:extLst>
                  <a:ext uri="{0D108BD9-81ED-4DB2-BD59-A6C34878D82A}">
                    <a16:rowId xmlns:a16="http://schemas.microsoft.com/office/drawing/2014/main" val="3620516013"/>
                  </a:ext>
                </a:extLst>
              </a:tr>
            </a:tbl>
          </a:graphicData>
        </a:graphic>
      </p:graphicFrame>
    </p:spTree>
    <p:extLst>
      <p:ext uri="{BB962C8B-B14F-4D97-AF65-F5344CB8AC3E}">
        <p14:creationId xmlns:p14="http://schemas.microsoft.com/office/powerpoint/2010/main" val="3135656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3597360550"/>
              </p:ext>
            </p:extLst>
          </p:nvPr>
        </p:nvGraphicFramePr>
        <p:xfrm>
          <a:off x="0" y="666536"/>
          <a:ext cx="12191994" cy="6191464"/>
        </p:xfrm>
        <a:graphic>
          <a:graphicData uri="http://schemas.openxmlformats.org/drawingml/2006/table">
            <a:tbl>
              <a:tblPr firstRow="1" bandRow="1">
                <a:tableStyleId>{5940675A-B579-460E-94D1-54222C63F5DA}</a:tableStyleId>
              </a:tblPr>
              <a:tblGrid>
                <a:gridCol w="503499">
                  <a:extLst>
                    <a:ext uri="{9D8B030D-6E8A-4147-A177-3AD203B41FA5}">
                      <a16:colId xmlns:a16="http://schemas.microsoft.com/office/drawing/2014/main" val="1323354650"/>
                    </a:ext>
                  </a:extLst>
                </a:gridCol>
                <a:gridCol w="503499">
                  <a:extLst>
                    <a:ext uri="{9D8B030D-6E8A-4147-A177-3AD203B41FA5}">
                      <a16:colId xmlns:a16="http://schemas.microsoft.com/office/drawing/2014/main" val="229629103"/>
                    </a:ext>
                  </a:extLst>
                </a:gridCol>
                <a:gridCol w="1864166">
                  <a:extLst>
                    <a:ext uri="{9D8B030D-6E8A-4147-A177-3AD203B41FA5}">
                      <a16:colId xmlns:a16="http://schemas.microsoft.com/office/drawing/2014/main" val="2268397797"/>
                    </a:ext>
                  </a:extLst>
                </a:gridCol>
                <a:gridCol w="1864166">
                  <a:extLst>
                    <a:ext uri="{9D8B030D-6E8A-4147-A177-3AD203B41FA5}">
                      <a16:colId xmlns:a16="http://schemas.microsoft.com/office/drawing/2014/main" val="1411940593"/>
                    </a:ext>
                  </a:extLst>
                </a:gridCol>
                <a:gridCol w="1864166">
                  <a:extLst>
                    <a:ext uri="{9D8B030D-6E8A-4147-A177-3AD203B41FA5}">
                      <a16:colId xmlns:a16="http://schemas.microsoft.com/office/drawing/2014/main" val="415188477"/>
                    </a:ext>
                  </a:extLst>
                </a:gridCol>
                <a:gridCol w="1864166">
                  <a:extLst>
                    <a:ext uri="{9D8B030D-6E8A-4147-A177-3AD203B41FA5}">
                      <a16:colId xmlns:a16="http://schemas.microsoft.com/office/drawing/2014/main" val="2116589672"/>
                    </a:ext>
                  </a:extLst>
                </a:gridCol>
                <a:gridCol w="1864166">
                  <a:extLst>
                    <a:ext uri="{9D8B030D-6E8A-4147-A177-3AD203B41FA5}">
                      <a16:colId xmlns:a16="http://schemas.microsoft.com/office/drawing/2014/main" val="1988259304"/>
                    </a:ext>
                  </a:extLst>
                </a:gridCol>
                <a:gridCol w="1864166">
                  <a:extLst>
                    <a:ext uri="{9D8B030D-6E8A-4147-A177-3AD203B41FA5}">
                      <a16:colId xmlns:a16="http://schemas.microsoft.com/office/drawing/2014/main" val="2065259818"/>
                    </a:ext>
                  </a:extLst>
                </a:gridCol>
              </a:tblGrid>
              <a:tr h="637660">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2554750">
                <a:tc rowSpan="2">
                  <a:txBody>
                    <a:bodyPr/>
                    <a:lstStyle/>
                    <a:p>
                      <a:pPr algn="ctr"/>
                      <a:r>
                        <a:rPr lang="en-GB" sz="2800" dirty="0"/>
                        <a:t>Biology</a:t>
                      </a:r>
                    </a:p>
                  </a:txBody>
                  <a:tcPr marT="45721" marB="45721" vert="vert270" anchor="ctr"/>
                </a:tc>
                <a:tc>
                  <a:txBody>
                    <a:bodyPr/>
                    <a:lstStyle/>
                    <a:p>
                      <a:r>
                        <a:rPr lang="en-GB" sz="1200" b="1" dirty="0"/>
                        <a:t>Combined</a:t>
                      </a:r>
                    </a:p>
                  </a:txBody>
                  <a:tcPr marT="45721" marB="45721" vert="vert270" anchor="ctr"/>
                </a:tc>
                <a:tc>
                  <a:txBody>
                    <a:bodyPr/>
                    <a:lstStyle/>
                    <a:p>
                      <a:r>
                        <a:rPr lang="en-GB" sz="1200" b="1" dirty="0"/>
                        <a:t>Cell Biology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Diffusion, Osmosis and Active Transport.</a:t>
                      </a:r>
                    </a:p>
                    <a:p>
                      <a:r>
                        <a:rPr lang="en-GB" sz="1200" b="1" dirty="0"/>
                        <a:t>Human Physiology</a:t>
                      </a:r>
                    </a:p>
                    <a:p>
                      <a:pPr marL="171450" indent="-171450">
                        <a:buFont typeface="Arial" panose="020B0604020202020204" pitchFamily="34" charset="0"/>
                        <a:buChar char="•"/>
                      </a:pPr>
                      <a:r>
                        <a:rPr lang="en-GB" sz="1200" b="0" dirty="0"/>
                        <a:t>Food tests</a:t>
                      </a:r>
                    </a:p>
                    <a:p>
                      <a:pPr marL="171450" indent="-171450">
                        <a:buFont typeface="Arial" panose="020B0604020202020204" pitchFamily="34" charset="0"/>
                        <a:buChar char="•"/>
                      </a:pPr>
                      <a:r>
                        <a:rPr lang="en-GB" sz="1200" b="0" dirty="0"/>
                        <a:t>Digestive System</a:t>
                      </a:r>
                    </a:p>
                  </a:txBody>
                  <a:tcPr marT="45721" marB="45721"/>
                </a:tc>
                <a:tc>
                  <a:txBody>
                    <a:bodyPr/>
                    <a:lstStyle/>
                    <a:p>
                      <a:r>
                        <a:rPr lang="en-GB" sz="1200" b="1" dirty="0"/>
                        <a:t>Human Physiology</a:t>
                      </a:r>
                    </a:p>
                    <a:p>
                      <a:pPr marL="171450" indent="-171450">
                        <a:buFont typeface="Arial" panose="020B0604020202020204" pitchFamily="34" charset="0"/>
                        <a:buChar char="•"/>
                      </a:pPr>
                      <a:r>
                        <a:rPr lang="en-GB" sz="1200" b="0" dirty="0"/>
                        <a:t>Enzymes</a:t>
                      </a:r>
                    </a:p>
                    <a:p>
                      <a:pPr marL="171450" indent="-171450">
                        <a:buFont typeface="Arial" panose="020B0604020202020204" pitchFamily="34" charset="0"/>
                        <a:buChar char="•"/>
                      </a:pPr>
                      <a:r>
                        <a:rPr lang="en-GB" sz="1200" b="0" dirty="0"/>
                        <a:t>Factors Affecting Enzymes</a:t>
                      </a:r>
                    </a:p>
                    <a:p>
                      <a:r>
                        <a:rPr lang="en-GB" sz="1200" b="1" dirty="0"/>
                        <a:t>Health and Disease</a:t>
                      </a:r>
                    </a:p>
                    <a:p>
                      <a:pPr marL="171450" indent="-171450">
                        <a:buFont typeface="Arial" panose="020B0604020202020204" pitchFamily="34" charset="0"/>
                        <a:buChar char="•"/>
                      </a:pPr>
                      <a:r>
                        <a:rPr lang="en-GB" sz="1200" b="0" dirty="0"/>
                        <a:t>Pathogens and Disease.</a:t>
                      </a:r>
                    </a:p>
                  </a:txBody>
                  <a:tcPr marT="45721" marB="45721"/>
                </a:tc>
                <a:tc>
                  <a:txBody>
                    <a:bodyPr/>
                    <a:lstStyle/>
                    <a:p>
                      <a:r>
                        <a:rPr lang="en-GB" sz="1200" b="1" dirty="0"/>
                        <a:t>Health and Disease</a:t>
                      </a:r>
                    </a:p>
                    <a:p>
                      <a:pPr marL="171450" indent="-171450">
                        <a:buFont typeface="Arial" panose="020B0604020202020204" pitchFamily="34" charset="0"/>
                        <a:buChar char="•"/>
                      </a:pPr>
                      <a:r>
                        <a:rPr lang="en-GB" sz="1200" b="0" dirty="0"/>
                        <a:t>The Immune Response</a:t>
                      </a:r>
                    </a:p>
                    <a:p>
                      <a:pPr marL="171450" indent="-171450">
                        <a:buFont typeface="Arial" panose="020B0604020202020204" pitchFamily="34" charset="0"/>
                        <a:buChar char="•"/>
                      </a:pPr>
                      <a:r>
                        <a:rPr lang="en-GB" sz="1200" b="0" dirty="0"/>
                        <a:t>Vaccination.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Drug Testing</a:t>
                      </a:r>
                    </a:p>
                    <a:p>
                      <a:r>
                        <a:rPr lang="en-GB" sz="1200" b="1" dirty="0"/>
                        <a:t>Botany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Transpiration and Translocation</a:t>
                      </a:r>
                    </a:p>
                    <a:p>
                      <a:pPr marL="171450" indent="-171450">
                        <a:buFont typeface="Arial" panose="020B0604020202020204" pitchFamily="34" charset="0"/>
                        <a:buChar char="•"/>
                      </a:pPr>
                      <a:r>
                        <a:rPr lang="en-GB" sz="1200" b="0" dirty="0"/>
                        <a:t>Plant Disease and Deficiency.</a:t>
                      </a:r>
                    </a:p>
                  </a:txBody>
                  <a:tcPr marT="45721" marB="45721"/>
                </a:tc>
                <a:tc>
                  <a:txBody>
                    <a:bodyPr/>
                    <a:lstStyle/>
                    <a:p>
                      <a:r>
                        <a:rPr lang="en-GB" sz="1200" b="1" dirty="0"/>
                        <a:t>Cell Biology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The Cell Cycle and Mitosis.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Stem Cells</a:t>
                      </a:r>
                    </a:p>
                    <a:p>
                      <a:r>
                        <a:rPr lang="en-GB" sz="1200" b="1" dirty="0"/>
                        <a:t>Health and Disease</a:t>
                      </a:r>
                    </a:p>
                    <a:p>
                      <a:pPr marL="171450" indent="-171450">
                        <a:buFont typeface="Arial" panose="020B0604020202020204" pitchFamily="34" charset="0"/>
                        <a:buChar char="•"/>
                      </a:pPr>
                      <a:r>
                        <a:rPr lang="en-GB" sz="1200" b="0" dirty="0"/>
                        <a:t>Cancer</a:t>
                      </a:r>
                    </a:p>
                    <a:p>
                      <a:pPr marL="171450" indent="-171450">
                        <a:buFont typeface="Arial" panose="020B0604020202020204" pitchFamily="34" charset="0"/>
                        <a:buChar char="•"/>
                      </a:pPr>
                      <a:r>
                        <a:rPr lang="en-GB" sz="1200" b="0" dirty="0"/>
                        <a:t>Alcohol and Smoking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Genetics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Mitosis vs. Meiosis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Asexual vs. Sexual Reproduction.</a:t>
                      </a:r>
                    </a:p>
                  </a:txBody>
                  <a:tcPr marT="45721" marB="45721"/>
                </a:tc>
                <a:tc>
                  <a:txBody>
                    <a:bodyPr/>
                    <a:lstStyle/>
                    <a:p>
                      <a:r>
                        <a:rPr lang="en-GB" sz="1200" b="1" dirty="0"/>
                        <a:t>Ecology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Quadrats and Sampling</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Paper 1 Mock Exam</a:t>
                      </a: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t>Provides an estimated grade for students as they progress into year 11.</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Ecology</a:t>
                      </a:r>
                      <a:endParaRPr lang="en-GB"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Pollution of Land, Water and Air.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Carbon Cycle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Deforestation.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Global Warming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Biodiversity</a:t>
                      </a:r>
                    </a:p>
                  </a:txBody>
                  <a:tcPr marT="45721" marB="45721"/>
                </a:tc>
                <a:extLst>
                  <a:ext uri="{0D108BD9-81ED-4DB2-BD59-A6C34878D82A}">
                    <a16:rowId xmlns:a16="http://schemas.microsoft.com/office/drawing/2014/main" val="627657364"/>
                  </a:ext>
                </a:extLst>
              </a:tr>
              <a:tr h="2999054">
                <a:tc vMerge="1">
                  <a:txBody>
                    <a:bodyPr/>
                    <a:lstStyle/>
                    <a:p>
                      <a:endParaRPr lang="en-GB" dirty="0"/>
                    </a:p>
                  </a:txBody>
                  <a:tcPr/>
                </a:tc>
                <a:tc>
                  <a:txBody>
                    <a:bodyPr/>
                    <a:lstStyle/>
                    <a:p>
                      <a:r>
                        <a:rPr lang="en-GB" sz="1200" b="1" dirty="0"/>
                        <a:t>Triple</a:t>
                      </a:r>
                    </a:p>
                  </a:txBody>
                  <a:tcPr marT="45721" marB="45721" vert="vert270" anchor="ctr"/>
                </a:tc>
                <a:tc>
                  <a:txBody>
                    <a:bodyPr/>
                    <a:lstStyle/>
                    <a:p>
                      <a:r>
                        <a:rPr lang="en-GB" sz="1200" b="1" dirty="0"/>
                        <a:t>Cell Biology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Diffusion, Osmosis and Active Transport</a:t>
                      </a:r>
                    </a:p>
                    <a:p>
                      <a:r>
                        <a:rPr lang="en-GB" sz="1200" b="1" dirty="0"/>
                        <a:t>Botany</a:t>
                      </a:r>
                    </a:p>
                    <a:p>
                      <a:pPr marL="171450" indent="-171450">
                        <a:buFont typeface="Arial" panose="020B0604020202020204" pitchFamily="34" charset="0"/>
                        <a:buChar char="•"/>
                      </a:pPr>
                      <a:r>
                        <a:rPr lang="en-GB" sz="1200" b="0" dirty="0"/>
                        <a:t>Transpiration and Translocation</a:t>
                      </a:r>
                    </a:p>
                    <a:p>
                      <a:r>
                        <a:rPr lang="en-GB" sz="1200" b="1" dirty="0"/>
                        <a:t>Human Physiology</a:t>
                      </a:r>
                    </a:p>
                    <a:p>
                      <a:pPr marL="171450" indent="-171450">
                        <a:buFont typeface="Arial" panose="020B0604020202020204" pitchFamily="34" charset="0"/>
                        <a:buChar char="•"/>
                      </a:pPr>
                      <a:r>
                        <a:rPr lang="en-GB" sz="1200" b="0" dirty="0"/>
                        <a:t>Food tests</a:t>
                      </a:r>
                    </a:p>
                    <a:p>
                      <a:pPr marL="171450" indent="-171450">
                        <a:buFont typeface="Arial" panose="020B0604020202020204" pitchFamily="34" charset="0"/>
                        <a:buChar char="•"/>
                      </a:pPr>
                      <a:r>
                        <a:rPr lang="en-GB" sz="1200" b="0" dirty="0"/>
                        <a:t>Digestive System</a:t>
                      </a:r>
                    </a:p>
                  </a:txBody>
                  <a:tcPr marT="45721" marB="45721"/>
                </a:tc>
                <a:tc>
                  <a:txBody>
                    <a:bodyPr/>
                    <a:lstStyle/>
                    <a:p>
                      <a:r>
                        <a:rPr lang="en-GB" sz="1200" b="1" dirty="0"/>
                        <a:t>Ecology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Carbon Cycle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Decomposition</a:t>
                      </a:r>
                    </a:p>
                    <a:p>
                      <a:r>
                        <a:rPr lang="en-GB" sz="1200" b="1" dirty="0"/>
                        <a:t>Human Physiology</a:t>
                      </a:r>
                    </a:p>
                    <a:p>
                      <a:pPr marL="171450" indent="-171450">
                        <a:buFont typeface="Arial" panose="020B0604020202020204" pitchFamily="34" charset="0"/>
                        <a:buChar char="•"/>
                      </a:pPr>
                      <a:r>
                        <a:rPr lang="en-GB" sz="1200" b="0" dirty="0"/>
                        <a:t>Enzymes</a:t>
                      </a:r>
                    </a:p>
                    <a:p>
                      <a:pPr marL="171450" indent="-171450">
                        <a:buFont typeface="Arial" panose="020B0604020202020204" pitchFamily="34" charset="0"/>
                        <a:buChar char="•"/>
                      </a:pPr>
                      <a:r>
                        <a:rPr lang="en-GB" sz="1200" b="0" dirty="0"/>
                        <a:t>Factors Affecting Enzymes</a:t>
                      </a:r>
                    </a:p>
                    <a:p>
                      <a:pPr marL="171450" indent="-171450">
                        <a:buFont typeface="Arial" panose="020B0604020202020204" pitchFamily="34" charset="0"/>
                        <a:buChar char="•"/>
                      </a:pPr>
                      <a:r>
                        <a:rPr lang="en-GB" sz="1200" b="0" dirty="0"/>
                        <a:t>Effect of exercise</a:t>
                      </a:r>
                    </a:p>
                    <a:p>
                      <a:pPr marL="171450" indent="-171450">
                        <a:buFont typeface="Arial" panose="020B0604020202020204" pitchFamily="34" charset="0"/>
                        <a:buChar char="•"/>
                      </a:pPr>
                      <a:r>
                        <a:rPr lang="en-GB" sz="1200" b="0" dirty="0"/>
                        <a:t>Metabolism</a:t>
                      </a:r>
                    </a:p>
                  </a:txBody>
                  <a:tcPr marT="45721" marB="45721"/>
                </a:tc>
                <a:tc>
                  <a:txBody>
                    <a:bodyPr/>
                    <a:lstStyle/>
                    <a:p>
                      <a:r>
                        <a:rPr lang="en-GB" sz="1200" b="1" dirty="0"/>
                        <a:t>Health and Disease</a:t>
                      </a:r>
                    </a:p>
                    <a:p>
                      <a:pPr marL="171450" indent="-171450">
                        <a:buFont typeface="Arial" panose="020B0604020202020204" pitchFamily="34" charset="0"/>
                        <a:buChar char="•"/>
                      </a:pPr>
                      <a:r>
                        <a:rPr lang="en-GB" sz="1200" b="0" dirty="0"/>
                        <a:t>Pathogens and Disease.</a:t>
                      </a:r>
                    </a:p>
                    <a:p>
                      <a:pPr marL="171450" indent="-171450">
                        <a:buFont typeface="Arial" panose="020B0604020202020204" pitchFamily="34" charset="0"/>
                        <a:buChar char="•"/>
                      </a:pPr>
                      <a:r>
                        <a:rPr lang="en-GB" sz="1200" b="0" dirty="0"/>
                        <a:t>The Immune Response</a:t>
                      </a:r>
                    </a:p>
                    <a:p>
                      <a:pPr marL="171450" indent="-171450">
                        <a:buFont typeface="Arial" panose="020B0604020202020204" pitchFamily="34" charset="0"/>
                        <a:buChar char="•"/>
                      </a:pPr>
                      <a:r>
                        <a:rPr lang="en-GB" sz="1200" b="0" dirty="0"/>
                        <a:t>Vaccination.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Antibiotics and Bacterial Growth</a:t>
                      </a:r>
                    </a:p>
                    <a:p>
                      <a:r>
                        <a:rPr lang="en-GB" sz="1200" b="1" dirty="0"/>
                        <a:t>Botany</a:t>
                      </a:r>
                    </a:p>
                    <a:p>
                      <a:pPr marL="171450" indent="-171450">
                        <a:buFont typeface="Arial" panose="020B0604020202020204" pitchFamily="34" charset="0"/>
                        <a:buChar char="•"/>
                      </a:pPr>
                      <a:r>
                        <a:rPr lang="en-GB" sz="1200" b="0" dirty="0"/>
                        <a:t>Plant Disease and Deficiency.</a:t>
                      </a:r>
                    </a:p>
                  </a:txBody>
                  <a:tcPr marT="45721" marB="45721"/>
                </a:tc>
                <a:tc>
                  <a:txBody>
                    <a:bodyPr/>
                    <a:lstStyle/>
                    <a:p>
                      <a:r>
                        <a:rPr lang="en-GB" sz="1200" b="1" dirty="0"/>
                        <a:t>Health and Disease</a:t>
                      </a:r>
                    </a:p>
                    <a:p>
                      <a:pPr marL="171450" indent="-171450">
                        <a:buFont typeface="Arial" panose="020B0604020202020204" pitchFamily="34" charset="0"/>
                        <a:buChar char="•"/>
                      </a:pPr>
                      <a:r>
                        <a:rPr lang="en-GB" sz="1200" b="0" dirty="0"/>
                        <a:t>Developing New Drugs.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Drug Testing</a:t>
                      </a:r>
                    </a:p>
                    <a:p>
                      <a:pPr marL="171450" indent="-171450">
                        <a:buFont typeface="Arial" panose="020B0604020202020204" pitchFamily="34" charset="0"/>
                        <a:buChar char="•"/>
                      </a:pPr>
                      <a:r>
                        <a:rPr lang="en-GB" sz="1200" b="0" dirty="0"/>
                        <a:t>Cancer</a:t>
                      </a:r>
                    </a:p>
                    <a:p>
                      <a:pPr marL="171450" indent="-171450">
                        <a:buFont typeface="Arial" panose="020B0604020202020204" pitchFamily="34" charset="0"/>
                        <a:buChar char="•"/>
                      </a:pPr>
                      <a:r>
                        <a:rPr lang="en-GB" sz="1200" b="0" dirty="0"/>
                        <a:t>Alcohol and Smoking</a:t>
                      </a:r>
                    </a:p>
                    <a:p>
                      <a:pPr marL="171450" indent="-171450">
                        <a:buFont typeface="Arial" panose="020B0604020202020204" pitchFamily="34" charset="0"/>
                        <a:buChar char="•"/>
                      </a:pPr>
                      <a:r>
                        <a:rPr lang="en-GB" sz="1200" b="0" dirty="0"/>
                        <a:t>Monoclonal antibodies</a:t>
                      </a:r>
                    </a:p>
                    <a:p>
                      <a:r>
                        <a:rPr lang="en-GB" sz="1200" b="1" dirty="0"/>
                        <a:t>Cell Biology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The Cell Cycle and Mitosis.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Stem Cells</a:t>
                      </a:r>
                    </a:p>
                  </a:txBody>
                  <a:tcPr marT="45721" marB="45721"/>
                </a:tc>
                <a:tc>
                  <a:txBody>
                    <a:bodyPr/>
                    <a:lstStyle/>
                    <a:p>
                      <a:r>
                        <a:rPr lang="en-GB" sz="1200" b="1" dirty="0"/>
                        <a:t>Ecology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Quadrats and Sampling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Pollution of Land, Water and Air.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Deforestation.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Paper 1 Mock Exam</a:t>
                      </a: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t>Provides an estimated grade for students as they progress into year 11.</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Genetics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Mitosis vs. Meiosis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Asexual vs. Sexual Reproduction.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DNA Structure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Protein Synthesis.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Ecology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Global Warming</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Biodiversity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Biomass and Trophic Levels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Sustainable Food Production.</a:t>
                      </a:r>
                    </a:p>
                  </a:txBody>
                  <a:tcPr marT="45721" marB="45721"/>
                </a:tc>
                <a:extLst>
                  <a:ext uri="{0D108BD9-81ED-4DB2-BD59-A6C34878D82A}">
                    <a16:rowId xmlns:a16="http://schemas.microsoft.com/office/drawing/2014/main" val="552443569"/>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35968925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1351950679"/>
              </p:ext>
            </p:extLst>
          </p:nvPr>
        </p:nvGraphicFramePr>
        <p:xfrm>
          <a:off x="0" y="666536"/>
          <a:ext cx="12191992" cy="6191464"/>
        </p:xfrm>
        <a:graphic>
          <a:graphicData uri="http://schemas.openxmlformats.org/drawingml/2006/table">
            <a:tbl>
              <a:tblPr firstRow="1" bandRow="1">
                <a:tableStyleId>{5940675A-B579-460E-94D1-54222C63F5DA}</a:tableStyleId>
              </a:tblPr>
              <a:tblGrid>
                <a:gridCol w="508571">
                  <a:extLst>
                    <a:ext uri="{9D8B030D-6E8A-4147-A177-3AD203B41FA5}">
                      <a16:colId xmlns:a16="http://schemas.microsoft.com/office/drawing/2014/main" val="1323354650"/>
                    </a:ext>
                  </a:extLst>
                </a:gridCol>
                <a:gridCol w="508571">
                  <a:extLst>
                    <a:ext uri="{9D8B030D-6E8A-4147-A177-3AD203B41FA5}">
                      <a16:colId xmlns:a16="http://schemas.microsoft.com/office/drawing/2014/main" val="229629103"/>
                    </a:ext>
                  </a:extLst>
                </a:gridCol>
                <a:gridCol w="1862475">
                  <a:extLst>
                    <a:ext uri="{9D8B030D-6E8A-4147-A177-3AD203B41FA5}">
                      <a16:colId xmlns:a16="http://schemas.microsoft.com/office/drawing/2014/main" val="2268397797"/>
                    </a:ext>
                  </a:extLst>
                </a:gridCol>
                <a:gridCol w="1862475">
                  <a:extLst>
                    <a:ext uri="{9D8B030D-6E8A-4147-A177-3AD203B41FA5}">
                      <a16:colId xmlns:a16="http://schemas.microsoft.com/office/drawing/2014/main" val="1411940593"/>
                    </a:ext>
                  </a:extLst>
                </a:gridCol>
                <a:gridCol w="1862475">
                  <a:extLst>
                    <a:ext uri="{9D8B030D-6E8A-4147-A177-3AD203B41FA5}">
                      <a16:colId xmlns:a16="http://schemas.microsoft.com/office/drawing/2014/main" val="415188477"/>
                    </a:ext>
                  </a:extLst>
                </a:gridCol>
                <a:gridCol w="1862475">
                  <a:extLst>
                    <a:ext uri="{9D8B030D-6E8A-4147-A177-3AD203B41FA5}">
                      <a16:colId xmlns:a16="http://schemas.microsoft.com/office/drawing/2014/main" val="2116589672"/>
                    </a:ext>
                  </a:extLst>
                </a:gridCol>
                <a:gridCol w="1862475">
                  <a:extLst>
                    <a:ext uri="{9D8B030D-6E8A-4147-A177-3AD203B41FA5}">
                      <a16:colId xmlns:a16="http://schemas.microsoft.com/office/drawing/2014/main" val="1988259304"/>
                    </a:ext>
                  </a:extLst>
                </a:gridCol>
                <a:gridCol w="1862475">
                  <a:extLst>
                    <a:ext uri="{9D8B030D-6E8A-4147-A177-3AD203B41FA5}">
                      <a16:colId xmlns:a16="http://schemas.microsoft.com/office/drawing/2014/main" val="2065259818"/>
                    </a:ext>
                  </a:extLst>
                </a:gridCol>
              </a:tblGrid>
              <a:tr h="637660">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2554750">
                <a:tc rowSpan="2">
                  <a:txBody>
                    <a:bodyPr/>
                    <a:lstStyle/>
                    <a:p>
                      <a:pPr algn="ctr"/>
                      <a:r>
                        <a:rPr lang="en-GB" sz="2800" dirty="0"/>
                        <a:t>Chemistry</a:t>
                      </a:r>
                    </a:p>
                  </a:txBody>
                  <a:tcPr marT="45721" marB="45721" vert="vert270" anchor="ctr"/>
                </a:tc>
                <a:tc>
                  <a:txBody>
                    <a:bodyPr/>
                    <a:lstStyle/>
                    <a:p>
                      <a:r>
                        <a:rPr lang="en-GB" sz="1200" b="1" dirty="0"/>
                        <a:t>Combined</a:t>
                      </a:r>
                    </a:p>
                  </a:txBody>
                  <a:tcPr marT="45721" marB="45721" vert="vert270" anchor="ctr"/>
                </a:tc>
                <a:tc>
                  <a:txBody>
                    <a:bodyPr/>
                    <a:lstStyle/>
                    <a:p>
                      <a:r>
                        <a:rPr lang="en-GB" sz="1200" b="1" dirty="0"/>
                        <a:t>Structure and Bonding</a:t>
                      </a:r>
                    </a:p>
                    <a:p>
                      <a:pPr marL="171450" indent="-171450">
                        <a:buFont typeface="Arial" panose="020B0604020202020204" pitchFamily="34" charset="0"/>
                        <a:buChar char="•"/>
                      </a:pPr>
                      <a:r>
                        <a:rPr lang="en-GB" sz="1200" b="0" dirty="0"/>
                        <a:t>Ions</a:t>
                      </a:r>
                    </a:p>
                    <a:p>
                      <a:pPr marL="171450" indent="-171450">
                        <a:buFont typeface="Arial" panose="020B0604020202020204" pitchFamily="34" charset="0"/>
                        <a:buChar char="•"/>
                      </a:pPr>
                      <a:r>
                        <a:rPr lang="en-GB" sz="1200" b="0" dirty="0"/>
                        <a:t>Ionic Bonding</a:t>
                      </a:r>
                    </a:p>
                    <a:p>
                      <a:pPr marL="171450" indent="-171450">
                        <a:buFont typeface="Arial" panose="020B0604020202020204" pitchFamily="34" charset="0"/>
                        <a:buChar char="•"/>
                      </a:pPr>
                      <a:r>
                        <a:rPr lang="en-GB" sz="1200" b="0" dirty="0"/>
                        <a:t>Covalent Bonding</a:t>
                      </a:r>
                    </a:p>
                    <a:p>
                      <a:pPr marL="171450" indent="-171450">
                        <a:buFont typeface="Arial" panose="020B0604020202020204" pitchFamily="34" charset="0"/>
                        <a:buChar char="•"/>
                      </a:pPr>
                      <a:r>
                        <a:rPr lang="en-GB" sz="1200" b="0" dirty="0"/>
                        <a:t>Metallic Bonding</a:t>
                      </a:r>
                    </a:p>
                    <a:p>
                      <a:pPr marL="171450" indent="-171450">
                        <a:buFont typeface="Arial" panose="020B0604020202020204" pitchFamily="34" charset="0"/>
                        <a:buChar char="•"/>
                      </a:pPr>
                      <a:r>
                        <a:rPr lang="en-GB" sz="1200" b="0" dirty="0"/>
                        <a:t>Alloys</a:t>
                      </a:r>
                    </a:p>
                  </a:txBody>
                  <a:tcPr marT="45721" marB="45721"/>
                </a:tc>
                <a:tc>
                  <a:txBody>
                    <a:bodyPr/>
                    <a:lstStyle/>
                    <a:p>
                      <a:r>
                        <a:rPr lang="en-GB" sz="1200" b="1" dirty="0"/>
                        <a:t>Chemical Change</a:t>
                      </a:r>
                    </a:p>
                    <a:p>
                      <a:pPr marL="171450" indent="-171450">
                        <a:buFont typeface="Arial" panose="020B0604020202020204" pitchFamily="34" charset="0"/>
                        <a:buChar char="•"/>
                      </a:pPr>
                      <a:r>
                        <a:rPr lang="en-GB" sz="1200" b="0" dirty="0"/>
                        <a:t>Reactivity of Metals</a:t>
                      </a:r>
                    </a:p>
                    <a:p>
                      <a:r>
                        <a:rPr lang="en-GB" sz="1200" b="1" dirty="0"/>
                        <a:t>Earth’s Resources</a:t>
                      </a:r>
                    </a:p>
                    <a:p>
                      <a:pPr marL="171450" indent="-171450">
                        <a:buFont typeface="Arial" panose="020B0604020202020204" pitchFamily="34" charset="0"/>
                        <a:buChar char="•"/>
                      </a:pPr>
                      <a:r>
                        <a:rPr lang="en-GB" sz="1200" b="0" dirty="0"/>
                        <a:t>Extracting Metals</a:t>
                      </a:r>
                    </a:p>
                    <a:p>
                      <a:pPr marL="171450" indent="-171450">
                        <a:buFont typeface="Arial" panose="020B0604020202020204" pitchFamily="34" charset="0"/>
                        <a:buChar char="•"/>
                      </a:pPr>
                      <a:r>
                        <a:rPr lang="en-GB" sz="1200" b="0" dirty="0"/>
                        <a:t>Phytomining </a:t>
                      </a:r>
                    </a:p>
                    <a:p>
                      <a:pPr marL="171450" indent="-171450">
                        <a:buFont typeface="Arial" panose="020B0604020202020204" pitchFamily="34" charset="0"/>
                        <a:buChar char="•"/>
                      </a:pPr>
                      <a:r>
                        <a:rPr lang="en-GB" sz="1200" b="0" dirty="0"/>
                        <a:t>Finite Resources</a:t>
                      </a:r>
                    </a:p>
                    <a:p>
                      <a:pPr marL="171450" indent="-171450">
                        <a:buFont typeface="Arial" panose="020B0604020202020204" pitchFamily="34" charset="0"/>
                        <a:buChar char="•"/>
                      </a:pPr>
                      <a:r>
                        <a:rPr lang="en-GB" sz="1200" b="0" dirty="0"/>
                        <a:t>LCAs</a:t>
                      </a:r>
                    </a:p>
                    <a:p>
                      <a:pPr marL="171450" indent="-171450">
                        <a:buFont typeface="Arial" panose="020B0604020202020204" pitchFamily="34" charset="0"/>
                        <a:buChar char="•"/>
                      </a:pPr>
                      <a:r>
                        <a:rPr lang="en-GB" sz="1200" b="0" dirty="0"/>
                        <a:t>Reuse, Reduce, Recycle</a:t>
                      </a:r>
                    </a:p>
                  </a:txBody>
                  <a:tcPr marT="45721" marB="45721"/>
                </a:tc>
                <a:tc>
                  <a:txBody>
                    <a:bodyPr/>
                    <a:lstStyle/>
                    <a:p>
                      <a:r>
                        <a:rPr lang="en-GB" sz="1200" b="1" dirty="0"/>
                        <a:t>Elements and Compounds</a:t>
                      </a:r>
                    </a:p>
                    <a:p>
                      <a:pPr marL="171450" indent="-171450">
                        <a:buFont typeface="Arial" panose="020B0604020202020204" pitchFamily="34" charset="0"/>
                        <a:buChar char="•"/>
                      </a:pPr>
                      <a:r>
                        <a:rPr lang="en-GB" sz="1200" b="0" dirty="0"/>
                        <a:t>Group 1</a:t>
                      </a:r>
                    </a:p>
                    <a:p>
                      <a:pPr marL="171450" indent="-171450">
                        <a:buFont typeface="Arial" panose="020B0604020202020204" pitchFamily="34" charset="0"/>
                        <a:buChar char="•"/>
                      </a:pPr>
                      <a:r>
                        <a:rPr lang="en-GB" sz="1200" b="0" dirty="0"/>
                        <a:t>Group 7</a:t>
                      </a:r>
                    </a:p>
                    <a:p>
                      <a:pPr marL="171450" indent="-171450">
                        <a:buFont typeface="Arial" panose="020B0604020202020204" pitchFamily="34" charset="0"/>
                        <a:buChar char="•"/>
                      </a:pPr>
                      <a:r>
                        <a:rPr lang="en-GB" sz="1200" b="0" dirty="0"/>
                        <a:t>Group 0</a:t>
                      </a:r>
                    </a:p>
                    <a:p>
                      <a:r>
                        <a:rPr lang="en-GB" sz="1200" b="1" dirty="0"/>
                        <a:t>Structure and Bonding</a:t>
                      </a:r>
                    </a:p>
                    <a:p>
                      <a:pPr marL="171450" indent="-171450">
                        <a:buFont typeface="Arial" panose="020B0604020202020204" pitchFamily="34" charset="0"/>
                        <a:buChar char="•"/>
                      </a:pPr>
                      <a:r>
                        <a:rPr lang="en-GB" sz="1200" b="0" dirty="0"/>
                        <a:t>Giant Ionic Lattices</a:t>
                      </a:r>
                    </a:p>
                    <a:p>
                      <a:pPr marL="171450" indent="-171450">
                        <a:buFont typeface="Arial" panose="020B0604020202020204" pitchFamily="34" charset="0"/>
                        <a:buChar char="•"/>
                      </a:pPr>
                      <a:r>
                        <a:rPr lang="en-GB" sz="1200" b="0" dirty="0"/>
                        <a:t>Simple Covalent</a:t>
                      </a:r>
                    </a:p>
                    <a:p>
                      <a:pPr marL="171450" indent="-171450">
                        <a:buFont typeface="Arial" panose="020B0604020202020204" pitchFamily="34" charset="0"/>
                        <a:buChar char="•"/>
                      </a:pPr>
                      <a:r>
                        <a:rPr lang="en-GB" sz="1200" b="0" dirty="0"/>
                        <a:t>Allotropes of Carbon</a:t>
                      </a:r>
                    </a:p>
                  </a:txBody>
                  <a:tcPr marT="45721" marB="45721"/>
                </a:tc>
                <a:tc>
                  <a:txBody>
                    <a:bodyPr/>
                    <a:lstStyle/>
                    <a:p>
                      <a:r>
                        <a:rPr lang="en-GB" sz="1200" b="1" dirty="0"/>
                        <a:t>Chemical Change</a:t>
                      </a:r>
                    </a:p>
                    <a:p>
                      <a:pPr marL="171450" indent="-171450">
                        <a:buFont typeface="Arial" panose="020B0604020202020204" pitchFamily="34" charset="0"/>
                        <a:buChar char="•"/>
                      </a:pPr>
                      <a:r>
                        <a:rPr lang="en-GB" sz="1200" b="0" dirty="0"/>
                        <a:t>Electrolysis</a:t>
                      </a:r>
                    </a:p>
                    <a:p>
                      <a:pPr marL="171450" indent="-171450">
                        <a:buFont typeface="Arial" panose="020B0604020202020204" pitchFamily="34" charset="0"/>
                        <a:buChar char="•"/>
                      </a:pPr>
                      <a:r>
                        <a:rPr lang="en-GB" sz="1200" b="0" dirty="0"/>
                        <a:t>Molten Salt Electrolysis</a:t>
                      </a:r>
                    </a:p>
                    <a:p>
                      <a:pPr marL="171450" indent="-171450">
                        <a:buFont typeface="Arial" panose="020B0604020202020204" pitchFamily="34" charset="0"/>
                        <a:buChar char="•"/>
                      </a:pPr>
                      <a:r>
                        <a:rPr lang="en-GB" sz="1200" b="0" dirty="0"/>
                        <a:t>Aqueous Solution Electrolysis</a:t>
                      </a:r>
                    </a:p>
                  </a:txBody>
                  <a:tcPr marT="45721" marB="45721"/>
                </a:tc>
                <a:tc>
                  <a:txBody>
                    <a:bodyPr/>
                    <a:lstStyle/>
                    <a:p>
                      <a:r>
                        <a:rPr lang="en-GB" sz="1200" b="1" dirty="0"/>
                        <a:t>Energy</a:t>
                      </a:r>
                    </a:p>
                    <a:p>
                      <a:pPr marL="171450" indent="-171450">
                        <a:buFont typeface="Arial" panose="020B0604020202020204" pitchFamily="34" charset="0"/>
                        <a:buChar char="•"/>
                      </a:pPr>
                      <a:r>
                        <a:rPr lang="en-GB" sz="1200" b="0" dirty="0"/>
                        <a:t>Exothermic and Endothermic </a:t>
                      </a:r>
                    </a:p>
                    <a:p>
                      <a:pPr marL="171450" indent="-171450">
                        <a:buFont typeface="Arial" panose="020B0604020202020204" pitchFamily="34" charset="0"/>
                        <a:buChar char="•"/>
                      </a:pPr>
                      <a:r>
                        <a:rPr lang="en-GB" sz="1200" b="0" dirty="0"/>
                        <a:t>Reaction Profiles</a:t>
                      </a:r>
                    </a:p>
                    <a:p>
                      <a:pPr marL="171450" indent="-171450">
                        <a:buFont typeface="Arial" panose="020B0604020202020204" pitchFamily="34" charset="0"/>
                        <a:buChar char="•"/>
                      </a:pPr>
                      <a:r>
                        <a:rPr lang="en-GB" sz="1200" b="0" dirty="0"/>
                        <a:t>Investigating Temperature Changes</a:t>
                      </a:r>
                    </a:p>
                    <a:p>
                      <a:endParaRPr lang="en-GB" sz="1200" b="0" dirty="0"/>
                    </a:p>
                    <a:p>
                      <a:pPr algn="l"/>
                      <a:r>
                        <a:rPr lang="en-GB" sz="1200" b="1" dirty="0"/>
                        <a:t>Full Paper Mock Exam</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t>Provides an estimated grade for students as they progress into year 11.</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Quantitative Analysis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Bond enthalpy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Chromatography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Earth’s Resources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Potable Water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Treating waste water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Testing the presence and purity of water</a:t>
                      </a:r>
                    </a:p>
                  </a:txBody>
                  <a:tcPr marT="45721" marB="45721"/>
                </a:tc>
                <a:extLst>
                  <a:ext uri="{0D108BD9-81ED-4DB2-BD59-A6C34878D82A}">
                    <a16:rowId xmlns:a16="http://schemas.microsoft.com/office/drawing/2014/main" val="2497711377"/>
                  </a:ext>
                </a:extLst>
              </a:tr>
              <a:tr h="2999054">
                <a:tc vMerge="1">
                  <a:txBody>
                    <a:bodyPr/>
                    <a:lstStyle/>
                    <a:p>
                      <a:endParaRPr lang="en-GB" dirty="0"/>
                    </a:p>
                  </a:txBody>
                  <a:tcPr/>
                </a:tc>
                <a:tc>
                  <a:txBody>
                    <a:bodyPr/>
                    <a:lstStyle/>
                    <a:p>
                      <a:r>
                        <a:rPr lang="en-GB" sz="1200" b="1" dirty="0"/>
                        <a:t>Triple</a:t>
                      </a:r>
                    </a:p>
                  </a:txBody>
                  <a:tcPr marT="45721" marB="45721" vert="vert270" anchor="ctr"/>
                </a:tc>
                <a:tc>
                  <a:txBody>
                    <a:bodyPr/>
                    <a:lstStyle/>
                    <a:p>
                      <a:r>
                        <a:rPr lang="en-GB" sz="1200" b="1" dirty="0"/>
                        <a:t>Structure and Bonding</a:t>
                      </a:r>
                    </a:p>
                    <a:p>
                      <a:pPr marL="171450" indent="-171450">
                        <a:buFont typeface="Arial" panose="020B0604020202020204" pitchFamily="34" charset="0"/>
                        <a:buChar char="•"/>
                      </a:pPr>
                      <a:r>
                        <a:rPr lang="en-GB" sz="1200" b="0" dirty="0"/>
                        <a:t>Ions</a:t>
                      </a:r>
                    </a:p>
                    <a:p>
                      <a:r>
                        <a:rPr lang="en-GB" sz="1200" b="1" dirty="0"/>
                        <a:t>Quantitative Analysis</a:t>
                      </a:r>
                    </a:p>
                    <a:p>
                      <a:pPr marL="171450" indent="-171450">
                        <a:buFont typeface="Arial" panose="020B0604020202020204" pitchFamily="34" charset="0"/>
                        <a:buChar char="•"/>
                      </a:pPr>
                      <a:r>
                        <a:rPr lang="en-GB" sz="1200" b="0" dirty="0"/>
                        <a:t>Testing for Anions</a:t>
                      </a:r>
                    </a:p>
                    <a:p>
                      <a:pPr marL="171450" indent="-171450">
                        <a:buFont typeface="Arial" panose="020B0604020202020204" pitchFamily="34" charset="0"/>
                        <a:buChar char="•"/>
                      </a:pPr>
                      <a:r>
                        <a:rPr lang="en-GB" sz="1200" b="0" dirty="0"/>
                        <a:t>Testing for Cations</a:t>
                      </a:r>
                    </a:p>
                    <a:p>
                      <a:pPr marL="171450" indent="-171450">
                        <a:buFont typeface="Arial" panose="020B0604020202020204" pitchFamily="34" charset="0"/>
                        <a:buChar char="•"/>
                      </a:pPr>
                      <a:r>
                        <a:rPr lang="en-GB" sz="1200" b="0" dirty="0"/>
                        <a:t>Instrumental Analysis</a:t>
                      </a:r>
                    </a:p>
                    <a:p>
                      <a:r>
                        <a:rPr lang="en-GB" sz="1200" b="1" dirty="0"/>
                        <a:t>Structure and Bonding</a:t>
                      </a:r>
                    </a:p>
                    <a:p>
                      <a:pPr marL="171450" indent="-171450">
                        <a:buFont typeface="Arial" panose="020B0604020202020204" pitchFamily="34" charset="0"/>
                        <a:buChar char="•"/>
                      </a:pPr>
                      <a:r>
                        <a:rPr lang="en-GB" sz="1200" b="0" dirty="0"/>
                        <a:t>Ionic Bonding</a:t>
                      </a:r>
                    </a:p>
                    <a:p>
                      <a:pPr marL="171450" indent="-171450">
                        <a:buFont typeface="Arial" panose="020B0604020202020204" pitchFamily="34" charset="0"/>
                        <a:buChar char="•"/>
                      </a:pPr>
                      <a:r>
                        <a:rPr lang="en-GB" sz="1200" b="0" dirty="0"/>
                        <a:t>Covalent Bonding</a:t>
                      </a:r>
                    </a:p>
                    <a:p>
                      <a:pPr marL="171450" indent="-171450">
                        <a:buFont typeface="Arial" panose="020B0604020202020204" pitchFamily="34" charset="0"/>
                        <a:buChar char="•"/>
                      </a:pPr>
                      <a:r>
                        <a:rPr lang="en-GB" sz="1200" b="0" dirty="0"/>
                        <a:t>Metallic Bonding</a:t>
                      </a:r>
                    </a:p>
                  </a:txBody>
                  <a:tcPr marT="45721" marB="45721"/>
                </a:tc>
                <a:tc>
                  <a:txBody>
                    <a:bodyPr/>
                    <a:lstStyle/>
                    <a:p>
                      <a:r>
                        <a:rPr lang="en-GB" sz="1200" b="1" dirty="0"/>
                        <a:t>Elements and Compounds</a:t>
                      </a:r>
                    </a:p>
                    <a:p>
                      <a:pPr marL="171450" indent="-171450">
                        <a:buFont typeface="Arial" panose="020B0604020202020204" pitchFamily="34" charset="0"/>
                        <a:buChar char="•"/>
                      </a:pPr>
                      <a:r>
                        <a:rPr lang="en-GB" sz="1200" b="0" dirty="0"/>
                        <a:t>Transition Metals</a:t>
                      </a:r>
                    </a:p>
                    <a:p>
                      <a:r>
                        <a:rPr lang="en-GB" sz="1200" b="1" dirty="0"/>
                        <a:t>Chemical Changes</a:t>
                      </a:r>
                    </a:p>
                    <a:p>
                      <a:pPr marL="171450" indent="-171450">
                        <a:buFont typeface="Arial" panose="020B0604020202020204" pitchFamily="34" charset="0"/>
                        <a:buChar char="•"/>
                      </a:pPr>
                      <a:r>
                        <a:rPr lang="en-GB" sz="1200" b="0" dirty="0"/>
                        <a:t>Rusting</a:t>
                      </a:r>
                    </a:p>
                    <a:p>
                      <a:r>
                        <a:rPr lang="en-GB" sz="1200" b="1" dirty="0"/>
                        <a:t>Structure and Bonding</a:t>
                      </a:r>
                    </a:p>
                    <a:p>
                      <a:pPr marL="171450" indent="-171450">
                        <a:buFont typeface="Arial" panose="020B0604020202020204" pitchFamily="34" charset="0"/>
                        <a:buChar char="•"/>
                      </a:pPr>
                      <a:r>
                        <a:rPr lang="en-GB" sz="1200" b="0" dirty="0"/>
                        <a:t>Alloys</a:t>
                      </a:r>
                    </a:p>
                    <a:p>
                      <a:r>
                        <a:rPr lang="en-GB" sz="1200" b="1" dirty="0"/>
                        <a:t>Earth’s Resources</a:t>
                      </a:r>
                    </a:p>
                    <a:p>
                      <a:pPr marL="171450" indent="-171450">
                        <a:buFont typeface="Arial" panose="020B0604020202020204" pitchFamily="34" charset="0"/>
                        <a:buChar char="•"/>
                      </a:pPr>
                      <a:r>
                        <a:rPr lang="en-GB" sz="1200" b="0" dirty="0"/>
                        <a:t>Extracting Metals</a:t>
                      </a:r>
                    </a:p>
                    <a:p>
                      <a:pPr marL="171450" indent="-171450">
                        <a:buFont typeface="Arial" panose="020B0604020202020204" pitchFamily="34" charset="0"/>
                        <a:buChar char="•"/>
                      </a:pPr>
                      <a:r>
                        <a:rPr lang="en-GB" sz="1200" b="0" dirty="0"/>
                        <a:t>Phytomining and Bioleaching</a:t>
                      </a:r>
                    </a:p>
                    <a:p>
                      <a:r>
                        <a:rPr lang="en-GB" sz="1200" b="1" dirty="0"/>
                        <a:t>Chemical Change</a:t>
                      </a:r>
                    </a:p>
                    <a:p>
                      <a:pPr marL="171450" indent="-171450">
                        <a:buFont typeface="Arial" panose="020B0604020202020204" pitchFamily="34" charset="0"/>
                        <a:buChar char="•"/>
                      </a:pPr>
                      <a:r>
                        <a:rPr lang="en-GB" sz="1200" b="0" dirty="0"/>
                        <a:t>Ionic Equations</a:t>
                      </a:r>
                    </a:p>
                  </a:txBody>
                  <a:tcPr marT="45721" marB="45721"/>
                </a:tc>
                <a:tc>
                  <a:txBody>
                    <a:bodyPr/>
                    <a:lstStyle/>
                    <a:p>
                      <a:r>
                        <a:rPr lang="en-GB" sz="1200" b="1" dirty="0"/>
                        <a:t>Elements and Compounds</a:t>
                      </a:r>
                    </a:p>
                    <a:p>
                      <a:pPr marL="171450" indent="-171450">
                        <a:buFont typeface="Arial" panose="020B0604020202020204" pitchFamily="34" charset="0"/>
                        <a:buChar char="•"/>
                      </a:pPr>
                      <a:r>
                        <a:rPr lang="en-GB" sz="1200" b="0" dirty="0"/>
                        <a:t>Group 1</a:t>
                      </a:r>
                    </a:p>
                    <a:p>
                      <a:pPr marL="171450" indent="-171450">
                        <a:buFont typeface="Arial" panose="020B0604020202020204" pitchFamily="34" charset="0"/>
                        <a:buChar char="•"/>
                      </a:pPr>
                      <a:r>
                        <a:rPr lang="en-GB" sz="1200" b="0" dirty="0"/>
                        <a:t>Group 7</a:t>
                      </a:r>
                    </a:p>
                    <a:p>
                      <a:pPr marL="171450" indent="-171450">
                        <a:buFont typeface="Arial" panose="020B0604020202020204" pitchFamily="34" charset="0"/>
                        <a:buChar char="•"/>
                      </a:pPr>
                      <a:r>
                        <a:rPr lang="en-GB" sz="1200" b="0" dirty="0"/>
                        <a:t>Group 0</a:t>
                      </a:r>
                    </a:p>
                    <a:p>
                      <a:endParaRPr lang="en-GB" sz="1200" b="0" dirty="0"/>
                    </a:p>
                    <a:p>
                      <a:r>
                        <a:rPr lang="en-GB" sz="1200" b="1" dirty="0"/>
                        <a:t>Structure and Bonding</a:t>
                      </a:r>
                    </a:p>
                    <a:p>
                      <a:pPr marL="171450" indent="-171450">
                        <a:buFont typeface="Arial" panose="020B0604020202020204" pitchFamily="34" charset="0"/>
                        <a:buChar char="•"/>
                      </a:pPr>
                      <a:r>
                        <a:rPr lang="en-GB" sz="1200" b="0" dirty="0"/>
                        <a:t>Giant Ionic Lattices</a:t>
                      </a:r>
                    </a:p>
                    <a:p>
                      <a:pPr marL="171450" indent="-171450">
                        <a:buFont typeface="Arial" panose="020B0604020202020204" pitchFamily="34" charset="0"/>
                        <a:buChar char="•"/>
                      </a:pPr>
                      <a:r>
                        <a:rPr lang="en-GB" sz="1200" b="0" dirty="0"/>
                        <a:t>Simple Covalent Molecules</a:t>
                      </a:r>
                    </a:p>
                    <a:p>
                      <a:pPr marL="171450" indent="-171450">
                        <a:buFont typeface="Arial" panose="020B0604020202020204" pitchFamily="34" charset="0"/>
                        <a:buChar char="•"/>
                      </a:pPr>
                      <a:r>
                        <a:rPr lang="en-GB" sz="1200" b="0" dirty="0"/>
                        <a:t>Allotropes of Carbon</a:t>
                      </a:r>
                    </a:p>
                    <a:p>
                      <a:pPr marL="171450" indent="-171450">
                        <a:buFont typeface="Arial" panose="020B0604020202020204" pitchFamily="34" charset="0"/>
                        <a:buChar char="•"/>
                      </a:pPr>
                      <a:r>
                        <a:rPr lang="en-GB" sz="1200" b="0" dirty="0"/>
                        <a:t>Nanoscience</a:t>
                      </a:r>
                    </a:p>
                  </a:txBody>
                  <a:tcPr marT="45721" marB="45721"/>
                </a:tc>
                <a:tc>
                  <a:txBody>
                    <a:bodyPr/>
                    <a:lstStyle/>
                    <a:p>
                      <a:r>
                        <a:rPr lang="en-GB" sz="1200" b="1" dirty="0"/>
                        <a:t>Chemical Change</a:t>
                      </a:r>
                    </a:p>
                    <a:p>
                      <a:pPr marL="171450" indent="-171450">
                        <a:buFont typeface="Arial" panose="020B0604020202020204" pitchFamily="34" charset="0"/>
                        <a:buChar char="•"/>
                      </a:pPr>
                      <a:r>
                        <a:rPr lang="en-GB" sz="1200" b="0" dirty="0"/>
                        <a:t>Electrodes</a:t>
                      </a:r>
                    </a:p>
                    <a:p>
                      <a:pPr marL="171450" indent="-171450">
                        <a:buFont typeface="Arial" panose="020B0604020202020204" pitchFamily="34" charset="0"/>
                        <a:buChar char="•"/>
                      </a:pPr>
                      <a:r>
                        <a:rPr lang="en-GB" sz="1200" b="0" dirty="0"/>
                        <a:t>Molten Salt Electrolysis</a:t>
                      </a:r>
                    </a:p>
                    <a:p>
                      <a:pPr marL="171450" indent="-171450">
                        <a:buFont typeface="Arial" panose="020B0604020202020204" pitchFamily="34" charset="0"/>
                        <a:buChar char="•"/>
                      </a:pPr>
                      <a:r>
                        <a:rPr lang="en-GB" sz="1200" b="0" dirty="0"/>
                        <a:t>Solution Electrolysis</a:t>
                      </a:r>
                    </a:p>
                    <a:p>
                      <a:pPr marL="171450" indent="-171450">
                        <a:buFont typeface="Arial" panose="020B0604020202020204" pitchFamily="34" charset="0"/>
                        <a:buChar char="•"/>
                      </a:pPr>
                      <a:r>
                        <a:rPr lang="en-GB" sz="1200" b="0" dirty="0"/>
                        <a:t>Batteries</a:t>
                      </a:r>
                    </a:p>
                    <a:p>
                      <a:pPr marL="171450" indent="-171450">
                        <a:buFont typeface="Arial" panose="020B0604020202020204" pitchFamily="34" charset="0"/>
                        <a:buChar char="•"/>
                      </a:pPr>
                      <a:r>
                        <a:rPr lang="en-GB" sz="1200" b="0" dirty="0"/>
                        <a:t>Fuel cells</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Energy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Exothermic and Exothermic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Reaction Profiles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Investigating Temperature</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Paper 1 Mock Exam</a:t>
                      </a: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t>Provides an estimated grade for students as they progress into year 11.</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Quantitative Analysis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Bond enthalpy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Chromatography</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Earth’s Resources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Potable Water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Treating water from waste water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Testing the presence and purity of water</a:t>
                      </a:r>
                    </a:p>
                  </a:txBody>
                  <a:tcPr marT="45721" marB="45721"/>
                </a:tc>
                <a:extLst>
                  <a:ext uri="{0D108BD9-81ED-4DB2-BD59-A6C34878D82A}">
                    <a16:rowId xmlns:a16="http://schemas.microsoft.com/office/drawing/2014/main" val="144638458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16400635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776753547"/>
              </p:ext>
            </p:extLst>
          </p:nvPr>
        </p:nvGraphicFramePr>
        <p:xfrm>
          <a:off x="0" y="666536"/>
          <a:ext cx="12191992" cy="6191463"/>
        </p:xfrm>
        <a:graphic>
          <a:graphicData uri="http://schemas.openxmlformats.org/drawingml/2006/table">
            <a:tbl>
              <a:tblPr firstRow="1" bandRow="1">
                <a:tableStyleId>{5940675A-B579-460E-94D1-54222C63F5DA}</a:tableStyleId>
              </a:tblPr>
              <a:tblGrid>
                <a:gridCol w="508571">
                  <a:extLst>
                    <a:ext uri="{9D8B030D-6E8A-4147-A177-3AD203B41FA5}">
                      <a16:colId xmlns:a16="http://schemas.microsoft.com/office/drawing/2014/main" val="1323354650"/>
                    </a:ext>
                  </a:extLst>
                </a:gridCol>
                <a:gridCol w="508571">
                  <a:extLst>
                    <a:ext uri="{9D8B030D-6E8A-4147-A177-3AD203B41FA5}">
                      <a16:colId xmlns:a16="http://schemas.microsoft.com/office/drawing/2014/main" val="229629103"/>
                    </a:ext>
                  </a:extLst>
                </a:gridCol>
                <a:gridCol w="1862475">
                  <a:extLst>
                    <a:ext uri="{9D8B030D-6E8A-4147-A177-3AD203B41FA5}">
                      <a16:colId xmlns:a16="http://schemas.microsoft.com/office/drawing/2014/main" val="2268397797"/>
                    </a:ext>
                  </a:extLst>
                </a:gridCol>
                <a:gridCol w="1862475">
                  <a:extLst>
                    <a:ext uri="{9D8B030D-6E8A-4147-A177-3AD203B41FA5}">
                      <a16:colId xmlns:a16="http://schemas.microsoft.com/office/drawing/2014/main" val="1411940593"/>
                    </a:ext>
                  </a:extLst>
                </a:gridCol>
                <a:gridCol w="1862475">
                  <a:extLst>
                    <a:ext uri="{9D8B030D-6E8A-4147-A177-3AD203B41FA5}">
                      <a16:colId xmlns:a16="http://schemas.microsoft.com/office/drawing/2014/main" val="415188477"/>
                    </a:ext>
                  </a:extLst>
                </a:gridCol>
                <a:gridCol w="1862475">
                  <a:extLst>
                    <a:ext uri="{9D8B030D-6E8A-4147-A177-3AD203B41FA5}">
                      <a16:colId xmlns:a16="http://schemas.microsoft.com/office/drawing/2014/main" val="2116589672"/>
                    </a:ext>
                  </a:extLst>
                </a:gridCol>
                <a:gridCol w="1862475">
                  <a:extLst>
                    <a:ext uri="{9D8B030D-6E8A-4147-A177-3AD203B41FA5}">
                      <a16:colId xmlns:a16="http://schemas.microsoft.com/office/drawing/2014/main" val="1988259304"/>
                    </a:ext>
                  </a:extLst>
                </a:gridCol>
                <a:gridCol w="1862475">
                  <a:extLst>
                    <a:ext uri="{9D8B030D-6E8A-4147-A177-3AD203B41FA5}">
                      <a16:colId xmlns:a16="http://schemas.microsoft.com/office/drawing/2014/main" val="2065259818"/>
                    </a:ext>
                  </a:extLst>
                </a:gridCol>
              </a:tblGrid>
              <a:tr h="594965">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2383694">
                <a:tc rowSpan="2">
                  <a:txBody>
                    <a:bodyPr/>
                    <a:lstStyle/>
                    <a:p>
                      <a:pPr algn="ctr"/>
                      <a:r>
                        <a:rPr lang="en-GB" sz="2800" dirty="0"/>
                        <a:t>Physics</a:t>
                      </a:r>
                    </a:p>
                  </a:txBody>
                  <a:tcPr marT="45721" marB="45721" vert="vert270" anchor="ctr"/>
                </a:tc>
                <a:tc>
                  <a:txBody>
                    <a:bodyPr/>
                    <a:lstStyle/>
                    <a:p>
                      <a:r>
                        <a:rPr lang="en-GB" sz="1200" b="1" dirty="0"/>
                        <a:t>Combined</a:t>
                      </a:r>
                    </a:p>
                  </a:txBody>
                  <a:tcPr marT="45721" marB="45721" vert="vert270" anchor="ctr"/>
                </a:tc>
                <a:tc>
                  <a:txBody>
                    <a:bodyPr/>
                    <a:lstStyle/>
                    <a:p>
                      <a:r>
                        <a:rPr lang="en-GB" sz="1200" b="1" dirty="0"/>
                        <a:t>Motion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Speed and Velocity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Distance-Time Graphs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Acceleration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Velocity-Time Graphs</a:t>
                      </a:r>
                    </a:p>
                  </a:txBody>
                  <a:tcPr marT="45721" marB="45721"/>
                </a:tc>
                <a:tc>
                  <a:txBody>
                    <a:bodyPr/>
                    <a:lstStyle/>
                    <a:p>
                      <a:r>
                        <a:rPr lang="en-GB" sz="1200" b="1" dirty="0"/>
                        <a:t>Resistance</a:t>
                      </a:r>
                    </a:p>
                    <a:p>
                      <a:pPr marL="171450" indent="-171450">
                        <a:buFont typeface="Arial" panose="020B0604020202020204" pitchFamily="34" charset="0"/>
                        <a:buChar char="•"/>
                      </a:pPr>
                      <a:r>
                        <a:rPr lang="en-GB" sz="1200" b="0" dirty="0"/>
                        <a:t>Current-Voltage Characteristics</a:t>
                      </a:r>
                    </a:p>
                    <a:p>
                      <a:pPr marL="171450" indent="-171450">
                        <a:buFont typeface="Arial" panose="020B0604020202020204" pitchFamily="34" charset="0"/>
                        <a:buChar char="•"/>
                      </a:pPr>
                      <a:r>
                        <a:rPr lang="en-GB" sz="1200" b="0" dirty="0"/>
                        <a:t>Resistance of a Wire</a:t>
                      </a:r>
                    </a:p>
                    <a:p>
                      <a:pPr marL="171450" indent="-171450">
                        <a:buFont typeface="Arial" panose="020B0604020202020204" pitchFamily="34" charset="0"/>
                        <a:buChar char="•"/>
                      </a:pPr>
                      <a:r>
                        <a:rPr lang="en-GB" sz="1200" b="0" dirty="0"/>
                        <a:t>LDRs and Thermistors</a:t>
                      </a:r>
                    </a:p>
                  </a:txBody>
                  <a:tcPr marT="45721" marB="45721"/>
                </a:tc>
                <a:tc>
                  <a:txBody>
                    <a:bodyPr/>
                    <a:lstStyle/>
                    <a:p>
                      <a:r>
                        <a:rPr lang="en-GB" sz="1200" b="1" dirty="0"/>
                        <a:t>Electromagnetic Waves</a:t>
                      </a:r>
                    </a:p>
                    <a:p>
                      <a:pPr marL="171450" indent="-171450">
                        <a:buFont typeface="Arial" panose="020B0604020202020204" pitchFamily="34" charset="0"/>
                        <a:buChar char="•"/>
                      </a:pPr>
                      <a:r>
                        <a:rPr lang="en-GB" sz="1200" b="0" dirty="0"/>
                        <a:t>Refraction</a:t>
                      </a:r>
                    </a:p>
                    <a:p>
                      <a:pPr marL="171450" indent="-171450">
                        <a:buFont typeface="Arial" panose="020B0604020202020204" pitchFamily="34" charset="0"/>
                        <a:buChar char="•"/>
                      </a:pPr>
                      <a:r>
                        <a:rPr lang="en-GB" sz="1200" b="0" dirty="0"/>
                        <a:t>The EM Spectrum</a:t>
                      </a:r>
                    </a:p>
                    <a:p>
                      <a:pPr marL="171450" indent="-171450">
                        <a:buFont typeface="Arial" panose="020B0604020202020204" pitchFamily="34" charset="0"/>
                        <a:buChar char="•"/>
                      </a:pPr>
                      <a:r>
                        <a:rPr lang="en-GB" sz="1200" b="0" dirty="0"/>
                        <a:t>Heat Transfers by Radiation</a:t>
                      </a:r>
                    </a:p>
                  </a:txBody>
                  <a:tcPr marT="45721" marB="45721"/>
                </a:tc>
                <a:tc>
                  <a:txBody>
                    <a:bodyPr/>
                    <a:lstStyle/>
                    <a:p>
                      <a:r>
                        <a:rPr lang="en-GB" sz="1200" b="1" dirty="0"/>
                        <a:t>Atomic Structure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Alpha Decay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Beta Decay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Gamma Decay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Decay Equations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Half-Life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Radioactive Contamination and Irradiation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Models of the Atom</a:t>
                      </a:r>
                    </a:p>
                  </a:txBody>
                  <a:tcPr marT="45721" marB="45721"/>
                </a:tc>
                <a:tc>
                  <a:txBody>
                    <a:bodyPr/>
                    <a:lstStyle/>
                    <a:p>
                      <a:r>
                        <a:rPr lang="en-GB" sz="1200" b="1" dirty="0"/>
                        <a:t>Newton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Newton’s Laws of Motion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Terminal Velocity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Forces and Braking Distances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Centre of Mass</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Paper 1 Mock Exam</a:t>
                      </a: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t>Provides an estimated grade for students as they progress into year 11.</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Domestic Electricity</a:t>
                      </a:r>
                      <a:endParaRPr lang="en-GB"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Alternating and Direct Current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National Grid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Electrical Power</a:t>
                      </a:r>
                    </a:p>
                  </a:txBody>
                  <a:tcPr marT="45721" marB="45721"/>
                </a:tc>
                <a:extLst>
                  <a:ext uri="{0D108BD9-81ED-4DB2-BD59-A6C34878D82A}">
                    <a16:rowId xmlns:a16="http://schemas.microsoft.com/office/drawing/2014/main" val="627657364"/>
                  </a:ext>
                </a:extLst>
              </a:tr>
              <a:tr h="3212804">
                <a:tc vMerge="1">
                  <a:txBody>
                    <a:bodyPr/>
                    <a:lstStyle/>
                    <a:p>
                      <a:endParaRPr lang="en-GB" dirty="0"/>
                    </a:p>
                  </a:txBody>
                  <a:tcPr/>
                </a:tc>
                <a:tc>
                  <a:txBody>
                    <a:bodyPr/>
                    <a:lstStyle/>
                    <a:p>
                      <a:r>
                        <a:rPr lang="en-GB" sz="1200" b="1" dirty="0"/>
                        <a:t>Triple</a:t>
                      </a:r>
                    </a:p>
                  </a:txBody>
                  <a:tcPr marT="45721" marB="45721" vert="vert270" anchor="ctr"/>
                </a:tc>
                <a:tc>
                  <a:txBody>
                    <a:bodyPr/>
                    <a:lstStyle/>
                    <a:p>
                      <a:r>
                        <a:rPr lang="en-GB" sz="1200" b="1" dirty="0"/>
                        <a:t>Motion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Speed and Velocity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Distance-Time Graphs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Acceleration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Velocity-Time Graphs</a:t>
                      </a:r>
                    </a:p>
                    <a:p>
                      <a:r>
                        <a:rPr lang="en-GB" sz="1200" b="1" dirty="0"/>
                        <a:t>Resistance</a:t>
                      </a:r>
                    </a:p>
                    <a:p>
                      <a:pPr marL="171450" indent="-171450">
                        <a:buFont typeface="Arial" panose="020B0604020202020204" pitchFamily="34" charset="0"/>
                        <a:buChar char="•"/>
                      </a:pPr>
                      <a:r>
                        <a:rPr lang="en-GB" sz="1200" b="0" dirty="0"/>
                        <a:t>Current-Voltage Characteristics</a:t>
                      </a:r>
                    </a:p>
                    <a:p>
                      <a:pPr marL="171450" indent="-171450">
                        <a:buFont typeface="Arial" panose="020B0604020202020204" pitchFamily="34" charset="0"/>
                        <a:buChar char="•"/>
                      </a:pPr>
                      <a:r>
                        <a:rPr lang="en-GB" sz="1200" b="0" dirty="0"/>
                        <a:t>Resistance of a Wire</a:t>
                      </a:r>
                    </a:p>
                    <a:p>
                      <a:pPr marL="171450" indent="-171450">
                        <a:buFont typeface="Arial" panose="020B0604020202020204" pitchFamily="34" charset="0"/>
                        <a:buChar char="•"/>
                      </a:pPr>
                      <a:r>
                        <a:rPr lang="en-GB" sz="1200" b="0" dirty="0"/>
                        <a:t>LDRs and Thermistors</a:t>
                      </a:r>
                    </a:p>
                    <a:p>
                      <a:pPr marL="171450" indent="-171450">
                        <a:buFont typeface="Arial" panose="020B0604020202020204" pitchFamily="34" charset="0"/>
                        <a:buChar char="•"/>
                      </a:pPr>
                      <a:r>
                        <a:rPr lang="en-GB" sz="1200" b="0" dirty="0"/>
                        <a:t>Static Electricity and Fields</a:t>
                      </a:r>
                    </a:p>
                  </a:txBody>
                  <a:tcPr marT="45721" marB="45721"/>
                </a:tc>
                <a:tc>
                  <a:txBody>
                    <a:bodyPr/>
                    <a:lstStyle/>
                    <a:p>
                      <a:r>
                        <a:rPr lang="en-GB" sz="1200" b="1" dirty="0"/>
                        <a:t>Electromagnetic Waves</a:t>
                      </a:r>
                    </a:p>
                    <a:p>
                      <a:pPr marL="171450" indent="-171450">
                        <a:buFont typeface="Arial" panose="020B0604020202020204" pitchFamily="34" charset="0"/>
                        <a:buChar char="•"/>
                      </a:pPr>
                      <a:r>
                        <a:rPr lang="en-GB" sz="1200" b="0" dirty="0"/>
                        <a:t>Refraction</a:t>
                      </a:r>
                    </a:p>
                    <a:p>
                      <a:pPr marL="171450" indent="-171450">
                        <a:buFont typeface="Arial" panose="020B0604020202020204" pitchFamily="34" charset="0"/>
                        <a:buChar char="•"/>
                      </a:pPr>
                      <a:r>
                        <a:rPr lang="en-GB" sz="1200" b="0" dirty="0"/>
                        <a:t>The EM Spectrum</a:t>
                      </a:r>
                    </a:p>
                    <a:p>
                      <a:pPr marL="171450" indent="-171450">
                        <a:buFont typeface="Arial" panose="020B0604020202020204" pitchFamily="34" charset="0"/>
                        <a:buChar char="•"/>
                      </a:pPr>
                      <a:r>
                        <a:rPr lang="en-GB" sz="1200" b="0" dirty="0"/>
                        <a:t>Heat Transfers by Radiation</a:t>
                      </a:r>
                    </a:p>
                    <a:p>
                      <a:r>
                        <a:rPr lang="en-GB" sz="1200" b="1" dirty="0"/>
                        <a:t>Atomic Structure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Alpha Decay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Beta Decay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Gamma Decay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Decay Equations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Half-Life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Radioactive Contamination and Irradiation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Models of the Atom</a:t>
                      </a:r>
                    </a:p>
                  </a:txBody>
                  <a:tcPr marT="45721" marB="45721"/>
                </a:tc>
                <a:tc>
                  <a:txBody>
                    <a:bodyPr/>
                    <a:lstStyle/>
                    <a:p>
                      <a:r>
                        <a:rPr lang="en-GB" sz="1200" b="1" dirty="0"/>
                        <a:t>Newton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Newton’s Laws of Motion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Terminal Velocity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Forces and Braking Distances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Centre of Mass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Momentum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Conservation of Momentum</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Domestic Electricity</a:t>
                      </a:r>
                      <a:endParaRPr lang="en-GB"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Alternating and Direct Current</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National Grid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Electrical Power</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Waves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Sound and Ultrasound</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Earthquakes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Lenses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Colour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Black Body Radiation</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Atomic Structure</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Medical Applications of Radiation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Background Radiation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Fission and Fusion</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Paper 1 Mock Exam</a:t>
                      </a:r>
                      <a:endParaRPr lang="en-GB" sz="1200" b="0" dirty="0"/>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0" dirty="0"/>
                        <a:t>Provides an estimated grade for students as they progress into year 11.</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Electromagnetism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Magnetic Fields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Magnetic Fields of Electrical Currents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The Motor Effect</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1200" b="1" dirty="0"/>
                        <a:t>Space</a:t>
                      </a:r>
                      <a:endParaRPr lang="en-GB" sz="1200" b="0" dirty="0"/>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The Solar System</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Satellites and Circular Motion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The Lifecycle of a Star</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Cosmology</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Redshift</a:t>
                      </a:r>
                    </a:p>
                  </a:txBody>
                  <a:tcPr marT="45721" marB="45721"/>
                </a:tc>
                <a:extLst>
                  <a:ext uri="{0D108BD9-81ED-4DB2-BD59-A6C34878D82A}">
                    <a16:rowId xmlns:a16="http://schemas.microsoft.com/office/drawing/2014/main" val="552443569"/>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20489477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756255061"/>
              </p:ext>
            </p:extLst>
          </p:nvPr>
        </p:nvGraphicFramePr>
        <p:xfrm>
          <a:off x="0" y="666536"/>
          <a:ext cx="12191990" cy="6191464"/>
        </p:xfrm>
        <a:graphic>
          <a:graphicData uri="http://schemas.openxmlformats.org/drawingml/2006/table">
            <a:tbl>
              <a:tblPr firstRow="1" bandRow="1">
                <a:tableStyleId>{5940675A-B579-460E-94D1-54222C63F5DA}</a:tableStyleId>
              </a:tblPr>
              <a:tblGrid>
                <a:gridCol w="508571">
                  <a:extLst>
                    <a:ext uri="{9D8B030D-6E8A-4147-A177-3AD203B41FA5}">
                      <a16:colId xmlns:a16="http://schemas.microsoft.com/office/drawing/2014/main" val="1323354650"/>
                    </a:ext>
                  </a:extLst>
                </a:gridCol>
                <a:gridCol w="508571">
                  <a:extLst>
                    <a:ext uri="{9D8B030D-6E8A-4147-A177-3AD203B41FA5}">
                      <a16:colId xmlns:a16="http://schemas.microsoft.com/office/drawing/2014/main" val="229629103"/>
                    </a:ext>
                  </a:extLst>
                </a:gridCol>
                <a:gridCol w="2103428">
                  <a:extLst>
                    <a:ext uri="{9D8B030D-6E8A-4147-A177-3AD203B41FA5}">
                      <a16:colId xmlns:a16="http://schemas.microsoft.com/office/drawing/2014/main" val="2268397797"/>
                    </a:ext>
                  </a:extLst>
                </a:gridCol>
                <a:gridCol w="1814284">
                  <a:extLst>
                    <a:ext uri="{9D8B030D-6E8A-4147-A177-3AD203B41FA5}">
                      <a16:colId xmlns:a16="http://schemas.microsoft.com/office/drawing/2014/main" val="1411940593"/>
                    </a:ext>
                  </a:extLst>
                </a:gridCol>
                <a:gridCol w="1814284">
                  <a:extLst>
                    <a:ext uri="{9D8B030D-6E8A-4147-A177-3AD203B41FA5}">
                      <a16:colId xmlns:a16="http://schemas.microsoft.com/office/drawing/2014/main" val="415188477"/>
                    </a:ext>
                  </a:extLst>
                </a:gridCol>
                <a:gridCol w="1814284">
                  <a:extLst>
                    <a:ext uri="{9D8B030D-6E8A-4147-A177-3AD203B41FA5}">
                      <a16:colId xmlns:a16="http://schemas.microsoft.com/office/drawing/2014/main" val="2116589672"/>
                    </a:ext>
                  </a:extLst>
                </a:gridCol>
                <a:gridCol w="1814284">
                  <a:extLst>
                    <a:ext uri="{9D8B030D-6E8A-4147-A177-3AD203B41FA5}">
                      <a16:colId xmlns:a16="http://schemas.microsoft.com/office/drawing/2014/main" val="1988259304"/>
                    </a:ext>
                  </a:extLst>
                </a:gridCol>
                <a:gridCol w="1814284">
                  <a:extLst>
                    <a:ext uri="{9D8B030D-6E8A-4147-A177-3AD203B41FA5}">
                      <a16:colId xmlns:a16="http://schemas.microsoft.com/office/drawing/2014/main" val="2065259818"/>
                    </a:ext>
                  </a:extLst>
                </a:gridCol>
              </a:tblGrid>
              <a:tr h="618896">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1603339">
                <a:tc rowSpan="2">
                  <a:txBody>
                    <a:bodyPr/>
                    <a:lstStyle/>
                    <a:p>
                      <a:pPr algn="ctr"/>
                      <a:r>
                        <a:rPr lang="en-GB" sz="2800" dirty="0"/>
                        <a:t>Art</a:t>
                      </a:r>
                    </a:p>
                  </a:txBody>
                  <a:tcPr marT="45721" marB="45721" vert="vert270" anchor="ctr"/>
                </a:tc>
                <a:tc>
                  <a:txBody>
                    <a:bodyPr/>
                    <a:lstStyle/>
                    <a:p>
                      <a:r>
                        <a:rPr lang="en-GB" sz="1200" b="1" dirty="0"/>
                        <a:t>Main Topics</a:t>
                      </a:r>
                    </a:p>
                  </a:txBody>
                  <a:tcPr marT="45721" marB="45721" vert="vert270" anchor="ctr"/>
                </a:tc>
                <a:tc>
                  <a:txBody>
                    <a:bodyPr/>
                    <a:lstStyle/>
                    <a:p>
                      <a:r>
                        <a:rPr lang="en-GB" sz="1200" b="1" dirty="0"/>
                        <a:t>Identity</a:t>
                      </a:r>
                    </a:p>
                    <a:p>
                      <a:r>
                        <a:rPr lang="en-GB" sz="1200" b="0" dirty="0"/>
                        <a:t>Workshops to introduce the course (supporting Studies) </a:t>
                      </a:r>
                    </a:p>
                    <a:p>
                      <a:r>
                        <a:rPr lang="en-GB" sz="1200" b="0" dirty="0"/>
                        <a:t>Initial Ideas. </a:t>
                      </a:r>
                    </a:p>
                    <a:p>
                      <a:r>
                        <a:rPr lang="en-GB" sz="1200" b="0" dirty="0"/>
                        <a:t>Mood board and mind map creation.</a:t>
                      </a:r>
                    </a:p>
                    <a:p>
                      <a:r>
                        <a:rPr lang="en-GB" sz="1200" b="0" dirty="0"/>
                        <a:t>Initial pieces and experimentations. </a:t>
                      </a:r>
                    </a:p>
                  </a:txBody>
                  <a:tcPr marT="45721" marB="45721"/>
                </a:tc>
                <a:tc>
                  <a:txBody>
                    <a:bodyPr/>
                    <a:lstStyle/>
                    <a:p>
                      <a:r>
                        <a:rPr lang="en-GB" sz="1200" b="1" dirty="0"/>
                        <a:t>Identity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Initial Ideas</a:t>
                      </a:r>
                    </a:p>
                    <a:p>
                      <a:r>
                        <a:rPr lang="en-GB" sz="1200" b="0" dirty="0"/>
                        <a:t>Photography for Development work</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Finishing Initial pieces and experimentations. </a:t>
                      </a:r>
                    </a:p>
                  </a:txBody>
                  <a:tcPr marT="45721" marB="45721"/>
                </a:tc>
                <a:tc>
                  <a:txBody>
                    <a:bodyPr/>
                    <a:lstStyle/>
                    <a:p>
                      <a:r>
                        <a:rPr lang="en-GB" sz="1200" b="1" dirty="0"/>
                        <a:t>Identity</a:t>
                      </a:r>
                    </a:p>
                    <a:p>
                      <a:r>
                        <a:rPr lang="en-GB" sz="1200" b="1" dirty="0"/>
                        <a:t>Development</a:t>
                      </a:r>
                    </a:p>
                    <a:p>
                      <a:r>
                        <a:rPr lang="en-GB" sz="1200" b="0" dirty="0"/>
                        <a:t>Use own photography as starting points for development pieces and further experimentation.</a:t>
                      </a:r>
                    </a:p>
                  </a:txBody>
                  <a:tcPr marT="45721" marB="45721"/>
                </a:tc>
                <a:tc>
                  <a:txBody>
                    <a:bodyPr/>
                    <a:lstStyle/>
                    <a:p>
                      <a:r>
                        <a:rPr lang="en-GB" sz="1200" b="1" dirty="0"/>
                        <a:t>Identity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Use own photography as starting points for development pieces and further experimentation.</a:t>
                      </a:r>
                    </a:p>
                  </a:txBody>
                  <a:tcPr marT="45721" marB="45721"/>
                </a:tc>
                <a:tc>
                  <a:txBody>
                    <a:bodyPr/>
                    <a:lstStyle/>
                    <a:p>
                      <a:r>
                        <a:rPr lang="en-GB" sz="1200" b="1" dirty="0"/>
                        <a:t>Identity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Further Development</a:t>
                      </a:r>
                    </a:p>
                    <a:p>
                      <a:r>
                        <a:rPr lang="en-GB" sz="1200" b="0" dirty="0"/>
                        <a:t>Develop work further in order to plan a final outcome or more than one final outcome. </a:t>
                      </a:r>
                    </a:p>
                  </a:txBody>
                  <a:tcPr marT="45721" marB="45721"/>
                </a:tc>
                <a:tc>
                  <a:txBody>
                    <a:bodyPr/>
                    <a:lstStyle/>
                    <a:p>
                      <a:r>
                        <a:rPr lang="en-GB" sz="1200" b="1" dirty="0"/>
                        <a:t>Identity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dirty="0"/>
                        <a:t>Further Development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Develop work further in order to plan a final outcome or more than one final outcome. </a:t>
                      </a:r>
                    </a:p>
                  </a:txBody>
                  <a:tcPr marT="45721" marB="45721"/>
                </a:tc>
                <a:extLst>
                  <a:ext uri="{0D108BD9-81ED-4DB2-BD59-A6C34878D82A}">
                    <a16:rowId xmlns:a16="http://schemas.microsoft.com/office/drawing/2014/main" val="2497711377"/>
                  </a:ext>
                </a:extLst>
              </a:tr>
              <a:tr h="1414711">
                <a:tc vMerge="1">
                  <a:txBody>
                    <a:bodyPr/>
                    <a:lstStyle/>
                    <a:p>
                      <a:endParaRPr lang="en-GB" dirty="0"/>
                    </a:p>
                  </a:txBody>
                  <a:tcPr/>
                </a:tc>
                <a:tc>
                  <a:txBody>
                    <a:bodyPr/>
                    <a:lstStyle/>
                    <a:p>
                      <a:r>
                        <a:rPr lang="en-GB" sz="1200" b="1" dirty="0"/>
                        <a:t>Additional information</a:t>
                      </a:r>
                    </a:p>
                  </a:txBody>
                  <a:tcPr marT="45721" marB="45721" vert="vert270"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Students will explore a wide range of materials and techniques such as: drawing, printmaking, Acrylic and watercolour.</a:t>
                      </a:r>
                      <a:endParaRPr lang="en-GB" sz="1200" b="1" dirty="0"/>
                    </a:p>
                  </a:txBody>
                  <a:tcPr marT="45721" marB="45721"/>
                </a:tc>
                <a:tc>
                  <a:txBody>
                    <a:bodyPr/>
                    <a:lstStyle/>
                    <a:p>
                      <a:r>
                        <a:rPr lang="en-GB" sz="1200" b="0" dirty="0"/>
                        <a:t>Students will explore and develop skills in the medium of Photography.</a:t>
                      </a:r>
                    </a:p>
                    <a:p>
                      <a:r>
                        <a:rPr lang="en-GB" sz="1200" b="0" dirty="0"/>
                        <a:t>With a view to use photography as a starting point for their own art practice. </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Investigate and research the work of contemporary and historical artists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Develop their own practice as artists. </a:t>
                      </a:r>
                      <a:endParaRPr lang="en-GB" sz="1200" b="1"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Investigate and research the work of contemporary and historical artists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i="0" kern="1200" dirty="0">
                          <a:solidFill>
                            <a:schemeClr val="tx1"/>
                          </a:solidFill>
                          <a:effectLst/>
                          <a:latin typeface="+mn-lt"/>
                          <a:ea typeface="+mn-ea"/>
                          <a:cs typeface="+mn-cs"/>
                        </a:rPr>
                        <a:t>Develop their own practice as artists. </a:t>
                      </a:r>
                      <a:endParaRPr lang="en-GB" sz="1200" b="1" dirty="0"/>
                    </a:p>
                  </a:txBody>
                  <a:tcPr marT="45721" marB="45721"/>
                </a:tc>
                <a:tc>
                  <a:txBody>
                    <a:bodyPr/>
                    <a:lstStyle/>
                    <a:p>
                      <a:r>
                        <a:rPr lang="en-GB" sz="1200" b="0" dirty="0"/>
                        <a:t>Review and refine their own practice in order to create resolved outcomes. </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Review and refine their own practice in order to create resolved outcomes. </a:t>
                      </a:r>
                    </a:p>
                  </a:txBody>
                  <a:tcPr marT="45721" marB="45721"/>
                </a:tc>
                <a:extLst>
                  <a:ext uri="{0D108BD9-81ED-4DB2-BD59-A6C34878D82A}">
                    <a16:rowId xmlns:a16="http://schemas.microsoft.com/office/drawing/2014/main" val="1446384588"/>
                  </a:ext>
                </a:extLst>
              </a:tr>
              <a:tr h="2554518">
                <a:tc>
                  <a:txBody>
                    <a:bodyPr/>
                    <a:lstStyle/>
                    <a:p>
                      <a:pPr algn="ctr"/>
                      <a:r>
                        <a:rPr lang="en-GB" sz="2800" dirty="0"/>
                        <a:t>Business Studies</a:t>
                      </a:r>
                    </a:p>
                  </a:txBody>
                  <a:tcPr marT="45721" marB="45721" vert="vert270" anchor="ctr"/>
                </a:tc>
                <a:tc>
                  <a:txBody>
                    <a:bodyPr/>
                    <a:lstStyle/>
                    <a:p>
                      <a:r>
                        <a:rPr lang="en-GB" sz="1200" b="1" dirty="0"/>
                        <a:t>Main Topics</a:t>
                      </a:r>
                    </a:p>
                  </a:txBody>
                  <a:tcPr marT="45721" marB="45721" vert="vert270" anchor="ctr"/>
                </a:tc>
                <a:tc>
                  <a:txBody>
                    <a:bodyPr/>
                    <a:lstStyle/>
                    <a:p>
                      <a:pPr marL="0" marR="0" fontAlgn="t">
                        <a:spcBef>
                          <a:spcPts val="0"/>
                        </a:spcBef>
                        <a:spcAft>
                          <a:spcPts val="0"/>
                        </a:spcAft>
                      </a:pPr>
                      <a:r>
                        <a:rPr lang="en-GB" sz="1200" dirty="0">
                          <a:solidFill>
                            <a:srgbClr val="000000"/>
                          </a:solidFill>
                          <a:effectLst/>
                          <a:latin typeface="Calibri" panose="020F0502020204030204" pitchFamily="34" charset="0"/>
                        </a:rPr>
                        <a:t>1. Customer Needs</a:t>
                      </a:r>
                    </a:p>
                    <a:p>
                      <a:pPr marL="0" marR="0" fontAlgn="t">
                        <a:spcBef>
                          <a:spcPts val="0"/>
                        </a:spcBef>
                        <a:spcAft>
                          <a:spcPts val="0"/>
                        </a:spcAft>
                      </a:pPr>
                      <a:r>
                        <a:rPr lang="en-GB" sz="1200" dirty="0">
                          <a:solidFill>
                            <a:srgbClr val="000000"/>
                          </a:solidFill>
                          <a:effectLst/>
                          <a:latin typeface="Calibri" panose="020F0502020204030204" pitchFamily="34" charset="0"/>
                        </a:rPr>
                        <a:t>2. Market Research</a:t>
                      </a:r>
                    </a:p>
                    <a:p>
                      <a:pPr marL="0" marR="0" fontAlgn="t">
                        <a:spcBef>
                          <a:spcPts val="0"/>
                        </a:spcBef>
                        <a:spcAft>
                          <a:spcPts val="0"/>
                        </a:spcAft>
                      </a:pPr>
                      <a:r>
                        <a:rPr lang="en-GB" sz="1200" dirty="0">
                          <a:solidFill>
                            <a:srgbClr val="000000"/>
                          </a:solidFill>
                          <a:effectLst/>
                          <a:latin typeface="Calibri" panose="020F0502020204030204" pitchFamily="34" charset="0"/>
                        </a:rPr>
                        <a:t>3. Market Segmentation</a:t>
                      </a:r>
                    </a:p>
                    <a:p>
                      <a:pPr marL="0" marR="0" fontAlgn="t">
                        <a:spcBef>
                          <a:spcPts val="0"/>
                        </a:spcBef>
                        <a:spcAft>
                          <a:spcPts val="0"/>
                        </a:spcAft>
                      </a:pPr>
                      <a:r>
                        <a:rPr lang="en-GB" sz="1200" dirty="0">
                          <a:solidFill>
                            <a:srgbClr val="000000"/>
                          </a:solidFill>
                          <a:effectLst/>
                          <a:latin typeface="Calibri" panose="020F0502020204030204" pitchFamily="34" charset="0"/>
                        </a:rPr>
                        <a:t>4. Competitors</a:t>
                      </a:r>
                    </a:p>
                  </a:txBody>
                  <a:tcPr marT="45721" marB="45721"/>
                </a:tc>
                <a:tc>
                  <a:txBody>
                    <a:bodyPr/>
                    <a:lstStyle/>
                    <a:p>
                      <a:pPr marL="0" marR="0" fontAlgn="t">
                        <a:spcBef>
                          <a:spcPts val="0"/>
                        </a:spcBef>
                        <a:spcAft>
                          <a:spcPts val="0"/>
                        </a:spcAft>
                      </a:pPr>
                      <a:r>
                        <a:rPr lang="en-GB" sz="1200" dirty="0">
                          <a:solidFill>
                            <a:srgbClr val="000000"/>
                          </a:solidFill>
                          <a:effectLst/>
                          <a:latin typeface="Calibri" panose="020F0502020204030204" pitchFamily="34" charset="0"/>
                        </a:rPr>
                        <a:t>5. Location</a:t>
                      </a:r>
                    </a:p>
                    <a:p>
                      <a:pPr marL="0" marR="0" fontAlgn="t">
                        <a:spcBef>
                          <a:spcPts val="0"/>
                        </a:spcBef>
                        <a:spcAft>
                          <a:spcPts val="0"/>
                        </a:spcAft>
                      </a:pPr>
                      <a:r>
                        <a:rPr lang="en-GB" sz="1200" dirty="0">
                          <a:solidFill>
                            <a:srgbClr val="000000"/>
                          </a:solidFill>
                          <a:effectLst/>
                          <a:latin typeface="Calibri" panose="020F0502020204030204" pitchFamily="34" charset="0"/>
                        </a:rPr>
                        <a:t>6a. Marketing Mix</a:t>
                      </a:r>
                    </a:p>
                    <a:p>
                      <a:pPr marL="0" marR="0" fontAlgn="t">
                        <a:spcBef>
                          <a:spcPts val="0"/>
                        </a:spcBef>
                        <a:spcAft>
                          <a:spcPts val="0"/>
                        </a:spcAft>
                      </a:pPr>
                      <a:r>
                        <a:rPr lang="en-GB" sz="1200" dirty="0">
                          <a:solidFill>
                            <a:srgbClr val="000000"/>
                          </a:solidFill>
                          <a:effectLst/>
                          <a:latin typeface="Calibri" panose="020F0502020204030204" pitchFamily="34" charset="0"/>
                        </a:rPr>
                        <a:t>6b. Added Value</a:t>
                      </a:r>
                    </a:p>
                    <a:p>
                      <a:pPr marL="0" marR="0" fontAlgn="t">
                        <a:spcBef>
                          <a:spcPts val="0"/>
                        </a:spcBef>
                        <a:spcAft>
                          <a:spcPts val="0"/>
                        </a:spcAft>
                      </a:pPr>
                      <a:r>
                        <a:rPr lang="en-GB" sz="1200" dirty="0">
                          <a:solidFill>
                            <a:srgbClr val="000000"/>
                          </a:solidFill>
                          <a:effectLst/>
                          <a:latin typeface="Calibri" panose="020F0502020204030204" pitchFamily="34" charset="0"/>
                        </a:rPr>
                        <a:t>7. Costs, Revenue and Profit</a:t>
                      </a:r>
                    </a:p>
                    <a:p>
                      <a:pPr marL="0" marR="0" fontAlgn="t">
                        <a:spcBef>
                          <a:spcPts val="0"/>
                        </a:spcBef>
                        <a:spcAft>
                          <a:spcPts val="0"/>
                        </a:spcAft>
                      </a:pPr>
                      <a:r>
                        <a:rPr lang="en-GB" sz="1200" dirty="0">
                          <a:solidFill>
                            <a:srgbClr val="000000"/>
                          </a:solidFill>
                          <a:effectLst/>
                          <a:latin typeface="Calibri" panose="020F0502020204030204" pitchFamily="34" charset="0"/>
                        </a:rPr>
                        <a:t>8. Cash and Cashflow</a:t>
                      </a:r>
                    </a:p>
                  </a:txBody>
                  <a:tcPr marT="45721" marB="45721"/>
                </a:tc>
                <a:tc>
                  <a:txBody>
                    <a:bodyPr/>
                    <a:lstStyle/>
                    <a:p>
                      <a:pPr marL="0" marR="0" fontAlgn="t">
                        <a:spcBef>
                          <a:spcPts val="0"/>
                        </a:spcBef>
                        <a:spcAft>
                          <a:spcPts val="0"/>
                        </a:spcAft>
                      </a:pPr>
                      <a:r>
                        <a:rPr lang="en-GB" sz="1200" dirty="0">
                          <a:solidFill>
                            <a:srgbClr val="000000"/>
                          </a:solidFill>
                          <a:effectLst/>
                          <a:latin typeface="Calibri" panose="020F0502020204030204" pitchFamily="34" charset="0"/>
                        </a:rPr>
                        <a:t>9. Sources of finance</a:t>
                      </a:r>
                    </a:p>
                    <a:p>
                      <a:pPr marL="0" marR="0" fontAlgn="t">
                        <a:spcBef>
                          <a:spcPts val="0"/>
                        </a:spcBef>
                        <a:spcAft>
                          <a:spcPts val="0"/>
                        </a:spcAft>
                      </a:pPr>
                      <a:r>
                        <a:rPr lang="en-GB" sz="1200" dirty="0">
                          <a:solidFill>
                            <a:srgbClr val="000000"/>
                          </a:solidFill>
                          <a:effectLst/>
                          <a:latin typeface="Calibri" panose="020F0502020204030204" pitchFamily="34" charset="0"/>
                        </a:rPr>
                        <a:t>11. New Business Ideas</a:t>
                      </a:r>
                    </a:p>
                    <a:p>
                      <a:pPr marL="0" marR="0" fontAlgn="t">
                        <a:spcBef>
                          <a:spcPts val="0"/>
                        </a:spcBef>
                        <a:spcAft>
                          <a:spcPts val="0"/>
                        </a:spcAft>
                      </a:pPr>
                      <a:r>
                        <a:rPr lang="en-GB" sz="1200" dirty="0">
                          <a:solidFill>
                            <a:srgbClr val="000000"/>
                          </a:solidFill>
                          <a:effectLst/>
                          <a:latin typeface="Calibri" panose="020F0502020204030204" pitchFamily="34" charset="0"/>
                        </a:rPr>
                        <a:t>12. Risk and Reward of setting up a business</a:t>
                      </a:r>
                    </a:p>
                    <a:p>
                      <a:pPr marL="0" marR="0" fontAlgn="t">
                        <a:spcBef>
                          <a:spcPts val="0"/>
                        </a:spcBef>
                        <a:spcAft>
                          <a:spcPts val="0"/>
                        </a:spcAft>
                      </a:pPr>
                      <a:r>
                        <a:rPr lang="en-GB" sz="1200" dirty="0">
                          <a:solidFill>
                            <a:srgbClr val="000000"/>
                          </a:solidFill>
                          <a:effectLst/>
                          <a:latin typeface="Calibri" panose="020F0502020204030204" pitchFamily="34" charset="0"/>
                        </a:rPr>
                        <a:t>13. Purpose of Business</a:t>
                      </a:r>
                    </a:p>
                  </a:txBody>
                  <a:tcPr marT="45721" marB="45721"/>
                </a:tc>
                <a:tc>
                  <a:txBody>
                    <a:bodyPr/>
                    <a:lstStyle/>
                    <a:p>
                      <a:pPr marL="0" marR="0" fontAlgn="t">
                        <a:spcBef>
                          <a:spcPts val="0"/>
                        </a:spcBef>
                        <a:spcAft>
                          <a:spcPts val="0"/>
                        </a:spcAft>
                      </a:pPr>
                      <a:r>
                        <a:rPr lang="en-GB" sz="1200" dirty="0">
                          <a:solidFill>
                            <a:srgbClr val="000000"/>
                          </a:solidFill>
                          <a:effectLst/>
                          <a:latin typeface="Calibri" panose="020F0502020204030204" pitchFamily="34" charset="0"/>
                        </a:rPr>
                        <a:t>14. Role of an Entrepreneur</a:t>
                      </a:r>
                    </a:p>
                    <a:p>
                      <a:pPr marL="0" marR="0" fontAlgn="t">
                        <a:spcBef>
                          <a:spcPts val="0"/>
                        </a:spcBef>
                        <a:spcAft>
                          <a:spcPts val="0"/>
                        </a:spcAft>
                      </a:pPr>
                      <a:r>
                        <a:rPr lang="en-GB" sz="1200" dirty="0">
                          <a:solidFill>
                            <a:srgbClr val="000000"/>
                          </a:solidFill>
                          <a:effectLst/>
                          <a:latin typeface="Calibri" panose="020F0502020204030204" pitchFamily="34" charset="0"/>
                        </a:rPr>
                        <a:t>15. Aims and Objectives</a:t>
                      </a:r>
                    </a:p>
                    <a:p>
                      <a:pPr marL="0" marR="0" fontAlgn="t">
                        <a:spcBef>
                          <a:spcPts val="0"/>
                        </a:spcBef>
                        <a:spcAft>
                          <a:spcPts val="0"/>
                        </a:spcAft>
                      </a:pPr>
                      <a:r>
                        <a:rPr lang="en-GB" sz="1200" dirty="0">
                          <a:solidFill>
                            <a:srgbClr val="000000"/>
                          </a:solidFill>
                          <a:effectLst/>
                          <a:latin typeface="Calibri" panose="020F0502020204030204" pitchFamily="34" charset="0"/>
                        </a:rPr>
                        <a:t>16. Ownership</a:t>
                      </a:r>
                    </a:p>
                    <a:p>
                      <a:pPr marL="0" marR="0" fontAlgn="t">
                        <a:spcBef>
                          <a:spcPts val="0"/>
                        </a:spcBef>
                        <a:spcAft>
                          <a:spcPts val="0"/>
                        </a:spcAft>
                      </a:pPr>
                      <a:r>
                        <a:rPr lang="en-GB" sz="1200" dirty="0">
                          <a:solidFill>
                            <a:srgbClr val="000000"/>
                          </a:solidFill>
                          <a:effectLst/>
                          <a:latin typeface="Calibri" panose="020F0502020204030204" pitchFamily="34" charset="0"/>
                        </a:rPr>
                        <a:t>17. Business Plans</a:t>
                      </a:r>
                    </a:p>
                  </a:txBody>
                  <a:tcPr marT="45721" marB="45721"/>
                </a:tc>
                <a:tc>
                  <a:txBody>
                    <a:bodyPr/>
                    <a:lstStyle/>
                    <a:p>
                      <a:pPr marL="0" marR="0" fontAlgn="t">
                        <a:spcBef>
                          <a:spcPts val="0"/>
                        </a:spcBef>
                        <a:spcAft>
                          <a:spcPts val="0"/>
                        </a:spcAft>
                      </a:pPr>
                      <a:r>
                        <a:rPr lang="en-GB" sz="1200" dirty="0">
                          <a:solidFill>
                            <a:srgbClr val="000000"/>
                          </a:solidFill>
                          <a:effectLst/>
                          <a:latin typeface="Calibri" panose="020F0502020204030204" pitchFamily="34" charset="0"/>
                        </a:rPr>
                        <a:t>17. Stakeholders</a:t>
                      </a:r>
                    </a:p>
                    <a:p>
                      <a:pPr marL="0" marR="0" fontAlgn="t">
                        <a:spcBef>
                          <a:spcPts val="0"/>
                        </a:spcBef>
                        <a:spcAft>
                          <a:spcPts val="0"/>
                        </a:spcAft>
                      </a:pPr>
                      <a:r>
                        <a:rPr lang="en-GB" sz="1200" dirty="0">
                          <a:solidFill>
                            <a:srgbClr val="000000"/>
                          </a:solidFill>
                          <a:effectLst/>
                          <a:latin typeface="Calibri" panose="020F0502020204030204" pitchFamily="34" charset="0"/>
                        </a:rPr>
                        <a:t>18. Technology</a:t>
                      </a:r>
                    </a:p>
                    <a:p>
                      <a:pPr marL="0" marR="0" fontAlgn="t">
                        <a:spcBef>
                          <a:spcPts val="0"/>
                        </a:spcBef>
                        <a:spcAft>
                          <a:spcPts val="0"/>
                        </a:spcAft>
                      </a:pPr>
                      <a:r>
                        <a:rPr lang="en-GB" sz="1200" dirty="0">
                          <a:solidFill>
                            <a:srgbClr val="000000"/>
                          </a:solidFill>
                          <a:effectLst/>
                          <a:latin typeface="Calibri" panose="020F0502020204030204" pitchFamily="34" charset="0"/>
                        </a:rPr>
                        <a:t>19 Legislation </a:t>
                      </a:r>
                    </a:p>
                  </a:txBody>
                  <a:tcPr marT="45721" marB="45721"/>
                </a:tc>
                <a:tc>
                  <a:txBody>
                    <a:bodyPr/>
                    <a:lstStyle/>
                    <a:p>
                      <a:pPr marL="0" marR="0" fontAlgn="t">
                        <a:spcBef>
                          <a:spcPts val="0"/>
                        </a:spcBef>
                        <a:spcAft>
                          <a:spcPts val="0"/>
                        </a:spcAft>
                      </a:pPr>
                      <a:r>
                        <a:rPr lang="en-GB" sz="1200" dirty="0">
                          <a:solidFill>
                            <a:srgbClr val="000000"/>
                          </a:solidFill>
                          <a:effectLst/>
                          <a:latin typeface="Calibri" panose="020F0502020204030204" pitchFamily="34" charset="0"/>
                        </a:rPr>
                        <a:t>20. Economy</a:t>
                      </a:r>
                    </a:p>
                    <a:p>
                      <a:pPr marL="0" marR="0" fontAlgn="t">
                        <a:spcBef>
                          <a:spcPts val="0"/>
                        </a:spcBef>
                        <a:spcAft>
                          <a:spcPts val="0"/>
                        </a:spcAft>
                      </a:pPr>
                      <a:r>
                        <a:rPr lang="en-GB" sz="1200" dirty="0">
                          <a:solidFill>
                            <a:srgbClr val="000000"/>
                          </a:solidFill>
                          <a:effectLst/>
                          <a:latin typeface="Calibri" panose="020F0502020204030204" pitchFamily="34" charset="0"/>
                        </a:rPr>
                        <a:t>21. Responses to above</a:t>
                      </a:r>
                    </a:p>
                    <a:p>
                      <a:pPr marL="0" marR="0" fontAlgn="t">
                        <a:spcBef>
                          <a:spcPts val="0"/>
                        </a:spcBef>
                        <a:spcAft>
                          <a:spcPts val="0"/>
                        </a:spcAft>
                      </a:pPr>
                      <a:r>
                        <a:rPr lang="en-GB" sz="1200" dirty="0">
                          <a:solidFill>
                            <a:srgbClr val="000000"/>
                          </a:solidFill>
                          <a:effectLst/>
                          <a:latin typeface="Calibri" panose="020F0502020204030204" pitchFamily="34" charset="0"/>
                        </a:rPr>
                        <a:t>22. Understanding Business performance</a:t>
                      </a:r>
                    </a:p>
                    <a:p>
                      <a:pPr marL="0" marR="0" fontAlgn="t">
                        <a:spcBef>
                          <a:spcPts val="0"/>
                        </a:spcBef>
                        <a:spcAft>
                          <a:spcPts val="0"/>
                        </a:spcAft>
                      </a:pPr>
                      <a:r>
                        <a:rPr lang="en-GB" sz="1200" dirty="0">
                          <a:solidFill>
                            <a:srgbClr val="000000"/>
                          </a:solidFill>
                          <a:effectLst/>
                          <a:latin typeface="Calibri" panose="020F0502020204030204" pitchFamily="34" charset="0"/>
                        </a:rPr>
                        <a:t>Theme 1 Mock</a:t>
                      </a:r>
                    </a:p>
                  </a:txBody>
                  <a:tcPr marT="45721" marB="45721"/>
                </a:tc>
                <a:extLst>
                  <a:ext uri="{0D108BD9-81ED-4DB2-BD59-A6C34878D82A}">
                    <a16:rowId xmlns:a16="http://schemas.microsoft.com/office/drawing/2014/main" val="214165645"/>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84698963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3292517069"/>
              </p:ext>
            </p:extLst>
          </p:nvPr>
        </p:nvGraphicFramePr>
        <p:xfrm>
          <a:off x="0" y="666536"/>
          <a:ext cx="12191992" cy="6191462"/>
        </p:xfrm>
        <a:graphic>
          <a:graphicData uri="http://schemas.openxmlformats.org/drawingml/2006/table">
            <a:tbl>
              <a:tblPr firstRow="1" bandRow="1">
                <a:tableStyleId>{5940675A-B579-460E-94D1-54222C63F5DA}</a:tableStyleId>
              </a:tblPr>
              <a:tblGrid>
                <a:gridCol w="508571">
                  <a:extLst>
                    <a:ext uri="{9D8B030D-6E8A-4147-A177-3AD203B41FA5}">
                      <a16:colId xmlns:a16="http://schemas.microsoft.com/office/drawing/2014/main" val="1323354650"/>
                    </a:ext>
                  </a:extLst>
                </a:gridCol>
                <a:gridCol w="508571">
                  <a:extLst>
                    <a:ext uri="{9D8B030D-6E8A-4147-A177-3AD203B41FA5}">
                      <a16:colId xmlns:a16="http://schemas.microsoft.com/office/drawing/2014/main" val="229629103"/>
                    </a:ext>
                  </a:extLst>
                </a:gridCol>
                <a:gridCol w="1862475">
                  <a:extLst>
                    <a:ext uri="{9D8B030D-6E8A-4147-A177-3AD203B41FA5}">
                      <a16:colId xmlns:a16="http://schemas.microsoft.com/office/drawing/2014/main" val="2268397797"/>
                    </a:ext>
                  </a:extLst>
                </a:gridCol>
                <a:gridCol w="1862475">
                  <a:extLst>
                    <a:ext uri="{9D8B030D-6E8A-4147-A177-3AD203B41FA5}">
                      <a16:colId xmlns:a16="http://schemas.microsoft.com/office/drawing/2014/main" val="1411940593"/>
                    </a:ext>
                  </a:extLst>
                </a:gridCol>
                <a:gridCol w="1862475">
                  <a:extLst>
                    <a:ext uri="{9D8B030D-6E8A-4147-A177-3AD203B41FA5}">
                      <a16:colId xmlns:a16="http://schemas.microsoft.com/office/drawing/2014/main" val="415188477"/>
                    </a:ext>
                  </a:extLst>
                </a:gridCol>
                <a:gridCol w="1862475">
                  <a:extLst>
                    <a:ext uri="{9D8B030D-6E8A-4147-A177-3AD203B41FA5}">
                      <a16:colId xmlns:a16="http://schemas.microsoft.com/office/drawing/2014/main" val="2116589672"/>
                    </a:ext>
                  </a:extLst>
                </a:gridCol>
                <a:gridCol w="1862475">
                  <a:extLst>
                    <a:ext uri="{9D8B030D-6E8A-4147-A177-3AD203B41FA5}">
                      <a16:colId xmlns:a16="http://schemas.microsoft.com/office/drawing/2014/main" val="1988259304"/>
                    </a:ext>
                  </a:extLst>
                </a:gridCol>
                <a:gridCol w="1862475">
                  <a:extLst>
                    <a:ext uri="{9D8B030D-6E8A-4147-A177-3AD203B41FA5}">
                      <a16:colId xmlns:a16="http://schemas.microsoft.com/office/drawing/2014/main" val="2065259818"/>
                    </a:ext>
                  </a:extLst>
                </a:gridCol>
              </a:tblGrid>
              <a:tr h="558834">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4096063">
                <a:tc rowSpan="2">
                  <a:txBody>
                    <a:bodyPr/>
                    <a:lstStyle/>
                    <a:p>
                      <a:pPr algn="ctr"/>
                      <a:r>
                        <a:rPr lang="en-GB" sz="2800" dirty="0"/>
                        <a:t>Computer Science</a:t>
                      </a:r>
                    </a:p>
                  </a:txBody>
                  <a:tcPr marT="45721" marB="45721" vert="vert270" anchor="ctr"/>
                </a:tc>
                <a:tc>
                  <a:txBody>
                    <a:bodyPr/>
                    <a:lstStyle/>
                    <a:p>
                      <a:r>
                        <a:rPr lang="en-GB" sz="1200" b="1" dirty="0"/>
                        <a:t>Paper 1</a:t>
                      </a:r>
                    </a:p>
                  </a:txBody>
                  <a:tcPr marT="45721" marB="45721" vert="vert270" anchor="ctr"/>
                </a:tc>
                <a:tc>
                  <a:txBody>
                    <a:bodyPr/>
                    <a:lstStyle/>
                    <a:p>
                      <a:pPr algn="l">
                        <a:lnSpc>
                          <a:spcPct val="107000"/>
                        </a:lnSpc>
                        <a:spcAft>
                          <a:spcPts val="0"/>
                        </a:spcAft>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1.1 Systems Architecture </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1.1.1 Architecture of the CPU</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1.1.2 CPU Performance</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1.1.3 Embedded Systems </a:t>
                      </a:r>
                    </a:p>
                    <a:p>
                      <a:pPr marL="457200"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marL="457200"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algn="l">
                        <a:lnSpc>
                          <a:spcPct val="107000"/>
                        </a:lnSpc>
                        <a:spcAft>
                          <a:spcPts val="0"/>
                        </a:spcAft>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1.2 Memory and Storage </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1.1.4 Primary Storage</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1.1.5 Secondary Storage</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1.1.6 Units</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1.1.7 Data Storage</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1.1.8 Compression</a:t>
                      </a:r>
                    </a:p>
                    <a:p>
                      <a:pPr marL="457200"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marL="0" lvl="1" indent="0" algn="l">
                        <a:lnSpc>
                          <a:spcPct val="107000"/>
                        </a:lnSpc>
                        <a:spcAft>
                          <a:spcPts val="0"/>
                        </a:spcAft>
                        <a:buFont typeface="+mj-lt"/>
                        <a:buNone/>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1.2 Computer Networks, connections and protocols</a:t>
                      </a:r>
                    </a:p>
                    <a:p>
                      <a:pPr marL="0" lvl="1" indent="0" algn="l">
                        <a:lnSpc>
                          <a:spcPct val="107000"/>
                        </a:lnSpc>
                        <a:spcAft>
                          <a:spcPts val="0"/>
                        </a:spcAft>
                        <a:buFont typeface="+mj-lt"/>
                        <a:buNone/>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1.2.1 </a:t>
                      </a: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Networks and topologies </a:t>
                      </a:r>
                    </a:p>
                    <a:p>
                      <a:pPr marL="0" lvl="1" indent="0" algn="l">
                        <a:lnSpc>
                          <a:spcPct val="107000"/>
                        </a:lnSpc>
                        <a:spcAft>
                          <a:spcPts val="0"/>
                        </a:spcAft>
                        <a:buFont typeface="+mj-lt"/>
                        <a:buNone/>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1.2.2 Wired and wireless networks, protocols and layers </a:t>
                      </a:r>
                    </a:p>
                    <a:p>
                      <a:pPr marL="457200"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marL="0" lvl="1" indent="0" algn="l">
                        <a:lnSpc>
                          <a:spcPct val="107000"/>
                        </a:lnSpc>
                        <a:spcAft>
                          <a:spcPts val="0"/>
                        </a:spcAft>
                        <a:buFont typeface="+mj-lt"/>
                        <a:buNone/>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1.3 Network Security </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1.3.1 Threats to computer systems and networks</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1.3.2 Identifying and preventing vulnerabilities </a:t>
                      </a:r>
                    </a:p>
                  </a:txBody>
                  <a:tcPr marL="68580" marR="68580" marT="0" marB="0"/>
                </a:tc>
                <a:tc>
                  <a:txBody>
                    <a:bodyPr/>
                    <a:lstStyle/>
                    <a:p>
                      <a:pPr marL="0" lvl="1" indent="0" algn="l">
                        <a:lnSpc>
                          <a:spcPct val="107000"/>
                        </a:lnSpc>
                        <a:spcAft>
                          <a:spcPts val="0"/>
                        </a:spcAft>
                        <a:buFont typeface="+mj-lt"/>
                        <a:buNone/>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1.4 Systems Software </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1.4.1 Operating Systems</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1.4.2 Utility Software </a:t>
                      </a:r>
                    </a:p>
                    <a:p>
                      <a:pPr marL="457200"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tc>
                <a:tc>
                  <a:txBody>
                    <a:bodyPr/>
                    <a:lstStyle/>
                    <a:p>
                      <a:pPr marL="0" lvl="1" indent="0" algn="l">
                        <a:lnSpc>
                          <a:spcPct val="107000"/>
                        </a:lnSpc>
                        <a:spcAft>
                          <a:spcPts val="0"/>
                        </a:spcAft>
                        <a:buFont typeface="+mj-lt"/>
                        <a:buNone/>
                        <a:tabLst>
                          <a:tab pos="176213" algn="l"/>
                        </a:tabLst>
                      </a:pPr>
                      <a:r>
                        <a:rPr lang="en-GB" sz="1200" b="1" i="1" kern="100" dirty="0">
                          <a:effectLst/>
                          <a:latin typeface="Calibri" panose="020F0502020204030204" pitchFamily="34" charset="0"/>
                          <a:ea typeface="Calibri" panose="020F0502020204030204" pitchFamily="34" charset="0"/>
                          <a:cs typeface="Times New Roman" panose="02020603050405020304" pitchFamily="18" charset="0"/>
                        </a:rPr>
                        <a:t>1.5 Ethical, legal, cultural and environmental impacts of digital technology </a:t>
                      </a:r>
                      <a:endParaRPr lang="en-GB" sz="1200" kern="100" dirty="0">
                        <a:effectLst/>
                        <a:latin typeface="Calibri" panose="020F0502020204030204" pitchFamily="34" charset="0"/>
                        <a:ea typeface="Calibri" panose="020F0502020204030204" pitchFamily="34" charset="0"/>
                        <a:cs typeface="Times New Roman" panose="02020603050405020304" pitchFamily="18" charset="0"/>
                      </a:endParaRP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1.5.1 Ethical / legal / cultural issues / environmental issues / privacy issues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1.5.2 Legislation relevant to Computer Science:</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1.5.3 The Data Protection Act 2018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1.5.4 Computer Misuse Act 1990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1.5.5 Copyright, Designs and Patents Act 1988</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1.5.6 Software Licenses (Open Source and Proprietary) </a:t>
                      </a:r>
                    </a:p>
                  </a:txBody>
                  <a:tcPr marL="68580" marR="68580" marT="0" marB="0"/>
                </a:tc>
                <a:extLst>
                  <a:ext uri="{0D108BD9-81ED-4DB2-BD59-A6C34878D82A}">
                    <a16:rowId xmlns:a16="http://schemas.microsoft.com/office/drawing/2014/main" val="2497711377"/>
                  </a:ext>
                </a:extLst>
              </a:tr>
              <a:tr h="1536565">
                <a:tc vMerge="1">
                  <a:txBody>
                    <a:bodyPr/>
                    <a:lstStyle/>
                    <a:p>
                      <a:endParaRPr lang="en-GB" dirty="0"/>
                    </a:p>
                  </a:txBody>
                  <a:tcPr/>
                </a:tc>
                <a:tc>
                  <a:txBody>
                    <a:bodyPr/>
                    <a:lstStyle/>
                    <a:p>
                      <a:r>
                        <a:rPr lang="en-US" sz="1200" b="1" dirty="0"/>
                        <a:t>P</a:t>
                      </a:r>
                      <a:r>
                        <a:rPr lang="en-GB" sz="1200" b="1" dirty="0"/>
                        <a:t>aper 2</a:t>
                      </a:r>
                    </a:p>
                  </a:txBody>
                  <a:tcPr marT="45721" marB="45721" vert="vert270" anchor="ctr"/>
                </a:tc>
                <a:tc>
                  <a:txBody>
                    <a:bodyPr/>
                    <a:lstStyle/>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2.1 Algorithms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2.1.1 Computational Thinking</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2.1.2 Designing, creating and refining algorithms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2.1.3 Searching and sorting algorithms </a:t>
                      </a:r>
                    </a:p>
                  </a:txBody>
                  <a:tcPr marL="68580" marR="68580" marT="0" marB="0"/>
                </a:tc>
                <a:tc>
                  <a:txBody>
                    <a:bodyPr/>
                    <a:lstStyle/>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2.2 Programming Fundamentals</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Program Constructs; sequence, selection and iteration </a:t>
                      </a:r>
                    </a:p>
                  </a:txBody>
                  <a:tcPr marL="68580" marR="68580" marT="0" marB="0"/>
                </a:tc>
                <a:tc>
                  <a:txBody>
                    <a:bodyPr/>
                    <a:lstStyle/>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2.2 Programming Fundamentals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The use of variables, constants, operators, inputs, outputs and assignment</a:t>
                      </a:r>
                    </a:p>
                  </a:txBody>
                  <a:tcPr marL="68580" marR="68580" marT="0" marB="0"/>
                </a:tc>
                <a:tc>
                  <a:txBody>
                    <a:bodyPr/>
                    <a:lstStyle/>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2.2. Programming Fundamentals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Arithmetic operators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Boolean operators </a:t>
                      </a:r>
                    </a:p>
                  </a:txBody>
                  <a:tcPr marL="68580" marR="68580" marT="0" marB="0"/>
                </a:tc>
                <a:tc>
                  <a:txBody>
                    <a:bodyPr/>
                    <a:lstStyle/>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2.2 Programming Fundamentals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Programming Challenges </a:t>
                      </a:r>
                    </a:p>
                  </a:txBody>
                  <a:tcPr marL="68580" marR="68580" marT="0" marB="0"/>
                </a:tc>
                <a:tc>
                  <a:txBody>
                    <a:bodyPr/>
                    <a:lstStyle/>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2.2 Programming Fundamentals </a:t>
                      </a:r>
                    </a:p>
                    <a:p>
                      <a:pPr algn="l">
                        <a:lnSpc>
                          <a:spcPct val="107000"/>
                        </a:lnSpc>
                        <a:spcAft>
                          <a:spcPts val="0"/>
                        </a:spcAft>
                      </a:pPr>
                      <a:r>
                        <a:rPr lang="en-GB" sz="1200" kern="100" dirty="0">
                          <a:effectLst/>
                          <a:latin typeface="Calibri" panose="020F0502020204030204" pitchFamily="34" charset="0"/>
                          <a:ea typeface="Calibri" panose="020F0502020204030204" pitchFamily="34" charset="0"/>
                          <a:cs typeface="Times New Roman" panose="02020603050405020304" pitchFamily="18" charset="0"/>
                        </a:rPr>
                        <a:t>Programming Challenges </a:t>
                      </a:r>
                    </a:p>
                  </a:txBody>
                  <a:tcPr marL="68580" marR="68580" marT="0" marB="0"/>
                </a:tc>
                <a:extLst>
                  <a:ext uri="{0D108BD9-81ED-4DB2-BD59-A6C34878D82A}">
                    <a16:rowId xmlns:a16="http://schemas.microsoft.com/office/drawing/2014/main" val="144638458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163521238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3947946060"/>
              </p:ext>
            </p:extLst>
          </p:nvPr>
        </p:nvGraphicFramePr>
        <p:xfrm>
          <a:off x="0" y="666538"/>
          <a:ext cx="12191990" cy="6191460"/>
        </p:xfrm>
        <a:graphic>
          <a:graphicData uri="http://schemas.openxmlformats.org/drawingml/2006/table">
            <a:tbl>
              <a:tblPr firstRow="1" bandRow="1">
                <a:tableStyleId>{5940675A-B579-460E-94D1-54222C63F5DA}</a:tableStyleId>
              </a:tblPr>
              <a:tblGrid>
                <a:gridCol w="503434">
                  <a:extLst>
                    <a:ext uri="{9D8B030D-6E8A-4147-A177-3AD203B41FA5}">
                      <a16:colId xmlns:a16="http://schemas.microsoft.com/office/drawing/2014/main" val="1323354650"/>
                    </a:ext>
                  </a:extLst>
                </a:gridCol>
                <a:gridCol w="503434">
                  <a:extLst>
                    <a:ext uri="{9D8B030D-6E8A-4147-A177-3AD203B41FA5}">
                      <a16:colId xmlns:a16="http://schemas.microsoft.com/office/drawing/2014/main" val="229629103"/>
                    </a:ext>
                  </a:extLst>
                </a:gridCol>
                <a:gridCol w="1864187">
                  <a:extLst>
                    <a:ext uri="{9D8B030D-6E8A-4147-A177-3AD203B41FA5}">
                      <a16:colId xmlns:a16="http://schemas.microsoft.com/office/drawing/2014/main" val="2268397797"/>
                    </a:ext>
                  </a:extLst>
                </a:gridCol>
                <a:gridCol w="1864187">
                  <a:extLst>
                    <a:ext uri="{9D8B030D-6E8A-4147-A177-3AD203B41FA5}">
                      <a16:colId xmlns:a16="http://schemas.microsoft.com/office/drawing/2014/main" val="1411940593"/>
                    </a:ext>
                  </a:extLst>
                </a:gridCol>
                <a:gridCol w="1864187">
                  <a:extLst>
                    <a:ext uri="{9D8B030D-6E8A-4147-A177-3AD203B41FA5}">
                      <a16:colId xmlns:a16="http://schemas.microsoft.com/office/drawing/2014/main" val="415188477"/>
                    </a:ext>
                  </a:extLst>
                </a:gridCol>
                <a:gridCol w="1864187">
                  <a:extLst>
                    <a:ext uri="{9D8B030D-6E8A-4147-A177-3AD203B41FA5}">
                      <a16:colId xmlns:a16="http://schemas.microsoft.com/office/drawing/2014/main" val="2116589672"/>
                    </a:ext>
                  </a:extLst>
                </a:gridCol>
                <a:gridCol w="1864187">
                  <a:extLst>
                    <a:ext uri="{9D8B030D-6E8A-4147-A177-3AD203B41FA5}">
                      <a16:colId xmlns:a16="http://schemas.microsoft.com/office/drawing/2014/main" val="1988259304"/>
                    </a:ext>
                  </a:extLst>
                </a:gridCol>
                <a:gridCol w="1864187">
                  <a:extLst>
                    <a:ext uri="{9D8B030D-6E8A-4147-A177-3AD203B41FA5}">
                      <a16:colId xmlns:a16="http://schemas.microsoft.com/office/drawing/2014/main" val="2065259818"/>
                    </a:ext>
                  </a:extLst>
                </a:gridCol>
              </a:tblGrid>
              <a:tr h="528365">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563465">
                <a:tc rowSpan="2">
                  <a:txBody>
                    <a:bodyPr/>
                    <a:lstStyle/>
                    <a:p>
                      <a:pPr algn="ctr"/>
                      <a:r>
                        <a:rPr lang="en-GB" sz="2800" dirty="0"/>
                        <a:t>Drama</a:t>
                      </a:r>
                    </a:p>
                  </a:txBody>
                  <a:tcPr marT="45721" marB="45721" vert="vert270" anchor="ctr"/>
                </a:tc>
                <a:tc>
                  <a:txBody>
                    <a:bodyPr/>
                    <a:lstStyle/>
                    <a:p>
                      <a:r>
                        <a:rPr lang="en-GB" sz="1100" b="1" dirty="0"/>
                        <a:t>Main Topics</a:t>
                      </a:r>
                    </a:p>
                  </a:txBody>
                  <a:tcPr marT="45721" marB="45721" vert="vert270" anchor="ctr"/>
                </a:tc>
                <a:tc>
                  <a:txBody>
                    <a:bodyPr/>
                    <a:lstStyle/>
                    <a:p>
                      <a:r>
                        <a:rPr lang="en-US" sz="1100" b="1" dirty="0"/>
                        <a:t>Blood Brothers</a:t>
                      </a:r>
                      <a:endParaRPr lang="en-GB" sz="1100" b="1" dirty="0"/>
                    </a:p>
                  </a:txBody>
                  <a:tcPr marT="45721" marB="45721"/>
                </a:tc>
                <a:tc>
                  <a:txBody>
                    <a:bodyPr/>
                    <a:lstStyle/>
                    <a:p>
                      <a:r>
                        <a:rPr lang="en-US" sz="1100" b="1" dirty="0"/>
                        <a:t>Section B practice questions</a:t>
                      </a:r>
                      <a:endParaRPr lang="en-GB" sz="1100" b="1" dirty="0"/>
                    </a:p>
                  </a:txBody>
                  <a:tcPr marT="45721" marB="45721"/>
                </a:tc>
                <a:tc>
                  <a:txBody>
                    <a:bodyPr/>
                    <a:lstStyle/>
                    <a:p>
                      <a:r>
                        <a:rPr lang="en-US" sz="1100" b="1" dirty="0"/>
                        <a:t>Component 2 – devising drama</a:t>
                      </a:r>
                      <a:endParaRPr lang="en-GB" sz="1100" b="1" dirty="0"/>
                    </a:p>
                  </a:txBody>
                  <a:tcPr marT="45721" marB="45721"/>
                </a:tc>
                <a:tc>
                  <a:txBody>
                    <a:bodyPr/>
                    <a:lstStyle/>
                    <a:p>
                      <a:r>
                        <a:rPr lang="en-US" sz="1100" b="1" i="0" kern="1200" dirty="0">
                          <a:solidFill>
                            <a:schemeClr val="tx1"/>
                          </a:solidFill>
                          <a:effectLst/>
                          <a:latin typeface="+mn-lt"/>
                          <a:ea typeface="+mn-ea"/>
                          <a:cs typeface="+mn-cs"/>
                        </a:rPr>
                        <a:t>Devising log/recording practical exam</a:t>
                      </a:r>
                      <a:endParaRPr lang="en-GB" sz="1100" b="1" i="0" kern="1200" dirty="0">
                        <a:solidFill>
                          <a:schemeClr val="tx1"/>
                        </a:solidFill>
                        <a:effectLst/>
                        <a:latin typeface="+mn-lt"/>
                        <a:ea typeface="+mn-ea"/>
                        <a:cs typeface="+mn-cs"/>
                      </a:endParaRPr>
                    </a:p>
                  </a:txBody>
                  <a:tcPr marT="45721" marB="45721"/>
                </a:tc>
                <a:tc gridSpan="2">
                  <a:txBody>
                    <a:bodyPr/>
                    <a:lstStyle/>
                    <a:p>
                      <a:r>
                        <a:rPr lang="en-US" sz="1100" b="1" dirty="0"/>
                        <a:t>Theatre roles and terminology</a:t>
                      </a:r>
                      <a:endParaRPr lang="en-GB" sz="1100" b="1" dirty="0"/>
                    </a:p>
                  </a:txBody>
                  <a:tcPr marT="45721" marB="45721"/>
                </a:tc>
                <a:tc hMerge="1">
                  <a:txBody>
                    <a:bodyPr/>
                    <a:lstStyle/>
                    <a:p>
                      <a:endParaRPr lang="en-GB" sz="1200" b="1" dirty="0"/>
                    </a:p>
                  </a:txBody>
                  <a:tcPr marT="45721" marB="45721"/>
                </a:tc>
                <a:extLst>
                  <a:ext uri="{0D108BD9-81ED-4DB2-BD59-A6C34878D82A}">
                    <a16:rowId xmlns:a16="http://schemas.microsoft.com/office/drawing/2014/main" val="627657364"/>
                  </a:ext>
                </a:extLst>
              </a:tr>
              <a:tr h="2657359">
                <a:tc vMerge="1">
                  <a:txBody>
                    <a:bodyPr/>
                    <a:lstStyle/>
                    <a:p>
                      <a:endParaRPr lang="en-GB" dirty="0"/>
                    </a:p>
                  </a:txBody>
                  <a:tcPr/>
                </a:tc>
                <a:tc>
                  <a:txBody>
                    <a:bodyPr/>
                    <a:lstStyle/>
                    <a:p>
                      <a:r>
                        <a:rPr lang="en-GB" sz="1100" b="1" dirty="0"/>
                        <a:t>Additional information</a:t>
                      </a:r>
                    </a:p>
                  </a:txBody>
                  <a:tcPr marT="45721" marB="45721" vert="vert270" anchor="ct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Design Skills Demonstrated in the Performance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Character Motivation and Interaction</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Social, Cultural and Historical Contexts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Interpret Texts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Specific Features of the Style/ Genre of the Performance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Sub-text and the Creation of Mood and Atmosphere</a:t>
                      </a:r>
                      <a:endParaRPr lang="en-GB" sz="1100" b="1" dirty="0"/>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Spaced Retrieval Practice Questions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Detailed Feedback Given on Responses and Time Given to Reflect/Improve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Revision Booklets and Practice Questions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i="1" dirty="0">
                          <a:solidFill>
                            <a:srgbClr val="000000"/>
                          </a:solidFill>
                        </a:rPr>
                        <a:t>In-depth study of Theatre Practitioners and their techniques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Explore and Communicate Meaning</a:t>
                      </a: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What messages the company may be trying to communicate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i="1" dirty="0">
                          <a:solidFill>
                            <a:srgbClr val="000000"/>
                          </a:solidFill>
                        </a:rPr>
                        <a:t>Creation of theatre/design elements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i="1" dirty="0">
                          <a:solidFill>
                            <a:srgbClr val="000000"/>
                          </a:solidFill>
                        </a:rPr>
                        <a:t>Carry out research, develop and refinement, analyse and evaluate the process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Specific Features of the Style/ Genre of the Performance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Create clear connections, between chosen practitioners and dramatic intentions</a:t>
                      </a:r>
                    </a:p>
                  </a:txBody>
                  <a:tcPr marT="45721" marB="45721"/>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i="1" dirty="0"/>
                        <a:t>40% of overall GCSE Drama complete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chemeClr val="tx1"/>
                          </a:solidFill>
                        </a:rPr>
                        <a:t>Solidify Dramatic Intentions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chemeClr val="tx1"/>
                          </a:solidFill>
                        </a:rPr>
                        <a:t>Carry out research and develop their own ideas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chemeClr val="tx1"/>
                          </a:solidFill>
                        </a:rPr>
                        <a:t>Rehearse, refine and amend their work</a:t>
                      </a:r>
                    </a:p>
                    <a:p>
                      <a:pPr rtl="0" fontAlgn="base"/>
                      <a:endParaRPr lang="en-GB" sz="1100" b="0" i="0" kern="1200" dirty="0">
                        <a:solidFill>
                          <a:schemeClr val="tx1"/>
                        </a:solidFill>
                        <a:effectLst/>
                        <a:latin typeface="+mn-lt"/>
                        <a:ea typeface="+mn-ea"/>
                        <a:cs typeface="+mn-cs"/>
                      </a:endParaRPr>
                    </a:p>
                  </a:txBody>
                  <a:tcPr marT="45721" marB="45721"/>
                </a:tc>
                <a:tc gridSpan="2">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Use of the Performance Space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Relationships realised between Performers and Audience</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Collaborate with others</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Stage Positioning &amp; Stage Configuration</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Drama and Theatre Terminology and how to use it appropriately</a:t>
                      </a:r>
                    </a:p>
                    <a:p>
                      <a:pPr marL="0" marR="0" lvl="0" indent="0" algn="l" defTabSz="914400" rtl="0" eaLnBrk="1" fontAlgn="base" latinLnBrk="0" hangingPunct="1">
                        <a:lnSpc>
                          <a:spcPct val="100000"/>
                        </a:lnSpc>
                        <a:spcBef>
                          <a:spcPts val="0"/>
                        </a:spcBef>
                        <a:spcAft>
                          <a:spcPts val="0"/>
                        </a:spcAft>
                        <a:buClrTx/>
                        <a:buSzTx/>
                        <a:buFontTx/>
                        <a:buNone/>
                        <a:tabLst/>
                        <a:defRPr/>
                      </a:pPr>
                      <a:r>
                        <a:rPr lang="en-GB" sz="1100" dirty="0">
                          <a:solidFill>
                            <a:srgbClr val="000000"/>
                          </a:solidFill>
                        </a:rPr>
                        <a:t>The Roles and Responsibilities of Theatre Makers in Contemporary, Professional Practice </a:t>
                      </a:r>
                    </a:p>
                  </a:txBody>
                  <a:tcPr marT="45721" marB="45721"/>
                </a:tc>
                <a:tc hMerge="1">
                  <a:txBody>
                    <a:bodyPr/>
                    <a:lstStyle/>
                    <a:p>
                      <a:endParaRPr lang="en-GB" sz="1200" b="1" dirty="0"/>
                    </a:p>
                  </a:txBody>
                  <a:tcPr marT="45721" marB="45721"/>
                </a:tc>
                <a:extLst>
                  <a:ext uri="{0D108BD9-81ED-4DB2-BD59-A6C34878D82A}">
                    <a16:rowId xmlns:a16="http://schemas.microsoft.com/office/drawing/2014/main" val="552443569"/>
                  </a:ext>
                </a:extLst>
              </a:tr>
              <a:tr h="777007">
                <a:tc rowSpan="2">
                  <a:txBody>
                    <a:bodyPr/>
                    <a:lstStyle/>
                    <a:p>
                      <a:pPr algn="ctr"/>
                      <a:r>
                        <a:rPr lang="en-GB" sz="2800" dirty="0"/>
                        <a:t>French</a:t>
                      </a:r>
                    </a:p>
                  </a:txBody>
                  <a:tcPr marT="45721" marB="45721" vert="vert270" anchor="ctr"/>
                </a:tc>
                <a:tc>
                  <a:txBody>
                    <a:bodyPr/>
                    <a:lstStyle/>
                    <a:p>
                      <a:r>
                        <a:rPr lang="en-GB" sz="1100" b="1"/>
                        <a:t>Main Topics</a:t>
                      </a:r>
                      <a:endParaRPr lang="en-GB" sz="1100" b="1" dirty="0"/>
                    </a:p>
                  </a:txBody>
                  <a:tcPr marT="45721" marB="45721" vert="vert270" anchor="ctr"/>
                </a:tc>
                <a:tc>
                  <a:txBody>
                    <a:bodyPr/>
                    <a:lstStyle/>
                    <a:p>
                      <a:r>
                        <a:rPr lang="en-GB" sz="1100" b="0" dirty="0"/>
                        <a:t>Media and Technology -</a:t>
                      </a:r>
                    </a:p>
                    <a:p>
                      <a:r>
                        <a:rPr lang="en-GB" sz="1100" b="0" dirty="0"/>
                        <a:t>My personal world – staying active</a:t>
                      </a:r>
                    </a:p>
                  </a:txBody>
                  <a:tcPr marT="45721" marB="45721"/>
                </a:tc>
                <a:tc>
                  <a:txBody>
                    <a:bodyPr/>
                    <a:lstStyle/>
                    <a:p>
                      <a:r>
                        <a:rPr lang="en-GB" sz="1100" b="0" dirty="0"/>
                        <a:t>My personal world</a:t>
                      </a:r>
                      <a:r>
                        <a:rPr lang="en-GB" sz="1100" b="0" baseline="0" dirty="0"/>
                        <a:t> </a:t>
                      </a:r>
                    </a:p>
                    <a:p>
                      <a:r>
                        <a:rPr lang="en-GB" sz="1100" b="0" baseline="0" dirty="0"/>
                        <a:t>Family, friends and friendship. Role-models </a:t>
                      </a:r>
                    </a:p>
                    <a:p>
                      <a:r>
                        <a:rPr lang="en-GB" sz="1100" b="0" baseline="0" dirty="0"/>
                        <a:t>and celebrations. </a:t>
                      </a:r>
                      <a:endParaRPr lang="en-GB" sz="1100" b="0" dirty="0"/>
                    </a:p>
                  </a:txBody>
                  <a:tcPr marT="45721" marB="45721"/>
                </a:tc>
                <a:tc>
                  <a:txBody>
                    <a:bodyPr/>
                    <a:lstStyle/>
                    <a:p>
                      <a:r>
                        <a:rPr lang="en-GB" sz="1100" b="0" dirty="0"/>
                        <a:t>Studying and my future -  school life, progress at school,</a:t>
                      </a:r>
                      <a:r>
                        <a:rPr lang="en-GB" sz="1100" b="0" baseline="0" dirty="0"/>
                        <a:t> learning languages. </a:t>
                      </a:r>
                      <a:endParaRPr lang="en-GB" sz="1100" b="0" dirty="0"/>
                    </a:p>
                  </a:txBody>
                  <a:tcPr marT="45721" marB="45721"/>
                </a:tc>
                <a:tc>
                  <a:txBody>
                    <a:bodyPr/>
                    <a:lstStyle/>
                    <a:p>
                      <a:r>
                        <a:rPr lang="en-GB" sz="1100" b="0" dirty="0"/>
                        <a:t>Lifestyle</a:t>
                      </a:r>
                      <a:r>
                        <a:rPr lang="en-GB" sz="1100" b="0" baseline="0" dirty="0"/>
                        <a:t>, wellbeing and mental health. </a:t>
                      </a:r>
                      <a:endParaRPr lang="en-GB" sz="1100" b="0" dirty="0"/>
                    </a:p>
                  </a:txBody>
                  <a:tcPr marT="45721" marB="45721"/>
                </a:tc>
                <a:tc>
                  <a:txBody>
                    <a:bodyPr/>
                    <a:lstStyle/>
                    <a:p>
                      <a:r>
                        <a:rPr lang="en-GB" sz="1100" b="0" dirty="0"/>
                        <a:t>Travel</a:t>
                      </a:r>
                      <a:r>
                        <a:rPr lang="en-GB" sz="1100" b="0" baseline="0" dirty="0"/>
                        <a:t> and tourism, including ideal holiday and staycations. </a:t>
                      </a:r>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t>Travel</a:t>
                      </a:r>
                      <a:r>
                        <a:rPr lang="en-GB" sz="1100" b="0" baseline="0" dirty="0"/>
                        <a:t> and tourism, including ideal holiday and staycations. </a:t>
                      </a:r>
                    </a:p>
                  </a:txBody>
                  <a:tcPr marT="45721" marB="45721"/>
                </a:tc>
                <a:extLst>
                  <a:ext uri="{0D108BD9-81ED-4DB2-BD59-A6C34878D82A}">
                    <a16:rowId xmlns:a16="http://schemas.microsoft.com/office/drawing/2014/main" val="2497711377"/>
                  </a:ext>
                </a:extLst>
              </a:tr>
              <a:tr h="1665264">
                <a:tc vMerge="1">
                  <a:txBody>
                    <a:bodyPr/>
                    <a:lstStyle/>
                    <a:p>
                      <a:endParaRPr lang="en-GB" dirty="0"/>
                    </a:p>
                  </a:txBody>
                  <a:tcPr/>
                </a:tc>
                <a:tc>
                  <a:txBody>
                    <a:bodyPr/>
                    <a:lstStyle/>
                    <a:p>
                      <a:r>
                        <a:rPr lang="en-GB" sz="1100" b="1" dirty="0"/>
                        <a:t>Additional information</a:t>
                      </a:r>
                    </a:p>
                  </a:txBody>
                  <a:tcPr marT="45721" marB="45721" vert="vert270" anchor="ctr"/>
                </a:tc>
                <a:tc>
                  <a:txBody>
                    <a:bodyPr/>
                    <a:lstStyle/>
                    <a:p>
                      <a:r>
                        <a:rPr lang="en-GB" sz="1100" b="0" dirty="0"/>
                        <a:t>Present,</a:t>
                      </a:r>
                      <a:r>
                        <a:rPr lang="en-GB" sz="1100" b="0" baseline="0" dirty="0"/>
                        <a:t> past, future tenses. </a:t>
                      </a:r>
                      <a:endParaRPr lang="en-GB" sz="1100" b="0" dirty="0"/>
                    </a:p>
                    <a:p>
                      <a:r>
                        <a:rPr lang="en-GB" sz="1100" b="0" dirty="0"/>
                        <a:t>Skills –</a:t>
                      </a:r>
                      <a:r>
                        <a:rPr lang="en-GB" sz="1100" b="0" baseline="0" dirty="0"/>
                        <a:t> preparing roleplay</a:t>
                      </a:r>
                    </a:p>
                    <a:p>
                      <a:r>
                        <a:rPr lang="en-GB" sz="1100" b="0" baseline="0" dirty="0"/>
                        <a:t>Listening and transcribing in French.</a:t>
                      </a:r>
                    </a:p>
                    <a:p>
                      <a:r>
                        <a:rPr lang="en-GB" sz="1100" b="0" baseline="0" dirty="0"/>
                        <a:t>Discussing pros and cons</a:t>
                      </a:r>
                      <a:endParaRPr lang="en-GB" sz="1100" b="0" dirty="0"/>
                    </a:p>
                    <a:p>
                      <a:endParaRPr lang="en-GB" sz="1100" b="1" dirty="0"/>
                    </a:p>
                    <a:p>
                      <a:endParaRPr lang="en-GB" sz="1100" b="1" dirty="0"/>
                    </a:p>
                  </a:txBody>
                  <a:tcPr marT="45721" marB="45721"/>
                </a:tc>
                <a:tc>
                  <a:txBody>
                    <a:bodyPr/>
                    <a:lstStyle/>
                    <a:p>
                      <a:r>
                        <a:rPr lang="en-GB" sz="1100" b="0" baseline="0" dirty="0"/>
                        <a:t>Emphatic and direct object pronouns.</a:t>
                      </a:r>
                    </a:p>
                    <a:p>
                      <a:r>
                        <a:rPr lang="en-GB" sz="1100" b="0" baseline="0" dirty="0"/>
                        <a:t>Reflexive verbs. </a:t>
                      </a:r>
                    </a:p>
                    <a:p>
                      <a:r>
                        <a:rPr lang="en-GB" sz="1100" b="0" baseline="0" dirty="0"/>
                        <a:t>Describing a photo</a:t>
                      </a:r>
                    </a:p>
                    <a:p>
                      <a:r>
                        <a:rPr lang="en-GB" sz="1100" b="0" baseline="0" dirty="0"/>
                        <a:t>Translation into French</a:t>
                      </a:r>
                    </a:p>
                    <a:p>
                      <a:r>
                        <a:rPr lang="en-GB" sz="1100" b="0" baseline="0" dirty="0"/>
                        <a:t>Extended sentences- sequencers and connectives. </a:t>
                      </a:r>
                    </a:p>
                    <a:p>
                      <a:r>
                        <a:rPr lang="en-GB" sz="1100" b="0" baseline="0" dirty="0"/>
                        <a:t>Assessment – Listening, Reading, Writing</a:t>
                      </a:r>
                      <a:endParaRPr lang="en-GB" sz="1100" b="0" dirty="0"/>
                    </a:p>
                  </a:txBody>
                  <a:tcPr marT="45721" marB="45721"/>
                </a:tc>
                <a:tc>
                  <a:txBody>
                    <a:bodyPr/>
                    <a:lstStyle/>
                    <a:p>
                      <a:r>
                        <a:rPr lang="en-GB" sz="1100" b="0" dirty="0"/>
                        <a:t>Comparative</a:t>
                      </a:r>
                      <a:r>
                        <a:rPr lang="en-GB" sz="1100" b="0" baseline="0" dirty="0"/>
                        <a:t> adjectives</a:t>
                      </a:r>
                    </a:p>
                    <a:p>
                      <a:r>
                        <a:rPr lang="en-GB" sz="1100" b="0" baseline="0" dirty="0"/>
                        <a:t>Impersonal verb structures</a:t>
                      </a:r>
                    </a:p>
                    <a:p>
                      <a:r>
                        <a:rPr lang="en-GB" sz="1100" b="0" baseline="0" dirty="0"/>
                        <a:t>Opinions with reasons</a:t>
                      </a:r>
                    </a:p>
                    <a:p>
                      <a:r>
                        <a:rPr lang="en-GB" sz="1100" b="0" baseline="0" dirty="0"/>
                        <a:t>Jan. Mock GCSE speaking exam.</a:t>
                      </a:r>
                      <a:endParaRPr lang="en-GB" sz="1100" b="0" dirty="0"/>
                    </a:p>
                  </a:txBody>
                  <a:tcPr marT="45721" marB="45721"/>
                </a:tc>
                <a:tc>
                  <a:txBody>
                    <a:bodyPr/>
                    <a:lstStyle/>
                    <a:p>
                      <a:r>
                        <a:rPr lang="en-GB" sz="1100" b="0" dirty="0"/>
                        <a:t>Modal verbs- giving advice.</a:t>
                      </a:r>
                    </a:p>
                    <a:p>
                      <a:r>
                        <a:rPr lang="en-GB" sz="1100" b="0" dirty="0"/>
                        <a:t>Perfect tense of reflexive</a:t>
                      </a:r>
                      <a:r>
                        <a:rPr lang="en-GB" sz="1100" b="0" baseline="0" dirty="0"/>
                        <a:t> verbs.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baseline="0" dirty="0"/>
                        <a:t>Assessment – Listening, Reading, Writing</a:t>
                      </a:r>
                      <a:endParaRPr lang="en-GB" sz="1100" b="0" dirty="0"/>
                    </a:p>
                  </a:txBody>
                  <a:tcPr marT="45721" marB="45721"/>
                </a:tc>
                <a:tc>
                  <a:txBody>
                    <a:bodyPr/>
                    <a:lstStyle/>
                    <a:p>
                      <a:r>
                        <a:rPr lang="en-GB" sz="1100" b="0" dirty="0"/>
                        <a:t>Conditional tense.</a:t>
                      </a:r>
                    </a:p>
                    <a:p>
                      <a:r>
                        <a:rPr lang="en-GB" sz="1100" b="0" dirty="0"/>
                        <a:t>Perfect</a:t>
                      </a:r>
                      <a:r>
                        <a:rPr lang="en-GB" sz="1100" b="0" baseline="0" dirty="0"/>
                        <a:t> tense of modal verbs.</a:t>
                      </a:r>
                    </a:p>
                    <a:p>
                      <a:r>
                        <a:rPr lang="en-GB" sz="1100" b="0" baseline="0" dirty="0"/>
                        <a:t>Range of tenses. </a:t>
                      </a:r>
                    </a:p>
                    <a:p>
                      <a:r>
                        <a:rPr lang="en-GB" sz="1100" b="0" baseline="0" dirty="0"/>
                        <a:t>Relative pronouns. </a:t>
                      </a:r>
                      <a:endParaRPr lang="en-GB" sz="1100" b="0" dirty="0"/>
                    </a:p>
                  </a:txBody>
                  <a:tcPr marT="45721" marB="45721"/>
                </a:tc>
                <a:tc>
                  <a:txBody>
                    <a:bodyPr/>
                    <a:lstStyle/>
                    <a:p>
                      <a:r>
                        <a:rPr lang="en-GB" sz="1100" b="0" dirty="0"/>
                        <a:t>June –</a:t>
                      </a:r>
                      <a:r>
                        <a:rPr lang="en-GB" sz="1100" b="0" baseline="0" dirty="0"/>
                        <a:t> Mock GCSE speaking assessment. </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baseline="0" dirty="0"/>
                        <a:t>Assessment – Listening, Reading, Writing</a:t>
                      </a:r>
                      <a:endParaRPr lang="en-GB" sz="1100" b="0" dirty="0"/>
                    </a:p>
                  </a:txBody>
                  <a:tcPr marT="45721" marB="45721"/>
                </a:tc>
                <a:extLst>
                  <a:ext uri="{0D108BD9-81ED-4DB2-BD59-A6C34878D82A}">
                    <a16:rowId xmlns:a16="http://schemas.microsoft.com/office/drawing/2014/main" val="144638458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
        <p:nvSpPr>
          <p:cNvPr id="102" name="Text Placeholder 2">
            <a:extLst>
              <a:ext uri="{FF2B5EF4-FFF2-40B4-BE49-F238E27FC236}">
                <a16:creationId xmlns:a16="http://schemas.microsoft.com/office/drawing/2014/main" id="{722FBCE6-B1F3-9248-B44C-C4FAD21F8742}"/>
              </a:ext>
            </a:extLst>
          </p:cNvPr>
          <p:cNvSpPr txBox="1">
            <a:spLocks/>
          </p:cNvSpPr>
          <p:nvPr/>
        </p:nvSpPr>
        <p:spPr>
          <a:xfrm>
            <a:off x="4721704" y="5777758"/>
            <a:ext cx="1593253" cy="507756"/>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b="0" i="1" kern="1200">
                <a:solidFill>
                  <a:srgbClr val="454D5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rgbClr val="000000"/>
              </a:solidFill>
            </a:endParaRPr>
          </a:p>
        </p:txBody>
      </p:sp>
      <p:sp>
        <p:nvSpPr>
          <p:cNvPr id="104" name="Text Placeholder 2">
            <a:extLst>
              <a:ext uri="{FF2B5EF4-FFF2-40B4-BE49-F238E27FC236}">
                <a16:creationId xmlns:a16="http://schemas.microsoft.com/office/drawing/2014/main" id="{CAF1896F-FABE-F245-AB6F-41EF2AFAFF41}"/>
              </a:ext>
            </a:extLst>
          </p:cNvPr>
          <p:cNvSpPr txBox="1">
            <a:spLocks/>
          </p:cNvSpPr>
          <p:nvPr/>
        </p:nvSpPr>
        <p:spPr>
          <a:xfrm>
            <a:off x="5174567" y="5061158"/>
            <a:ext cx="1638315" cy="542084"/>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b="0" i="1" kern="1200">
                <a:solidFill>
                  <a:srgbClr val="454D5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rgbClr val="000000"/>
              </a:solidFill>
            </a:endParaRPr>
          </a:p>
        </p:txBody>
      </p:sp>
      <p:sp>
        <p:nvSpPr>
          <p:cNvPr id="64" name="Text Placeholder 7">
            <a:extLst>
              <a:ext uri="{FF2B5EF4-FFF2-40B4-BE49-F238E27FC236}">
                <a16:creationId xmlns:a16="http://schemas.microsoft.com/office/drawing/2014/main" id="{EAB0D283-92FE-44A5-955C-514BE7C08760}"/>
              </a:ext>
            </a:extLst>
          </p:cNvPr>
          <p:cNvSpPr txBox="1">
            <a:spLocks/>
          </p:cNvSpPr>
          <p:nvPr/>
        </p:nvSpPr>
        <p:spPr>
          <a:xfrm>
            <a:off x="7521439" y="6024966"/>
            <a:ext cx="1624414" cy="632949"/>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b="0" i="1" kern="1200">
                <a:solidFill>
                  <a:srgbClr val="454D5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rgbClr val="000000"/>
              </a:solidFill>
            </a:endParaRPr>
          </a:p>
        </p:txBody>
      </p:sp>
      <p:sp>
        <p:nvSpPr>
          <p:cNvPr id="66" name="Text Placeholder 4">
            <a:extLst>
              <a:ext uri="{FF2B5EF4-FFF2-40B4-BE49-F238E27FC236}">
                <a16:creationId xmlns:a16="http://schemas.microsoft.com/office/drawing/2014/main" id="{6BC4A530-970A-4912-A0DC-548C3787BCC9}"/>
              </a:ext>
            </a:extLst>
          </p:cNvPr>
          <p:cNvSpPr txBox="1">
            <a:spLocks/>
          </p:cNvSpPr>
          <p:nvPr/>
        </p:nvSpPr>
        <p:spPr>
          <a:xfrm>
            <a:off x="8258274" y="4743327"/>
            <a:ext cx="1597191" cy="479989"/>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b="0" i="1" kern="1200">
                <a:solidFill>
                  <a:srgbClr val="454D5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rgbClr val="000000"/>
              </a:solidFill>
            </a:endParaRPr>
          </a:p>
        </p:txBody>
      </p:sp>
      <p:sp>
        <p:nvSpPr>
          <p:cNvPr id="67" name="Text Placeholder 4">
            <a:extLst>
              <a:ext uri="{FF2B5EF4-FFF2-40B4-BE49-F238E27FC236}">
                <a16:creationId xmlns:a16="http://schemas.microsoft.com/office/drawing/2014/main" id="{10E76070-59A4-4CB5-A4F8-5B8BB4AE6EF6}"/>
              </a:ext>
            </a:extLst>
          </p:cNvPr>
          <p:cNvSpPr txBox="1">
            <a:spLocks/>
          </p:cNvSpPr>
          <p:nvPr/>
        </p:nvSpPr>
        <p:spPr>
          <a:xfrm>
            <a:off x="10222163" y="4903525"/>
            <a:ext cx="1348777" cy="506352"/>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b="0" i="1" kern="1200">
                <a:solidFill>
                  <a:srgbClr val="454D5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rgbClr val="000000"/>
              </a:solidFill>
            </a:endParaRPr>
          </a:p>
        </p:txBody>
      </p:sp>
      <p:sp>
        <p:nvSpPr>
          <p:cNvPr id="68" name="Text Placeholder 7">
            <a:extLst>
              <a:ext uri="{FF2B5EF4-FFF2-40B4-BE49-F238E27FC236}">
                <a16:creationId xmlns:a16="http://schemas.microsoft.com/office/drawing/2014/main" id="{B319D2E5-2236-49FF-9133-71707C5F907D}"/>
              </a:ext>
            </a:extLst>
          </p:cNvPr>
          <p:cNvSpPr txBox="1">
            <a:spLocks/>
          </p:cNvSpPr>
          <p:nvPr/>
        </p:nvSpPr>
        <p:spPr>
          <a:xfrm>
            <a:off x="9676046" y="5829793"/>
            <a:ext cx="1686092" cy="745557"/>
          </a:xfrm>
          <a:prstGeom prst="rect">
            <a:avLst/>
          </a:prstGeom>
        </p:spPr>
        <p:txBody>
          <a:bodyPr vert="horz" lIns="0" tIns="0" rIns="0" bIns="0" rtlCol="0">
            <a:normAutofit/>
          </a:bodyPr>
          <a:lstStyle>
            <a:lvl1pPr marL="0" indent="0" algn="l" defTabSz="914400" rtl="0" eaLnBrk="1" latinLnBrk="0" hangingPunct="1">
              <a:lnSpc>
                <a:spcPct val="90000"/>
              </a:lnSpc>
              <a:spcBef>
                <a:spcPts val="1000"/>
              </a:spcBef>
              <a:buFont typeface="Arial" panose="020B0604020202020204" pitchFamily="34" charset="0"/>
              <a:buNone/>
              <a:defRPr sz="2000" b="0" i="1" kern="1200">
                <a:solidFill>
                  <a:srgbClr val="454D55"/>
                </a:solidFill>
                <a:latin typeface="+mn-lt"/>
                <a:ea typeface="+mn-ea"/>
                <a:cs typeface="+mn-cs"/>
              </a:defRPr>
            </a:lvl1pPr>
            <a:lvl2pPr marL="457200" indent="0" algn="l" defTabSz="914400" rtl="0" eaLnBrk="1" latinLnBrk="0" hangingPunct="1">
              <a:lnSpc>
                <a:spcPct val="90000"/>
              </a:lnSpc>
              <a:spcBef>
                <a:spcPts val="500"/>
              </a:spcBef>
              <a:buFont typeface="Arial" panose="020B0604020202020204" pitchFamily="34" charset="0"/>
              <a:buNone/>
              <a:defRPr sz="2400" kern="1200">
                <a:solidFill>
                  <a:schemeClr val="tx1"/>
                </a:solidFill>
                <a:latin typeface="+mn-lt"/>
                <a:ea typeface="+mn-ea"/>
                <a:cs typeface="+mn-cs"/>
              </a:defRPr>
            </a:lvl2pPr>
            <a:lvl3pPr marL="914400" indent="0" algn="l"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3pPr>
            <a:lvl4pPr marL="13716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4pPr>
            <a:lvl5pPr marL="1828800" indent="0" algn="l"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GB" sz="1200" dirty="0">
              <a:solidFill>
                <a:srgbClr val="000000"/>
              </a:solidFill>
            </a:endParaRPr>
          </a:p>
        </p:txBody>
      </p:sp>
    </p:spTree>
    <p:extLst>
      <p:ext uri="{BB962C8B-B14F-4D97-AF65-F5344CB8AC3E}">
        <p14:creationId xmlns:p14="http://schemas.microsoft.com/office/powerpoint/2010/main" val="13124482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2140243739"/>
              </p:ext>
            </p:extLst>
          </p:nvPr>
        </p:nvGraphicFramePr>
        <p:xfrm>
          <a:off x="0" y="666536"/>
          <a:ext cx="12191990" cy="6150187"/>
        </p:xfrm>
        <a:graphic>
          <a:graphicData uri="http://schemas.openxmlformats.org/drawingml/2006/table">
            <a:tbl>
              <a:tblPr firstRow="1" bandRow="1">
                <a:tableStyleId>{5940675A-B579-460E-94D1-54222C63F5DA}</a:tableStyleId>
              </a:tblPr>
              <a:tblGrid>
                <a:gridCol w="509452">
                  <a:extLst>
                    <a:ext uri="{9D8B030D-6E8A-4147-A177-3AD203B41FA5}">
                      <a16:colId xmlns:a16="http://schemas.microsoft.com/office/drawing/2014/main" val="1323354650"/>
                    </a:ext>
                  </a:extLst>
                </a:gridCol>
                <a:gridCol w="509452">
                  <a:extLst>
                    <a:ext uri="{9D8B030D-6E8A-4147-A177-3AD203B41FA5}">
                      <a16:colId xmlns:a16="http://schemas.microsoft.com/office/drawing/2014/main" val="229629103"/>
                    </a:ext>
                  </a:extLst>
                </a:gridCol>
                <a:gridCol w="1862181">
                  <a:extLst>
                    <a:ext uri="{9D8B030D-6E8A-4147-A177-3AD203B41FA5}">
                      <a16:colId xmlns:a16="http://schemas.microsoft.com/office/drawing/2014/main" val="2268397797"/>
                    </a:ext>
                  </a:extLst>
                </a:gridCol>
                <a:gridCol w="1862181">
                  <a:extLst>
                    <a:ext uri="{9D8B030D-6E8A-4147-A177-3AD203B41FA5}">
                      <a16:colId xmlns:a16="http://schemas.microsoft.com/office/drawing/2014/main" val="1411940593"/>
                    </a:ext>
                  </a:extLst>
                </a:gridCol>
                <a:gridCol w="1862181">
                  <a:extLst>
                    <a:ext uri="{9D8B030D-6E8A-4147-A177-3AD203B41FA5}">
                      <a16:colId xmlns:a16="http://schemas.microsoft.com/office/drawing/2014/main" val="415188477"/>
                    </a:ext>
                  </a:extLst>
                </a:gridCol>
                <a:gridCol w="1862181">
                  <a:extLst>
                    <a:ext uri="{9D8B030D-6E8A-4147-A177-3AD203B41FA5}">
                      <a16:colId xmlns:a16="http://schemas.microsoft.com/office/drawing/2014/main" val="2116589672"/>
                    </a:ext>
                  </a:extLst>
                </a:gridCol>
                <a:gridCol w="1862181">
                  <a:extLst>
                    <a:ext uri="{9D8B030D-6E8A-4147-A177-3AD203B41FA5}">
                      <a16:colId xmlns:a16="http://schemas.microsoft.com/office/drawing/2014/main" val="1988259304"/>
                    </a:ext>
                  </a:extLst>
                </a:gridCol>
                <a:gridCol w="1862181">
                  <a:extLst>
                    <a:ext uri="{9D8B030D-6E8A-4147-A177-3AD203B41FA5}">
                      <a16:colId xmlns:a16="http://schemas.microsoft.com/office/drawing/2014/main" val="2065259818"/>
                    </a:ext>
                  </a:extLst>
                </a:gridCol>
              </a:tblGrid>
              <a:tr h="535732">
                <a:tc gridSpan="2">
                  <a:txBody>
                    <a:bodyPr/>
                    <a:lstStyle/>
                    <a:p>
                      <a:pPr algn="ctr"/>
                      <a:r>
                        <a:rPr lang="en-GB" sz="1400" b="1" dirty="0">
                          <a:latin typeface="+mn-lt"/>
                        </a:rPr>
                        <a:t>Subject</a:t>
                      </a:r>
                    </a:p>
                  </a:txBody>
                  <a:tcPr marT="45721" marB="45721"/>
                </a:tc>
                <a:tc hMerge="1">
                  <a:txBody>
                    <a:bodyPr/>
                    <a:lstStyle/>
                    <a:p>
                      <a:endParaRPr lang="en-GB" b="1" dirty="0"/>
                    </a:p>
                  </a:txBody>
                  <a:tcPr/>
                </a:tc>
                <a:tc>
                  <a:txBody>
                    <a:bodyPr/>
                    <a:lstStyle/>
                    <a:p>
                      <a:r>
                        <a:rPr lang="en-GB" sz="1100" b="1" dirty="0">
                          <a:latin typeface="+mn-lt"/>
                        </a:rPr>
                        <a:t>HT1</a:t>
                      </a:r>
                    </a:p>
                    <a:p>
                      <a:r>
                        <a:rPr lang="en-GB" sz="1100" b="1" dirty="0">
                          <a:latin typeface="+mn-lt"/>
                        </a:rPr>
                        <a:t>(Sept-Oct)</a:t>
                      </a:r>
                    </a:p>
                  </a:txBody>
                  <a:tcPr marT="45721" marB="45721"/>
                </a:tc>
                <a:tc>
                  <a:txBody>
                    <a:bodyPr/>
                    <a:lstStyle/>
                    <a:p>
                      <a:r>
                        <a:rPr lang="en-GB" sz="1100" b="1" dirty="0">
                          <a:latin typeface="+mn-lt"/>
                        </a:rPr>
                        <a:t>HT2</a:t>
                      </a:r>
                    </a:p>
                    <a:p>
                      <a:r>
                        <a:rPr lang="en-GB" sz="1100" b="1" dirty="0">
                          <a:latin typeface="+mn-lt"/>
                        </a:rPr>
                        <a:t>(Nov-Dec)</a:t>
                      </a:r>
                    </a:p>
                  </a:txBody>
                  <a:tcPr marT="45721" marB="45721"/>
                </a:tc>
                <a:tc>
                  <a:txBody>
                    <a:bodyPr/>
                    <a:lstStyle/>
                    <a:p>
                      <a:r>
                        <a:rPr lang="en-GB" sz="1100" b="1" dirty="0">
                          <a:latin typeface="+mn-lt"/>
                        </a:rPr>
                        <a:t>HT3</a:t>
                      </a:r>
                    </a:p>
                    <a:p>
                      <a:r>
                        <a:rPr lang="en-GB" sz="1100" b="1" dirty="0">
                          <a:latin typeface="+mn-lt"/>
                        </a:rPr>
                        <a:t>(Jan-Feb)</a:t>
                      </a:r>
                    </a:p>
                  </a:txBody>
                  <a:tcPr marT="45721" marB="45721"/>
                </a:tc>
                <a:tc>
                  <a:txBody>
                    <a:bodyPr/>
                    <a:lstStyle/>
                    <a:p>
                      <a:r>
                        <a:rPr lang="en-GB" sz="1100" b="1" dirty="0">
                          <a:latin typeface="+mn-lt"/>
                        </a:rPr>
                        <a:t>HT4</a:t>
                      </a:r>
                    </a:p>
                    <a:p>
                      <a:r>
                        <a:rPr lang="en-GB" sz="1100" b="1" dirty="0">
                          <a:latin typeface="+mn-lt"/>
                        </a:rPr>
                        <a:t>(March-April)</a:t>
                      </a:r>
                    </a:p>
                  </a:txBody>
                  <a:tcPr marT="45721" marB="45721"/>
                </a:tc>
                <a:tc>
                  <a:txBody>
                    <a:bodyPr/>
                    <a:lstStyle/>
                    <a:p>
                      <a:r>
                        <a:rPr lang="en-GB" sz="1100" b="1" dirty="0">
                          <a:latin typeface="+mn-lt"/>
                        </a:rPr>
                        <a:t>HT5</a:t>
                      </a:r>
                    </a:p>
                    <a:p>
                      <a:r>
                        <a:rPr lang="en-GB" sz="1100" b="1" dirty="0">
                          <a:latin typeface="+mn-lt"/>
                        </a:rPr>
                        <a:t>(April-May)</a:t>
                      </a:r>
                    </a:p>
                  </a:txBody>
                  <a:tcPr marT="45721" marB="45721">
                    <a:lnR w="12700" cap="flat" cmpd="sng" algn="ctr">
                      <a:solidFill>
                        <a:schemeClr val="tx1"/>
                      </a:solidFill>
                      <a:prstDash val="solid"/>
                      <a:round/>
                      <a:headEnd type="none" w="med" len="med"/>
                      <a:tailEnd type="none" w="med" len="med"/>
                    </a:lnR>
                  </a:tcPr>
                </a:tc>
                <a:tc>
                  <a:txBody>
                    <a:bodyPr/>
                    <a:lstStyle/>
                    <a:p>
                      <a:r>
                        <a:rPr lang="en-GB" sz="1400" b="1" dirty="0">
                          <a:latin typeface="+mn-lt"/>
                        </a:rPr>
                        <a:t>HT6</a:t>
                      </a:r>
                    </a:p>
                    <a:p>
                      <a:r>
                        <a:rPr lang="en-GB" sz="1400" b="1" dirty="0">
                          <a:latin typeface="+mn-lt"/>
                        </a:rPr>
                        <a:t>(June-July)</a:t>
                      </a:r>
                    </a:p>
                  </a:txBody>
                  <a:tcPr marT="45721" marB="45721">
                    <a:lnL w="12700" cap="flat" cmpd="sng" algn="ctr">
                      <a:solidFill>
                        <a:schemeClr val="tx1"/>
                      </a:solidFill>
                      <a:prstDash val="solid"/>
                      <a:round/>
                      <a:headEnd type="none" w="med" len="med"/>
                      <a:tailEnd type="none" w="med" len="med"/>
                    </a:lnL>
                  </a:tcPr>
                </a:tc>
                <a:extLst>
                  <a:ext uri="{0D108BD9-81ED-4DB2-BD59-A6C34878D82A}">
                    <a16:rowId xmlns:a16="http://schemas.microsoft.com/office/drawing/2014/main" val="1744465016"/>
                  </a:ext>
                </a:extLst>
              </a:tr>
              <a:tr h="1010970">
                <a:tc rowSpan="2">
                  <a:txBody>
                    <a:bodyPr/>
                    <a:lstStyle/>
                    <a:p>
                      <a:pPr algn="ctr"/>
                      <a:r>
                        <a:rPr lang="en-GB" sz="2800" dirty="0">
                          <a:latin typeface="+mn-lt"/>
                        </a:rPr>
                        <a:t>Geography</a:t>
                      </a:r>
                    </a:p>
                  </a:txBody>
                  <a:tcPr marT="45721" marB="45721" vert="vert270" anchor="ctr"/>
                </a:tc>
                <a:tc>
                  <a:txBody>
                    <a:bodyPr/>
                    <a:lstStyle/>
                    <a:p>
                      <a:r>
                        <a:rPr lang="en-GB" sz="1400" b="1" dirty="0">
                          <a:latin typeface="+mn-lt"/>
                        </a:rPr>
                        <a:t>Main Topics</a:t>
                      </a:r>
                    </a:p>
                  </a:txBody>
                  <a:tcPr marT="45721" marB="45721" vert="vert270" anchor="ctr">
                    <a:lnB w="12700" cap="flat" cmpd="sng" algn="ctr">
                      <a:solidFill>
                        <a:schemeClr val="tx1"/>
                      </a:solidFill>
                      <a:prstDash val="solid"/>
                      <a:round/>
                      <a:headEnd type="none" w="med" len="med"/>
                      <a:tailEnd type="none" w="med" len="med"/>
                    </a:lnB>
                  </a:tcPr>
                </a:tc>
                <a:tc gridSpan="2">
                  <a:txBody>
                    <a:bodyPr/>
                    <a:lstStyle/>
                    <a:p>
                      <a:pPr marL="228600" indent="-228600" algn="l">
                        <a:lnSpc>
                          <a:spcPct val="100000"/>
                        </a:lnSpc>
                        <a:spcAft>
                          <a:spcPts val="800"/>
                        </a:spcAft>
                        <a:buAutoNum type="arabicPeriod"/>
                      </a:pPr>
                      <a:r>
                        <a:rPr lang="en-GB" sz="1100" b="1" dirty="0">
                          <a:effectLst/>
                          <a:latin typeface="+mn-lt"/>
                          <a:ea typeface="Calibri" panose="020F0502020204030204" pitchFamily="34" charset="0"/>
                          <a:cs typeface="Times New Roman" panose="02020603050405020304" pitchFamily="18" charset="0"/>
                        </a:rPr>
                        <a:t>NATURAL HAZARDS – Weather/Tropical Storms/ Climate Change</a:t>
                      </a:r>
                    </a:p>
                    <a:p>
                      <a:pPr algn="l">
                        <a:lnSpc>
                          <a:spcPct val="100000"/>
                        </a:lnSpc>
                        <a:spcAft>
                          <a:spcPts val="800"/>
                        </a:spcAft>
                      </a:pPr>
                      <a:r>
                        <a:rPr lang="en-GB" sz="1100" b="1" dirty="0">
                          <a:effectLst/>
                          <a:latin typeface="+mn-lt"/>
                          <a:ea typeface="Calibri" panose="020F0502020204030204" pitchFamily="34" charset="0"/>
                          <a:cs typeface="Times New Roman" panose="02020603050405020304" pitchFamily="18" charset="0"/>
                        </a:rPr>
                        <a:t>2.  THE LIVING WORLD</a:t>
                      </a:r>
                    </a:p>
                    <a:p>
                      <a:pPr algn="l">
                        <a:lnSpc>
                          <a:spcPct val="100000"/>
                        </a:lnSpc>
                        <a:spcAft>
                          <a:spcPts val="800"/>
                        </a:spcAft>
                      </a:pPr>
                      <a:r>
                        <a:rPr lang="en-GB" sz="1100" b="1" dirty="0">
                          <a:effectLst/>
                          <a:latin typeface="+mn-lt"/>
                          <a:ea typeface="Calibri" panose="020F0502020204030204" pitchFamily="34" charset="0"/>
                          <a:cs typeface="Times New Roman" panose="02020603050405020304" pitchFamily="18" charset="0"/>
                        </a:rPr>
                        <a:t>       - TROPICAL RAINFORESTS and HOT DESERTS</a:t>
                      </a:r>
                      <a:endParaRPr lang="en-GB" sz="1100" dirty="0">
                        <a:effectLst/>
                        <a:latin typeface="+mn-lt"/>
                        <a:ea typeface="Calibri" panose="020F0502020204030204" pitchFamily="34" charset="0"/>
                        <a:cs typeface="Times New Roman" panose="02020603050405020304" pitchFamily="18" charset="0"/>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pPr>
                        <a:spcAft>
                          <a:spcPts val="0"/>
                        </a:spcAft>
                      </a:pPr>
                      <a:endParaRPr lang="en-GB" sz="1400" b="1" dirty="0">
                        <a:effectLst/>
                        <a:latin typeface="+mn-lt"/>
                        <a:ea typeface="Times New Roman" panose="02020603050405020304" pitchFamily="18" charset="0"/>
                        <a:cs typeface="Times New Roman" panose="02020603050405020304" pitchFamily="18" charset="0"/>
                      </a:endParaRPr>
                    </a:p>
                  </a:txBody>
                  <a:tcPr marL="68580" marR="68580" marT="0" marB="0"/>
                </a:tc>
                <a:tc gridSpan="2">
                  <a:txBody>
                    <a:bodyPr/>
                    <a:lstStyle/>
                    <a:p>
                      <a:pPr algn="l">
                        <a:lnSpc>
                          <a:spcPct val="100000"/>
                        </a:lnSpc>
                        <a:spcAft>
                          <a:spcPts val="800"/>
                        </a:spcAft>
                      </a:pPr>
                      <a:r>
                        <a:rPr lang="en-GB" sz="1100" b="1" dirty="0">
                          <a:effectLst/>
                          <a:latin typeface="+mn-lt"/>
                          <a:ea typeface="Calibri" panose="020F0502020204030204" pitchFamily="34" charset="0"/>
                          <a:cs typeface="Calibri" panose="020F0502020204030204" pitchFamily="34" charset="0"/>
                        </a:rPr>
                        <a:t>HOT DESERTS -continued</a:t>
                      </a:r>
                    </a:p>
                    <a:p>
                      <a:pPr algn="l">
                        <a:lnSpc>
                          <a:spcPct val="100000"/>
                        </a:lnSpc>
                        <a:spcAft>
                          <a:spcPts val="800"/>
                        </a:spcAft>
                      </a:pPr>
                      <a:r>
                        <a:rPr lang="en-GB" sz="1100" b="1" dirty="0">
                          <a:effectLst/>
                          <a:latin typeface="+mn-lt"/>
                          <a:ea typeface="Calibri" panose="020F0502020204030204" pitchFamily="34" charset="0"/>
                          <a:cs typeface="Calibri" panose="020F0502020204030204" pitchFamily="34" charset="0"/>
                        </a:rPr>
                        <a:t>ECONOMIC</a:t>
                      </a:r>
                      <a:r>
                        <a:rPr lang="en-GB" sz="1100" b="1" baseline="0" dirty="0">
                          <a:effectLst/>
                          <a:latin typeface="+mn-lt"/>
                          <a:ea typeface="Calibri" panose="020F0502020204030204" pitchFamily="34" charset="0"/>
                          <a:cs typeface="Calibri" panose="020F0502020204030204" pitchFamily="34" charset="0"/>
                        </a:rPr>
                        <a:t> WORLD</a:t>
                      </a:r>
                      <a:endParaRPr lang="en-GB" sz="1100" b="1" dirty="0">
                        <a:effectLst/>
                        <a:latin typeface="+mn-lt"/>
                        <a:ea typeface="Calibri" panose="020F0502020204030204" pitchFamily="34" charset="0"/>
                        <a:cs typeface="Calibri" panose="020F0502020204030204" pitchFamily="34" charset="0"/>
                      </a:endParaRPr>
                    </a:p>
                    <a:p>
                      <a:pPr algn="l">
                        <a:lnSpc>
                          <a:spcPct val="100000"/>
                        </a:lnSpc>
                      </a:pPr>
                      <a:r>
                        <a:rPr lang="en-GB" sz="1100" b="1" kern="1200" dirty="0">
                          <a:solidFill>
                            <a:schemeClr val="tx1"/>
                          </a:solidFill>
                          <a:effectLst/>
                          <a:latin typeface="+mn-lt"/>
                          <a:ea typeface="Calibri" panose="020F0502020204030204" pitchFamily="34" charset="0"/>
                          <a:cs typeface="Calibri" panose="020F0502020204030204" pitchFamily="34" charset="0"/>
                        </a:rPr>
                        <a:t>-THE DEVELOPMENT GAP</a:t>
                      </a:r>
                      <a:endParaRPr lang="en-GB" sz="1100" kern="1200" dirty="0">
                        <a:solidFill>
                          <a:schemeClr val="tx1"/>
                        </a:solidFill>
                        <a:effectLst/>
                        <a:latin typeface="+mn-lt"/>
                        <a:ea typeface="Calibri" panose="020F0502020204030204" pitchFamily="34" charset="0"/>
                        <a:cs typeface="Calibri" panose="020F0502020204030204" pitchFamily="34" charset="0"/>
                      </a:endParaRPr>
                    </a:p>
                    <a:p>
                      <a:pPr algn="l">
                        <a:lnSpc>
                          <a:spcPct val="100000"/>
                        </a:lnSpc>
                      </a:pPr>
                      <a:r>
                        <a:rPr lang="en-GB" sz="1100" b="1" kern="1200" dirty="0">
                          <a:solidFill>
                            <a:schemeClr val="tx1"/>
                          </a:solidFill>
                          <a:effectLst/>
                          <a:latin typeface="+mn-lt"/>
                          <a:ea typeface="Calibri" panose="020F0502020204030204" pitchFamily="34" charset="0"/>
                          <a:cs typeface="Calibri" panose="020F0502020204030204" pitchFamily="34" charset="0"/>
                        </a:rPr>
                        <a:t>-NIGERIA: A NEWLY-EMERGING ECONOMY</a:t>
                      </a:r>
                      <a:endParaRPr lang="en-GB" sz="1100" kern="1200" dirty="0">
                        <a:solidFill>
                          <a:schemeClr val="tx1"/>
                        </a:solidFill>
                        <a:effectLst/>
                        <a:latin typeface="+mn-lt"/>
                        <a:ea typeface="Calibri" panose="020F0502020204030204" pitchFamily="34" charset="0"/>
                        <a:cs typeface="Calibri" panose="020F0502020204030204" pitchFamily="34" charset="0"/>
                      </a:endParaRPr>
                    </a:p>
                    <a:p>
                      <a:pPr algn="l">
                        <a:lnSpc>
                          <a:spcPct val="100000"/>
                        </a:lnSpc>
                      </a:pPr>
                      <a:r>
                        <a:rPr lang="en-GB" sz="1100" b="1" kern="1200" dirty="0">
                          <a:solidFill>
                            <a:schemeClr val="tx1"/>
                          </a:solidFill>
                          <a:effectLst/>
                          <a:latin typeface="+mn-lt"/>
                          <a:ea typeface="Calibri" panose="020F0502020204030204" pitchFamily="34" charset="0"/>
                          <a:cs typeface="Calibri" panose="020F0502020204030204" pitchFamily="34" charset="0"/>
                        </a:rPr>
                        <a:t>-THE CHANGING UK ECONOMY</a:t>
                      </a:r>
                      <a:endParaRPr lang="en-GB" sz="1100" kern="1200" dirty="0">
                        <a:solidFill>
                          <a:schemeClr val="tx1"/>
                        </a:solidFill>
                        <a:effectLst/>
                        <a:latin typeface="+mn-lt"/>
                        <a:ea typeface="Calibri" panose="020F0502020204030204" pitchFamily="34" charset="0"/>
                        <a:cs typeface="Calibri" panose="020F0502020204030204" pitchFamily="34" charset="0"/>
                      </a:endParaRPr>
                    </a:p>
                  </a:txBody>
                  <a:tcPr marL="68580" marR="68580" marT="0" marB="0">
                    <a:lnB w="12700" cap="flat" cmpd="sng" algn="ctr">
                      <a:solidFill>
                        <a:schemeClr val="tx1"/>
                      </a:solidFill>
                      <a:prstDash val="solid"/>
                      <a:round/>
                      <a:headEnd type="none" w="med" len="med"/>
                      <a:tailEnd type="none" w="med" len="med"/>
                    </a:lnB>
                  </a:tcPr>
                </a:tc>
                <a:tc hMerge="1">
                  <a:txBody>
                    <a:bodyPr/>
                    <a:lstStyle/>
                    <a:p>
                      <a:pPr>
                        <a:spcAft>
                          <a:spcPts val="0"/>
                        </a:spcAft>
                      </a:pPr>
                      <a:endParaRPr lang="en-GB" sz="3600" b="1" dirty="0">
                        <a:effectLst/>
                        <a:latin typeface="Colonna MT" panose="04020805060202030203" pitchFamily="82" charset="0"/>
                        <a:ea typeface="Times New Roman" panose="02020603050405020304" pitchFamily="18" charset="0"/>
                        <a:cs typeface="Times New Roman" panose="02020603050405020304" pitchFamily="18" charset="0"/>
                      </a:endParaRPr>
                    </a:p>
                  </a:txBody>
                  <a:tcPr marL="68580" marR="68580" marT="0" marB="0"/>
                </a:tc>
                <a:tc>
                  <a:txBody>
                    <a:bodyPr/>
                    <a:lstStyle/>
                    <a:p>
                      <a:pPr marL="0" marR="0" lvl="0" indent="0" algn="l" defTabSz="914411" rtl="0" eaLnBrk="1" fontAlgn="auto" latinLnBrk="0" hangingPunct="1">
                        <a:lnSpc>
                          <a:spcPct val="100000"/>
                        </a:lnSpc>
                        <a:spcBef>
                          <a:spcPts val="0"/>
                        </a:spcBef>
                        <a:spcAft>
                          <a:spcPts val="0"/>
                        </a:spcAft>
                        <a:buClrTx/>
                        <a:buSzTx/>
                        <a:buFontTx/>
                        <a:buNone/>
                        <a:tabLst/>
                        <a:defRPr/>
                      </a:pPr>
                      <a:r>
                        <a:rPr lang="en-GB" sz="1100" b="1" dirty="0">
                          <a:latin typeface="+mn-lt"/>
                        </a:rPr>
                        <a:t>COASTS</a:t>
                      </a:r>
                    </a:p>
                    <a:p>
                      <a:pPr algn="l">
                        <a:spcAft>
                          <a:spcPts val="0"/>
                        </a:spcAft>
                      </a:pPr>
                      <a:endParaRPr lang="en-GB" sz="1100" b="1" dirty="0">
                        <a:effectLst/>
                        <a:latin typeface="+mn-lt"/>
                        <a:ea typeface="Times New Roman" panose="02020603050405020304" pitchFamily="18" charset="0"/>
                        <a:cs typeface="Times New Roman" panose="02020603050405020304" pitchFamily="18" charset="0"/>
                      </a:endParaRPr>
                    </a:p>
                  </a:txBody>
                  <a:tcPr marT="45721" marB="45721">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mn-lt"/>
                        </a:rPr>
                        <a:t>PHYSICAL FIELDWORK – CARDING MILL VALLEY</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1" dirty="0">
                          <a:latin typeface="+mn-lt"/>
                        </a:rPr>
                        <a:t>UNSEEN FIELDWORK</a:t>
                      </a:r>
                    </a:p>
                    <a:p>
                      <a:pPr algn="l">
                        <a:spcAft>
                          <a:spcPts val="0"/>
                        </a:spcAft>
                      </a:pPr>
                      <a:endParaRPr lang="en-GB" sz="1100" b="1" dirty="0">
                        <a:effectLst/>
                        <a:latin typeface="+mn-lt"/>
                        <a:ea typeface="Times New Roman" panose="02020603050405020304" pitchFamily="18" charset="0"/>
                        <a:cs typeface="Times New Roman" panose="02020603050405020304" pitchFamily="18" charset="0"/>
                      </a:endParaRPr>
                    </a:p>
                  </a:txBody>
                  <a:tcPr marT="45721" marB="45721">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627657364"/>
                  </a:ext>
                </a:extLst>
              </a:tr>
              <a:tr h="4573055">
                <a:tc vMerge="1">
                  <a:txBody>
                    <a:bodyPr/>
                    <a:lstStyle/>
                    <a:p>
                      <a:endParaRPr lang="en-GB"/>
                    </a:p>
                  </a:txBody>
                  <a:tcPr/>
                </a:tc>
                <a:tc>
                  <a:txBody>
                    <a:bodyPr/>
                    <a:lstStyle/>
                    <a:p>
                      <a:endParaRPr lang="en-GB" sz="1400" b="1" dirty="0">
                        <a:latin typeface="+mn-lt"/>
                      </a:endParaRPr>
                    </a:p>
                  </a:txBody>
                  <a:tcPr marT="45721" marB="45721" vert="vert270" anchor="ctr">
                    <a:lnT w="12700" cap="flat" cmpd="sng" algn="ctr">
                      <a:solidFill>
                        <a:schemeClr val="tx1"/>
                      </a:solidFill>
                      <a:prstDash val="solid"/>
                      <a:round/>
                      <a:headEnd type="none" w="med" len="med"/>
                      <a:tailEnd type="none" w="med" len="med"/>
                    </a:lnT>
                  </a:tcPr>
                </a:tc>
                <a:tc gridSpan="2">
                  <a:txBody>
                    <a:bodyPr/>
                    <a:lstStyle/>
                    <a:p>
                      <a:r>
                        <a:rPr lang="en-GB" sz="1100" b="1" dirty="0">
                          <a:latin typeface="+mn-lt"/>
                        </a:rPr>
                        <a:t>Additional Info</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latin typeface="+mn-lt"/>
                        </a:rPr>
                        <a:t>Natural Hazards: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100" b="0" dirty="0">
                          <a:latin typeface="+mn-lt"/>
                        </a:rPr>
                        <a:t>UK extreme weather. Examples: Beast from the East and Somerset Levels Flooding. </a:t>
                      </a:r>
                    </a:p>
                    <a:p>
                      <a:pPr marL="0" indent="0">
                        <a:buNone/>
                      </a:pPr>
                      <a:endParaRPr lang="en-GB" sz="1100" b="0" dirty="0">
                        <a:latin typeface="+mn-lt"/>
                      </a:endParaRPr>
                    </a:p>
                    <a:p>
                      <a:pPr marL="0" indent="0">
                        <a:buNone/>
                      </a:pPr>
                      <a:r>
                        <a:rPr lang="en-GB" sz="1100" b="0" dirty="0">
                          <a:latin typeface="+mn-lt"/>
                        </a:rPr>
                        <a:t>Tropical storms (Location, formation, effects, responses, predication, planning &amp; protection).  Example: Typhoon Haiyan.</a:t>
                      </a:r>
                    </a:p>
                    <a:p>
                      <a:pPr algn="l">
                        <a:lnSpc>
                          <a:spcPct val="107000"/>
                        </a:lnSpc>
                        <a:spcAft>
                          <a:spcPts val="800"/>
                        </a:spcAft>
                      </a:pPr>
                      <a:endParaRPr lang="en-GB" sz="1100" b="0" dirty="0">
                        <a:effectLst/>
                        <a:latin typeface="+mn-lt"/>
                        <a:ea typeface="+mn-ea"/>
                        <a:cs typeface="+mn-cs"/>
                      </a:endParaRP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The Living World:</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Small scale ecosystems - Nutrient cycles, food webs and food chains. E.g. Pond. How change affects ecosystems. </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Environmental characteristics of rainforests. Causes of deforestation in Amazon. Impacts of deforestation. Managing tropical rainforests. Sustainable management of tropical rainforests. </a:t>
                      </a:r>
                      <a:r>
                        <a:rPr lang="en-GB" sz="1100" b="0" dirty="0">
                          <a:effectLst/>
                          <a:latin typeface="+mn-lt"/>
                          <a:ea typeface="Calibri" panose="020F0502020204030204" pitchFamily="34" charset="0"/>
                          <a:cs typeface="Times New Roman" panose="02020603050405020304" pitchFamily="18" charset="0"/>
                        </a:rPr>
                        <a:t>Plant and animal adaptations. </a:t>
                      </a:r>
                      <a:endParaRPr lang="en-GB" sz="1100" dirty="0">
                        <a:effectLst/>
                        <a:latin typeface="+mn-lt"/>
                        <a:ea typeface="Calibri" panose="020F0502020204030204" pitchFamily="34" charset="0"/>
                        <a:cs typeface="Times New Roman" panose="02020603050405020304" pitchFamily="18" charset="0"/>
                      </a:endParaRPr>
                    </a:p>
                    <a:p>
                      <a:pPr rtl="0" fontAlgn="base"/>
                      <a:endParaRPr lang="en-GB" sz="1100" b="0" i="0" kern="1200" dirty="0">
                        <a:solidFill>
                          <a:schemeClr val="tx1"/>
                        </a:solidFill>
                        <a:effectLst/>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tcPr>
                </a:tc>
                <a:tc hMerge="1">
                  <a:txBody>
                    <a:bodyPr/>
                    <a:lstStyle/>
                    <a:p>
                      <a:endParaRPr lang="en-GB"/>
                    </a:p>
                  </a:txBody>
                  <a:tcPr/>
                </a:tc>
                <a:tc gridSpan="2">
                  <a:txBody>
                    <a:bodyPr/>
                    <a:lstStyle/>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Environmental characteristics of deserts.</a:t>
                      </a:r>
                      <a:r>
                        <a:rPr lang="en-GB" sz="1100" b="0" dirty="0">
                          <a:effectLst/>
                          <a:latin typeface="+mn-lt"/>
                          <a:ea typeface="Calibri" panose="020F0502020204030204" pitchFamily="34" charset="0"/>
                          <a:cs typeface="Times New Roman" panose="02020603050405020304" pitchFamily="18" charset="0"/>
                        </a:rPr>
                        <a:t> Plant and animal adaptations to hot environments. </a:t>
                      </a:r>
                      <a:r>
                        <a:rPr lang="en-GB" sz="1100" dirty="0">
                          <a:effectLst/>
                          <a:latin typeface="+mn-lt"/>
                          <a:ea typeface="Calibri" panose="020F0502020204030204" pitchFamily="34" charset="0"/>
                          <a:cs typeface="Times New Roman" panose="02020603050405020304" pitchFamily="18" charset="0"/>
                        </a:rPr>
                        <a:t> Opportunities &amp; challenges of development. Case study: Western desert.</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Causes of desertification/threats. Reducing desertification.  CASE STUDY:  The Sahel</a:t>
                      </a:r>
                      <a:r>
                        <a:rPr lang="en-GB" sz="1100" b="1" dirty="0">
                          <a:effectLst/>
                          <a:latin typeface="+mn-lt"/>
                          <a:ea typeface="Calibri" panose="020F0502020204030204" pitchFamily="34" charset="0"/>
                          <a:cs typeface="Times New Roman" panose="02020603050405020304" pitchFamily="18" charset="0"/>
                        </a:rPr>
                        <a:t>. </a:t>
                      </a:r>
                      <a:endParaRPr lang="en-GB" sz="1100" b="0" dirty="0">
                        <a:effectLst/>
                        <a:latin typeface="+mn-lt"/>
                        <a:ea typeface="Calibri" panose="020F0502020204030204" pitchFamily="34" charset="0"/>
                        <a:cs typeface="Times New Roman" panose="02020603050405020304" pitchFamily="18" charset="0"/>
                      </a:endParaRP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Our unequal world and measuring development</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The DTM and population pyramids</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Causes of uneven development. Uneven development: wealth and health, and migration</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Reducing the gap: aid and intermediate technology, fair trade, debt relief and tourism. CASE STUDY Jamaica</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Exploring Nigeria. Nigeria in the wider world. Balancing a changing industrial structure. Impacts of TNCs (Transnational company). Impact of international aid. Managing environmental issues. Quality of life. </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Post-industrial economy. UK science and business parks. Environmental impacts of industry, Car industry. Changing rural landscapes. Changing transport infrastructure. North-south divide. UK and the Wider World.</a:t>
                      </a:r>
                      <a:endParaRPr lang="en-GB" sz="1100" b="1" dirty="0">
                        <a:latin typeface="+mn-lt"/>
                      </a:endParaRPr>
                    </a:p>
                    <a:p>
                      <a:pPr rtl="0" fontAlgn="base"/>
                      <a:endParaRPr lang="en-GB" sz="1100" b="0" i="0" kern="1200" dirty="0">
                        <a:solidFill>
                          <a:schemeClr val="tx1"/>
                        </a:solidFill>
                        <a:effectLst/>
                        <a:latin typeface="+mn-lt"/>
                        <a:ea typeface="+mn-ea"/>
                        <a:cs typeface="+mn-cs"/>
                      </a:endParaRPr>
                    </a:p>
                  </a:txBody>
                  <a:tcPr marL="68580" marR="68580" marT="0" marB="0">
                    <a:lnT w="12700" cap="flat" cmpd="sng" algn="ctr">
                      <a:solidFill>
                        <a:schemeClr val="tx1"/>
                      </a:solidFill>
                      <a:prstDash val="solid"/>
                      <a:round/>
                      <a:headEnd type="none" w="med" len="med"/>
                      <a:tailEnd type="none" w="med" len="med"/>
                    </a:lnT>
                  </a:tcPr>
                </a:tc>
                <a:tc hMerge="1">
                  <a:txBody>
                    <a:bodyPr/>
                    <a:lstStyle/>
                    <a:p>
                      <a:endParaRPr lang="en-GB"/>
                    </a:p>
                  </a:txBody>
                  <a:tcPr/>
                </a:tc>
                <a:tc>
                  <a:txBody>
                    <a:bodyPr/>
                    <a:lstStyle/>
                    <a:p>
                      <a:r>
                        <a:rPr lang="en-GB" sz="1100" b="0" i="0" kern="1200" dirty="0">
                          <a:solidFill>
                            <a:schemeClr val="tx1"/>
                          </a:solidFill>
                          <a:effectLst/>
                          <a:latin typeface="+mn-lt"/>
                          <a:ea typeface="+mn-ea"/>
                          <a:cs typeface="+mn-cs"/>
                        </a:rPr>
                        <a:t>Wave types and characteristics.</a:t>
                      </a:r>
                    </a:p>
                    <a:p>
                      <a:r>
                        <a:rPr lang="en-GB" sz="1100" b="0" i="0" kern="1200" dirty="0">
                          <a:solidFill>
                            <a:schemeClr val="tx1"/>
                          </a:solidFill>
                          <a:effectLst/>
                          <a:latin typeface="+mn-lt"/>
                          <a:ea typeface="+mn-ea"/>
                          <a:cs typeface="+mn-cs"/>
                        </a:rPr>
                        <a:t>Coastal processes: weathering processes, </a:t>
                      </a:r>
                    </a:p>
                    <a:p>
                      <a:r>
                        <a:rPr lang="en-GB" sz="1100" b="0" i="0" kern="1200" dirty="0">
                          <a:solidFill>
                            <a:schemeClr val="tx1"/>
                          </a:solidFill>
                          <a:effectLst/>
                          <a:latin typeface="+mn-lt"/>
                          <a:ea typeface="+mn-ea"/>
                          <a:cs typeface="+mn-cs"/>
                        </a:rPr>
                        <a:t>mass movement,</a:t>
                      </a:r>
                    </a:p>
                    <a:p>
                      <a:r>
                        <a:rPr lang="en-GB" sz="1100" b="0" i="0" kern="1200" dirty="0">
                          <a:solidFill>
                            <a:schemeClr val="tx1"/>
                          </a:solidFill>
                          <a:effectLst/>
                          <a:latin typeface="+mn-lt"/>
                          <a:ea typeface="+mn-ea"/>
                          <a:cs typeface="+mn-cs"/>
                        </a:rPr>
                        <a:t>Erosion, transportation &amp; deposition. </a:t>
                      </a:r>
                      <a:endParaRPr lang="en-GB" sz="1100" b="0" dirty="0">
                        <a:latin typeface="+mn-lt"/>
                      </a:endParaRPr>
                    </a:p>
                    <a:p>
                      <a:r>
                        <a:rPr lang="en-GB" sz="1100" b="0" i="0" kern="1200" dirty="0">
                          <a:solidFill>
                            <a:schemeClr val="tx1"/>
                          </a:solidFill>
                          <a:effectLst/>
                          <a:latin typeface="+mn-lt"/>
                          <a:ea typeface="+mn-ea"/>
                          <a:cs typeface="+mn-cs"/>
                        </a:rPr>
                        <a:t>An </a:t>
                      </a:r>
                      <a:r>
                        <a:rPr lang="en-GB" sz="1100" b="1" i="0" kern="1200" dirty="0">
                          <a:solidFill>
                            <a:schemeClr val="tx1"/>
                          </a:solidFill>
                          <a:effectLst/>
                          <a:latin typeface="+mn-lt"/>
                          <a:ea typeface="+mn-ea"/>
                          <a:cs typeface="+mn-cs"/>
                        </a:rPr>
                        <a:t>example</a:t>
                      </a:r>
                      <a:r>
                        <a:rPr lang="en-GB" sz="1100" b="0" i="0" kern="1200" dirty="0">
                          <a:solidFill>
                            <a:schemeClr val="tx1"/>
                          </a:solidFill>
                          <a:effectLst/>
                          <a:latin typeface="+mn-lt"/>
                          <a:ea typeface="+mn-ea"/>
                          <a:cs typeface="+mn-cs"/>
                        </a:rPr>
                        <a:t> of a section of coastline in the UK to identify its major landforms of erosion and deposition. Dorset Coast. </a:t>
                      </a:r>
                    </a:p>
                    <a:p>
                      <a:endParaRPr lang="en-GB" sz="1100" b="0" i="0" kern="1200" dirty="0">
                        <a:solidFill>
                          <a:schemeClr val="tx1"/>
                        </a:solidFill>
                        <a:effectLst/>
                        <a:latin typeface="+mn-lt"/>
                        <a:ea typeface="+mn-ea"/>
                        <a:cs typeface="+mn-cs"/>
                      </a:endParaRPr>
                    </a:p>
                    <a:p>
                      <a:r>
                        <a:rPr lang="en-GB" sz="1100" b="0" i="0" kern="1200" dirty="0">
                          <a:solidFill>
                            <a:schemeClr val="tx1"/>
                          </a:solidFill>
                          <a:effectLst/>
                          <a:latin typeface="+mn-lt"/>
                          <a:ea typeface="+mn-ea"/>
                          <a:cs typeface="+mn-cs"/>
                        </a:rPr>
                        <a:t>Managing the coast: The costs and benefits of hard engineering  &amp; soft engineering. </a:t>
                      </a:r>
                    </a:p>
                    <a:p>
                      <a:endParaRPr lang="en-GB" sz="1100" b="0" i="0" kern="1200" dirty="0">
                        <a:solidFill>
                          <a:schemeClr val="tx1"/>
                        </a:solidFill>
                        <a:effectLst/>
                        <a:latin typeface="+mn-lt"/>
                        <a:ea typeface="+mn-ea"/>
                        <a:cs typeface="+mn-cs"/>
                      </a:endParaRPr>
                    </a:p>
                    <a:p>
                      <a:r>
                        <a:rPr lang="en-GB" sz="1100" b="0" i="0" kern="1200" dirty="0">
                          <a:solidFill>
                            <a:schemeClr val="tx1"/>
                          </a:solidFill>
                          <a:effectLst/>
                          <a:latin typeface="+mn-lt"/>
                          <a:ea typeface="+mn-ea"/>
                          <a:cs typeface="+mn-cs"/>
                        </a:rPr>
                        <a:t>An </a:t>
                      </a:r>
                      <a:r>
                        <a:rPr lang="en-GB" sz="1100" b="1" i="0" kern="1200" dirty="0">
                          <a:solidFill>
                            <a:schemeClr val="tx1"/>
                          </a:solidFill>
                          <a:effectLst/>
                          <a:latin typeface="+mn-lt"/>
                          <a:ea typeface="+mn-ea"/>
                          <a:cs typeface="+mn-cs"/>
                        </a:rPr>
                        <a:t>example</a:t>
                      </a:r>
                      <a:r>
                        <a:rPr lang="en-GB" sz="1100" b="0" i="0" kern="1200" dirty="0">
                          <a:solidFill>
                            <a:schemeClr val="tx1"/>
                          </a:solidFill>
                          <a:effectLst/>
                          <a:latin typeface="+mn-lt"/>
                          <a:ea typeface="+mn-ea"/>
                          <a:cs typeface="+mn-cs"/>
                        </a:rPr>
                        <a:t> of a coastal management scheme in the UK to show the reasons for management, the management strategy</a:t>
                      </a:r>
                    </a:p>
                    <a:p>
                      <a:r>
                        <a:rPr lang="en-GB" sz="1100" b="0" i="0" kern="1200" dirty="0">
                          <a:solidFill>
                            <a:schemeClr val="tx1"/>
                          </a:solidFill>
                          <a:effectLst/>
                          <a:latin typeface="+mn-lt"/>
                          <a:ea typeface="+mn-ea"/>
                          <a:cs typeface="+mn-cs"/>
                        </a:rPr>
                        <a:t>the resulting effects and conflicts. Example: Lyme Regis</a:t>
                      </a:r>
                    </a:p>
                  </a:txBody>
                  <a:tcPr marT="45721" marB="45721">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tc>
                  <a:txBody>
                    <a:bodyPr/>
                    <a:lstStyle/>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Fieldtrip</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Location</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Risk assessment</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Data presentation</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Data collection methods</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Conclusions</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Evaluations</a:t>
                      </a:r>
                    </a:p>
                    <a:p>
                      <a:pPr algn="l">
                        <a:lnSpc>
                          <a:spcPct val="107000"/>
                        </a:lnSpc>
                        <a:spcAft>
                          <a:spcPts val="800"/>
                        </a:spcAft>
                      </a:pPr>
                      <a:r>
                        <a:rPr lang="en-GB" sz="1100" dirty="0">
                          <a:effectLst/>
                          <a:latin typeface="+mn-lt"/>
                          <a:ea typeface="Calibri" panose="020F0502020204030204" pitchFamily="34" charset="0"/>
                          <a:cs typeface="Times New Roman" panose="02020603050405020304" pitchFamily="18" charset="0"/>
                        </a:rPr>
                        <a:t>Improvements.</a:t>
                      </a:r>
                      <a:r>
                        <a:rPr lang="en-GB" sz="1100" b="0" dirty="0">
                          <a:latin typeface="+mn-lt"/>
                        </a:rPr>
                        <a:t> </a:t>
                      </a:r>
                    </a:p>
                    <a:p>
                      <a:pPr algn="l">
                        <a:lnSpc>
                          <a:spcPct val="107000"/>
                        </a:lnSpc>
                        <a:spcAft>
                          <a:spcPts val="800"/>
                        </a:spcAft>
                      </a:pPr>
                      <a:r>
                        <a:rPr lang="en-GB" sz="1100" b="0" dirty="0">
                          <a:latin typeface="+mn-lt"/>
                        </a:rPr>
                        <a:t>Exam questions focused on unseen fieldwork. </a:t>
                      </a:r>
                    </a:p>
                    <a:p>
                      <a:pPr algn="l">
                        <a:lnSpc>
                          <a:spcPct val="107000"/>
                        </a:lnSpc>
                        <a:spcAft>
                          <a:spcPts val="800"/>
                        </a:spcAft>
                      </a:pPr>
                      <a:r>
                        <a:rPr lang="en-GB" sz="1100" b="0" dirty="0">
                          <a:effectLst/>
                          <a:latin typeface="+mn-lt"/>
                          <a:ea typeface="Calibri" panose="020F0502020204030204" pitchFamily="34" charset="0"/>
                          <a:cs typeface="Times New Roman" panose="02020603050405020304" pitchFamily="18" charset="0"/>
                        </a:rPr>
                        <a:t>Year</a:t>
                      </a:r>
                      <a:r>
                        <a:rPr lang="en-GB" sz="1100" b="0" baseline="0" dirty="0">
                          <a:effectLst/>
                          <a:latin typeface="+mn-lt"/>
                          <a:ea typeface="Calibri" panose="020F0502020204030204" pitchFamily="34" charset="0"/>
                          <a:cs typeface="Times New Roman" panose="02020603050405020304" pitchFamily="18" charset="0"/>
                        </a:rPr>
                        <a:t> 10 end of year assessment / feedback</a:t>
                      </a:r>
                      <a:endParaRPr lang="en-GB" sz="1100" dirty="0">
                        <a:effectLst/>
                        <a:latin typeface="+mn-lt"/>
                        <a:ea typeface="Calibri" panose="020F0502020204030204" pitchFamily="34" charset="0"/>
                        <a:cs typeface="Times New Roman" panose="02020603050405020304" pitchFamily="18" charset="0"/>
                      </a:endParaRPr>
                    </a:p>
                    <a:p>
                      <a:pPr>
                        <a:spcAft>
                          <a:spcPts val="0"/>
                        </a:spcAft>
                      </a:pPr>
                      <a:endParaRPr lang="en-GB" sz="1100" b="1" dirty="0">
                        <a:effectLst/>
                        <a:latin typeface="+mn-lt"/>
                        <a:ea typeface="Times New Roman" panose="02020603050405020304" pitchFamily="18" charset="0"/>
                        <a:cs typeface="Times New Roman" panose="02020603050405020304" pitchFamily="18" charset="0"/>
                      </a:endParaRPr>
                    </a:p>
                  </a:txBody>
                  <a:tcPr marT="45721" marB="45721">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14505998"/>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7440523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 3">
            <a:extLst>
              <a:ext uri="{FF2B5EF4-FFF2-40B4-BE49-F238E27FC236}">
                <a16:creationId xmlns:a16="http://schemas.microsoft.com/office/drawing/2014/main" id="{3AA6274D-5CB0-406A-8AFB-D93342B1EA92}"/>
              </a:ext>
            </a:extLst>
          </p:cNvPr>
          <p:cNvGraphicFramePr>
            <a:graphicFrameLocks noGrp="1"/>
          </p:cNvGraphicFramePr>
          <p:nvPr>
            <p:extLst>
              <p:ext uri="{D42A27DB-BD31-4B8C-83A1-F6EECF244321}">
                <p14:modId xmlns:p14="http://schemas.microsoft.com/office/powerpoint/2010/main" val="1622615140"/>
              </p:ext>
            </p:extLst>
          </p:nvPr>
        </p:nvGraphicFramePr>
        <p:xfrm>
          <a:off x="0" y="666537"/>
          <a:ext cx="12191990" cy="6208724"/>
        </p:xfrm>
        <a:graphic>
          <a:graphicData uri="http://schemas.openxmlformats.org/drawingml/2006/table">
            <a:tbl>
              <a:tblPr firstRow="1" bandRow="1">
                <a:tableStyleId>{5940675A-B579-460E-94D1-54222C63F5DA}</a:tableStyleId>
              </a:tblPr>
              <a:tblGrid>
                <a:gridCol w="509452">
                  <a:extLst>
                    <a:ext uri="{9D8B030D-6E8A-4147-A177-3AD203B41FA5}">
                      <a16:colId xmlns:a16="http://schemas.microsoft.com/office/drawing/2014/main" val="1323354650"/>
                    </a:ext>
                  </a:extLst>
                </a:gridCol>
                <a:gridCol w="509452">
                  <a:extLst>
                    <a:ext uri="{9D8B030D-6E8A-4147-A177-3AD203B41FA5}">
                      <a16:colId xmlns:a16="http://schemas.microsoft.com/office/drawing/2014/main" val="229629103"/>
                    </a:ext>
                  </a:extLst>
                </a:gridCol>
                <a:gridCol w="1862181">
                  <a:extLst>
                    <a:ext uri="{9D8B030D-6E8A-4147-A177-3AD203B41FA5}">
                      <a16:colId xmlns:a16="http://schemas.microsoft.com/office/drawing/2014/main" val="2268397797"/>
                    </a:ext>
                  </a:extLst>
                </a:gridCol>
                <a:gridCol w="1862181">
                  <a:extLst>
                    <a:ext uri="{9D8B030D-6E8A-4147-A177-3AD203B41FA5}">
                      <a16:colId xmlns:a16="http://schemas.microsoft.com/office/drawing/2014/main" val="1411940593"/>
                    </a:ext>
                  </a:extLst>
                </a:gridCol>
                <a:gridCol w="1862181">
                  <a:extLst>
                    <a:ext uri="{9D8B030D-6E8A-4147-A177-3AD203B41FA5}">
                      <a16:colId xmlns:a16="http://schemas.microsoft.com/office/drawing/2014/main" val="415188477"/>
                    </a:ext>
                  </a:extLst>
                </a:gridCol>
                <a:gridCol w="1862181">
                  <a:extLst>
                    <a:ext uri="{9D8B030D-6E8A-4147-A177-3AD203B41FA5}">
                      <a16:colId xmlns:a16="http://schemas.microsoft.com/office/drawing/2014/main" val="2116589672"/>
                    </a:ext>
                  </a:extLst>
                </a:gridCol>
                <a:gridCol w="1862181">
                  <a:extLst>
                    <a:ext uri="{9D8B030D-6E8A-4147-A177-3AD203B41FA5}">
                      <a16:colId xmlns:a16="http://schemas.microsoft.com/office/drawing/2014/main" val="1988259304"/>
                    </a:ext>
                  </a:extLst>
                </a:gridCol>
                <a:gridCol w="1862181">
                  <a:extLst>
                    <a:ext uri="{9D8B030D-6E8A-4147-A177-3AD203B41FA5}">
                      <a16:colId xmlns:a16="http://schemas.microsoft.com/office/drawing/2014/main" val="2065259818"/>
                    </a:ext>
                  </a:extLst>
                </a:gridCol>
              </a:tblGrid>
              <a:tr h="516152">
                <a:tc gridSpan="2">
                  <a:txBody>
                    <a:bodyPr/>
                    <a:lstStyle/>
                    <a:p>
                      <a:pPr algn="ctr"/>
                      <a:r>
                        <a:rPr lang="en-GB" sz="1400" b="1" dirty="0"/>
                        <a:t>Subject</a:t>
                      </a:r>
                    </a:p>
                  </a:txBody>
                  <a:tcPr marT="45721" marB="45721"/>
                </a:tc>
                <a:tc hMerge="1">
                  <a:txBody>
                    <a:bodyPr/>
                    <a:lstStyle/>
                    <a:p>
                      <a:endParaRPr lang="en-GB" b="1" dirty="0"/>
                    </a:p>
                  </a:txBody>
                  <a:tcPr/>
                </a:tc>
                <a:tc>
                  <a:txBody>
                    <a:bodyPr/>
                    <a:lstStyle/>
                    <a:p>
                      <a:r>
                        <a:rPr lang="en-GB" sz="1400" b="1" dirty="0"/>
                        <a:t>HT1</a:t>
                      </a:r>
                    </a:p>
                    <a:p>
                      <a:r>
                        <a:rPr lang="en-GB" sz="1400" b="1" dirty="0"/>
                        <a:t>(Sept-Oct)</a:t>
                      </a:r>
                    </a:p>
                  </a:txBody>
                  <a:tcPr marT="45721" marB="45721"/>
                </a:tc>
                <a:tc>
                  <a:txBody>
                    <a:bodyPr/>
                    <a:lstStyle/>
                    <a:p>
                      <a:r>
                        <a:rPr lang="en-GB" sz="1400" b="1" dirty="0"/>
                        <a:t>HT2</a:t>
                      </a:r>
                    </a:p>
                    <a:p>
                      <a:r>
                        <a:rPr lang="en-GB" sz="1400" b="1" dirty="0"/>
                        <a:t>(Nov-Dec)</a:t>
                      </a:r>
                    </a:p>
                  </a:txBody>
                  <a:tcPr marT="45721" marB="45721"/>
                </a:tc>
                <a:tc>
                  <a:txBody>
                    <a:bodyPr/>
                    <a:lstStyle/>
                    <a:p>
                      <a:r>
                        <a:rPr lang="en-GB" sz="1400" b="1" dirty="0"/>
                        <a:t>HT3</a:t>
                      </a:r>
                    </a:p>
                    <a:p>
                      <a:r>
                        <a:rPr lang="en-GB" sz="1400" b="1" dirty="0"/>
                        <a:t>(Jan-Feb)</a:t>
                      </a:r>
                    </a:p>
                  </a:txBody>
                  <a:tcPr marT="45721" marB="45721"/>
                </a:tc>
                <a:tc>
                  <a:txBody>
                    <a:bodyPr/>
                    <a:lstStyle/>
                    <a:p>
                      <a:r>
                        <a:rPr lang="en-GB" sz="1400" b="1" dirty="0"/>
                        <a:t>HT4</a:t>
                      </a:r>
                    </a:p>
                    <a:p>
                      <a:r>
                        <a:rPr lang="en-GB" sz="1400" b="1" dirty="0"/>
                        <a:t>(March-April)</a:t>
                      </a:r>
                    </a:p>
                  </a:txBody>
                  <a:tcPr marT="45721" marB="45721"/>
                </a:tc>
                <a:tc>
                  <a:txBody>
                    <a:bodyPr/>
                    <a:lstStyle/>
                    <a:p>
                      <a:r>
                        <a:rPr lang="en-GB" sz="1400" b="1" dirty="0"/>
                        <a:t>HT5</a:t>
                      </a:r>
                    </a:p>
                    <a:p>
                      <a:r>
                        <a:rPr lang="en-GB" sz="1400" b="1" dirty="0"/>
                        <a:t>(April-May)</a:t>
                      </a:r>
                    </a:p>
                  </a:txBody>
                  <a:tcPr marT="45721" marB="45721"/>
                </a:tc>
                <a:tc>
                  <a:txBody>
                    <a:bodyPr/>
                    <a:lstStyle/>
                    <a:p>
                      <a:r>
                        <a:rPr lang="en-GB" sz="1400" b="1" dirty="0"/>
                        <a:t>HT6</a:t>
                      </a:r>
                    </a:p>
                    <a:p>
                      <a:r>
                        <a:rPr lang="en-GB" sz="1400" b="1" dirty="0"/>
                        <a:t>(June-July)</a:t>
                      </a:r>
                    </a:p>
                  </a:txBody>
                  <a:tcPr marT="45721" marB="45721"/>
                </a:tc>
                <a:extLst>
                  <a:ext uri="{0D108BD9-81ED-4DB2-BD59-A6C34878D82A}">
                    <a16:rowId xmlns:a16="http://schemas.microsoft.com/office/drawing/2014/main" val="1744465016"/>
                  </a:ext>
                </a:extLst>
              </a:tr>
              <a:tr h="819770">
                <a:tc rowSpan="2">
                  <a:txBody>
                    <a:bodyPr/>
                    <a:lstStyle/>
                    <a:p>
                      <a:pPr algn="ctr"/>
                      <a:r>
                        <a:rPr lang="en-GB" sz="2800" dirty="0"/>
                        <a:t>German</a:t>
                      </a:r>
                    </a:p>
                  </a:txBody>
                  <a:tcPr marT="45721" marB="45721" vert="vert270" anchor="ctr"/>
                </a:tc>
                <a:tc>
                  <a:txBody>
                    <a:bodyPr/>
                    <a:lstStyle/>
                    <a:p>
                      <a:r>
                        <a:rPr lang="en-GB" sz="1050" b="1" dirty="0"/>
                        <a:t>Main Topics</a:t>
                      </a:r>
                    </a:p>
                  </a:txBody>
                  <a:tcPr marT="45721" marB="45721" vert="vert270" anchor="ctr"/>
                </a:tc>
                <a:tc>
                  <a:txBody>
                    <a:bodyPr/>
                    <a:lstStyle/>
                    <a:p>
                      <a:r>
                        <a:rPr lang="en-GB" sz="1200" b="0" dirty="0"/>
                        <a:t>My school – Talking about the school day, school rules and school trips</a:t>
                      </a:r>
                    </a:p>
                    <a:p>
                      <a:endParaRPr lang="en-GB" sz="1200" b="1" dirty="0"/>
                    </a:p>
                  </a:txBody>
                  <a:tcPr marT="45721" marB="45721"/>
                </a:tc>
                <a:tc>
                  <a:txBody>
                    <a:bodyPr/>
                    <a:lstStyle/>
                    <a:p>
                      <a:r>
                        <a:rPr lang="en-GB" sz="1200" b="0" dirty="0"/>
                        <a:t>Free-time – Talking about music, film, leisure time and online activities</a:t>
                      </a:r>
                      <a:endParaRPr lang="en-GB" sz="1200" b="0" baseline="0" dirty="0"/>
                    </a:p>
                  </a:txBody>
                  <a:tcPr marT="45721" marB="45721"/>
                </a:tc>
                <a:tc>
                  <a:txBody>
                    <a:bodyPr/>
                    <a:lstStyle/>
                    <a:p>
                      <a:r>
                        <a:rPr lang="en-GB" sz="1200" b="0" dirty="0"/>
                        <a:t>My personal world – Talking about family, friends, role models and celebrations</a:t>
                      </a:r>
                    </a:p>
                  </a:txBody>
                  <a:tcPr marT="45721" marB="45721"/>
                </a:tc>
                <a:tc>
                  <a:txBody>
                    <a:bodyPr/>
                    <a:lstStyle/>
                    <a:p>
                      <a:r>
                        <a:rPr lang="en-GB" sz="1200" b="0" dirty="0"/>
                        <a:t>Lifestyle</a:t>
                      </a:r>
                      <a:r>
                        <a:rPr lang="en-GB" sz="1200" b="0" baseline="0" dirty="0"/>
                        <a:t> – Talking healthy living,  wellbeing and mental health</a:t>
                      </a:r>
                      <a:endParaRPr lang="en-GB" sz="1200" b="0" dirty="0"/>
                    </a:p>
                  </a:txBody>
                  <a:tcPr marT="45721" marB="45721"/>
                </a:tc>
                <a:tc>
                  <a:txBody>
                    <a:bodyPr/>
                    <a:lstStyle/>
                    <a:p>
                      <a:r>
                        <a:rPr lang="en-GB" sz="1200" b="0" dirty="0"/>
                        <a:t>My area – Talking about where you live, transport, shopping and ideal place of living</a:t>
                      </a:r>
                      <a:endParaRPr lang="en-GB" sz="1200" b="0" baseline="0"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My area – Talking about where you live, transport, shopping and ideal place of living</a:t>
                      </a:r>
                      <a:endParaRPr lang="en-GB" sz="1200" b="0" baseline="0" dirty="0"/>
                    </a:p>
                  </a:txBody>
                  <a:tcPr marT="45721" marB="45721"/>
                </a:tc>
                <a:extLst>
                  <a:ext uri="{0D108BD9-81ED-4DB2-BD59-A6C34878D82A}">
                    <a16:rowId xmlns:a16="http://schemas.microsoft.com/office/drawing/2014/main" val="2671902638"/>
                  </a:ext>
                </a:extLst>
              </a:tr>
              <a:tr h="1758636">
                <a:tc vMerge="1">
                  <a:txBody>
                    <a:bodyPr/>
                    <a:lstStyle/>
                    <a:p>
                      <a:endParaRPr lang="en-GB" dirty="0"/>
                    </a:p>
                  </a:txBody>
                  <a:tcPr/>
                </a:tc>
                <a:tc>
                  <a:txBody>
                    <a:bodyPr/>
                    <a:lstStyle/>
                    <a:p>
                      <a:r>
                        <a:rPr lang="en-GB" sz="1050" b="1" dirty="0"/>
                        <a:t>Additional information</a:t>
                      </a:r>
                    </a:p>
                  </a:txBody>
                  <a:tcPr marT="45721" marB="45721" vert="vert270" anchor="ctr"/>
                </a:tc>
                <a:tc>
                  <a:txBody>
                    <a:bodyPr/>
                    <a:lstStyle/>
                    <a:p>
                      <a:r>
                        <a:rPr lang="en-GB" sz="1200" b="0" dirty="0"/>
                        <a:t>Present</a:t>
                      </a:r>
                      <a:r>
                        <a:rPr lang="en-GB" sz="1200" b="0" baseline="0" dirty="0"/>
                        <a:t> and past tenses</a:t>
                      </a:r>
                    </a:p>
                    <a:p>
                      <a:r>
                        <a:rPr lang="en-GB" sz="1200" b="0" baseline="0" dirty="0"/>
                        <a:t>Modal verbs</a:t>
                      </a:r>
                    </a:p>
                    <a:p>
                      <a:r>
                        <a:rPr lang="en-GB" sz="1200" b="0" baseline="0" dirty="0"/>
                        <a:t>Word order</a:t>
                      </a:r>
                    </a:p>
                    <a:p>
                      <a:r>
                        <a:rPr lang="en-GB" sz="1200" b="0" baseline="0" dirty="0"/>
                        <a:t>Skills – preparing to write an 80 word essay</a:t>
                      </a:r>
                      <a:endParaRPr lang="en-GB" sz="1200" b="1" dirty="0"/>
                    </a:p>
                    <a:p>
                      <a:endParaRPr lang="en-GB" sz="1200" b="1" dirty="0"/>
                    </a:p>
                  </a:txBody>
                  <a:tcPr marT="45721" marB="45721"/>
                </a:tc>
                <a:tc>
                  <a:txBody>
                    <a:bodyPr/>
                    <a:lstStyle/>
                    <a:p>
                      <a:r>
                        <a:rPr lang="en-GB" sz="1200" kern="1200" dirty="0">
                          <a:solidFill>
                            <a:schemeClr val="tx1"/>
                          </a:solidFill>
                          <a:effectLst/>
                          <a:latin typeface="+mn-lt"/>
                          <a:ea typeface="+mn-ea"/>
                          <a:cs typeface="+mn-cs"/>
                        </a:rPr>
                        <a:t>Future tense </a:t>
                      </a:r>
                    </a:p>
                    <a:p>
                      <a:r>
                        <a:rPr lang="en-GB" sz="1200" kern="1200" dirty="0">
                          <a:solidFill>
                            <a:schemeClr val="tx1"/>
                          </a:solidFill>
                          <a:effectLst/>
                          <a:latin typeface="+mn-lt"/>
                          <a:ea typeface="+mn-ea"/>
                          <a:cs typeface="+mn-cs"/>
                        </a:rPr>
                        <a:t>Expressing advantages and disadvantages</a:t>
                      </a:r>
                    </a:p>
                    <a:p>
                      <a:r>
                        <a:rPr lang="en-GB" sz="1200" kern="1200" dirty="0">
                          <a:solidFill>
                            <a:schemeClr val="tx1"/>
                          </a:solidFill>
                          <a:effectLst/>
                          <a:latin typeface="+mn-lt"/>
                          <a:ea typeface="+mn-ea"/>
                          <a:cs typeface="+mn-cs"/>
                        </a:rPr>
                        <a:t>E</a:t>
                      </a:r>
                      <a:r>
                        <a:rPr lang="de-DE" sz="1200" kern="1200" dirty="0">
                          <a:solidFill>
                            <a:schemeClr val="tx1"/>
                          </a:solidFill>
                          <a:effectLst/>
                          <a:latin typeface="+mn-lt"/>
                          <a:ea typeface="+mn-ea"/>
                          <a:cs typeface="+mn-cs"/>
                        </a:rPr>
                        <a:t>xpress preferences</a:t>
                      </a:r>
                      <a:endParaRPr lang="en-GB" sz="1200"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b="0" dirty="0"/>
                        <a:t>Skills</a:t>
                      </a:r>
                      <a:r>
                        <a:rPr lang="en-GB" sz="1200" b="1" dirty="0"/>
                        <a:t> – </a:t>
                      </a:r>
                      <a:r>
                        <a:rPr lang="en-GB" sz="1200" kern="1200" dirty="0">
                          <a:solidFill>
                            <a:schemeClr val="tx1"/>
                          </a:solidFill>
                          <a:effectLst/>
                          <a:latin typeface="+mn-lt"/>
                          <a:ea typeface="+mn-ea"/>
                          <a:cs typeface="+mn-cs"/>
                        </a:rPr>
                        <a:t>Forming questions using question words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Practising the role play</a:t>
                      </a:r>
                    </a:p>
                    <a:p>
                      <a:r>
                        <a:rPr lang="en-GB" sz="1200" kern="1200" dirty="0">
                          <a:solidFill>
                            <a:schemeClr val="tx1"/>
                          </a:solidFill>
                          <a:effectLst/>
                          <a:latin typeface="+mn-lt"/>
                          <a:ea typeface="+mn-ea"/>
                          <a:cs typeface="+mn-cs"/>
                        </a:rPr>
                        <a:t>Exam-style writing </a:t>
                      </a:r>
                      <a:endParaRPr lang="en-GB" sz="1200" b="1" dirty="0"/>
                    </a:p>
                  </a:txBody>
                  <a:tcPr marT="45721" marB="45721"/>
                </a:tc>
                <a:tc>
                  <a:txBody>
                    <a:bodyPr/>
                    <a:lstStyle/>
                    <a:p>
                      <a:r>
                        <a:rPr lang="en-GB" sz="1200" b="1" baseline="0" dirty="0"/>
                        <a:t>January </a:t>
                      </a:r>
                    </a:p>
                    <a:p>
                      <a:r>
                        <a:rPr lang="en-GB" sz="1200" b="1" baseline="0" dirty="0"/>
                        <a:t>Mock GCSE speaking test</a:t>
                      </a:r>
                    </a:p>
                    <a:p>
                      <a:r>
                        <a:rPr lang="en-GB" sz="1200" b="1" baseline="0" dirty="0"/>
                        <a:t>Listening, Reading and Writing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Using future, present and past tense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Using relative pronouns</a:t>
                      </a:r>
                    </a:p>
                    <a:p>
                      <a:r>
                        <a:rPr lang="de-DE" sz="1200" kern="1200" dirty="0">
                          <a:solidFill>
                            <a:schemeClr val="tx1"/>
                          </a:solidFill>
                          <a:effectLst/>
                          <a:latin typeface="+mn-lt"/>
                          <a:ea typeface="+mn-ea"/>
                          <a:cs typeface="+mn-cs"/>
                        </a:rPr>
                        <a:t>Skills -Expressing opinions and justifications</a:t>
                      </a:r>
                      <a:endParaRPr lang="en-GB" sz="1200" b="1"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Comparative and superlative</a:t>
                      </a:r>
                    </a:p>
                    <a:p>
                      <a:pPr marL="0" marR="0" lvl="0" indent="0" algn="l" defTabSz="914400" rtl="0" eaLnBrk="1" fontAlgn="auto" latinLnBrk="0" hangingPunct="1">
                        <a:lnSpc>
                          <a:spcPct val="100000"/>
                        </a:lnSpc>
                        <a:spcBef>
                          <a:spcPts val="0"/>
                        </a:spcBef>
                        <a:spcAft>
                          <a:spcPts val="0"/>
                        </a:spcAft>
                        <a:buClrTx/>
                        <a:buSzTx/>
                        <a:buFontTx/>
                        <a:buNone/>
                        <a:tabLst/>
                        <a:defRPr/>
                      </a:pPr>
                      <a:r>
                        <a:rPr lang="de-DE" sz="1200" kern="1200" dirty="0">
                          <a:solidFill>
                            <a:schemeClr val="tx1"/>
                          </a:solidFill>
                          <a:effectLst/>
                          <a:latin typeface="+mn-lt"/>
                          <a:ea typeface="+mn-ea"/>
                          <a:cs typeface="+mn-cs"/>
                        </a:rPr>
                        <a:t>Using modal verbs in the imperfect tense:</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Using the conditional</a:t>
                      </a:r>
                    </a:p>
                    <a:p>
                      <a:r>
                        <a:rPr lang="en-GB" sz="1200" kern="1200" dirty="0">
                          <a:solidFill>
                            <a:schemeClr val="tx1"/>
                          </a:solidFill>
                          <a:effectLst/>
                          <a:latin typeface="+mn-lt"/>
                          <a:ea typeface="+mn-ea"/>
                          <a:cs typeface="+mn-cs"/>
                        </a:rPr>
                        <a:t>Using different tenses to ask questions</a:t>
                      </a:r>
                    </a:p>
                    <a:p>
                      <a:r>
                        <a:rPr lang="en-GB" sz="1200" kern="1200" dirty="0">
                          <a:solidFill>
                            <a:schemeClr val="tx1"/>
                          </a:solidFill>
                          <a:effectLst/>
                          <a:latin typeface="+mn-lt"/>
                          <a:ea typeface="+mn-ea"/>
                          <a:cs typeface="+mn-cs"/>
                        </a:rPr>
                        <a:t> </a:t>
                      </a:r>
                      <a:r>
                        <a:rPr lang="en-GB" sz="1200" b="0" dirty="0"/>
                        <a:t>Skills - </a:t>
                      </a:r>
                      <a:r>
                        <a:rPr lang="en-GB" sz="1200" kern="1200" dirty="0">
                          <a:solidFill>
                            <a:schemeClr val="tx1"/>
                          </a:solidFill>
                          <a:effectLst/>
                          <a:latin typeface="+mn-lt"/>
                          <a:ea typeface="+mn-ea"/>
                          <a:cs typeface="+mn-cs"/>
                        </a:rPr>
                        <a:t>Making a complaint / reporting a problem</a:t>
                      </a:r>
                      <a:endParaRPr lang="en-GB" sz="1200" b="0" dirty="0"/>
                    </a:p>
                  </a:txBody>
                  <a:tcPr marT="45721" marB="4572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200" b="1" baseline="0" dirty="0"/>
                        <a:t>Listening, Reading and Writing assessment</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Using prepositions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Use a variety of adjectives and qualifiers / intensifiers</a:t>
                      </a:r>
                    </a:p>
                    <a:p>
                      <a:pPr marL="0" marR="0" lvl="0" indent="0" algn="l" defTabSz="914400" rtl="0" eaLnBrk="1" fontAlgn="auto" latinLnBrk="0" hangingPunct="1">
                        <a:lnSpc>
                          <a:spcPct val="100000"/>
                        </a:lnSpc>
                        <a:spcBef>
                          <a:spcPts val="0"/>
                        </a:spcBef>
                        <a:spcAft>
                          <a:spcPts val="0"/>
                        </a:spcAft>
                        <a:buClrTx/>
                        <a:buSzTx/>
                        <a:buFontTx/>
                        <a:buNone/>
                        <a:tabLst/>
                        <a:defRPr/>
                      </a:pPr>
                      <a:r>
                        <a:rPr lang="en-GB" sz="1200" kern="1200" dirty="0">
                          <a:solidFill>
                            <a:schemeClr val="tx1"/>
                          </a:solidFill>
                          <a:effectLst/>
                          <a:latin typeface="+mn-lt"/>
                          <a:ea typeface="+mn-ea"/>
                          <a:cs typeface="+mn-cs"/>
                        </a:rPr>
                        <a:t>Using correct word order Using different registers (formal and informal)</a:t>
                      </a:r>
                    </a:p>
                  </a:txBody>
                  <a:tcPr marT="45721" marB="45721"/>
                </a:tc>
                <a:tc>
                  <a:txBody>
                    <a:bodyPr/>
                    <a:lstStyle/>
                    <a:p>
                      <a:r>
                        <a:rPr lang="en-GB" sz="1200" b="1" dirty="0"/>
                        <a:t>June</a:t>
                      </a:r>
                    </a:p>
                    <a:p>
                      <a:r>
                        <a:rPr lang="en-GB" sz="1200" b="1" baseline="0" dirty="0"/>
                        <a:t>Mock GCSE speaking test</a:t>
                      </a:r>
                    </a:p>
                    <a:p>
                      <a:r>
                        <a:rPr lang="en-GB" sz="1200" kern="1200" dirty="0">
                          <a:solidFill>
                            <a:schemeClr val="tx1"/>
                          </a:solidFill>
                          <a:effectLst/>
                          <a:latin typeface="+mn-lt"/>
                          <a:ea typeface="+mn-ea"/>
                          <a:cs typeface="+mn-cs"/>
                        </a:rPr>
                        <a:t>Working out the meaning of compound nouns</a:t>
                      </a:r>
                    </a:p>
                    <a:p>
                      <a:r>
                        <a:rPr lang="en-GB" sz="1200" kern="1200" dirty="0">
                          <a:solidFill>
                            <a:schemeClr val="tx1"/>
                          </a:solidFill>
                          <a:effectLst/>
                          <a:latin typeface="+mn-lt"/>
                          <a:ea typeface="+mn-ea"/>
                          <a:cs typeface="+mn-cs"/>
                        </a:rPr>
                        <a:t>Skills - Ask and answer questions about </a:t>
                      </a:r>
                      <a:endParaRPr lang="en-GB" sz="1200" b="1" dirty="0"/>
                    </a:p>
                  </a:txBody>
                  <a:tcPr marT="45721" marB="45721"/>
                </a:tc>
                <a:extLst>
                  <a:ext uri="{0D108BD9-81ED-4DB2-BD59-A6C34878D82A}">
                    <a16:rowId xmlns:a16="http://schemas.microsoft.com/office/drawing/2014/main" val="2136139495"/>
                  </a:ext>
                </a:extLst>
              </a:tr>
              <a:tr h="455429">
                <a:tc rowSpan="2">
                  <a:txBody>
                    <a:bodyPr/>
                    <a:lstStyle/>
                    <a:p>
                      <a:pPr algn="ctr"/>
                      <a:r>
                        <a:rPr lang="en-GB" sz="2800" dirty="0"/>
                        <a:t>History</a:t>
                      </a:r>
                    </a:p>
                  </a:txBody>
                  <a:tcPr marT="45721" marB="45721" vert="vert270" anchor="ctr"/>
                </a:tc>
                <a:tc>
                  <a:txBody>
                    <a:bodyPr/>
                    <a:lstStyle/>
                    <a:p>
                      <a:r>
                        <a:rPr lang="en-GB" sz="1050" b="1" dirty="0"/>
                        <a:t>Main Topics</a:t>
                      </a:r>
                    </a:p>
                  </a:txBody>
                  <a:tcPr marT="45721" marB="45721" vert="vert270" anchor="ctr"/>
                </a:tc>
                <a:tc>
                  <a:txBody>
                    <a:bodyPr/>
                    <a:lstStyle/>
                    <a:p>
                      <a:r>
                        <a:rPr lang="en-GB" sz="1200" b="0" dirty="0"/>
                        <a:t>Elizabethan England/Medieval Heath</a:t>
                      </a:r>
                    </a:p>
                  </a:txBody>
                  <a:tcPr marT="45721" marB="45721"/>
                </a:tc>
                <a:tc>
                  <a:txBody>
                    <a:bodyPr/>
                    <a:lstStyle/>
                    <a:p>
                      <a:r>
                        <a:rPr lang="en-GB" sz="1200" b="0" dirty="0"/>
                        <a:t>Renaissance Health</a:t>
                      </a:r>
                    </a:p>
                  </a:txBody>
                  <a:tcPr marT="45721" marB="45721"/>
                </a:tc>
                <a:tc>
                  <a:txBody>
                    <a:bodyPr/>
                    <a:lstStyle/>
                    <a:p>
                      <a:r>
                        <a:rPr lang="en-GB" sz="1200" b="0" dirty="0"/>
                        <a:t>19</a:t>
                      </a:r>
                      <a:r>
                        <a:rPr lang="en-GB" sz="1200" b="0" baseline="30000" dirty="0"/>
                        <a:t>th</a:t>
                      </a:r>
                      <a:r>
                        <a:rPr lang="en-GB" sz="1200" b="0" dirty="0"/>
                        <a:t> Century Health</a:t>
                      </a:r>
                    </a:p>
                  </a:txBody>
                  <a:tcPr marT="45721" marB="45721"/>
                </a:tc>
                <a:tc>
                  <a:txBody>
                    <a:bodyPr/>
                    <a:lstStyle/>
                    <a:p>
                      <a:r>
                        <a:rPr lang="en-GB" sz="1200" b="0" dirty="0"/>
                        <a:t>20</a:t>
                      </a:r>
                      <a:r>
                        <a:rPr lang="en-GB" sz="1200" b="0" baseline="30000" dirty="0"/>
                        <a:t>th</a:t>
                      </a:r>
                      <a:r>
                        <a:rPr lang="en-GB" sz="1200" b="0" dirty="0"/>
                        <a:t> Century Health</a:t>
                      </a:r>
                    </a:p>
                  </a:txBody>
                  <a:tcPr marT="45721" marB="45721"/>
                </a:tc>
                <a:tc>
                  <a:txBody>
                    <a:bodyPr/>
                    <a:lstStyle/>
                    <a:p>
                      <a:r>
                        <a:rPr lang="en-GB" sz="1200" b="0" dirty="0"/>
                        <a:t>Germany Under The Kaiser and Democracy</a:t>
                      </a:r>
                    </a:p>
                  </a:txBody>
                  <a:tcPr marT="45721" marB="45721"/>
                </a:tc>
                <a:tc>
                  <a:txBody>
                    <a:bodyPr/>
                    <a:lstStyle/>
                    <a:p>
                      <a:r>
                        <a:rPr lang="en-GB" sz="1200" b="0" dirty="0"/>
                        <a:t>Life In Hitler’s Germany Part 1.</a:t>
                      </a:r>
                    </a:p>
                  </a:txBody>
                  <a:tcPr marT="45721" marB="45721"/>
                </a:tc>
                <a:extLst>
                  <a:ext uri="{0D108BD9-81ED-4DB2-BD59-A6C34878D82A}">
                    <a16:rowId xmlns:a16="http://schemas.microsoft.com/office/drawing/2014/main" val="4147438212"/>
                  </a:ext>
                </a:extLst>
              </a:tr>
              <a:tr h="2641476">
                <a:tc vMerge="1">
                  <a:txBody>
                    <a:bodyPr/>
                    <a:lstStyle/>
                    <a:p>
                      <a:pPr algn="ctr"/>
                      <a:endParaRPr lang="en-GB" sz="2800" dirty="0"/>
                    </a:p>
                  </a:txBody>
                  <a:tcPr vert="vert270" anchor="ctr"/>
                </a:tc>
                <a:tc>
                  <a:txBody>
                    <a:bodyPr/>
                    <a:lstStyle/>
                    <a:p>
                      <a:r>
                        <a:rPr lang="en-US" sz="1050" b="1" dirty="0"/>
                        <a:t>Additional information</a:t>
                      </a:r>
                      <a:endParaRPr lang="en-GB" sz="1050" b="1" dirty="0"/>
                    </a:p>
                  </a:txBody>
                  <a:tcPr marT="45721" marB="45721" vert="vert270" anchor="ctr"/>
                </a:tc>
                <a:tc>
                  <a:txBody>
                    <a:bodyPr/>
                    <a:lstStyle/>
                    <a:p>
                      <a:pPr marL="171450" indent="-171450">
                        <a:spcAft>
                          <a:spcPts val="0"/>
                        </a:spcAft>
                        <a:buFont typeface="Arial" panose="020B0604020202020204" pitchFamily="34" charset="0"/>
                        <a:buChar char="•"/>
                      </a:pPr>
                      <a:r>
                        <a:rPr lang="en-GB" sz="1200" b="0" dirty="0"/>
                        <a:t>Theatre</a:t>
                      </a:r>
                    </a:p>
                    <a:p>
                      <a:pPr marL="171450" indent="-171450">
                        <a:spcAft>
                          <a:spcPts val="0"/>
                        </a:spcAft>
                        <a:buFont typeface="Arial" panose="020B0604020202020204" pitchFamily="34" charset="0"/>
                        <a:buChar char="•"/>
                      </a:pPr>
                      <a:r>
                        <a:rPr lang="en-GB" sz="1200" b="0" dirty="0"/>
                        <a:t>Exploration</a:t>
                      </a:r>
                    </a:p>
                    <a:p>
                      <a:pPr marL="171450" indent="-171450">
                        <a:spcAft>
                          <a:spcPts val="0"/>
                        </a:spcAft>
                        <a:buFont typeface="Arial" panose="020B0604020202020204" pitchFamily="34" charset="0"/>
                        <a:buChar char="•"/>
                      </a:pPr>
                      <a:r>
                        <a:rPr lang="en-GB" sz="1200" b="0" dirty="0"/>
                        <a:t>War with Spain</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Medieval ideas of illness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GB" sz="1200" b="0" dirty="0"/>
                        <a:t>Role of Religion in health</a:t>
                      </a:r>
                    </a:p>
                    <a:p>
                      <a:pPr marL="171450" indent="-171450">
                        <a:spcAft>
                          <a:spcPts val="0"/>
                        </a:spcAft>
                        <a:buFont typeface="Arial" panose="020B0604020202020204" pitchFamily="34" charset="0"/>
                        <a:buChar char="•"/>
                      </a:pPr>
                      <a:r>
                        <a:rPr lang="en-GB" sz="1200" b="0" dirty="0"/>
                        <a:t>Medieval surgery</a:t>
                      </a:r>
                    </a:p>
                    <a:p>
                      <a:pPr marL="171450" indent="-171450">
                        <a:spcAft>
                          <a:spcPts val="0"/>
                        </a:spcAft>
                        <a:buFont typeface="Arial" panose="020B0604020202020204" pitchFamily="34" charset="0"/>
                        <a:buChar char="•"/>
                      </a:pPr>
                      <a:r>
                        <a:rPr lang="en-GB" sz="1200" b="0" dirty="0"/>
                        <a:t>Middle ages public health</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GB" sz="1200" b="0" dirty="0"/>
                    </a:p>
                    <a:p>
                      <a:pPr marL="171450" indent="-171450">
                        <a:spcAft>
                          <a:spcPts val="0"/>
                        </a:spcAft>
                        <a:buFont typeface="Arial" panose="020B0604020202020204" pitchFamily="34" charset="0"/>
                        <a:buChar char="•"/>
                      </a:pPr>
                      <a:endParaRPr lang="en-GB" sz="1200" b="0" dirty="0"/>
                    </a:p>
                    <a:p>
                      <a:pPr>
                        <a:spcAft>
                          <a:spcPts val="0"/>
                        </a:spcAft>
                      </a:pPr>
                      <a:endParaRPr lang="en-GB" sz="1200" b="0" dirty="0"/>
                    </a:p>
                  </a:txBody>
                  <a:tcPr marT="45721" marB="45721"/>
                </a:tc>
                <a:tc>
                  <a:txBody>
                    <a:bodyPr/>
                    <a:lstStyle/>
                    <a:p>
                      <a:pPr marL="171450" indent="-171450">
                        <a:spcAft>
                          <a:spcPts val="0"/>
                        </a:spcAft>
                        <a:buFont typeface="Arial" panose="020B0604020202020204" pitchFamily="34" charset="0"/>
                        <a:buChar char="•"/>
                      </a:pPr>
                      <a:r>
                        <a:rPr lang="en-GB" sz="1200" b="0" dirty="0"/>
                        <a:t>Medieval surgery</a:t>
                      </a:r>
                    </a:p>
                    <a:p>
                      <a:pPr marL="171450" indent="-171450">
                        <a:spcAft>
                          <a:spcPts val="0"/>
                        </a:spcAft>
                        <a:buFont typeface="Arial" panose="020B0604020202020204" pitchFamily="34" charset="0"/>
                        <a:buChar char="•"/>
                      </a:pPr>
                      <a:r>
                        <a:rPr lang="en-GB" sz="1200" b="0" dirty="0"/>
                        <a:t>Middle ages public health</a:t>
                      </a:r>
                    </a:p>
                    <a:p>
                      <a:pPr marL="171450" indent="-171450">
                        <a:spcAft>
                          <a:spcPts val="0"/>
                        </a:spcAft>
                        <a:buFont typeface="Arial" panose="020B0604020202020204" pitchFamily="34" charset="0"/>
                        <a:buChar char="•"/>
                      </a:pPr>
                      <a:r>
                        <a:rPr lang="en-GB" sz="1200" b="0" dirty="0"/>
                        <a:t>Early Renaissance thinkers- Vesalius/Pare/Harvey</a:t>
                      </a:r>
                    </a:p>
                    <a:p>
                      <a:pPr marL="171450" indent="-171450">
                        <a:spcAft>
                          <a:spcPts val="0"/>
                        </a:spcAft>
                        <a:buFont typeface="Arial" panose="020B0604020202020204" pitchFamily="34" charset="0"/>
                        <a:buChar char="•"/>
                      </a:pPr>
                      <a:r>
                        <a:rPr lang="en-GB" sz="1200" b="0" dirty="0"/>
                        <a:t>Role of science </a:t>
                      </a:r>
                    </a:p>
                    <a:p>
                      <a:pPr marL="171450" indent="-171450">
                        <a:spcAft>
                          <a:spcPts val="0"/>
                        </a:spcAft>
                        <a:buFont typeface="Arial" panose="020B0604020202020204" pitchFamily="34" charset="0"/>
                        <a:buChar char="•"/>
                      </a:pPr>
                      <a:r>
                        <a:rPr lang="en-GB" sz="1200" b="0" dirty="0"/>
                        <a:t>Great Plague</a:t>
                      </a:r>
                    </a:p>
                    <a:p>
                      <a:pPr marL="171450" indent="-171450">
                        <a:spcAft>
                          <a:spcPts val="0"/>
                        </a:spcAft>
                        <a:buFont typeface="Arial" panose="020B0604020202020204" pitchFamily="34" charset="0"/>
                        <a:buChar char="•"/>
                      </a:pPr>
                      <a:r>
                        <a:rPr lang="en-GB" sz="1200" b="0" dirty="0"/>
                        <a:t>Hunter and Jenner</a:t>
                      </a:r>
                    </a:p>
                  </a:txBody>
                  <a:tcPr marT="45721" marB="45721"/>
                </a:tc>
                <a:tc>
                  <a:txBody>
                    <a:bodyPr/>
                    <a:lstStyle/>
                    <a:p>
                      <a:pPr marL="171450" indent="-171450">
                        <a:spcAft>
                          <a:spcPts val="0"/>
                        </a:spcAft>
                        <a:buFont typeface="Arial" panose="020B0604020202020204" pitchFamily="34" charset="0"/>
                        <a:buChar char="•"/>
                      </a:pPr>
                      <a:r>
                        <a:rPr lang="en-GB" sz="1200" b="0" dirty="0"/>
                        <a:t>Developments in surgery- Pain</a:t>
                      </a:r>
                    </a:p>
                    <a:p>
                      <a:pPr marL="171450" indent="-171450">
                        <a:spcAft>
                          <a:spcPts val="0"/>
                        </a:spcAft>
                        <a:buFont typeface="Arial" panose="020B0604020202020204" pitchFamily="34" charset="0"/>
                        <a:buChar char="•"/>
                      </a:pPr>
                      <a:r>
                        <a:rPr lang="en-GB" sz="1200" b="0" dirty="0"/>
                        <a:t>Germ Theory</a:t>
                      </a:r>
                    </a:p>
                    <a:p>
                      <a:pPr marL="171450" indent="-171450">
                        <a:spcAft>
                          <a:spcPts val="0"/>
                        </a:spcAft>
                        <a:buFont typeface="Arial" panose="020B0604020202020204" pitchFamily="34" charset="0"/>
                        <a:buChar char="•"/>
                      </a:pPr>
                      <a:r>
                        <a:rPr lang="en-GB" sz="1200" b="0" dirty="0"/>
                        <a:t>Robert Koch</a:t>
                      </a:r>
                    </a:p>
                    <a:p>
                      <a:pPr marL="171450" indent="-171450">
                        <a:spcAft>
                          <a:spcPts val="0"/>
                        </a:spcAft>
                        <a:buFont typeface="Arial" panose="020B0604020202020204" pitchFamily="34" charset="0"/>
                        <a:buChar char="•"/>
                      </a:pPr>
                      <a:r>
                        <a:rPr lang="en-GB" sz="1200" b="0" dirty="0"/>
                        <a:t>Lister and Antiseptic surgery</a:t>
                      </a:r>
                    </a:p>
                    <a:p>
                      <a:pPr marL="171450" indent="-171450">
                        <a:spcAft>
                          <a:spcPts val="0"/>
                        </a:spcAft>
                        <a:buFont typeface="Arial" panose="020B0604020202020204" pitchFamily="34" charset="0"/>
                        <a:buChar char="•"/>
                      </a:pPr>
                      <a:r>
                        <a:rPr lang="en-GB" sz="1200" b="0" dirty="0"/>
                        <a:t>Public health</a:t>
                      </a:r>
                    </a:p>
                    <a:p>
                      <a:pPr marL="171450" indent="-171450">
                        <a:spcAft>
                          <a:spcPts val="0"/>
                        </a:spcAft>
                        <a:buFont typeface="Arial" panose="020B0604020202020204" pitchFamily="34" charset="0"/>
                        <a:buChar char="•"/>
                      </a:pPr>
                      <a:r>
                        <a:rPr lang="en-GB" sz="1200" b="0" dirty="0"/>
                        <a:t>The great stink</a:t>
                      </a:r>
                    </a:p>
                  </a:txBody>
                  <a:tcPr marT="45721" marB="45721"/>
                </a:tc>
                <a:tc>
                  <a:txBody>
                    <a:bodyPr/>
                    <a:lstStyle/>
                    <a:p>
                      <a:pPr marL="171450" indent="-171450">
                        <a:spcAft>
                          <a:spcPts val="0"/>
                        </a:spcAft>
                        <a:buFont typeface="Arial" panose="020B0604020202020204" pitchFamily="34" charset="0"/>
                        <a:buChar char="•"/>
                      </a:pPr>
                      <a:r>
                        <a:rPr lang="en-GB" sz="1200" b="0" dirty="0"/>
                        <a:t>Penicillin</a:t>
                      </a:r>
                    </a:p>
                    <a:p>
                      <a:pPr marL="171450" indent="-171450">
                        <a:spcAft>
                          <a:spcPts val="0"/>
                        </a:spcAft>
                        <a:buFont typeface="Arial" panose="020B0604020202020204" pitchFamily="34" charset="0"/>
                        <a:buChar char="•"/>
                      </a:pPr>
                      <a:r>
                        <a:rPr lang="en-GB" sz="1200" b="0" dirty="0"/>
                        <a:t>Treatment after 1945</a:t>
                      </a:r>
                    </a:p>
                    <a:p>
                      <a:pPr marL="171450" indent="-171450">
                        <a:spcAft>
                          <a:spcPts val="0"/>
                        </a:spcAft>
                        <a:buFont typeface="Arial" panose="020B0604020202020204" pitchFamily="34" charset="0"/>
                        <a:buChar char="•"/>
                      </a:pPr>
                      <a:r>
                        <a:rPr lang="en-GB" sz="1200" b="0" dirty="0"/>
                        <a:t>Limitation of modern science: Alternatives</a:t>
                      </a:r>
                    </a:p>
                    <a:p>
                      <a:pPr marL="171450" indent="-171450">
                        <a:spcAft>
                          <a:spcPts val="0"/>
                        </a:spcAft>
                        <a:buFont typeface="Arial" panose="020B0604020202020204" pitchFamily="34" charset="0"/>
                        <a:buChar char="•"/>
                      </a:pPr>
                      <a:r>
                        <a:rPr lang="en-GB" sz="1200" b="0" dirty="0"/>
                        <a:t>WW1 and WW2 impact on health</a:t>
                      </a:r>
                    </a:p>
                    <a:p>
                      <a:pPr marL="171450" indent="-171450">
                        <a:spcAft>
                          <a:spcPts val="0"/>
                        </a:spcAft>
                        <a:buFont typeface="Arial" panose="020B0604020202020204" pitchFamily="34" charset="0"/>
                        <a:buChar char="•"/>
                      </a:pPr>
                      <a:r>
                        <a:rPr lang="en-GB" sz="1200" b="0" dirty="0"/>
                        <a:t>Public Health: Liberal Social Reforms</a:t>
                      </a:r>
                    </a:p>
                    <a:p>
                      <a:pPr marL="171450" indent="-171450">
                        <a:spcAft>
                          <a:spcPts val="0"/>
                        </a:spcAft>
                        <a:buFont typeface="Arial" panose="020B0604020202020204" pitchFamily="34" charset="0"/>
                        <a:buChar char="•"/>
                      </a:pPr>
                      <a:r>
                        <a:rPr lang="en-GB" sz="1200" b="0" dirty="0"/>
                        <a:t>Public Health: Welfare State</a:t>
                      </a:r>
                    </a:p>
                    <a:p>
                      <a:pPr marL="171450" indent="-171450">
                        <a:spcAft>
                          <a:spcPts val="0"/>
                        </a:spcAft>
                        <a:buFont typeface="Arial" panose="020B0604020202020204" pitchFamily="34" charset="0"/>
                        <a:buChar char="•"/>
                      </a:pPr>
                      <a:r>
                        <a:rPr lang="en-GB" sz="1200" b="0" dirty="0"/>
                        <a:t>Assessment</a:t>
                      </a:r>
                    </a:p>
                  </a:txBody>
                  <a:tcPr marT="45721" marB="45721"/>
                </a:tc>
                <a:tc>
                  <a:txBody>
                    <a:bodyPr/>
                    <a:lstStyle/>
                    <a:p>
                      <a:pPr marL="171450" indent="-171450">
                        <a:spcAft>
                          <a:spcPts val="0"/>
                        </a:spcAft>
                        <a:buFont typeface="Arial" panose="020B0604020202020204" pitchFamily="34" charset="0"/>
                        <a:buChar char="•"/>
                      </a:pPr>
                      <a:r>
                        <a:rPr lang="en-GB" sz="1200" b="0" dirty="0"/>
                        <a:t>What was Germany in 1890?</a:t>
                      </a:r>
                    </a:p>
                    <a:p>
                      <a:pPr marL="171450" indent="-171450">
                        <a:spcAft>
                          <a:spcPts val="0"/>
                        </a:spcAft>
                        <a:buFont typeface="Arial" panose="020B0604020202020204" pitchFamily="34" charset="0"/>
                        <a:buChar char="•"/>
                      </a:pPr>
                      <a:r>
                        <a:rPr lang="en-GB" sz="1200" b="0" dirty="0"/>
                        <a:t>What problems did the Kaiser face?</a:t>
                      </a:r>
                    </a:p>
                    <a:p>
                      <a:pPr marL="171450" indent="-171450">
                        <a:spcAft>
                          <a:spcPts val="0"/>
                        </a:spcAft>
                        <a:buFont typeface="Arial" panose="020B0604020202020204" pitchFamily="34" charset="0"/>
                        <a:buChar char="•"/>
                      </a:pPr>
                      <a:r>
                        <a:rPr lang="en-GB" sz="1200" b="0" dirty="0"/>
                        <a:t>Germany in WW1 and its short term impact</a:t>
                      </a:r>
                    </a:p>
                    <a:p>
                      <a:pPr marL="171450" indent="-171450">
                        <a:spcAft>
                          <a:spcPts val="0"/>
                        </a:spcAft>
                        <a:buFont typeface="Arial" panose="020B0604020202020204" pitchFamily="34" charset="0"/>
                        <a:buChar char="•"/>
                      </a:pPr>
                      <a:r>
                        <a:rPr lang="en-GB" sz="1200" b="0" dirty="0"/>
                        <a:t>Germany under democracy: Constitution and Versailles</a:t>
                      </a:r>
                    </a:p>
                    <a:p>
                      <a:pPr marL="171450" indent="-171450">
                        <a:spcAft>
                          <a:spcPts val="0"/>
                        </a:spcAft>
                        <a:buFont typeface="Arial" panose="020B0604020202020204" pitchFamily="34" charset="0"/>
                        <a:buChar char="•"/>
                      </a:pPr>
                      <a:r>
                        <a:rPr lang="en-GB" sz="1200" b="0" dirty="0"/>
                        <a:t>Impact of Versailles</a:t>
                      </a:r>
                    </a:p>
                    <a:p>
                      <a:pPr marL="171450" indent="-171450">
                        <a:spcAft>
                          <a:spcPts val="0"/>
                        </a:spcAft>
                        <a:buFont typeface="Arial" panose="020B0604020202020204" pitchFamily="34" charset="0"/>
                        <a:buChar char="•"/>
                      </a:pPr>
                      <a:r>
                        <a:rPr lang="en-GB" sz="1200" b="0" dirty="0"/>
                        <a:t>Crisis of 1923 </a:t>
                      </a:r>
                    </a:p>
                    <a:p>
                      <a:pPr marL="171450" indent="-171450">
                        <a:spcAft>
                          <a:spcPts val="0"/>
                        </a:spcAft>
                        <a:buFont typeface="Arial" panose="020B0604020202020204" pitchFamily="34" charset="0"/>
                        <a:buChar char="•"/>
                      </a:pPr>
                      <a:r>
                        <a:rPr lang="en-GB" sz="1200" b="0" dirty="0"/>
                        <a:t>Golden years</a:t>
                      </a:r>
                    </a:p>
                    <a:p>
                      <a:pPr marL="171450" indent="-171450">
                        <a:spcAft>
                          <a:spcPts val="0"/>
                        </a:spcAft>
                        <a:buFont typeface="Arial" panose="020B0604020202020204" pitchFamily="34" charset="0"/>
                        <a:buChar char="•"/>
                      </a:pPr>
                      <a:r>
                        <a:rPr lang="en-GB" sz="1200" b="0" dirty="0"/>
                        <a:t>Depression</a:t>
                      </a:r>
                    </a:p>
                  </a:txBody>
                  <a:tcPr marT="45721" marB="45721"/>
                </a:tc>
                <a:tc>
                  <a:txBody>
                    <a:bodyPr/>
                    <a:lstStyle/>
                    <a:p>
                      <a:pPr marL="171450" indent="-171450">
                        <a:spcAft>
                          <a:spcPts val="0"/>
                        </a:spcAft>
                        <a:buFont typeface="Arial" panose="020B0604020202020204" pitchFamily="34" charset="0"/>
                        <a:buChar char="•"/>
                      </a:pPr>
                      <a:r>
                        <a:rPr lang="en-GB" sz="1200" b="0" dirty="0"/>
                        <a:t>Hitler’s rise to power</a:t>
                      </a:r>
                    </a:p>
                    <a:p>
                      <a:pPr marL="171450" indent="-171450">
                        <a:spcAft>
                          <a:spcPts val="0"/>
                        </a:spcAft>
                        <a:buFont typeface="Arial" panose="020B0604020202020204" pitchFamily="34" charset="0"/>
                        <a:buChar char="•"/>
                      </a:pPr>
                      <a:r>
                        <a:rPr lang="en-GB" sz="1200" b="0" dirty="0"/>
                        <a:t>Hitler’s consolidation of power</a:t>
                      </a:r>
                    </a:p>
                    <a:p>
                      <a:pPr marL="171450" indent="-171450">
                        <a:spcAft>
                          <a:spcPts val="0"/>
                        </a:spcAft>
                        <a:buFont typeface="Arial" panose="020B0604020202020204" pitchFamily="34" charset="0"/>
                        <a:buChar char="•"/>
                      </a:pPr>
                      <a:r>
                        <a:rPr lang="en-GB" sz="1200" b="0" dirty="0"/>
                        <a:t>Police State</a:t>
                      </a:r>
                    </a:p>
                    <a:p>
                      <a:pPr marL="171450" indent="-171450">
                        <a:spcAft>
                          <a:spcPts val="0"/>
                        </a:spcAft>
                        <a:buFont typeface="Arial" panose="020B0604020202020204" pitchFamily="34" charset="0"/>
                        <a:buChar char="•"/>
                      </a:pPr>
                      <a:r>
                        <a:rPr lang="en-GB" sz="1200" b="0" dirty="0"/>
                        <a:t>Propaganda in Nazi Germany</a:t>
                      </a:r>
                    </a:p>
                    <a:p>
                      <a:pPr marL="171450" indent="-171450">
                        <a:spcAft>
                          <a:spcPts val="0"/>
                        </a:spcAft>
                        <a:buFont typeface="Arial" panose="020B0604020202020204" pitchFamily="34" charset="0"/>
                        <a:buChar char="•"/>
                      </a:pPr>
                      <a:r>
                        <a:rPr lang="en-GB" sz="1200" b="0" dirty="0"/>
                        <a:t>Art and culture in Nazi Germany</a:t>
                      </a:r>
                    </a:p>
                  </a:txBody>
                  <a:tcPr marT="45721" marB="45721"/>
                </a:tc>
                <a:extLst>
                  <a:ext uri="{0D108BD9-81ED-4DB2-BD59-A6C34878D82A}">
                    <a16:rowId xmlns:a16="http://schemas.microsoft.com/office/drawing/2014/main" val="3819704335"/>
                  </a:ext>
                </a:extLst>
              </a:tr>
            </a:tbl>
          </a:graphicData>
        </a:graphic>
      </p:graphicFrame>
      <p:pic>
        <p:nvPicPr>
          <p:cNvPr id="1026" name="Picture 2" descr="Walton High School, Stafford Mission Statement, Employees and Hiring ...">
            <a:extLst>
              <a:ext uri="{FF2B5EF4-FFF2-40B4-BE49-F238E27FC236}">
                <a16:creationId xmlns:a16="http://schemas.microsoft.com/office/drawing/2014/main" id="{9C9E15CF-D2C8-40CB-9FD0-BDCA2D324A9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2269" y="71707"/>
            <a:ext cx="580062" cy="580062"/>
          </a:xfrm>
          <a:prstGeom prst="rect">
            <a:avLst/>
          </a:prstGeom>
          <a:noFill/>
          <a:extLst>
            <a:ext uri="{909E8E84-426E-40DD-AFC4-6F175D3DCCD1}">
              <a14:hiddenFill xmlns:a14="http://schemas.microsoft.com/office/drawing/2010/main">
                <a:solidFill>
                  <a:srgbClr val="FFFFFF"/>
                </a:solidFill>
              </a14:hiddenFill>
            </a:ext>
          </a:extLst>
        </p:spPr>
      </p:pic>
      <p:sp>
        <p:nvSpPr>
          <p:cNvPr id="6" name="Rectangle 5">
            <a:extLst>
              <a:ext uri="{FF2B5EF4-FFF2-40B4-BE49-F238E27FC236}">
                <a16:creationId xmlns:a16="http://schemas.microsoft.com/office/drawing/2014/main" id="{840F49B9-2DCB-4BF6-8F97-B4D0A5A16C5B}"/>
              </a:ext>
            </a:extLst>
          </p:cNvPr>
          <p:cNvSpPr/>
          <p:nvPr/>
        </p:nvSpPr>
        <p:spPr>
          <a:xfrm>
            <a:off x="1004048" y="0"/>
            <a:ext cx="11187954" cy="666537"/>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800" b="1" dirty="0">
                <a:solidFill>
                  <a:schemeClr val="bg1"/>
                </a:solidFill>
              </a:rPr>
              <a:t>WALTON HIGH SCHOOL – YEAR 10 CURRICULUM OVERVIEW</a:t>
            </a:r>
          </a:p>
        </p:txBody>
      </p:sp>
    </p:spTree>
    <p:extLst>
      <p:ext uri="{BB962C8B-B14F-4D97-AF65-F5344CB8AC3E}">
        <p14:creationId xmlns:p14="http://schemas.microsoft.com/office/powerpoint/2010/main" val="179297408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activity xmlns="e15fff27-7a78-4769-95a6-b1ad2cbd5da3"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2102E189DF1A60448E98C364229819A4" ma:contentTypeVersion="18" ma:contentTypeDescription="Create a new document." ma:contentTypeScope="" ma:versionID="e840ec17fcb89e0e1c8d5d3108a13022">
  <xsd:schema xmlns:xsd="http://www.w3.org/2001/XMLSchema" xmlns:xs="http://www.w3.org/2001/XMLSchema" xmlns:p="http://schemas.microsoft.com/office/2006/metadata/properties" xmlns:ns3="e15fff27-7a78-4769-95a6-b1ad2cbd5da3" xmlns:ns4="b9f76df9-15e5-4498-8d45-59ef9d431e0c" targetNamespace="http://schemas.microsoft.com/office/2006/metadata/properties" ma:root="true" ma:fieldsID="659a9186683fb8f4a2c604c9e019998c" ns3:_="" ns4:_="">
    <xsd:import namespace="e15fff27-7a78-4769-95a6-b1ad2cbd5da3"/>
    <xsd:import namespace="b9f76df9-15e5-4498-8d45-59ef9d431e0c"/>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KeyPoints" minOccurs="0"/>
                <xsd:element ref="ns3:MediaServiceKeyPoints"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3:MediaLengthInSeconds" minOccurs="0"/>
                <xsd:element ref="ns3:_activity" minOccurs="0"/>
                <xsd:element ref="ns3:MediaServiceLocation"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15fff27-7a78-4769-95a6-b1ad2cbd5d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3" nillable="true" ma:displayName="MediaServiceAutoKeyPoints" ma:hidden="true" ma:internalName="MediaServiceAutoKeyPoints" ma:readOnly="true">
      <xsd:simpleType>
        <xsd:restriction base="dms:Note"/>
      </xsd:simpleType>
    </xsd:element>
    <xsd:element name="MediaServiceKeyPoints" ma:index="14" nillable="true" ma:displayName="KeyPoints" ma:internalName="MediaServiceKeyPoints" ma:readOnly="true">
      <xsd:simpleType>
        <xsd:restriction base="dms:Note">
          <xsd:maxLength value="255"/>
        </xsd:restriction>
      </xsd:simpleType>
    </xsd:element>
    <xsd:element name="MediaServiceAutoTags" ma:index="15" nillable="true" ma:displayName="Tags" ma:internalName="MediaServiceAutoTags"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Location" ma:index="22" nillable="true" ma:displayName="Location" ma:indexed="true" ma:internalName="MediaServiceLocation" ma:readOnly="true">
      <xsd:simpleType>
        <xsd:restriction base="dms:Text"/>
      </xsd:simple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ystemTags" ma:index="24" nillable="true" ma:displayName="MediaServiceSystemTags" ma:hidden="true" ma:internalName="MediaServiceSystemTags" ma:readOnly="true">
      <xsd:simpleType>
        <xsd:restriction base="dms:Note"/>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b9f76df9-15e5-4498-8d45-59ef9d431e0c"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C704C8-5017-4CEF-811E-03281A8B9A49}">
  <ds:schemaRefs>
    <ds:schemaRef ds:uri="http://schemas.microsoft.com/office/2006/metadata/properties"/>
    <ds:schemaRef ds:uri="http://schemas.microsoft.com/office/2006/documentManagement/types"/>
    <ds:schemaRef ds:uri="http://purl.org/dc/terms/"/>
    <ds:schemaRef ds:uri="http://schemas.microsoft.com/office/infopath/2007/PartnerControls"/>
    <ds:schemaRef ds:uri="http://schemas.openxmlformats.org/package/2006/metadata/core-properties"/>
    <ds:schemaRef ds:uri="e15fff27-7a78-4769-95a6-b1ad2cbd5da3"/>
    <ds:schemaRef ds:uri="http://www.w3.org/XML/1998/namespace"/>
    <ds:schemaRef ds:uri="b9f76df9-15e5-4498-8d45-59ef9d431e0c"/>
    <ds:schemaRef ds:uri="http://purl.org/dc/dcmitype/"/>
    <ds:schemaRef ds:uri="http://purl.org/dc/elements/1.1/"/>
  </ds:schemaRefs>
</ds:datastoreItem>
</file>

<file path=customXml/itemProps2.xml><?xml version="1.0" encoding="utf-8"?>
<ds:datastoreItem xmlns:ds="http://schemas.openxmlformats.org/officeDocument/2006/customXml" ds:itemID="{8696323B-3570-4196-817F-016E7DC52617}">
  <ds:schemaRefs>
    <ds:schemaRef ds:uri="http://schemas.microsoft.com/sharepoint/v3/contenttype/forms"/>
  </ds:schemaRefs>
</ds:datastoreItem>
</file>

<file path=customXml/itemProps3.xml><?xml version="1.0" encoding="utf-8"?>
<ds:datastoreItem xmlns:ds="http://schemas.openxmlformats.org/officeDocument/2006/customXml" ds:itemID="{F4F26167-8932-47C7-9B70-ED9790B568B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15fff27-7a78-4769-95a6-b1ad2cbd5da3"/>
    <ds:schemaRef ds:uri="b9f76df9-15e5-4498-8d45-59ef9d431e0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2013 - 2022 Theme</Template>
  <TotalTime>4026</TotalTime>
  <Words>4617</Words>
  <Application>Microsoft Office PowerPoint</Application>
  <PresentationFormat>Widescreen</PresentationFormat>
  <Paragraphs>1086</Paragraphs>
  <Slides>13</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M.Riley</dc:creator>
  <cp:lastModifiedBy>M.Riley</cp:lastModifiedBy>
  <cp:revision>12</cp:revision>
  <dcterms:created xsi:type="dcterms:W3CDTF">2024-01-17T09:56:20Z</dcterms:created>
  <dcterms:modified xsi:type="dcterms:W3CDTF">2024-11-27T12:47:29Z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0x0101002102E189DF1A60448E98C364229819A4</vt:lpwstr>
  </property>
  <property fmtid="{D5CDD505-2E9C-101B-9397-08002B2CF9AE}" pid="3" name="MediaServiceImageTags">
    <vt:lpwstr/>
  </property>
</Properties>
</file>