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2" r:id="rId5"/>
    <p:sldId id="272" r:id="rId6"/>
    <p:sldId id="274" r:id="rId7"/>
    <p:sldId id="263" r:id="rId8"/>
    <p:sldId id="275" r:id="rId9"/>
    <p:sldId id="269" r:id="rId10"/>
    <p:sldId id="270" r:id="rId11"/>
    <p:sldId id="265" r:id="rId12"/>
    <p:sldId id="266" r:id="rId13"/>
    <p:sldId id="271" r:id="rId14"/>
    <p:sldId id="267" r:id="rId15"/>
    <p:sldId id="273"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8F0B1-8EC9-4D9A-9E12-BE3113332F4C}" v="202" dt="2024-09-23T07:06:47.6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27/11/2024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9</a:t>
            </a:fld>
            <a:endParaRPr lang="en-GB"/>
          </a:p>
        </p:txBody>
      </p:sp>
    </p:spTree>
    <p:extLst>
      <p:ext uri="{BB962C8B-B14F-4D97-AF65-F5344CB8AC3E}">
        <p14:creationId xmlns:p14="http://schemas.microsoft.com/office/powerpoint/2010/main" val="326051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9"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771324481"/>
              </p:ext>
            </p:extLst>
          </p:nvPr>
        </p:nvGraphicFramePr>
        <p:xfrm>
          <a:off x="0" y="666536"/>
          <a:ext cx="12191994" cy="2765926"/>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2">
                  <a:extLst>
                    <a:ext uri="{9D8B030D-6E8A-4147-A177-3AD203B41FA5}">
                      <a16:colId xmlns:a16="http://schemas.microsoft.com/office/drawing/2014/main" val="2268397797"/>
                    </a:ext>
                  </a:extLst>
                </a:gridCol>
                <a:gridCol w="1862872">
                  <a:extLst>
                    <a:ext uri="{9D8B030D-6E8A-4147-A177-3AD203B41FA5}">
                      <a16:colId xmlns:a16="http://schemas.microsoft.com/office/drawing/2014/main" val="1411940593"/>
                    </a:ext>
                  </a:extLst>
                </a:gridCol>
                <a:gridCol w="1862872">
                  <a:extLst>
                    <a:ext uri="{9D8B030D-6E8A-4147-A177-3AD203B41FA5}">
                      <a16:colId xmlns:a16="http://schemas.microsoft.com/office/drawing/2014/main" val="415188477"/>
                    </a:ext>
                  </a:extLst>
                </a:gridCol>
                <a:gridCol w="1862872">
                  <a:extLst>
                    <a:ext uri="{9D8B030D-6E8A-4147-A177-3AD203B41FA5}">
                      <a16:colId xmlns:a16="http://schemas.microsoft.com/office/drawing/2014/main" val="2116589672"/>
                    </a:ext>
                  </a:extLst>
                </a:gridCol>
                <a:gridCol w="1862872">
                  <a:extLst>
                    <a:ext uri="{9D8B030D-6E8A-4147-A177-3AD203B41FA5}">
                      <a16:colId xmlns:a16="http://schemas.microsoft.com/office/drawing/2014/main" val="1988259304"/>
                    </a:ext>
                  </a:extLst>
                </a:gridCol>
                <a:gridCol w="1862872">
                  <a:extLst>
                    <a:ext uri="{9D8B030D-6E8A-4147-A177-3AD203B41FA5}">
                      <a16:colId xmlns:a16="http://schemas.microsoft.com/office/drawing/2014/main" val="2065259818"/>
                    </a:ext>
                  </a:extLst>
                </a:gridCol>
              </a:tblGrid>
              <a:tr h="528324">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118801">
                <a:tc rowSpan="2">
                  <a:txBody>
                    <a:bodyPr/>
                    <a:lstStyle/>
                    <a:p>
                      <a:pPr algn="ctr"/>
                      <a:r>
                        <a:rPr lang="en-GB" sz="2800" dirty="0"/>
                        <a:t>Maths</a:t>
                      </a:r>
                    </a:p>
                  </a:txBody>
                  <a:tcPr marT="45721" marB="45721" vert="vert270" anchor="ctr"/>
                </a:tc>
                <a:tc>
                  <a:txBody>
                    <a:bodyPr/>
                    <a:lstStyle/>
                    <a:p>
                      <a:r>
                        <a:rPr lang="en-GB" sz="1100" b="1" dirty="0"/>
                        <a:t>Main Topics</a:t>
                      </a:r>
                    </a:p>
                    <a:p>
                      <a:r>
                        <a:rPr lang="en-GB" sz="1100" b="1" dirty="0"/>
                        <a:t>(Foundation)</a:t>
                      </a:r>
                    </a:p>
                  </a:txBody>
                  <a:tcPr marT="45721" marB="45721" vert="vert270" anchor="ctr"/>
                </a:tc>
                <a:tc>
                  <a:txBody>
                    <a:bodyPr/>
                    <a:lstStyle/>
                    <a:p>
                      <a:r>
                        <a:rPr lang="en-US" sz="1100" b="0" dirty="0"/>
                        <a:t>Basic number (retrieval)</a:t>
                      </a:r>
                    </a:p>
                    <a:p>
                      <a:r>
                        <a:rPr lang="en-US" sz="1100" b="0" dirty="0"/>
                        <a:t>Standard form and indices (retrieval)</a:t>
                      </a:r>
                    </a:p>
                    <a:p>
                      <a:r>
                        <a:rPr lang="en-US" sz="1100" b="0" dirty="0"/>
                        <a:t>Basic algebraic manipulation (retrieval)</a:t>
                      </a:r>
                    </a:p>
                  </a:txBody>
                  <a:tcPr marT="45721" marB="45721"/>
                </a:tc>
                <a:tc>
                  <a:txBody>
                    <a:bodyPr/>
                    <a:lstStyle/>
                    <a:p>
                      <a:r>
                        <a:rPr lang="en-US" sz="1100" b="0" dirty="0"/>
                        <a:t>Inequalities</a:t>
                      </a:r>
                    </a:p>
                    <a:p>
                      <a:r>
                        <a:rPr lang="en-US" sz="1100" b="0" dirty="0"/>
                        <a:t>Fractions (retrieval and extension)</a:t>
                      </a:r>
                    </a:p>
                    <a:p>
                      <a:r>
                        <a:rPr lang="en-US" sz="1100" b="0" dirty="0"/>
                        <a:t>Perimeter and area of 2D shapes</a:t>
                      </a:r>
                    </a:p>
                    <a:p>
                      <a:r>
                        <a:rPr lang="en-US" sz="1100" b="0" dirty="0"/>
                        <a:t>Basic percentages (retrieval)</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Basic percentages (retrieval)</a:t>
                      </a:r>
                      <a:endParaRPr lang="en-GB" sz="1100" b="0" dirty="0"/>
                    </a:p>
                    <a:p>
                      <a:r>
                        <a:rPr lang="en-GB" sz="1100" b="0" dirty="0"/>
                        <a:t>Angles (retrieval and extension)</a:t>
                      </a:r>
                    </a:p>
                    <a:p>
                      <a:r>
                        <a:rPr lang="en-GB" sz="1100" b="0" dirty="0"/>
                        <a:t>Sequences</a:t>
                      </a:r>
                    </a:p>
                    <a:p>
                      <a:endParaRPr lang="en-GB" sz="1100" b="0" dirty="0"/>
                    </a:p>
                  </a:txBody>
                  <a:tcPr marT="45721" marB="45721"/>
                </a:tc>
                <a:tc>
                  <a:txBody>
                    <a:bodyPr/>
                    <a:lstStyle/>
                    <a:p>
                      <a:r>
                        <a:rPr lang="en-US" sz="1100" b="0" dirty="0"/>
                        <a:t>Averages (retrieval)</a:t>
                      </a:r>
                    </a:p>
                    <a:p>
                      <a:r>
                        <a:rPr lang="en-US" sz="1100" b="0" dirty="0"/>
                        <a:t>Volume</a:t>
                      </a:r>
                    </a:p>
                    <a:p>
                      <a:r>
                        <a:rPr lang="en-US" sz="1100" b="0" dirty="0"/>
                        <a:t>Scales and bearings</a:t>
                      </a:r>
                    </a:p>
                    <a:p>
                      <a:r>
                        <a:rPr lang="en-US" sz="1100" b="0" dirty="0"/>
                        <a:t>Straight line graphs (retrieval)</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Straight line graphs (retrieval)</a:t>
                      </a:r>
                      <a:endParaRPr lang="en-GB" sz="1100" b="0" dirty="0"/>
                    </a:p>
                    <a:p>
                      <a:r>
                        <a:rPr lang="en-GB" sz="1100" b="0" dirty="0"/>
                        <a:t>Probability (retrieval and extension)</a:t>
                      </a:r>
                    </a:p>
                    <a:p>
                      <a:r>
                        <a:rPr lang="en-GB" sz="1100" b="0" dirty="0"/>
                        <a:t>Rounding and bounds</a:t>
                      </a:r>
                    </a:p>
                    <a:p>
                      <a:endParaRPr lang="en-GB" sz="1100" b="0" dirty="0"/>
                    </a:p>
                  </a:txBody>
                  <a:tcPr marT="45721" marB="45721"/>
                </a:tc>
                <a:tc>
                  <a:txBody>
                    <a:bodyPr/>
                    <a:lstStyle/>
                    <a:p>
                      <a:r>
                        <a:rPr lang="en-US" sz="1100" b="0" dirty="0"/>
                        <a:t>Measures</a:t>
                      </a:r>
                    </a:p>
                    <a:p>
                      <a:r>
                        <a:rPr lang="en-US" sz="1100" b="0" dirty="0" err="1"/>
                        <a:t>Compuond</a:t>
                      </a:r>
                      <a:r>
                        <a:rPr lang="en-US" sz="1100" b="0" dirty="0"/>
                        <a:t> measures</a:t>
                      </a:r>
                    </a:p>
                    <a:p>
                      <a:r>
                        <a:rPr lang="en-US" sz="1100" b="0" dirty="0"/>
                        <a:t>Data representation</a:t>
                      </a:r>
                    </a:p>
                    <a:p>
                      <a:r>
                        <a:rPr lang="en-US" sz="1100" b="0" dirty="0"/>
                        <a:t>Ratio and proportion</a:t>
                      </a:r>
                      <a:endParaRPr lang="en-GB" sz="1100" b="0" dirty="0"/>
                    </a:p>
                  </a:txBody>
                  <a:tcPr marT="45721" marB="45721"/>
                </a:tc>
                <a:extLst>
                  <a:ext uri="{0D108BD9-81ED-4DB2-BD59-A6C34878D82A}">
                    <a16:rowId xmlns:a16="http://schemas.microsoft.com/office/drawing/2014/main" val="2497711377"/>
                  </a:ext>
                </a:extLst>
              </a:tr>
              <a:tr h="1118801">
                <a:tc vMerge="1">
                  <a:txBody>
                    <a:bodyPr/>
                    <a:lstStyle/>
                    <a:p>
                      <a:pPr algn="ctr"/>
                      <a:endParaRPr lang="en-GB" sz="2800"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Main Topics</a:t>
                      </a:r>
                    </a:p>
                    <a:p>
                      <a:r>
                        <a:rPr lang="en-GB" sz="1100" b="1" dirty="0"/>
                        <a:t>(Higher)</a:t>
                      </a:r>
                    </a:p>
                  </a:txBody>
                  <a:tcPr marT="45721" marB="45721" vert="vert270" anchor="ctr"/>
                </a:tc>
                <a:tc>
                  <a:txBody>
                    <a:bodyPr/>
                    <a:lstStyle/>
                    <a:p>
                      <a:r>
                        <a:rPr lang="en-US" sz="1100" b="0" dirty="0"/>
                        <a:t>Advanced number</a:t>
                      </a:r>
                    </a:p>
                    <a:p>
                      <a:r>
                        <a:rPr lang="en-US" sz="1100" b="0" dirty="0"/>
                        <a:t>Indices</a:t>
                      </a:r>
                    </a:p>
                    <a:p>
                      <a:r>
                        <a:rPr lang="en-US" sz="1100" b="0" dirty="0"/>
                        <a:t>Surds</a:t>
                      </a:r>
                    </a:p>
                    <a:p>
                      <a:r>
                        <a:rPr lang="en-US" sz="1100" b="0" dirty="0"/>
                        <a:t>Crossover algebra</a:t>
                      </a:r>
                      <a:endParaRPr lang="en-GB" sz="1100" b="0" dirty="0"/>
                    </a:p>
                  </a:txBody>
                  <a:tcPr marT="45721" marB="45721"/>
                </a:tc>
                <a:tc>
                  <a:txBody>
                    <a:bodyPr/>
                    <a:lstStyle/>
                    <a:p>
                      <a:r>
                        <a:rPr lang="en-US" sz="1100" b="0" dirty="0"/>
                        <a:t>Crossover algebra</a:t>
                      </a:r>
                    </a:p>
                    <a:p>
                      <a:r>
                        <a:rPr lang="en-US" sz="1100" b="0" dirty="0"/>
                        <a:t>Percentage exponential growth and decay</a:t>
                      </a:r>
                    </a:p>
                    <a:p>
                      <a:r>
                        <a:rPr lang="en-US" sz="1100" b="0" dirty="0"/>
                        <a:t>Statical averages and diagrams</a:t>
                      </a:r>
                    </a:p>
                    <a:p>
                      <a:r>
                        <a:rPr lang="en-US" sz="1100" b="0" dirty="0"/>
                        <a:t>Linear graphs</a:t>
                      </a:r>
                      <a:endParaRPr lang="en-GB" sz="1100" b="0" dirty="0"/>
                    </a:p>
                  </a:txBody>
                  <a:tcPr marT="45721" marB="45721"/>
                </a:tc>
                <a:tc>
                  <a:txBody>
                    <a:bodyPr/>
                    <a:lstStyle/>
                    <a:p>
                      <a:r>
                        <a:rPr lang="en-US" sz="1100" b="0" dirty="0"/>
                        <a:t>Measure of 2D shapes</a:t>
                      </a:r>
                    </a:p>
                    <a:p>
                      <a:r>
                        <a:rPr lang="en-US" sz="1100" b="0" dirty="0"/>
                        <a:t>Simultaneous equations</a:t>
                      </a:r>
                    </a:p>
                    <a:p>
                      <a:r>
                        <a:rPr lang="en-US" sz="1100" b="0" dirty="0"/>
                        <a:t>Loci geometry </a:t>
                      </a:r>
                      <a:endParaRPr lang="en-GB" sz="1100" b="0" dirty="0"/>
                    </a:p>
                  </a:txBody>
                  <a:tcPr marT="45721" marB="45721"/>
                </a:tc>
                <a:tc>
                  <a:txBody>
                    <a:bodyPr/>
                    <a:lstStyle/>
                    <a:p>
                      <a:r>
                        <a:rPr lang="en-US" sz="1100" b="0" dirty="0"/>
                        <a:t>Quadratics</a:t>
                      </a:r>
                      <a:endParaRPr lang="en-GB" sz="1100" b="0" dirty="0"/>
                    </a:p>
                  </a:txBody>
                  <a:tcPr marT="45721" marB="45721"/>
                </a:tc>
                <a:tc>
                  <a:txBody>
                    <a:bodyPr/>
                    <a:lstStyle/>
                    <a:p>
                      <a:r>
                        <a:rPr lang="en-US" sz="1100" b="0" dirty="0"/>
                        <a:t>Measure of 3D shapes</a:t>
                      </a:r>
                    </a:p>
                    <a:p>
                      <a:r>
                        <a:rPr lang="en-US" sz="1100" b="0" dirty="0"/>
                        <a:t>Quadratic sequences</a:t>
                      </a:r>
                    </a:p>
                    <a:p>
                      <a:r>
                        <a:rPr lang="en-US" sz="1100" b="0" dirty="0"/>
                        <a:t>Right angle geometry</a:t>
                      </a:r>
                      <a:endParaRPr lang="en-GB" sz="1100" b="0" dirty="0"/>
                    </a:p>
                  </a:txBody>
                  <a:tcPr marT="45721" marB="45721"/>
                </a:tc>
                <a:tc>
                  <a:txBody>
                    <a:bodyPr/>
                    <a:lstStyle/>
                    <a:p>
                      <a:r>
                        <a:rPr lang="en-US" sz="1100" b="0" dirty="0"/>
                        <a:t>Equations and proportionality</a:t>
                      </a:r>
                    </a:p>
                    <a:p>
                      <a:r>
                        <a:rPr lang="en-US" sz="1100" b="0" dirty="0"/>
                        <a:t>Bounds extension</a:t>
                      </a:r>
                    </a:p>
                    <a:p>
                      <a:r>
                        <a:rPr lang="en-US" sz="1100" b="0" dirty="0"/>
                        <a:t>Probability</a:t>
                      </a:r>
                      <a:endParaRPr lang="en-GB" sz="1100" b="0" dirty="0"/>
                    </a:p>
                  </a:txBody>
                  <a:tcPr marT="45721" marB="45721"/>
                </a:tc>
                <a:extLst>
                  <a:ext uri="{0D108BD9-81ED-4DB2-BD59-A6C34878D82A}">
                    <a16:rowId xmlns:a16="http://schemas.microsoft.com/office/drawing/2014/main" val="222875817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graphicFrame>
        <p:nvGraphicFramePr>
          <p:cNvPr id="2" name="Table 1">
            <a:extLst>
              <a:ext uri="{FF2B5EF4-FFF2-40B4-BE49-F238E27FC236}">
                <a16:creationId xmlns:a16="http://schemas.microsoft.com/office/drawing/2014/main" id="{6B30882B-5C58-A309-07D4-58F2A94EDA2C}"/>
              </a:ext>
            </a:extLst>
          </p:cNvPr>
          <p:cNvGraphicFramePr>
            <a:graphicFrameLocks noGrp="1"/>
          </p:cNvGraphicFramePr>
          <p:nvPr>
            <p:extLst>
              <p:ext uri="{D42A27DB-BD31-4B8C-83A1-F6EECF244321}">
                <p14:modId xmlns:p14="http://schemas.microsoft.com/office/powerpoint/2010/main" val="749440406"/>
              </p:ext>
            </p:extLst>
          </p:nvPr>
        </p:nvGraphicFramePr>
        <p:xfrm>
          <a:off x="10" y="3441032"/>
          <a:ext cx="12191992" cy="3425538"/>
        </p:xfrm>
        <a:graphic>
          <a:graphicData uri="http://schemas.openxmlformats.org/drawingml/2006/table">
            <a:tbl>
              <a:tblPr firstRow="1" bandRow="1">
                <a:tableStyleId>{5940675A-B579-460E-94D1-54222C63F5DA}</a:tableStyleId>
              </a:tblPr>
              <a:tblGrid>
                <a:gridCol w="507376">
                  <a:extLst>
                    <a:ext uri="{9D8B030D-6E8A-4147-A177-3AD203B41FA5}">
                      <a16:colId xmlns:a16="http://schemas.microsoft.com/office/drawing/2014/main" val="1330451688"/>
                    </a:ext>
                  </a:extLst>
                </a:gridCol>
                <a:gridCol w="507376">
                  <a:extLst>
                    <a:ext uri="{9D8B030D-6E8A-4147-A177-3AD203B41FA5}">
                      <a16:colId xmlns:a16="http://schemas.microsoft.com/office/drawing/2014/main" val="3126538930"/>
                    </a:ext>
                  </a:extLst>
                </a:gridCol>
                <a:gridCol w="2235448">
                  <a:extLst>
                    <a:ext uri="{9D8B030D-6E8A-4147-A177-3AD203B41FA5}">
                      <a16:colId xmlns:a16="http://schemas.microsoft.com/office/drawing/2014/main" val="1330390354"/>
                    </a:ext>
                  </a:extLst>
                </a:gridCol>
                <a:gridCol w="2235448">
                  <a:extLst>
                    <a:ext uri="{9D8B030D-6E8A-4147-A177-3AD203B41FA5}">
                      <a16:colId xmlns:a16="http://schemas.microsoft.com/office/drawing/2014/main" val="405372760"/>
                    </a:ext>
                  </a:extLst>
                </a:gridCol>
                <a:gridCol w="2235448">
                  <a:extLst>
                    <a:ext uri="{9D8B030D-6E8A-4147-A177-3AD203B41FA5}">
                      <a16:colId xmlns:a16="http://schemas.microsoft.com/office/drawing/2014/main" val="563255995"/>
                    </a:ext>
                  </a:extLst>
                </a:gridCol>
                <a:gridCol w="2235448">
                  <a:extLst>
                    <a:ext uri="{9D8B030D-6E8A-4147-A177-3AD203B41FA5}">
                      <a16:colId xmlns:a16="http://schemas.microsoft.com/office/drawing/2014/main" val="863616162"/>
                    </a:ext>
                  </a:extLst>
                </a:gridCol>
                <a:gridCol w="2235448">
                  <a:extLst>
                    <a:ext uri="{9D8B030D-6E8A-4147-A177-3AD203B41FA5}">
                      <a16:colId xmlns:a16="http://schemas.microsoft.com/office/drawing/2014/main" val="865474431"/>
                    </a:ext>
                  </a:extLst>
                </a:gridCol>
              </a:tblGrid>
              <a:tr h="2576863">
                <a:tc rowSpan="2">
                  <a:txBody>
                    <a:bodyPr/>
                    <a:lstStyle/>
                    <a:p>
                      <a:pPr algn="ctr"/>
                      <a:r>
                        <a:rPr lang="en-GB" sz="2800" dirty="0"/>
                        <a:t>English</a:t>
                      </a:r>
                    </a:p>
                  </a:txBody>
                  <a:tcPr marT="45721" marB="45721" vert="vert270" anchor="ctr"/>
                </a:tc>
                <a:tc>
                  <a:txBody>
                    <a:bodyPr/>
                    <a:lstStyle/>
                    <a:p>
                      <a:r>
                        <a:rPr lang="en-GB" sz="1100" b="1" dirty="0"/>
                        <a:t>Main Topics</a:t>
                      </a:r>
                    </a:p>
                  </a:txBody>
                  <a:tcPr marT="45721" marB="45721" vert="vert270" anchor="ctr"/>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One</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Language Paper 1: Communicating Information and Ideas</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This unit focuses on the reading of non-fiction texts and the skills for transactional writing. Students will develop the skills required for section A (reading) and B (writing).</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Two</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Literature Paper 2 Section A: Towards a World Unknown Conflict Cluster</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Students will build on their analytical skills through their study of the poems within the anthology. </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Three</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Language Paper 2: Exploring Effects and Impacts</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This unit focuses on the reading of fiction texts and the skills for creative writing. Students will develop the skills required for section A (reading) and B (writing).</a:t>
                      </a:r>
                      <a:endParaRPr lang="en-GB" sz="1100" dirty="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Four</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Literature Paper 1 Section A: Modern Prose/Drama</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Students will build on their analytical skills through their study either prose (Animal Farm) or drama (An Inspector Calls). </a:t>
                      </a:r>
                      <a:r>
                        <a:rPr lang="en-GB" sz="1100" b="1" dirty="0">
                          <a:effectLst/>
                          <a:latin typeface="+mn-lt"/>
                          <a:ea typeface="Calibri" panose="020F0502020204030204" pitchFamily="34" charset="0"/>
                          <a:cs typeface="Times New Roman" panose="02020603050405020304" pitchFamily="18" charset="0"/>
                        </a:rPr>
                        <a:t> </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Five</a:t>
                      </a:r>
                      <a:r>
                        <a:rPr lang="en-GB" sz="1100" b="1" dirty="0">
                          <a:effectLst/>
                          <a:latin typeface="+mn-lt"/>
                          <a:ea typeface="Calibri" panose="020F0502020204030204" pitchFamily="34" charset="0"/>
                          <a:cs typeface="Times New Roman" panose="02020603050405020304" pitchFamily="18" charset="0"/>
                        </a:rPr>
                        <a:t> </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Literature Papers 1 and 2: Comparative Analysis of an Unseen Text</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Students will develop their ability to compare a studied text with an unseen text. Initially, this will focus on the modern prose/drama texts and move onto a development of these skills with the poems from the anthology.</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6423512"/>
                  </a:ext>
                </a:extLst>
              </a:tr>
              <a:tr h="848675">
                <a:tc vMerge="1">
                  <a:txBody>
                    <a:bodyPr/>
                    <a:lstStyle/>
                    <a:p>
                      <a:endParaRPr lang="en-GB" dirty="0"/>
                    </a:p>
                  </a:txBody>
                  <a:tcPr/>
                </a:tc>
                <a:tc>
                  <a:txBody>
                    <a:bodyPr/>
                    <a:lstStyle/>
                    <a:p>
                      <a:r>
                        <a:rPr lang="en-GB" sz="1100" b="1" dirty="0"/>
                        <a:t>Assessment Information</a:t>
                      </a:r>
                    </a:p>
                  </a:txBody>
                  <a:tcPr marT="45721" marB="45721"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sample paper which will be marked against the exam criteria.   </a:t>
                      </a:r>
                      <a:endParaRPr lang="en-GB" sz="1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Part B analysis of a single poem.</a:t>
                      </a:r>
                      <a:endParaRPr lang="en-GB" sz="1100" dirty="0">
                        <a:effectLst/>
                        <a:latin typeface="+mn-lt"/>
                        <a:ea typeface="Calibri" panose="020F0502020204030204" pitchFamily="34" charset="0"/>
                        <a:cs typeface="Times New Roman" panose="02020603050405020304" pitchFamily="18" charset="0"/>
                      </a:endParaRPr>
                    </a:p>
                    <a:p>
                      <a:pPr rtl="0" fontAlgn="base"/>
                      <a:endParaRPr lang="en-GB" sz="1100" b="0" i="0" kern="1200" dirty="0">
                        <a:solidFill>
                          <a:schemeClr val="tx1"/>
                        </a:solidFill>
                        <a:effectLst/>
                        <a:latin typeface="+mn-lt"/>
                        <a:ea typeface="+mn-ea"/>
                        <a:cs typeface="+mn-cs"/>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sample paper (Section A) which will be marked against the exam criteria.   </a:t>
                      </a:r>
                      <a:endParaRPr lang="en-GB" sz="1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Part B analysis of a key theme or character from their studied text.</a:t>
                      </a:r>
                      <a:endParaRPr lang="en-GB" sz="1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two Part A responses: one for each paper.</a:t>
                      </a:r>
                      <a:endParaRPr lang="en-GB" sz="1100" dirty="0">
                        <a:effectLst/>
                        <a:latin typeface="+mn-lt"/>
                        <a:ea typeface="Calibri" panose="020F0502020204030204" pitchFamily="34" charset="0"/>
                        <a:cs typeface="Times New Roman" panose="02020603050405020304" pitchFamily="18" charset="0"/>
                      </a:endParaRPr>
                    </a:p>
                    <a:p>
                      <a:pPr rtl="0" fontAlgn="base"/>
                      <a:endParaRPr lang="en-GB" sz="1100" b="0" i="0" kern="1200" dirty="0">
                        <a:solidFill>
                          <a:schemeClr val="tx1"/>
                        </a:solidFill>
                        <a:effectLst/>
                        <a:latin typeface="+mn-lt"/>
                        <a:ea typeface="+mn-ea"/>
                        <a:cs typeface="+mn-cs"/>
                      </a:endParaRPr>
                    </a:p>
                  </a:txBody>
                  <a:tcPr marT="45721" marB="45721"/>
                </a:tc>
                <a:extLst>
                  <a:ext uri="{0D108BD9-81ED-4DB2-BD59-A6C34878D82A}">
                    <a16:rowId xmlns:a16="http://schemas.microsoft.com/office/drawing/2014/main" val="3021504419"/>
                  </a:ext>
                </a:extLst>
              </a:tr>
            </a:tbl>
          </a:graphicData>
        </a:graphic>
      </p:graphicFrame>
    </p:spTree>
    <p:extLst>
      <p:ext uri="{BB962C8B-B14F-4D97-AF65-F5344CB8AC3E}">
        <p14:creationId xmlns:p14="http://schemas.microsoft.com/office/powerpoint/2010/main" val="216834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89880066"/>
              </p:ext>
            </p:extLst>
          </p:nvPr>
        </p:nvGraphicFramePr>
        <p:xfrm>
          <a:off x="0" y="666536"/>
          <a:ext cx="12191988" cy="6191464"/>
        </p:xfrm>
        <a:graphic>
          <a:graphicData uri="http://schemas.openxmlformats.org/drawingml/2006/table">
            <a:tbl>
              <a:tblPr firstRow="1" bandRow="1">
                <a:tableStyleId>{5940675A-B579-460E-94D1-54222C63F5DA}</a:tableStyleId>
              </a:tblPr>
              <a:tblGrid>
                <a:gridCol w="502920">
                  <a:extLst>
                    <a:ext uri="{9D8B030D-6E8A-4147-A177-3AD203B41FA5}">
                      <a16:colId xmlns:a16="http://schemas.microsoft.com/office/drawing/2014/main" val="1323354650"/>
                    </a:ext>
                  </a:extLst>
                </a:gridCol>
                <a:gridCol w="502920">
                  <a:extLst>
                    <a:ext uri="{9D8B030D-6E8A-4147-A177-3AD203B41FA5}">
                      <a16:colId xmlns:a16="http://schemas.microsoft.com/office/drawing/2014/main" val="229629103"/>
                    </a:ext>
                  </a:extLst>
                </a:gridCol>
                <a:gridCol w="1864358">
                  <a:extLst>
                    <a:ext uri="{9D8B030D-6E8A-4147-A177-3AD203B41FA5}">
                      <a16:colId xmlns:a16="http://schemas.microsoft.com/office/drawing/2014/main" val="2268397797"/>
                    </a:ext>
                  </a:extLst>
                </a:gridCol>
                <a:gridCol w="1864358">
                  <a:extLst>
                    <a:ext uri="{9D8B030D-6E8A-4147-A177-3AD203B41FA5}">
                      <a16:colId xmlns:a16="http://schemas.microsoft.com/office/drawing/2014/main" val="1411940593"/>
                    </a:ext>
                  </a:extLst>
                </a:gridCol>
                <a:gridCol w="1864358">
                  <a:extLst>
                    <a:ext uri="{9D8B030D-6E8A-4147-A177-3AD203B41FA5}">
                      <a16:colId xmlns:a16="http://schemas.microsoft.com/office/drawing/2014/main" val="415188477"/>
                    </a:ext>
                  </a:extLst>
                </a:gridCol>
                <a:gridCol w="1864358">
                  <a:extLst>
                    <a:ext uri="{9D8B030D-6E8A-4147-A177-3AD203B41FA5}">
                      <a16:colId xmlns:a16="http://schemas.microsoft.com/office/drawing/2014/main" val="2116589672"/>
                    </a:ext>
                  </a:extLst>
                </a:gridCol>
                <a:gridCol w="1864358">
                  <a:extLst>
                    <a:ext uri="{9D8B030D-6E8A-4147-A177-3AD203B41FA5}">
                      <a16:colId xmlns:a16="http://schemas.microsoft.com/office/drawing/2014/main" val="1988259304"/>
                    </a:ext>
                  </a:extLst>
                </a:gridCol>
                <a:gridCol w="1864358">
                  <a:extLst>
                    <a:ext uri="{9D8B030D-6E8A-4147-A177-3AD203B41FA5}">
                      <a16:colId xmlns:a16="http://schemas.microsoft.com/office/drawing/2014/main" val="2065259818"/>
                    </a:ext>
                  </a:extLst>
                </a:gridCol>
              </a:tblGrid>
              <a:tr h="590815">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210955">
                <a:tc rowSpan="2">
                  <a:txBody>
                    <a:bodyPr/>
                    <a:lstStyle/>
                    <a:p>
                      <a:pPr algn="ctr"/>
                      <a:r>
                        <a:rPr lang="en-GB" sz="2800" dirty="0"/>
                        <a:t>Media Studies</a:t>
                      </a:r>
                    </a:p>
                  </a:txBody>
                  <a:tcPr marT="45721" marB="45721" vert="vert270" anchor="ctr"/>
                </a:tc>
                <a:tc>
                  <a:txBody>
                    <a:bodyPr/>
                    <a:lstStyle/>
                    <a:p>
                      <a:r>
                        <a:rPr lang="en-GB" sz="1200" b="1" dirty="0"/>
                        <a:t>Main Topics</a:t>
                      </a:r>
                    </a:p>
                  </a:txBody>
                  <a:tcPr marT="45721" marB="45721" vert="vert270"/>
                </a:tc>
                <a:tc>
                  <a:txBody>
                    <a:bodyPr/>
                    <a:lstStyle/>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Media Theoretical Framework</a:t>
                      </a:r>
                    </a:p>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Music Videos – Representation and Media Language</a:t>
                      </a:r>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Radio – Audience and Industry</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TV Crime Drama – Media Language and Representation</a:t>
                      </a:r>
                      <a:endParaRPr lang="en-GB" sz="1200" b="1" dirty="0">
                        <a:latin typeface="+mn-lt"/>
                      </a:endParaRPr>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Music Magazines – Representation and Media Language</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Photoshop skills practice</a:t>
                      </a:r>
                      <a:endParaRPr lang="en-GB" sz="1200" b="1" dirty="0"/>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TV Crime Drama – Industry</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NEA - Prep </a:t>
                      </a:r>
                      <a:endParaRPr lang="en-GB" sz="1200" b="1" dirty="0"/>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Advertising and Marketing (Film)</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NEA – Planning and Research</a:t>
                      </a:r>
                      <a:endParaRPr lang="en-GB" sz="1200" b="1" dirty="0"/>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NEA – Creating</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Film Industry</a:t>
                      </a:r>
                      <a:endParaRPr lang="en-GB" sz="1200" b="1" dirty="0"/>
                    </a:p>
                  </a:txBody>
                  <a:tcPr/>
                </a:tc>
                <a:extLst>
                  <a:ext uri="{0D108BD9-81ED-4DB2-BD59-A6C34878D82A}">
                    <a16:rowId xmlns:a16="http://schemas.microsoft.com/office/drawing/2014/main" val="2671902638"/>
                  </a:ext>
                </a:extLst>
              </a:tr>
              <a:tr h="1597104">
                <a:tc vMerge="1">
                  <a:txBody>
                    <a:bodyPr/>
                    <a:lstStyle/>
                    <a:p>
                      <a:endParaRPr lang="en-GB" dirty="0"/>
                    </a:p>
                  </a:txBody>
                  <a:tcPr/>
                </a:tc>
                <a:tc>
                  <a:txBody>
                    <a:bodyPr/>
                    <a:lstStyle/>
                    <a:p>
                      <a:r>
                        <a:rPr lang="en-GB" sz="1200" b="1" dirty="0"/>
                        <a:t>Additional information</a:t>
                      </a:r>
                    </a:p>
                  </a:txBody>
                  <a:tcPr marT="45721" marB="45721" vert="vert270"/>
                </a:tc>
                <a:tc>
                  <a:txBody>
                    <a:bodyPr/>
                    <a:lstStyle/>
                    <a:p>
                      <a:r>
                        <a:rPr lang="en-GB" sz="1200" b="1" dirty="0"/>
                        <a:t>Assessment – </a:t>
                      </a:r>
                      <a:r>
                        <a:rPr lang="en-GB" sz="1200" b="0" dirty="0"/>
                        <a:t>Music videos and core knowledge of the theoretical framework</a:t>
                      </a:r>
                    </a:p>
                    <a:p>
                      <a:endParaRPr lang="en-GB" sz="1200" b="1" dirty="0"/>
                    </a:p>
                  </a:txBody>
                  <a:tcPr/>
                </a:tc>
                <a:tc>
                  <a:txBody>
                    <a:bodyPr/>
                    <a:lstStyle/>
                    <a:p>
                      <a:r>
                        <a:rPr lang="en-GB" sz="1200" b="1" dirty="0"/>
                        <a:t>Assessment – </a:t>
                      </a:r>
                      <a:r>
                        <a:rPr lang="en-GB" sz="1200" b="0" dirty="0"/>
                        <a:t>Radio and TV Crime Drama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Assessment – </a:t>
                      </a:r>
                      <a:r>
                        <a:rPr lang="en-GB" sz="1200" b="0" dirty="0"/>
                        <a:t>Music Magazines and Music Video</a:t>
                      </a:r>
                    </a:p>
                  </a:txBody>
                  <a:tcPr/>
                </a:tc>
                <a:tc>
                  <a:txBody>
                    <a:bodyPr/>
                    <a:lstStyle/>
                    <a:p>
                      <a:r>
                        <a:rPr lang="en-GB" sz="1200" b="0" dirty="0"/>
                        <a:t>NEA Briefs released by the exam board. </a:t>
                      </a:r>
                    </a:p>
                    <a:p>
                      <a:endParaRPr lang="en-GB" sz="1200" b="0" dirty="0"/>
                    </a:p>
                    <a:p>
                      <a:r>
                        <a:rPr lang="en-GB" sz="1200" b="1" dirty="0"/>
                        <a:t>Assessment – </a:t>
                      </a:r>
                      <a:r>
                        <a:rPr lang="en-GB" sz="1200" b="0" dirty="0"/>
                        <a:t>TV Crime Drama</a:t>
                      </a:r>
                    </a:p>
                  </a:txBody>
                  <a:tcPr/>
                </a:tc>
                <a:tc>
                  <a:txBody>
                    <a:bodyPr/>
                    <a:lstStyle/>
                    <a:p>
                      <a:r>
                        <a:rPr lang="en-GB" sz="1200" b="1" dirty="0"/>
                        <a:t>Assessment – </a:t>
                      </a:r>
                      <a:r>
                        <a:rPr lang="en-GB" sz="1200" b="0" dirty="0"/>
                        <a:t>Advertising and marketing (Film)</a:t>
                      </a:r>
                    </a:p>
                  </a:txBody>
                  <a:tcPr/>
                </a:tc>
                <a:tc>
                  <a:txBody>
                    <a:bodyPr/>
                    <a:lstStyle/>
                    <a:p>
                      <a:r>
                        <a:rPr lang="en-GB" sz="1200" b="1" dirty="0"/>
                        <a:t>NEA – </a:t>
                      </a:r>
                      <a:r>
                        <a:rPr lang="en-GB" sz="1200" b="0" dirty="0"/>
                        <a:t>Draft Deadline of Front Cover of the Magazine Brief is end of summer term</a:t>
                      </a:r>
                    </a:p>
                    <a:p>
                      <a:endParaRPr lang="en-GB" sz="1200" b="0" dirty="0"/>
                    </a:p>
                    <a:p>
                      <a:r>
                        <a:rPr lang="en-GB" sz="1200" b="1" dirty="0"/>
                        <a:t>Assessment –  Synoptic of all topics to date</a:t>
                      </a:r>
                      <a:endParaRPr lang="en-GB" sz="1200" b="0" dirty="0"/>
                    </a:p>
                  </a:txBody>
                  <a:tcPr/>
                </a:tc>
                <a:extLst>
                  <a:ext uri="{0D108BD9-81ED-4DB2-BD59-A6C34878D82A}">
                    <a16:rowId xmlns:a16="http://schemas.microsoft.com/office/drawing/2014/main" val="2136139495"/>
                  </a:ext>
                </a:extLst>
              </a:tr>
              <a:tr h="1484133">
                <a:tc rowSpan="2">
                  <a:txBody>
                    <a:bodyPr/>
                    <a:lstStyle/>
                    <a:p>
                      <a:pPr algn="ctr"/>
                      <a:r>
                        <a:rPr lang="en-GB" sz="2800" dirty="0"/>
                        <a:t>Music</a:t>
                      </a:r>
                    </a:p>
                  </a:txBody>
                  <a:tcPr marT="45721" marB="45721" vert="vert270" anchor="ctr"/>
                </a:tc>
                <a:tc>
                  <a:txBody>
                    <a:bodyPr/>
                    <a:lstStyle/>
                    <a:p>
                      <a:r>
                        <a:rPr lang="en-GB" sz="1200" b="1" dirty="0"/>
                        <a:t>Main Topics</a:t>
                      </a:r>
                    </a:p>
                  </a:txBody>
                  <a:tcPr marT="45721" marB="45721" vert="vert270"/>
                </a:tc>
                <a:tc gridSpan="2">
                  <a:txBody>
                    <a:bodyPr/>
                    <a:lstStyle/>
                    <a:p>
                      <a:pPr>
                        <a:lnSpc>
                          <a:spcPct val="107000"/>
                        </a:lnSpc>
                        <a:spcAft>
                          <a:spcPts val="0"/>
                        </a:spcAft>
                      </a:pPr>
                      <a:r>
                        <a:rPr lang="en-GB" sz="1200" b="0" dirty="0">
                          <a:solidFill>
                            <a:schemeClr val="tx1"/>
                          </a:solidFill>
                          <a:effectLst/>
                          <a:latin typeface="+mn-lt"/>
                          <a:ea typeface="Calibri" panose="020F0502020204030204" pitchFamily="34" charset="0"/>
                          <a:cs typeface="Times New Roman" panose="02020603050405020304" pitchFamily="18" charset="0"/>
                        </a:rPr>
                        <a:t>Music Theory</a:t>
                      </a:r>
                    </a:p>
                    <a:p>
                      <a:pPr marL="0" marR="0" lvl="0" indent="0" algn="l" defTabSz="914411" rtl="0" eaLnBrk="1" fontAlgn="auto" latinLnBrk="0" hangingPunct="1">
                        <a:lnSpc>
                          <a:spcPct val="107000"/>
                        </a:lnSpc>
                        <a:spcBef>
                          <a:spcPts val="0"/>
                        </a:spcBef>
                        <a:spcAft>
                          <a:spcPts val="0"/>
                        </a:spcAft>
                        <a:buClrTx/>
                        <a:buSzTx/>
                        <a:buFontTx/>
                        <a:buNone/>
                        <a:tabLst/>
                        <a:defRPr/>
                      </a:pPr>
                      <a:r>
                        <a:rPr lang="en-GB" sz="1200" b="0" noProof="1">
                          <a:solidFill>
                            <a:schemeClr val="tx1"/>
                          </a:solidFill>
                        </a:rPr>
                        <a:t>Composition: Solo and Accompaniment</a:t>
                      </a:r>
                    </a:p>
                    <a:p>
                      <a:r>
                        <a:rPr lang="en-GB" sz="1200" b="0" noProof="1">
                          <a:solidFill>
                            <a:schemeClr val="tx1"/>
                          </a:solidFill>
                        </a:rPr>
                        <a:t>Composition: Ternary Form &amp; Ensemble Performance</a:t>
                      </a:r>
                    </a:p>
                  </a:txBody>
                  <a:tcPr/>
                </a:tc>
                <a:tc hMerge="1">
                  <a:txBody>
                    <a:bodyPr/>
                    <a:lstStyle/>
                    <a:p>
                      <a:pPr>
                        <a:lnSpc>
                          <a:spcPct val="107000"/>
                        </a:lnSpc>
                        <a:spcAft>
                          <a:spcPts val="0"/>
                        </a:spcAft>
                      </a:pP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Defying Gravity – Wicked</a:t>
                      </a:r>
                    </a:p>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Main Theme – Star Wars</a:t>
                      </a:r>
                    </a:p>
                    <a:p>
                      <a:pPr>
                        <a:lnSpc>
                          <a:spcPct val="107000"/>
                        </a:lnSpc>
                        <a:spcAft>
                          <a:spcPts val="0"/>
                        </a:spcAft>
                      </a:pP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Composition: Variations &amp; Solo Performance</a:t>
                      </a:r>
                    </a:p>
                  </a:txBody>
                  <a:tcPr/>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Henry Purcell – Music for a while</a:t>
                      </a:r>
                    </a:p>
                    <a:p>
                      <a:pPr>
                        <a:lnSpc>
                          <a:spcPct val="107000"/>
                        </a:lnSpc>
                        <a:spcAft>
                          <a:spcPts val="0"/>
                        </a:spcAft>
                      </a:pPr>
                      <a:endParaRPr lang="en-GB" sz="1200" b="0" kern="100" dirty="0">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Composition: Own Choice &amp; Ensemble Performance</a:t>
                      </a:r>
                    </a:p>
                  </a:txBody>
                  <a:tcPr/>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Queen – Killer Queen</a:t>
                      </a:r>
                    </a:p>
                    <a:p>
                      <a:pPr>
                        <a:lnSpc>
                          <a:spcPct val="107000"/>
                        </a:lnSpc>
                        <a:spcAft>
                          <a:spcPts val="0"/>
                        </a:spcAft>
                      </a:pPr>
                      <a:endParaRPr lang="en-GB" sz="1200" b="0" kern="100" dirty="0">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Coursework</a:t>
                      </a:r>
                    </a:p>
                    <a:p>
                      <a:r>
                        <a:rPr lang="en-GB" sz="1200" b="0" noProof="1">
                          <a:solidFill>
                            <a:schemeClr val="tx1"/>
                          </a:solidFill>
                        </a:rPr>
                        <a:t>Free Composition (15%) &amp; Performance Preparations</a:t>
                      </a:r>
                    </a:p>
                  </a:txBody>
                  <a:tcPr/>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Afro Celt Sound System Release</a:t>
                      </a:r>
                    </a:p>
                    <a:p>
                      <a:pPr>
                        <a:lnSpc>
                          <a:spcPct val="107000"/>
                        </a:lnSpc>
                        <a:spcAft>
                          <a:spcPts val="0"/>
                        </a:spcAft>
                      </a:pPr>
                      <a:endParaRPr lang="en-GB" sz="1200" b="0" kern="100" dirty="0">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Coursework</a:t>
                      </a:r>
                    </a:p>
                    <a:p>
                      <a:r>
                        <a:rPr lang="en-GB" sz="1200" b="0" noProof="1">
                          <a:solidFill>
                            <a:schemeClr val="tx1"/>
                          </a:solidFill>
                        </a:rPr>
                        <a:t>Free Composition (15%) &amp;</a:t>
                      </a:r>
                    </a:p>
                    <a:p>
                      <a:r>
                        <a:rPr lang="en-GB" sz="1200" b="0" noProof="1">
                          <a:solidFill>
                            <a:schemeClr val="tx1"/>
                          </a:solidFill>
                        </a:rPr>
                        <a:t>Performance Preparations</a:t>
                      </a:r>
                    </a:p>
                  </a:txBody>
                  <a:tcPr/>
                </a:tc>
                <a:extLst>
                  <a:ext uri="{0D108BD9-81ED-4DB2-BD59-A6C34878D82A}">
                    <a16:rowId xmlns:a16="http://schemas.microsoft.com/office/drawing/2014/main" val="3663169444"/>
                  </a:ext>
                </a:extLst>
              </a:tr>
              <a:tr h="1308457">
                <a:tc vMerge="1">
                  <a:txBody>
                    <a:bodyPr/>
                    <a:lstStyle/>
                    <a:p>
                      <a:endParaRPr lang="en-GB" dirty="0"/>
                    </a:p>
                  </a:txBody>
                  <a:tcPr/>
                </a:tc>
                <a:tc>
                  <a:txBody>
                    <a:bodyPr/>
                    <a:lstStyle/>
                    <a:p>
                      <a:r>
                        <a:rPr lang="en-GB" sz="1200" b="1" dirty="0"/>
                        <a:t>Additional information</a:t>
                      </a:r>
                    </a:p>
                  </a:txBody>
                  <a:tcPr marT="45721" marB="45721" vert="vert270"/>
                </a:tc>
                <a:tc gridSpan="2">
                  <a:txBody>
                    <a:bodyPr/>
                    <a:lstStyle/>
                    <a:p>
                      <a:r>
                        <a:rPr lang="en-GB" sz="1200" dirty="0">
                          <a:solidFill>
                            <a:srgbClr val="000000"/>
                          </a:solidFill>
                        </a:rPr>
                        <a:t>Introduction to Areas of Study, Key Words, Baseline Tests</a:t>
                      </a:r>
                    </a:p>
                    <a:p>
                      <a:r>
                        <a:rPr lang="en-GB" sz="1200" dirty="0">
                          <a:solidFill>
                            <a:srgbClr val="000000"/>
                          </a:solidFill>
                        </a:rPr>
                        <a:t>Notation, Note Reading, Intervals, Chords, Treble Clef, Bass Clef, Chord Progressions, Scales, Key Signatures</a:t>
                      </a:r>
                    </a:p>
                    <a:p>
                      <a:endParaRPr lang="en-GB" sz="1200" dirty="0">
                        <a:solidFill>
                          <a:srgbClr val="000000"/>
                        </a:solidFill>
                      </a:endParaRPr>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dirty="0">
                          <a:solidFill>
                            <a:srgbClr val="000000"/>
                          </a:solidFill>
                        </a:rPr>
                        <a:t>Students to be given time in lessons to prepare ensemble performance.</a:t>
                      </a:r>
                    </a:p>
                  </a:txBody>
                  <a:tcPr/>
                </a:tc>
                <a:tc hMerge="1">
                  <a:txBody>
                    <a:bodyPr/>
                    <a:lstStyle/>
                    <a:p>
                      <a:pPr>
                        <a:lnSpc>
                          <a:spcPct val="107000"/>
                        </a:lnSpc>
                        <a:spcAft>
                          <a:spcPts val="0"/>
                        </a:spcAft>
                      </a:pPr>
                      <a:endParaRPr lang="en-GB" sz="1200" kern="100" dirty="0">
                        <a:effectLst/>
                        <a:latin typeface="+mn-lt"/>
                        <a:ea typeface="Calibri" panose="020F0502020204030204" pitchFamily="34" charset="0"/>
                        <a:cs typeface="Times New Roman" panose="02020603050405020304" pitchFamily="18" charset="0"/>
                      </a:endParaRPr>
                    </a:p>
                  </a:txBody>
                  <a:tcPr marT="45721" marB="45721"/>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For each set work, you will look at the context of the piece/ song and at how the following elements are used: Melody, Harmony,, Dynamics, Metre, Tempo, Rhythm, Structure, Tonality, Instrumentation</a:t>
                      </a:r>
                    </a:p>
                  </a:txBody>
                  <a:tcPr/>
                </a:tc>
                <a:tc hMerge="1">
                  <a:txBody>
                    <a:bodyPr/>
                    <a:lstStyle/>
                    <a:p>
                      <a:pPr>
                        <a:lnSpc>
                          <a:spcPct val="107000"/>
                        </a:lnSpc>
                        <a:spcAft>
                          <a:spcPts val="0"/>
                        </a:spcAft>
                      </a:pPr>
                      <a:endParaRPr lang="en-GB" sz="1200" kern="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Test to include listening questions on the studied set works, Dictation questions and an unfamiliar Listening question</a:t>
                      </a:r>
                    </a:p>
                  </a:txBody>
                  <a:tcPr/>
                </a:tc>
                <a:tc>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lang="en-GB" sz="1200" dirty="0">
                          <a:solidFill>
                            <a:srgbClr val="000000"/>
                          </a:solidFill>
                        </a:rPr>
                        <a:t>Test to include listening questions on the studied set works, Dictation questions and an unfamiliar Listening question</a:t>
                      </a:r>
                    </a:p>
                  </a:txBody>
                  <a:tcPr/>
                </a:tc>
                <a:extLst>
                  <a:ext uri="{0D108BD9-81ED-4DB2-BD59-A6C34878D82A}">
                    <a16:rowId xmlns:a16="http://schemas.microsoft.com/office/drawing/2014/main" val="40170988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a:solidFill>
                  <a:schemeClr val="bg1"/>
                </a:solidFill>
              </a:rPr>
              <a:t>YEAR 10 </a:t>
            </a:r>
            <a:r>
              <a:rPr lang="en-GB" sz="2800" b="1" dirty="0">
                <a:solidFill>
                  <a:schemeClr val="bg1"/>
                </a:solidFill>
              </a:rPr>
              <a:t>CURRICULUM OVERVIEW</a:t>
            </a:r>
          </a:p>
        </p:txBody>
      </p:sp>
    </p:spTree>
    <p:extLst>
      <p:ext uri="{BB962C8B-B14F-4D97-AF65-F5344CB8AC3E}">
        <p14:creationId xmlns:p14="http://schemas.microsoft.com/office/powerpoint/2010/main" val="32880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589373155"/>
              </p:ext>
            </p:extLst>
          </p:nvPr>
        </p:nvGraphicFramePr>
        <p:xfrm>
          <a:off x="0" y="666538"/>
          <a:ext cx="12191994" cy="6191462"/>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2">
                  <a:extLst>
                    <a:ext uri="{9D8B030D-6E8A-4147-A177-3AD203B41FA5}">
                      <a16:colId xmlns:a16="http://schemas.microsoft.com/office/drawing/2014/main" val="2268397797"/>
                    </a:ext>
                  </a:extLst>
                </a:gridCol>
                <a:gridCol w="1862872">
                  <a:extLst>
                    <a:ext uri="{9D8B030D-6E8A-4147-A177-3AD203B41FA5}">
                      <a16:colId xmlns:a16="http://schemas.microsoft.com/office/drawing/2014/main" val="1411940593"/>
                    </a:ext>
                  </a:extLst>
                </a:gridCol>
                <a:gridCol w="1862872">
                  <a:extLst>
                    <a:ext uri="{9D8B030D-6E8A-4147-A177-3AD203B41FA5}">
                      <a16:colId xmlns:a16="http://schemas.microsoft.com/office/drawing/2014/main" val="415188477"/>
                    </a:ext>
                  </a:extLst>
                </a:gridCol>
                <a:gridCol w="1862872">
                  <a:extLst>
                    <a:ext uri="{9D8B030D-6E8A-4147-A177-3AD203B41FA5}">
                      <a16:colId xmlns:a16="http://schemas.microsoft.com/office/drawing/2014/main" val="2116589672"/>
                    </a:ext>
                  </a:extLst>
                </a:gridCol>
                <a:gridCol w="1862872">
                  <a:extLst>
                    <a:ext uri="{9D8B030D-6E8A-4147-A177-3AD203B41FA5}">
                      <a16:colId xmlns:a16="http://schemas.microsoft.com/office/drawing/2014/main" val="1988259304"/>
                    </a:ext>
                  </a:extLst>
                </a:gridCol>
                <a:gridCol w="1862872">
                  <a:extLst>
                    <a:ext uri="{9D8B030D-6E8A-4147-A177-3AD203B41FA5}">
                      <a16:colId xmlns:a16="http://schemas.microsoft.com/office/drawing/2014/main" val="2065259818"/>
                    </a:ext>
                  </a:extLst>
                </a:gridCol>
              </a:tblGrid>
              <a:tr h="530163">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433189">
                <a:tc rowSpan="2">
                  <a:txBody>
                    <a:bodyPr/>
                    <a:lstStyle/>
                    <a:p>
                      <a:pPr algn="ctr"/>
                      <a:r>
                        <a:rPr lang="en-US" sz="2800" dirty="0"/>
                        <a:t>PE</a:t>
                      </a:r>
                      <a:endParaRPr lang="en-GB" sz="2800" dirty="0"/>
                    </a:p>
                  </a:txBody>
                  <a:tcPr marT="45721" marB="45721" vert="vert270" anchor="ctr"/>
                </a:tc>
                <a:tc>
                  <a:txBody>
                    <a:bodyPr/>
                    <a:lstStyle/>
                    <a:p>
                      <a:r>
                        <a:rPr lang="en-GB" sz="1200" b="1" dirty="0"/>
                        <a:t>GCSE</a:t>
                      </a:r>
                    </a:p>
                  </a:txBody>
                  <a:tcPr marT="45721" marB="45721" vert="vert270" anchor="ctr"/>
                </a:tc>
                <a:tc gridSpan="2">
                  <a:txBody>
                    <a:bodyPr/>
                    <a:lstStyle/>
                    <a:p>
                      <a:r>
                        <a:rPr lang="en-GB" sz="1200" kern="1200" dirty="0">
                          <a:solidFill>
                            <a:schemeClr val="tx1"/>
                          </a:solidFill>
                          <a:effectLst/>
                          <a:latin typeface="+mn-lt"/>
                          <a:ea typeface="+mn-ea"/>
                          <a:cs typeface="+mn-cs"/>
                        </a:rPr>
                        <a:t>Applied Anatomy and Physiology</a:t>
                      </a:r>
                    </a:p>
                  </a:txBody>
                  <a:tcPr marT="45721" marB="45721"/>
                </a:tc>
                <a:tc hMerge="1">
                  <a:txBody>
                    <a:bodyPr/>
                    <a:lstStyle/>
                    <a:p>
                      <a:endParaRPr lang="en-GB" sz="1400" b="1" dirty="0"/>
                    </a:p>
                  </a:txBody>
                  <a:tcPr/>
                </a:tc>
                <a:tc gridSpan="2">
                  <a:txBody>
                    <a:bodyPr/>
                    <a:lstStyle/>
                    <a:p>
                      <a:r>
                        <a:rPr lang="en-GB" sz="1200" kern="1200" dirty="0">
                          <a:solidFill>
                            <a:schemeClr val="tx1"/>
                          </a:solidFill>
                          <a:effectLst/>
                          <a:latin typeface="+mn-lt"/>
                          <a:ea typeface="+mn-ea"/>
                          <a:cs typeface="+mn-cs"/>
                        </a:rPr>
                        <a:t>Movement Analysis</a:t>
                      </a:r>
                    </a:p>
                  </a:txBody>
                  <a:tcPr marT="45721" marB="45721"/>
                </a:tc>
                <a:tc hMerge="1">
                  <a:txBody>
                    <a:bodyPr/>
                    <a:lstStyle/>
                    <a:p>
                      <a:endParaRPr lang="en-GB" sz="14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Physical training</a:t>
                      </a:r>
                    </a:p>
                  </a:txBody>
                  <a:tcPr marT="45721" marB="45721"/>
                </a:tc>
                <a:tc hMerge="1">
                  <a:txBody>
                    <a:bodyPr/>
                    <a:lstStyle/>
                    <a:p>
                      <a:endParaRPr lang="en-GB" sz="1400" b="1" dirty="0"/>
                    </a:p>
                  </a:txBody>
                  <a:tcPr/>
                </a:tc>
                <a:extLst>
                  <a:ext uri="{0D108BD9-81ED-4DB2-BD59-A6C34878D82A}">
                    <a16:rowId xmlns:a16="http://schemas.microsoft.com/office/drawing/2014/main" val="2497711377"/>
                  </a:ext>
                </a:extLst>
              </a:tr>
              <a:tr h="2020852">
                <a:tc vMerge="1">
                  <a:txBody>
                    <a:bodyPr/>
                    <a:lstStyle/>
                    <a:p>
                      <a:pPr algn="ctr"/>
                      <a:endParaRPr lang="en-GB" sz="2800" dirty="0"/>
                    </a:p>
                  </a:txBody>
                  <a:tcPr marT="45721" marB="45721" vert="vert270" anchor="ctr"/>
                </a:tc>
                <a:tc>
                  <a:txBody>
                    <a:bodyPr/>
                    <a:lstStyle/>
                    <a:p>
                      <a:r>
                        <a:rPr lang="en-US" sz="1200" b="1" dirty="0"/>
                        <a:t>Core</a:t>
                      </a:r>
                      <a:endParaRPr lang="en-GB" sz="1200" b="1" dirty="0"/>
                    </a:p>
                  </a:txBody>
                  <a:tcPr marT="45721" marB="45721" vert="vert270" anchor="ctr"/>
                </a:tc>
                <a:tc gridSpan="6">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520565180"/>
                  </a:ext>
                </a:extLst>
              </a:tr>
              <a:tr h="494079">
                <a:tc rowSpan="2">
                  <a:txBody>
                    <a:bodyPr/>
                    <a:lstStyle/>
                    <a:p>
                      <a:pPr algn="ctr"/>
                      <a:r>
                        <a:rPr lang="en-US" sz="2800" dirty="0"/>
                        <a:t>PSHE</a:t>
                      </a:r>
                      <a:endParaRPr lang="en-GB" sz="2800" dirty="0"/>
                    </a:p>
                  </a:txBody>
                  <a:tcPr marT="45721" marB="45721" vert="vert270" anchor="ctr"/>
                </a:tc>
                <a:tc>
                  <a:txBody>
                    <a:bodyPr/>
                    <a:lstStyle/>
                    <a:p>
                      <a:r>
                        <a:rPr lang="en-US" sz="1200" b="1" dirty="0"/>
                        <a:t>Main Topics</a:t>
                      </a:r>
                      <a:endParaRPr lang="en-GB" sz="1200" b="1" dirty="0"/>
                    </a:p>
                  </a:txBody>
                  <a:tcPr marT="45721" marB="45721" vert="vert27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Living in the wider world – work experience</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Health and wellbeing</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Relationships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Health and wellbeing – drugs and alcohol</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Living in the wider world</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26443868"/>
                  </a:ext>
                </a:extLst>
              </a:tr>
              <a:tr h="2713179">
                <a:tc vMerge="1">
                  <a:txBody>
                    <a:bodyPr/>
                    <a:lstStyle/>
                    <a:p>
                      <a:pPr algn="ctr"/>
                      <a:endParaRPr lang="en-GB" sz="2800" dirty="0"/>
                    </a:p>
                  </a:txBody>
                  <a:tcPr marT="45721" marB="45721" vert="vert270" anchor="ctr"/>
                </a:tc>
                <a:tc>
                  <a:txBody>
                    <a:bodyPr/>
                    <a:lstStyle/>
                    <a:p>
                      <a:r>
                        <a:rPr lang="en-US" sz="1200" b="1" dirty="0"/>
                        <a:t>Additional information</a:t>
                      </a:r>
                      <a:endParaRPr lang="en-GB" sz="1200" b="1" dirty="0"/>
                    </a:p>
                  </a:txBody>
                  <a:tcPr marT="45721" marB="45721" vert="vert270" anchor="ct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Work Experience Assembly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The Right Career for me</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Work Experience Talk  - Jo from WES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Searching Unifrog and database / Employability &amp; CV writing</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Preparing for WEX</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Rights &amp; responsibilities in the workplace</a:t>
                      </a: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Transition to KS4</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New Challenges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Reframing negative Thinking</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Social Anxiety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Portrayal of mental Health in the media / stigma and stereotypes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Social Media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Rights, Trusts and values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Communication and Readiness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Unhealthy Relationships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Pornography</a:t>
                      </a:r>
                    </a:p>
                    <a:p>
                      <a:pPr marL="171450" indent="-171450" algn="l" fontAlgn="b">
                        <a:buFont typeface="Arial" panose="020B0604020202020204" pitchFamily="34" charset="0"/>
                        <a:buChar char="•"/>
                      </a:pPr>
                      <a:r>
                        <a:rPr lang="en-GB" sz="1200" b="0" i="0" u="none" strike="noStrike" dirty="0" err="1">
                          <a:solidFill>
                            <a:srgbClr val="000000"/>
                          </a:solidFill>
                          <a:effectLst/>
                          <a:latin typeface="Calibri" panose="020F0502020204030204" pitchFamily="34" charset="0"/>
                        </a:rPr>
                        <a:t>Sti's</a:t>
                      </a:r>
                      <a:endParaRPr lang="en-GB" sz="1200" b="0" i="0" u="none" strike="noStrike" dirty="0">
                        <a:solidFill>
                          <a:srgbClr val="000000"/>
                        </a:solidFill>
                        <a:effectLst/>
                        <a:latin typeface="Calibri" panose="020F0502020204030204" pitchFamily="34" charset="0"/>
                      </a:endParaRP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Contraception</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TALK – Substance Abuse.</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Substance use and Assessing Risks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Substance use and managing influence</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How politics affects us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Valuing Diversity</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Understanding and Preventing Extremism</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How are people drawn into extremist groups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Staying safe online – misinformation and extremism</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Human Sexuality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Sex before &amp; Outside of Marriage</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Contraception &amp; Family Planning</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Marriage ( covering forced marriages)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Divorce &amp; Remarriage</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The Nature of families in the 21st Century</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9809164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graphicFrame>
        <p:nvGraphicFramePr>
          <p:cNvPr id="3" name="Table 2">
            <a:extLst>
              <a:ext uri="{FF2B5EF4-FFF2-40B4-BE49-F238E27FC236}">
                <a16:creationId xmlns:a16="http://schemas.microsoft.com/office/drawing/2014/main" id="{1B1A1557-7D1B-A9B5-ABF6-E7F9EADF62F4}"/>
              </a:ext>
            </a:extLst>
          </p:cNvPr>
          <p:cNvGraphicFramePr>
            <a:graphicFrameLocks noGrp="1"/>
          </p:cNvGraphicFramePr>
          <p:nvPr>
            <p:extLst>
              <p:ext uri="{D42A27DB-BD31-4B8C-83A1-F6EECF244321}">
                <p14:modId xmlns:p14="http://schemas.microsoft.com/office/powerpoint/2010/main" val="4037676926"/>
              </p:ext>
            </p:extLst>
          </p:nvPr>
        </p:nvGraphicFramePr>
        <p:xfrm>
          <a:off x="1004048" y="1629103"/>
          <a:ext cx="11187940" cy="2017985"/>
        </p:xfrm>
        <a:graphic>
          <a:graphicData uri="http://schemas.openxmlformats.org/drawingml/2006/table">
            <a:tbl>
              <a:tblPr firstRow="1" bandRow="1">
                <a:tableStyleId>{5940675A-B579-460E-94D1-54222C63F5DA}</a:tableStyleId>
              </a:tblPr>
              <a:tblGrid>
                <a:gridCol w="2237588">
                  <a:extLst>
                    <a:ext uri="{9D8B030D-6E8A-4147-A177-3AD203B41FA5}">
                      <a16:colId xmlns:a16="http://schemas.microsoft.com/office/drawing/2014/main" val="2056818309"/>
                    </a:ext>
                  </a:extLst>
                </a:gridCol>
                <a:gridCol w="2237588">
                  <a:extLst>
                    <a:ext uri="{9D8B030D-6E8A-4147-A177-3AD203B41FA5}">
                      <a16:colId xmlns:a16="http://schemas.microsoft.com/office/drawing/2014/main" val="49220221"/>
                    </a:ext>
                  </a:extLst>
                </a:gridCol>
                <a:gridCol w="2237588">
                  <a:extLst>
                    <a:ext uri="{9D8B030D-6E8A-4147-A177-3AD203B41FA5}">
                      <a16:colId xmlns:a16="http://schemas.microsoft.com/office/drawing/2014/main" val="4127498775"/>
                    </a:ext>
                  </a:extLst>
                </a:gridCol>
                <a:gridCol w="2237588">
                  <a:extLst>
                    <a:ext uri="{9D8B030D-6E8A-4147-A177-3AD203B41FA5}">
                      <a16:colId xmlns:a16="http://schemas.microsoft.com/office/drawing/2014/main" val="2469584830"/>
                    </a:ext>
                  </a:extLst>
                </a:gridCol>
                <a:gridCol w="2237588">
                  <a:extLst>
                    <a:ext uri="{9D8B030D-6E8A-4147-A177-3AD203B41FA5}">
                      <a16:colId xmlns:a16="http://schemas.microsoft.com/office/drawing/2014/main" val="1311382678"/>
                    </a:ext>
                  </a:extLst>
                </a:gridCol>
              </a:tblGrid>
              <a:tr h="687621">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10 and different sets will complete different activities at different times. Unfortunately, much of the PE curriculum is also weather dependent. Throughout Year 10, students will complete modules in: Outdoor Adventure/Fitness, Handball, Water based activities, Striking &amp; Fielding, Football, Rugby, Netball/Basketball, Table Tennis, Yoga/Dance.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1003473"/>
                  </a:ext>
                </a:extLst>
              </a:tr>
              <a:tr h="441867">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548698"/>
                  </a:ext>
                </a:extLst>
              </a:tr>
              <a:tr h="888497">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 a sport specific Skill or warm up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part of a team that faces and tries to outwit opponents in a variety of challenges / in full games/activities.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 able to work as an individual or as part of a team, over a sustained period of time (at least 30 mins)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able to manage your own skills to be able to play a variety of roles within a group/team in a full sided game/activity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 able to work out strategies/ tactics to be able to overcome problems in full sided games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96797871"/>
                  </a:ext>
                </a:extLst>
              </a:tr>
            </a:tbl>
          </a:graphicData>
        </a:graphic>
      </p:graphicFrame>
    </p:spTree>
    <p:extLst>
      <p:ext uri="{BB962C8B-B14F-4D97-AF65-F5344CB8AC3E}">
        <p14:creationId xmlns:p14="http://schemas.microsoft.com/office/powerpoint/2010/main" val="91469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403304537"/>
              </p:ext>
            </p:extLst>
          </p:nvPr>
        </p:nvGraphicFramePr>
        <p:xfrm>
          <a:off x="0" y="666536"/>
          <a:ext cx="12191994" cy="6191463"/>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2">
                  <a:extLst>
                    <a:ext uri="{9D8B030D-6E8A-4147-A177-3AD203B41FA5}">
                      <a16:colId xmlns:a16="http://schemas.microsoft.com/office/drawing/2014/main" val="2268397797"/>
                    </a:ext>
                  </a:extLst>
                </a:gridCol>
                <a:gridCol w="1862872">
                  <a:extLst>
                    <a:ext uri="{9D8B030D-6E8A-4147-A177-3AD203B41FA5}">
                      <a16:colId xmlns:a16="http://schemas.microsoft.com/office/drawing/2014/main" val="1411940593"/>
                    </a:ext>
                  </a:extLst>
                </a:gridCol>
                <a:gridCol w="1862872">
                  <a:extLst>
                    <a:ext uri="{9D8B030D-6E8A-4147-A177-3AD203B41FA5}">
                      <a16:colId xmlns:a16="http://schemas.microsoft.com/office/drawing/2014/main" val="415188477"/>
                    </a:ext>
                  </a:extLst>
                </a:gridCol>
                <a:gridCol w="1862872">
                  <a:extLst>
                    <a:ext uri="{9D8B030D-6E8A-4147-A177-3AD203B41FA5}">
                      <a16:colId xmlns:a16="http://schemas.microsoft.com/office/drawing/2014/main" val="2116589672"/>
                    </a:ext>
                  </a:extLst>
                </a:gridCol>
                <a:gridCol w="1862872">
                  <a:extLst>
                    <a:ext uri="{9D8B030D-6E8A-4147-A177-3AD203B41FA5}">
                      <a16:colId xmlns:a16="http://schemas.microsoft.com/office/drawing/2014/main" val="1988259304"/>
                    </a:ext>
                  </a:extLst>
                </a:gridCol>
                <a:gridCol w="1862872">
                  <a:extLst>
                    <a:ext uri="{9D8B030D-6E8A-4147-A177-3AD203B41FA5}">
                      <a16:colId xmlns:a16="http://schemas.microsoft.com/office/drawing/2014/main" val="2065259818"/>
                    </a:ext>
                  </a:extLst>
                </a:gridCol>
              </a:tblGrid>
              <a:tr h="812598">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557041">
                <a:tc rowSpan="2">
                  <a:txBody>
                    <a:bodyPr/>
                    <a:lstStyle/>
                    <a:p>
                      <a:pPr algn="ctr"/>
                      <a:r>
                        <a:rPr lang="en-GB" sz="2800"/>
                        <a:t>RE</a:t>
                      </a:r>
                      <a:endParaRPr lang="en-GB" sz="2800" dirty="0"/>
                    </a:p>
                  </a:txBody>
                  <a:tcPr marT="45721" marB="45721" vert="vert270" anchor="ctr"/>
                </a:tc>
                <a:tc>
                  <a:txBody>
                    <a:bodyPr/>
                    <a:lstStyle/>
                    <a:p>
                      <a:r>
                        <a:rPr lang="en-GB" sz="1200" b="1" dirty="0"/>
                        <a:t>Main Topics</a:t>
                      </a:r>
                    </a:p>
                  </a:txBody>
                  <a:tcPr marT="45721" marB="45721" vert="vert270" anchor="ctr"/>
                </a:tc>
                <a:tc>
                  <a:txBody>
                    <a:bodyPr/>
                    <a:lstStyle/>
                    <a:p>
                      <a:r>
                        <a:rPr lang="en-GB" sz="1200" b="0" dirty="0"/>
                        <a:t>Christian Beliefs and Teachings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crime and punishment</a:t>
                      </a:r>
                    </a:p>
                  </a:txBody>
                  <a:tcPr marT="45721" marB="45721"/>
                </a:tc>
                <a:tc>
                  <a:txBody>
                    <a:bodyPr/>
                    <a:lstStyle/>
                    <a:p>
                      <a:r>
                        <a:rPr lang="en-GB" sz="1200" b="0" dirty="0"/>
                        <a:t>Christian Beliefs and Teachings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crime and punishment</a:t>
                      </a:r>
                    </a:p>
                  </a:txBody>
                  <a:tcPr marT="45721" marB="45721"/>
                </a:tc>
                <a:tc>
                  <a:txBody>
                    <a:bodyPr/>
                    <a:lstStyle/>
                    <a:p>
                      <a:r>
                        <a:rPr lang="en-GB" sz="1200" b="0" dirty="0"/>
                        <a:t>Christian Beliefs and Teachings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and Life</a:t>
                      </a:r>
                    </a:p>
                  </a:txBody>
                  <a:tcPr marT="45721" marB="45721"/>
                </a:tc>
                <a:tc>
                  <a:txBody>
                    <a:bodyPr/>
                    <a:lstStyle/>
                    <a:p>
                      <a:r>
                        <a:rPr lang="en-GB" sz="1200" b="0" dirty="0"/>
                        <a:t>Christian Practices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and Life</a:t>
                      </a:r>
                    </a:p>
                  </a:txBody>
                  <a:tcPr marT="45721" marB="45721"/>
                </a:tc>
                <a:tc>
                  <a:txBody>
                    <a:bodyPr/>
                    <a:lstStyle/>
                    <a:p>
                      <a:r>
                        <a:rPr lang="en-GB" sz="1200" b="0" dirty="0"/>
                        <a:t>Christian Practices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and Life</a:t>
                      </a:r>
                    </a:p>
                  </a:txBody>
                  <a:tcPr marT="45721" marB="45721"/>
                </a:tc>
                <a:tc>
                  <a:txBody>
                    <a:bodyPr/>
                    <a:lstStyle/>
                    <a:p>
                      <a:r>
                        <a:rPr lang="en-GB" sz="1200" b="0" dirty="0"/>
                        <a:t>Christian Practices</a:t>
                      </a:r>
                    </a:p>
                  </a:txBody>
                  <a:tcPr marT="45721" marB="45721"/>
                </a:tc>
                <a:extLst>
                  <a:ext uri="{0D108BD9-81ED-4DB2-BD59-A6C34878D82A}">
                    <a16:rowId xmlns:a16="http://schemas.microsoft.com/office/drawing/2014/main" val="2497711377"/>
                  </a:ext>
                </a:extLst>
              </a:tr>
              <a:tr h="3821824">
                <a:tc vMerge="1">
                  <a:txBody>
                    <a:bodyPr/>
                    <a:lstStyle/>
                    <a:p>
                      <a:pPr algn="ctr"/>
                      <a:endParaRPr lang="en-GB" sz="2800" dirty="0"/>
                    </a:p>
                  </a:txBody>
                  <a:tcPr vert="vert270" anchor="ctr"/>
                </a:tc>
                <a:tc>
                  <a:txBody>
                    <a:bodyPr/>
                    <a:lstStyle/>
                    <a:p>
                      <a:r>
                        <a:rPr lang="en-US" sz="1200" b="1" dirty="0"/>
                        <a:t>Additional information</a:t>
                      </a:r>
                      <a:endParaRPr lang="en-GB" sz="1200" b="1" dirty="0"/>
                    </a:p>
                  </a:txBody>
                  <a:tcPr marT="45721" marB="45721" vert="vert270" anchor="ctr"/>
                </a:tc>
                <a:tc>
                  <a:txBody>
                    <a:bodyPr/>
                    <a:lstStyle/>
                    <a:p>
                      <a:pPr marL="171450" indent="-171450">
                        <a:buFont typeface="Arial" panose="020B0604020202020204" pitchFamily="34" charset="0"/>
                        <a:buChar char="•"/>
                      </a:pPr>
                      <a:r>
                        <a:rPr lang="en-GB" sz="1200" b="0" dirty="0"/>
                        <a:t>The nature of God</a:t>
                      </a:r>
                    </a:p>
                    <a:p>
                      <a:pPr marL="171450" indent="-171450">
                        <a:buFont typeface="Arial" panose="020B0604020202020204" pitchFamily="34" charset="0"/>
                        <a:buChar char="•"/>
                      </a:pPr>
                      <a:r>
                        <a:rPr lang="en-GB" sz="1200" b="0" dirty="0"/>
                        <a:t>The Trinity</a:t>
                      </a:r>
                    </a:p>
                    <a:p>
                      <a:pPr marL="171450" indent="-171450">
                        <a:buFont typeface="Arial" panose="020B0604020202020204" pitchFamily="34" charset="0"/>
                        <a:buChar char="•"/>
                      </a:pPr>
                      <a:r>
                        <a:rPr lang="en-GB" sz="1200" b="0" dirty="0"/>
                        <a:t>Creation</a:t>
                      </a:r>
                    </a:p>
                    <a:p>
                      <a:pPr marL="17145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0" dirty="0"/>
                        <a:t>Reasons for Crime </a:t>
                      </a:r>
                    </a:p>
                    <a:p>
                      <a:pPr marL="171450" indent="-171450">
                        <a:buFont typeface="Arial" panose="020B0604020202020204" pitchFamily="34" charset="0"/>
                        <a:buChar char="•"/>
                      </a:pPr>
                      <a:r>
                        <a:rPr lang="en-GB" sz="1200" b="0" dirty="0"/>
                        <a:t>Christian attitudes to law breakers</a:t>
                      </a:r>
                    </a:p>
                    <a:p>
                      <a:pPr marL="171450" indent="-171450">
                        <a:buFont typeface="Arial" panose="020B0604020202020204" pitchFamily="34" charset="0"/>
                        <a:buChar char="•"/>
                      </a:pPr>
                      <a:r>
                        <a:rPr lang="en-GB" sz="1200" b="0" dirty="0"/>
                        <a:t>Aims of punishment</a:t>
                      </a:r>
                    </a:p>
                    <a:p>
                      <a:pPr marL="171450" indent="-171450">
                        <a:buFont typeface="Arial" panose="020B0604020202020204" pitchFamily="34" charset="0"/>
                        <a:buChar char="•"/>
                      </a:pPr>
                      <a:r>
                        <a:rPr lang="en-GB" sz="1200" b="0" dirty="0"/>
                        <a:t>Types of punishment</a:t>
                      </a:r>
                    </a:p>
                    <a:p>
                      <a:pPr marL="171450" indent="-171450">
                        <a:buFont typeface="Arial" panose="020B0604020202020204" pitchFamily="34" charset="0"/>
                        <a:buChar char="•"/>
                      </a:pPr>
                      <a:r>
                        <a:rPr lang="en-GB" sz="1200" b="0" dirty="0"/>
                        <a:t>Christian attitudes to forgiveness</a:t>
                      </a:r>
                    </a:p>
                    <a:p>
                      <a:pPr marL="171450" indent="-171450">
                        <a:buFont typeface="Arial" panose="020B0604020202020204" pitchFamily="34" charset="0"/>
                        <a:buChar char="•"/>
                      </a:pPr>
                      <a:r>
                        <a:rPr lang="en-GB" sz="1200" b="0" dirty="0"/>
                        <a:t>Christian attitudes to the death penalty</a:t>
                      </a:r>
                    </a:p>
                  </a:txBody>
                  <a:tcPr marT="45721" marB="45721"/>
                </a:tc>
                <a:tc>
                  <a:txBody>
                    <a:bodyPr/>
                    <a:lstStyle/>
                    <a:p>
                      <a:pPr marL="171450" indent="-171450">
                        <a:buFont typeface="Arial" panose="020B0604020202020204" pitchFamily="34" charset="0"/>
                        <a:buChar char="•"/>
                      </a:pPr>
                      <a:r>
                        <a:rPr lang="en-GB" sz="1200" b="0" dirty="0"/>
                        <a:t>Incarnation</a:t>
                      </a:r>
                    </a:p>
                    <a:p>
                      <a:pPr marL="171450" indent="-171450">
                        <a:buFont typeface="Arial" panose="020B0604020202020204" pitchFamily="34" charset="0"/>
                        <a:buChar char="•"/>
                      </a:pPr>
                      <a:r>
                        <a:rPr lang="en-GB" sz="1200" b="0" dirty="0"/>
                        <a:t>Crucifixion and Resurrection</a:t>
                      </a:r>
                    </a:p>
                  </a:txBody>
                  <a:tcPr marT="45721" marB="45721"/>
                </a:tc>
                <a:tc>
                  <a:txBody>
                    <a:bodyPr/>
                    <a:lstStyle/>
                    <a:p>
                      <a:pPr marL="171450" indent="-171450">
                        <a:buFont typeface="Arial" panose="020B0604020202020204" pitchFamily="34" charset="0"/>
                        <a:buChar char="•"/>
                      </a:pPr>
                      <a:r>
                        <a:rPr lang="en-GB" sz="1200" b="0" dirty="0"/>
                        <a:t>The afterlife and judgement</a:t>
                      </a:r>
                    </a:p>
                    <a:p>
                      <a:pPr marL="171450" indent="-171450">
                        <a:buFont typeface="Arial" panose="020B0604020202020204" pitchFamily="34" charset="0"/>
                        <a:buChar char="•"/>
                      </a:pPr>
                      <a:r>
                        <a:rPr lang="en-GB" sz="1200" b="0" dirty="0"/>
                        <a:t>Sin and salvation</a:t>
                      </a:r>
                    </a:p>
                    <a:p>
                      <a:pPr marL="17145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0" dirty="0"/>
                        <a:t>The origins of the universe</a:t>
                      </a:r>
                    </a:p>
                    <a:p>
                      <a:pPr marL="171450" indent="-171450">
                        <a:buFont typeface="Arial" panose="020B0604020202020204" pitchFamily="34" charset="0"/>
                        <a:buChar char="•"/>
                      </a:pPr>
                      <a:r>
                        <a:rPr lang="en-GB" sz="1200" b="0" dirty="0"/>
                        <a:t>The value of the world</a:t>
                      </a:r>
                    </a:p>
                    <a:p>
                      <a:pPr marL="171450" indent="-171450">
                        <a:buFont typeface="Arial" panose="020B0604020202020204" pitchFamily="34" charset="0"/>
                        <a:buChar char="•"/>
                      </a:pPr>
                      <a:r>
                        <a:rPr lang="en-GB" sz="1200" b="0" dirty="0"/>
                        <a:t>The use and abuse of the environment</a:t>
                      </a:r>
                    </a:p>
                    <a:p>
                      <a:pPr marL="171450" indent="-171450">
                        <a:buFont typeface="Arial" panose="020B0604020202020204" pitchFamily="34" charset="0"/>
                        <a:buChar char="•"/>
                      </a:pPr>
                      <a:r>
                        <a:rPr lang="en-GB" sz="1200" b="0" dirty="0"/>
                        <a:t>Pollution</a:t>
                      </a:r>
                    </a:p>
                    <a:p>
                      <a:pPr marL="171450" indent="-171450">
                        <a:buFont typeface="Arial" panose="020B0604020202020204" pitchFamily="34" charset="0"/>
                        <a:buChar char="•"/>
                      </a:pPr>
                      <a:r>
                        <a:rPr lang="en-GB" sz="1200" b="0" dirty="0"/>
                        <a:t>The use and abuse of animals</a:t>
                      </a:r>
                    </a:p>
                  </a:txBody>
                  <a:tcPr marT="45721" marB="45721"/>
                </a:tc>
                <a:tc>
                  <a:txBody>
                    <a:bodyPr/>
                    <a:lstStyle/>
                    <a:p>
                      <a:pPr marL="171450" indent="-171450">
                        <a:buFont typeface="Arial" panose="020B0604020202020204" pitchFamily="34" charset="0"/>
                        <a:buChar char="•"/>
                      </a:pPr>
                      <a:r>
                        <a:rPr lang="en-GB" sz="1200" b="0" dirty="0"/>
                        <a:t>Worship – Liturgical and Non – Liturgical</a:t>
                      </a:r>
                    </a:p>
                    <a:p>
                      <a:pPr marL="171450" indent="-171450">
                        <a:buFont typeface="Arial" panose="020B0604020202020204" pitchFamily="34" charset="0"/>
                        <a:buChar char="•"/>
                      </a:pPr>
                      <a:r>
                        <a:rPr lang="en-GB" sz="1200" b="0" dirty="0"/>
                        <a:t>Prayer</a:t>
                      </a:r>
                    </a:p>
                    <a:p>
                      <a:pPr marL="17145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0" dirty="0"/>
                        <a:t>The origins of human life </a:t>
                      </a:r>
                    </a:p>
                    <a:p>
                      <a:pPr marL="171450" indent="-171450">
                        <a:buFont typeface="Arial" panose="020B0604020202020204" pitchFamily="34" charset="0"/>
                        <a:buChar char="•"/>
                      </a:pPr>
                      <a:r>
                        <a:rPr lang="en-GB" sz="1200" b="0" dirty="0"/>
                        <a:t>Abortion</a:t>
                      </a:r>
                    </a:p>
                    <a:p>
                      <a:pPr marL="171450" indent="-171450">
                        <a:buFont typeface="Arial" panose="020B0604020202020204" pitchFamily="34" charset="0"/>
                        <a:buChar char="•"/>
                      </a:pPr>
                      <a:r>
                        <a:rPr lang="en-GB" sz="1200" b="0" dirty="0"/>
                        <a:t>Euthanasia</a:t>
                      </a:r>
                    </a:p>
                    <a:p>
                      <a:pPr marL="171450" indent="-171450">
                        <a:buFont typeface="Arial" panose="020B0604020202020204" pitchFamily="34" charset="0"/>
                        <a:buChar char="•"/>
                      </a:pPr>
                      <a:r>
                        <a:rPr lang="en-GB" sz="1200" b="0" dirty="0"/>
                        <a:t>Death and the afterlife</a:t>
                      </a:r>
                    </a:p>
                  </a:txBody>
                  <a:tcPr marT="45721" marB="45721"/>
                </a:tc>
                <a:tc>
                  <a:txBody>
                    <a:bodyPr/>
                    <a:lstStyle/>
                    <a:p>
                      <a:pPr marL="171450" indent="-171450">
                        <a:buFont typeface="Arial" panose="020B0604020202020204" pitchFamily="34" charset="0"/>
                        <a:buChar char="•"/>
                      </a:pPr>
                      <a:r>
                        <a:rPr lang="en-GB" sz="1200" b="0" dirty="0"/>
                        <a:t>Pilgrimage</a:t>
                      </a:r>
                    </a:p>
                    <a:p>
                      <a:pPr marL="171450" indent="-171450">
                        <a:buFont typeface="Arial" panose="020B0604020202020204" pitchFamily="34" charset="0"/>
                        <a:buChar char="•"/>
                      </a:pPr>
                      <a:r>
                        <a:rPr lang="en-GB" sz="1200" b="0" dirty="0"/>
                        <a:t>Festival</a:t>
                      </a:r>
                    </a:p>
                    <a:p>
                      <a:pPr marL="171450" indent="-171450">
                        <a:buFont typeface="Arial" panose="020B0604020202020204" pitchFamily="34" charset="0"/>
                        <a:buChar char="•"/>
                      </a:pPr>
                      <a:r>
                        <a:rPr lang="en-GB" sz="1200" b="0" dirty="0"/>
                        <a:t>Community</a:t>
                      </a:r>
                    </a:p>
                  </a:txBody>
                  <a:tcPr marT="45721" marB="45721"/>
                </a:tc>
                <a:tc>
                  <a:txBody>
                    <a:bodyPr/>
                    <a:lstStyle/>
                    <a:p>
                      <a:pPr marL="171450" indent="-171450">
                        <a:buFont typeface="Arial" panose="020B0604020202020204" pitchFamily="34" charset="0"/>
                        <a:buChar char="•"/>
                      </a:pPr>
                      <a:r>
                        <a:rPr lang="en-GB" sz="1200" b="0" dirty="0"/>
                        <a:t>The Church Growth</a:t>
                      </a:r>
                    </a:p>
                    <a:p>
                      <a:pPr marL="171450" indent="-171450">
                        <a:buFont typeface="Arial" panose="020B0604020202020204" pitchFamily="34" charset="0"/>
                        <a:buChar char="•"/>
                      </a:pPr>
                      <a:r>
                        <a:rPr lang="en-GB" sz="1200" b="0" dirty="0"/>
                        <a:t>Christian Persecution</a:t>
                      </a:r>
                    </a:p>
                  </a:txBody>
                  <a:tcPr marT="45721" marB="45721"/>
                </a:tc>
                <a:extLst>
                  <a:ext uri="{0D108BD9-81ED-4DB2-BD59-A6C34878D82A}">
                    <a16:rowId xmlns:a16="http://schemas.microsoft.com/office/drawing/2014/main" val="393923565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a:solidFill>
                  <a:schemeClr val="bg1"/>
                </a:solidFill>
              </a:rPr>
              <a:t>YEAR 10 </a:t>
            </a:r>
            <a:r>
              <a:rPr lang="en-GB" sz="2800" b="1" dirty="0">
                <a:solidFill>
                  <a:schemeClr val="bg1"/>
                </a:solidFill>
              </a:rPr>
              <a:t>CURRICULUM OVERVIEW</a:t>
            </a:r>
          </a:p>
        </p:txBody>
      </p:sp>
    </p:spTree>
    <p:extLst>
      <p:ext uri="{BB962C8B-B14F-4D97-AF65-F5344CB8AC3E}">
        <p14:creationId xmlns:p14="http://schemas.microsoft.com/office/powerpoint/2010/main" val="143214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graphicFrame>
        <p:nvGraphicFramePr>
          <p:cNvPr id="2" name="Table 1">
            <a:extLst>
              <a:ext uri="{FF2B5EF4-FFF2-40B4-BE49-F238E27FC236}">
                <a16:creationId xmlns:a16="http://schemas.microsoft.com/office/drawing/2014/main" id="{6390BB7A-BBFC-AEA1-B975-DC5B45D95FC6}"/>
              </a:ext>
            </a:extLst>
          </p:cNvPr>
          <p:cNvGraphicFramePr>
            <a:graphicFrameLocks noGrp="1"/>
          </p:cNvGraphicFramePr>
          <p:nvPr>
            <p:extLst>
              <p:ext uri="{D42A27DB-BD31-4B8C-83A1-F6EECF244321}">
                <p14:modId xmlns:p14="http://schemas.microsoft.com/office/powerpoint/2010/main" val="407475366"/>
              </p:ext>
            </p:extLst>
          </p:nvPr>
        </p:nvGraphicFramePr>
        <p:xfrm>
          <a:off x="1" y="666536"/>
          <a:ext cx="12192008" cy="6191463"/>
        </p:xfrm>
        <a:graphic>
          <a:graphicData uri="http://schemas.openxmlformats.org/drawingml/2006/table">
            <a:tbl>
              <a:tblPr firstRow="1" bandRow="1">
                <a:tableStyleId>{5940675A-B579-460E-94D1-54222C63F5DA}</a:tableStyleId>
              </a:tblPr>
              <a:tblGrid>
                <a:gridCol w="507380">
                  <a:extLst>
                    <a:ext uri="{9D8B030D-6E8A-4147-A177-3AD203B41FA5}">
                      <a16:colId xmlns:a16="http://schemas.microsoft.com/office/drawing/2014/main" val="1536387618"/>
                    </a:ext>
                  </a:extLst>
                </a:gridCol>
                <a:gridCol w="507380">
                  <a:extLst>
                    <a:ext uri="{9D8B030D-6E8A-4147-A177-3AD203B41FA5}">
                      <a16:colId xmlns:a16="http://schemas.microsoft.com/office/drawing/2014/main" val="3579013298"/>
                    </a:ext>
                  </a:extLst>
                </a:gridCol>
                <a:gridCol w="2794312">
                  <a:extLst>
                    <a:ext uri="{9D8B030D-6E8A-4147-A177-3AD203B41FA5}">
                      <a16:colId xmlns:a16="http://schemas.microsoft.com/office/drawing/2014/main" val="362742383"/>
                    </a:ext>
                  </a:extLst>
                </a:gridCol>
                <a:gridCol w="2794312">
                  <a:extLst>
                    <a:ext uri="{9D8B030D-6E8A-4147-A177-3AD203B41FA5}">
                      <a16:colId xmlns:a16="http://schemas.microsoft.com/office/drawing/2014/main" val="2976874618"/>
                    </a:ext>
                  </a:extLst>
                </a:gridCol>
                <a:gridCol w="2794312">
                  <a:extLst>
                    <a:ext uri="{9D8B030D-6E8A-4147-A177-3AD203B41FA5}">
                      <a16:colId xmlns:a16="http://schemas.microsoft.com/office/drawing/2014/main" val="980695292"/>
                    </a:ext>
                  </a:extLst>
                </a:gridCol>
                <a:gridCol w="2794312">
                  <a:extLst>
                    <a:ext uri="{9D8B030D-6E8A-4147-A177-3AD203B41FA5}">
                      <a16:colId xmlns:a16="http://schemas.microsoft.com/office/drawing/2014/main" val="2003833661"/>
                    </a:ext>
                  </a:extLst>
                </a:gridCol>
              </a:tblGrid>
              <a:tr h="327833">
                <a:tc gridSpan="2">
                  <a:txBody>
                    <a:bodyPr/>
                    <a:lstStyle/>
                    <a:p>
                      <a:pPr algn="ctr"/>
                      <a:r>
                        <a:rPr lang="en-US" sz="1400" b="1" dirty="0"/>
                        <a:t>Subject</a:t>
                      </a:r>
                      <a:endParaRPr lang="en-GB" sz="1400" b="1" dirty="0"/>
                    </a:p>
                  </a:txBody>
                  <a:tcPr marT="45721" marB="45721"/>
                </a:tc>
                <a:tc hMerge="1">
                  <a:txBody>
                    <a:bodyPr/>
                    <a:lstStyle/>
                    <a:p>
                      <a:pPr algn="ctr"/>
                      <a:endParaRPr lang="en-GB" sz="1400" b="1" dirty="0"/>
                    </a:p>
                  </a:txBody>
                  <a:tcPr/>
                </a:tc>
                <a:tc>
                  <a:txBody>
                    <a:bodyPr/>
                    <a:lstStyle/>
                    <a:p>
                      <a:r>
                        <a:rPr lang="en-GB" sz="1400" b="1" dirty="0"/>
                        <a:t>Autumn</a:t>
                      </a:r>
                      <a:r>
                        <a:rPr lang="en-GB" sz="1400" b="1" baseline="0" dirty="0"/>
                        <a:t> Term </a:t>
                      </a:r>
                      <a:r>
                        <a:rPr lang="en-GB" sz="1400" b="1" dirty="0"/>
                        <a:t>(Sept-Dec)</a:t>
                      </a:r>
                    </a:p>
                  </a:txBody>
                  <a:tcPr marT="45721" marB="45721"/>
                </a:tc>
                <a:tc>
                  <a:txBody>
                    <a:bodyPr/>
                    <a:lstStyle/>
                    <a:p>
                      <a:r>
                        <a:rPr lang="en-GB" sz="1400" b="1" dirty="0"/>
                        <a:t>Spring</a:t>
                      </a:r>
                      <a:r>
                        <a:rPr lang="en-GB" sz="1400" b="1" baseline="0" dirty="0"/>
                        <a:t> Term </a:t>
                      </a:r>
                      <a:r>
                        <a:rPr lang="en-GB" sz="1400" b="1" dirty="0"/>
                        <a:t>(Jan-March)</a:t>
                      </a:r>
                    </a:p>
                  </a:txBody>
                  <a:tcPr marT="45721" marB="45721"/>
                </a:tc>
                <a:tc>
                  <a:txBody>
                    <a:bodyPr/>
                    <a:lstStyle/>
                    <a:p>
                      <a:r>
                        <a:rPr lang="en-GB" sz="1400" b="1" dirty="0"/>
                        <a:t>Summer</a:t>
                      </a:r>
                      <a:r>
                        <a:rPr lang="en-GB" sz="1400" b="1" baseline="0" dirty="0"/>
                        <a:t> Term  </a:t>
                      </a:r>
                      <a:r>
                        <a:rPr lang="en-GB" sz="1400" b="1" dirty="0"/>
                        <a:t>(March-</a:t>
                      </a:r>
                      <a:r>
                        <a:rPr lang="en-GB" sz="1400" b="1" baseline="0" dirty="0"/>
                        <a:t>May</a:t>
                      </a:r>
                      <a:r>
                        <a:rPr lang="en-GB" sz="1400" b="1" dirty="0"/>
                        <a:t>)</a:t>
                      </a:r>
                    </a:p>
                  </a:txBody>
                  <a:tcPr marT="45721" marB="45721"/>
                </a:tc>
                <a:tc>
                  <a:txBody>
                    <a:bodyPr/>
                    <a:lstStyle/>
                    <a:p>
                      <a:r>
                        <a:rPr lang="en-GB" sz="1400" b="1" dirty="0"/>
                        <a:t>Summer</a:t>
                      </a:r>
                      <a:r>
                        <a:rPr lang="en-GB" sz="1400" b="1" baseline="0" dirty="0"/>
                        <a:t> Term </a:t>
                      </a:r>
                      <a:r>
                        <a:rPr lang="en-GB" sz="1400" b="1" dirty="0"/>
                        <a:t>(June</a:t>
                      </a:r>
                      <a:r>
                        <a:rPr lang="en-GB" sz="1400" b="1" baseline="0" dirty="0"/>
                        <a:t>-July</a:t>
                      </a:r>
                      <a:r>
                        <a:rPr lang="en-GB" sz="1400" b="1" dirty="0"/>
                        <a:t>)</a:t>
                      </a:r>
                    </a:p>
                  </a:txBody>
                  <a:tcPr marT="45721" marB="45721"/>
                </a:tc>
                <a:extLst>
                  <a:ext uri="{0D108BD9-81ED-4DB2-BD59-A6C34878D82A}">
                    <a16:rowId xmlns:a16="http://schemas.microsoft.com/office/drawing/2014/main" val="3013006841"/>
                  </a:ext>
                </a:extLst>
              </a:tr>
              <a:tr h="1241209">
                <a:tc rowSpan="4">
                  <a:txBody>
                    <a:bodyPr/>
                    <a:lstStyle/>
                    <a:p>
                      <a:pPr algn="ctr"/>
                      <a:r>
                        <a:rPr lang="en-US" sz="2800" dirty="0"/>
                        <a:t>Technology</a:t>
                      </a:r>
                      <a:endParaRPr lang="en-GB" sz="2800" dirty="0"/>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Graphics</a:t>
                      </a:r>
                    </a:p>
                    <a:p>
                      <a:pPr algn="l"/>
                      <a:endParaRPr lang="en-GB" sz="1100" b="1" dirty="0"/>
                    </a:p>
                  </a:txBody>
                  <a:tcPr marT="45721" marB="45721" vert="vert270"/>
                </a:tc>
                <a:tc>
                  <a:txBody>
                    <a:bodyPr/>
                    <a:lstStyle/>
                    <a:p>
                      <a:r>
                        <a:rPr lang="en-GB" sz="1100" b="1" dirty="0"/>
                        <a:t>CONCEPT</a:t>
                      </a:r>
                      <a:r>
                        <a:rPr lang="en-GB" sz="1100" b="1" baseline="0" dirty="0"/>
                        <a:t> CAR DESIGN</a:t>
                      </a:r>
                    </a:p>
                    <a:p>
                      <a:pPr marL="171450" indent="-171450">
                        <a:buFont typeface="Arial" panose="020B0604020202020204" pitchFamily="34" charset="0"/>
                        <a:buChar char="•"/>
                      </a:pPr>
                      <a:r>
                        <a:rPr lang="en-GB" sz="1100" b="0" baseline="0" dirty="0"/>
                        <a:t>Crating technique, isometric drawing</a:t>
                      </a:r>
                    </a:p>
                    <a:p>
                      <a:pPr marL="171450" indent="-171450">
                        <a:buFont typeface="Arial" panose="020B0604020202020204" pitchFamily="34" charset="0"/>
                        <a:buChar char="•"/>
                      </a:pPr>
                      <a:r>
                        <a:rPr lang="en-GB" sz="1100" b="0" baseline="0" dirty="0"/>
                        <a:t>Marker rendering</a:t>
                      </a:r>
                    </a:p>
                    <a:p>
                      <a:pPr marL="171450" indent="-171450">
                        <a:buFont typeface="Arial" panose="020B0604020202020204" pitchFamily="34" charset="0"/>
                        <a:buChar char="•"/>
                      </a:pPr>
                      <a:r>
                        <a:rPr lang="en-GB" sz="1100" b="0" baseline="0" dirty="0"/>
                        <a:t>3D CAD drawing linked to 3D printer</a:t>
                      </a:r>
                    </a:p>
                    <a:p>
                      <a:pPr marL="171450" indent="-171450">
                        <a:buFont typeface="Arial" panose="020B0604020202020204" pitchFamily="34" charset="0"/>
                        <a:buChar char="•"/>
                      </a:pPr>
                      <a:r>
                        <a:rPr lang="en-GB" sz="1100" b="0" baseline="0" dirty="0"/>
                        <a:t>Marketing presentation </a:t>
                      </a:r>
                    </a:p>
                    <a:p>
                      <a:pPr marL="171450" indent="-171450">
                        <a:buFont typeface="Arial" panose="020B0604020202020204" pitchFamily="34" charset="0"/>
                        <a:buChar char="•"/>
                      </a:pPr>
                      <a:r>
                        <a:rPr lang="en-GB" sz="1100" b="0" baseline="0" dirty="0"/>
                        <a:t>DTP Car magazine layout</a:t>
                      </a:r>
                      <a:endParaRPr lang="en-GB" sz="1100" b="0" dirty="0"/>
                    </a:p>
                  </a:txBody>
                  <a:tcPr marT="45721" marB="45721"/>
                </a:tc>
                <a:tc>
                  <a:txBody>
                    <a:bodyPr/>
                    <a:lstStyle/>
                    <a:p>
                      <a:r>
                        <a:rPr lang="en-GB" sz="1100" b="1" dirty="0"/>
                        <a:t>EASTER</a:t>
                      </a:r>
                      <a:r>
                        <a:rPr lang="en-GB" sz="1100" b="1" baseline="0" dirty="0"/>
                        <a:t> EGG PACKAGING</a:t>
                      </a:r>
                    </a:p>
                    <a:p>
                      <a:pPr marL="171450" indent="-171450">
                        <a:buFont typeface="Arial" panose="020B0604020202020204" pitchFamily="34" charset="0"/>
                        <a:buChar char="•"/>
                      </a:pPr>
                      <a:r>
                        <a:rPr lang="en-GB" sz="1100" b="0" baseline="0" dirty="0"/>
                        <a:t>QC/QA – Papers and boards theory</a:t>
                      </a:r>
                    </a:p>
                    <a:p>
                      <a:pPr marL="171450" indent="-171450">
                        <a:buFont typeface="Arial" panose="020B0604020202020204" pitchFamily="34" charset="0"/>
                        <a:buChar char="•"/>
                      </a:pPr>
                      <a:r>
                        <a:rPr lang="en-GB" sz="1100" b="0" baseline="0" dirty="0"/>
                        <a:t>Printing, finishing and compliant </a:t>
                      </a:r>
                    </a:p>
                    <a:p>
                      <a:pPr marL="171450" indent="-171450">
                        <a:buFont typeface="Arial" panose="020B0604020202020204" pitchFamily="34" charset="0"/>
                        <a:buChar char="•"/>
                      </a:pPr>
                      <a:r>
                        <a:rPr lang="en-GB" sz="1100" b="0" baseline="0" dirty="0"/>
                        <a:t>materials </a:t>
                      </a:r>
                    </a:p>
                    <a:p>
                      <a:pPr marL="171450" indent="-171450">
                        <a:buFont typeface="Arial" panose="020B0604020202020204" pitchFamily="34" charset="0"/>
                        <a:buChar char="•"/>
                      </a:pPr>
                      <a:r>
                        <a:rPr lang="en-GB" sz="1100" b="0" baseline="0" dirty="0"/>
                        <a:t>2D surface development nets</a:t>
                      </a:r>
                    </a:p>
                    <a:p>
                      <a:pPr marL="171450" indent="-171450">
                        <a:buFont typeface="Arial" panose="020B0604020202020204" pitchFamily="34" charset="0"/>
                        <a:buChar char="•"/>
                      </a:pPr>
                      <a:r>
                        <a:rPr lang="en-GB" sz="1100" b="0" baseline="0" dirty="0"/>
                        <a:t>Evaluation against specifications</a:t>
                      </a:r>
                      <a:endParaRPr lang="en-GB" sz="1100" b="0" dirty="0"/>
                    </a:p>
                  </a:txBody>
                  <a:tcPr marT="45721" marB="45721"/>
                </a:tc>
                <a:tc>
                  <a:txBody>
                    <a:bodyPr/>
                    <a:lstStyle/>
                    <a:p>
                      <a:r>
                        <a:rPr lang="en-GB" sz="1100" b="1" dirty="0"/>
                        <a:t>ARCHITECTURE</a:t>
                      </a:r>
                    </a:p>
                    <a:p>
                      <a:pPr marL="171450" indent="-171450">
                        <a:buFont typeface="Arial" panose="020B0604020202020204" pitchFamily="34" charset="0"/>
                        <a:buChar char="•"/>
                      </a:pPr>
                      <a:r>
                        <a:rPr lang="en-GB" sz="1100" b="0" dirty="0"/>
                        <a:t>Perspective</a:t>
                      </a:r>
                      <a:r>
                        <a:rPr lang="en-GB" sz="1100" b="0" baseline="0" dirty="0"/>
                        <a:t> drawings of interior and exterior views, layout plans</a:t>
                      </a:r>
                    </a:p>
                    <a:p>
                      <a:pPr marL="171450" indent="-171450">
                        <a:buFont typeface="Arial" panose="020B0604020202020204" pitchFamily="34" charset="0"/>
                        <a:buChar char="•"/>
                      </a:pPr>
                      <a:r>
                        <a:rPr lang="en-GB" sz="1100" b="0" baseline="0" dirty="0"/>
                        <a:t>Prototype model of restaurant interior</a:t>
                      </a:r>
                    </a:p>
                    <a:p>
                      <a:pPr marL="171450" indent="-171450">
                        <a:buFont typeface="Arial" panose="020B0604020202020204" pitchFamily="34" charset="0"/>
                        <a:buChar char="•"/>
                      </a:pPr>
                      <a:r>
                        <a:rPr lang="en-GB" sz="1100" b="0" baseline="0" dirty="0"/>
                        <a:t>Photography and Overlays</a:t>
                      </a:r>
                    </a:p>
                    <a:p>
                      <a:pPr marL="171450" indent="-171450">
                        <a:buFont typeface="Arial" panose="020B0604020202020204" pitchFamily="34" charset="0"/>
                        <a:buChar char="•"/>
                      </a:pPr>
                      <a:r>
                        <a:rPr lang="en-GB" sz="1100" b="0" baseline="0" dirty="0"/>
                        <a:t>Maths Exam questions linked to topic</a:t>
                      </a:r>
                    </a:p>
                  </a:txBody>
                  <a:tcPr marT="45721" marB="45721"/>
                </a:tc>
                <a:tc>
                  <a:txBody>
                    <a:bodyPr/>
                    <a:lstStyle/>
                    <a:p>
                      <a:r>
                        <a:rPr lang="en-GB" sz="1100" b="1" dirty="0"/>
                        <a:t>INTRODUCTION of NEA </a:t>
                      </a:r>
                      <a:r>
                        <a:rPr lang="en-GB" sz="1100" b="1" baseline="0" dirty="0"/>
                        <a:t>coursework from </a:t>
                      </a:r>
                      <a:r>
                        <a:rPr lang="en-GB" sz="1100" b="1" dirty="0"/>
                        <a:t>– 1</a:t>
                      </a:r>
                      <a:r>
                        <a:rPr lang="en-GB" sz="1100" b="1" baseline="30000" dirty="0"/>
                        <a:t>st</a:t>
                      </a:r>
                      <a:r>
                        <a:rPr lang="en-GB" sz="1100" b="1" dirty="0"/>
                        <a:t> June Section A</a:t>
                      </a:r>
                    </a:p>
                    <a:p>
                      <a:pPr marL="171450" indent="-171450">
                        <a:buFont typeface="Arial" panose="020B0604020202020204" pitchFamily="34" charset="0"/>
                        <a:buChar char="•"/>
                      </a:pPr>
                      <a:r>
                        <a:rPr lang="en-GB" sz="1100" b="0" dirty="0"/>
                        <a:t>Research and Analysis</a:t>
                      </a:r>
                    </a:p>
                    <a:p>
                      <a:pPr marL="0" indent="0">
                        <a:buFont typeface="Arial" panose="020B0604020202020204" pitchFamily="34" charset="0"/>
                        <a:buNone/>
                      </a:pPr>
                      <a:r>
                        <a:rPr lang="en-GB" sz="1100" b="1" dirty="0"/>
                        <a:t>Section B</a:t>
                      </a:r>
                    </a:p>
                    <a:p>
                      <a:pPr marL="171450" indent="-171450">
                        <a:buFont typeface="Arial" panose="020B0604020202020204" pitchFamily="34" charset="0"/>
                        <a:buChar char="•"/>
                      </a:pPr>
                      <a:r>
                        <a:rPr lang="en-GB" sz="1100" b="0" dirty="0"/>
                        <a:t>Design Brief &amp; Specification</a:t>
                      </a:r>
                      <a:r>
                        <a:rPr lang="en-GB" sz="1100" b="0" baseline="0" dirty="0"/>
                        <a:t> </a:t>
                      </a:r>
                      <a:endParaRPr lang="en-GB" sz="1100" b="0" dirty="0"/>
                    </a:p>
                  </a:txBody>
                  <a:tcPr marT="45721" marB="45721"/>
                </a:tc>
                <a:extLst>
                  <a:ext uri="{0D108BD9-81ED-4DB2-BD59-A6C34878D82A}">
                    <a16:rowId xmlns:a16="http://schemas.microsoft.com/office/drawing/2014/main" val="1414466512"/>
                  </a:ext>
                </a:extLst>
              </a:tr>
              <a:tr h="2081728">
                <a:tc vMerge="1">
                  <a:txBody>
                    <a:bodyPr/>
                    <a:lstStyle/>
                    <a:p>
                      <a:endParaRPr lang="en-GB"/>
                    </a:p>
                  </a:txBody>
                  <a:tcPr/>
                </a:tc>
                <a:tc>
                  <a:txBody>
                    <a:bodyPr/>
                    <a:lstStyle/>
                    <a:p>
                      <a:pPr algn="l"/>
                      <a:r>
                        <a:rPr lang="en-GB" sz="1100" b="1" dirty="0"/>
                        <a:t>Resistant </a:t>
                      </a:r>
                    </a:p>
                    <a:p>
                      <a:pPr algn="l"/>
                      <a:r>
                        <a:rPr lang="en-GB" sz="1100" b="1" dirty="0"/>
                        <a:t>Materials</a:t>
                      </a:r>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METALS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Sources and</a:t>
                      </a:r>
                      <a:r>
                        <a:rPr lang="en-GB" sz="1100" b="0" baseline="0" dirty="0"/>
                        <a:t> origins, working characteristics.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Forming /shaping and joining and finishing metals  all with practical examples - Scales of production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a:t>PLASTICS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Sources and origins, stock forms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Plastic processing /  CAD/CAM – laser cutting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Smart and modern materials</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TIMBER</a:t>
                      </a:r>
                      <a:r>
                        <a:rPr lang="en-GB" sz="1100" b="1" baseline="0" dirty="0">
                          <a:solidFill>
                            <a:schemeClr val="tx1"/>
                          </a:solidFill>
                        </a:rPr>
                        <a:t> AND MANUFACTURED BOARDS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Origins and sources, categories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Specialist forming techniques and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solidFill>
                            <a:schemeClr val="tx1"/>
                          </a:solidFill>
                        </a:rPr>
                        <a:t>      finishes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Wood joints and KD fittings – samples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solidFill>
                            <a:schemeClr val="tx1"/>
                          </a:solidFill>
                        </a:rPr>
                        <a:t>      of all techniques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Ecological and social footprint</a:t>
                      </a:r>
                      <a:endParaRPr lang="en-GB" sz="1100" b="0" dirty="0">
                        <a:solidFill>
                          <a:schemeClr val="tx1"/>
                        </a:solidFill>
                      </a:endParaRP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PRACTICE</a:t>
                      </a:r>
                      <a:r>
                        <a:rPr lang="en-GB" sz="1100" b="1" baseline="0" dirty="0">
                          <a:solidFill>
                            <a:schemeClr val="tx1"/>
                          </a:solidFill>
                        </a:rPr>
                        <a:t> NEA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Introduction to context and brief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Produce a competitors scan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Product disassembly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Consider work of key designers, produce mood boards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Sketch, model and evaluate ideas</a:t>
                      </a:r>
                      <a:endParaRPr lang="en-GB" sz="1100" b="1" dirty="0">
                        <a:solidFill>
                          <a:srgbClr val="FF0000"/>
                        </a:solidFill>
                      </a:endParaRPr>
                    </a:p>
                  </a:txBody>
                  <a:tcPr marT="45721" marB="45721"/>
                </a:tc>
                <a:tc>
                  <a:txBody>
                    <a:bodyPr/>
                    <a:lstStyle/>
                    <a:p>
                      <a:r>
                        <a:rPr lang="en-GB" sz="1100" b="1" dirty="0"/>
                        <a:t>INTRODUCTION of NEA </a:t>
                      </a:r>
                      <a:r>
                        <a:rPr lang="en-GB" sz="1100" b="1" baseline="0" dirty="0"/>
                        <a:t>coursework from </a:t>
                      </a:r>
                      <a:r>
                        <a:rPr lang="en-GB" sz="1100" b="1" dirty="0"/>
                        <a:t>– 1</a:t>
                      </a:r>
                      <a:r>
                        <a:rPr lang="en-GB" sz="1100" b="1" baseline="30000" dirty="0"/>
                        <a:t>st</a:t>
                      </a:r>
                      <a:r>
                        <a:rPr lang="en-GB" sz="1100" b="1" dirty="0"/>
                        <a:t> June Section A</a:t>
                      </a:r>
                    </a:p>
                    <a:p>
                      <a:pPr marL="171450" indent="-171450">
                        <a:buFont typeface="Arial" panose="020B0604020202020204" pitchFamily="34" charset="0"/>
                        <a:buChar char="•"/>
                      </a:pPr>
                      <a:r>
                        <a:rPr lang="en-GB" sz="1100" b="0" dirty="0"/>
                        <a:t>Research and Analysis</a:t>
                      </a:r>
                    </a:p>
                    <a:p>
                      <a:pPr marL="0" indent="0">
                        <a:buFont typeface="Arial" panose="020B0604020202020204" pitchFamily="34" charset="0"/>
                        <a:buNone/>
                      </a:pPr>
                      <a:r>
                        <a:rPr lang="en-GB" sz="1100" b="1" dirty="0"/>
                        <a:t>Section B</a:t>
                      </a:r>
                    </a:p>
                    <a:p>
                      <a:pPr marL="171450" indent="-171450">
                        <a:buFont typeface="Arial" panose="020B0604020202020204" pitchFamily="34" charset="0"/>
                        <a:buChar char="•"/>
                      </a:pPr>
                      <a:r>
                        <a:rPr lang="en-GB" sz="1100" b="0" dirty="0"/>
                        <a:t>Design Brief &amp; Specification</a:t>
                      </a:r>
                      <a:r>
                        <a:rPr lang="en-GB" sz="1100" b="0" baseline="0" dirty="0"/>
                        <a:t> </a:t>
                      </a:r>
                      <a:endParaRPr lang="en-GB" sz="1100" b="0" dirty="0"/>
                    </a:p>
                    <a:p>
                      <a:endParaRPr lang="en-GB" sz="1100" b="0" dirty="0"/>
                    </a:p>
                  </a:txBody>
                  <a:tcPr marT="45721" marB="45721"/>
                </a:tc>
                <a:extLst>
                  <a:ext uri="{0D108BD9-81ED-4DB2-BD59-A6C34878D82A}">
                    <a16:rowId xmlns:a16="http://schemas.microsoft.com/office/drawing/2014/main" val="3156894352"/>
                  </a:ext>
                </a:extLst>
              </a:tr>
              <a:tr h="1360500">
                <a:tc vMerge="1">
                  <a:txBody>
                    <a:bodyPr/>
                    <a:lstStyle/>
                    <a:p>
                      <a:pPr algn="l"/>
                      <a:endParaRPr lang="en-GB" sz="1600" dirty="0"/>
                    </a:p>
                  </a:txBody>
                  <a:tcPr/>
                </a:tc>
                <a:tc>
                  <a:txBody>
                    <a:bodyPr/>
                    <a:lstStyle/>
                    <a:p>
                      <a:pPr algn="l"/>
                      <a:r>
                        <a:rPr lang="en-GB" sz="1100" b="1" dirty="0"/>
                        <a:t>Textiles</a:t>
                      </a:r>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CORE</a:t>
                      </a:r>
                      <a:r>
                        <a:rPr lang="en-GB" sz="1100" b="1" baseline="0" dirty="0"/>
                        <a:t> PRINCIPLES</a:t>
                      </a:r>
                      <a:endParaRPr lang="en-GB" sz="11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Production techniques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Sustainability in textiles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Smart and modern materials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Material properties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Advanced practical skills; including pleating,</a:t>
                      </a:r>
                      <a:r>
                        <a:rPr lang="en-GB" sz="1100" b="0" baseline="0" dirty="0"/>
                        <a:t> tie dye, quilting , CAD and batik</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BAG</a:t>
                      </a:r>
                      <a:r>
                        <a:rPr lang="en-GB" sz="1100" b="1" baseline="0" dirty="0"/>
                        <a:t>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Technical drawings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Design principles, orthographic projection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Construction of a functional bag decorated with techniques learnt in the autumn term</a:t>
                      </a:r>
                      <a:endParaRPr lang="en-GB" sz="1100" b="0" dirty="0"/>
                    </a:p>
                  </a:txBody>
                  <a:tcPr marT="45721" marB="45721"/>
                </a:tc>
                <a:tc>
                  <a:txBody>
                    <a:bodyPr/>
                    <a:lstStyle/>
                    <a:p>
                      <a:r>
                        <a:rPr lang="en-GB" sz="1100" b="1" dirty="0">
                          <a:solidFill>
                            <a:schemeClr val="tx1"/>
                          </a:solidFill>
                        </a:rPr>
                        <a:t>DRESS</a:t>
                      </a:r>
                      <a:r>
                        <a:rPr lang="en-GB" sz="1100" b="1" baseline="0" dirty="0">
                          <a:solidFill>
                            <a:schemeClr val="tx1"/>
                          </a:solidFill>
                        </a:rPr>
                        <a:t> PROJECT</a:t>
                      </a:r>
                    </a:p>
                    <a:p>
                      <a:pPr marL="171450" indent="-171450">
                        <a:buFont typeface="Arial" panose="020B0604020202020204" pitchFamily="34" charset="0"/>
                        <a:buChar char="•"/>
                      </a:pPr>
                      <a:r>
                        <a:rPr lang="en-GB" sz="1100" b="0" baseline="0" dirty="0">
                          <a:solidFill>
                            <a:schemeClr val="tx1"/>
                          </a:solidFill>
                        </a:rPr>
                        <a:t>Health and safety</a:t>
                      </a:r>
                    </a:p>
                    <a:p>
                      <a:pPr marL="171450" indent="-171450">
                        <a:buFont typeface="Arial" panose="020B0604020202020204" pitchFamily="34" charset="0"/>
                        <a:buChar char="•"/>
                      </a:pPr>
                      <a:r>
                        <a:rPr lang="en-GB" sz="1100" b="0" baseline="0" dirty="0">
                          <a:solidFill>
                            <a:schemeClr val="tx1"/>
                          </a:solidFill>
                        </a:rPr>
                        <a:t>Materials and components</a:t>
                      </a:r>
                    </a:p>
                    <a:p>
                      <a:pPr marL="171450" indent="-171450">
                        <a:buFont typeface="Arial" panose="020B0604020202020204" pitchFamily="34" charset="0"/>
                        <a:buChar char="•"/>
                      </a:pPr>
                      <a:r>
                        <a:rPr lang="en-GB" sz="1100" b="0" baseline="0" dirty="0">
                          <a:solidFill>
                            <a:schemeClr val="tx1"/>
                          </a:solidFill>
                        </a:rPr>
                        <a:t>Specialist tools and equipment</a:t>
                      </a:r>
                    </a:p>
                    <a:p>
                      <a:pPr marL="171450" indent="-171450">
                        <a:buFont typeface="Arial" panose="020B0604020202020204" pitchFamily="34" charset="0"/>
                        <a:buChar char="•"/>
                      </a:pPr>
                      <a:r>
                        <a:rPr lang="en-GB" sz="1100" b="0" baseline="0" dirty="0">
                          <a:solidFill>
                            <a:schemeClr val="tx1"/>
                          </a:solidFill>
                        </a:rPr>
                        <a:t>Fibres and yarn / Scales of production</a:t>
                      </a:r>
                    </a:p>
                    <a:p>
                      <a:pPr marL="171450" indent="-171450">
                        <a:buFont typeface="Arial" panose="020B0604020202020204" pitchFamily="34" charset="0"/>
                        <a:buChar char="•"/>
                      </a:pPr>
                      <a:r>
                        <a:rPr lang="en-GB" sz="1100" b="0" baseline="0" dirty="0">
                          <a:solidFill>
                            <a:schemeClr val="tx1"/>
                          </a:solidFill>
                        </a:rPr>
                        <a:t>Construction of functional dress using advanced techniques</a:t>
                      </a:r>
                      <a:endParaRPr lang="en-GB" sz="1100" b="0" dirty="0">
                        <a:solidFill>
                          <a:schemeClr val="tx1"/>
                        </a:solidFill>
                      </a:endParaRPr>
                    </a:p>
                  </a:txBody>
                  <a:tcPr marT="45721" marB="45721"/>
                </a:tc>
                <a:tc>
                  <a:txBody>
                    <a:bodyPr/>
                    <a:lstStyle/>
                    <a:p>
                      <a:r>
                        <a:rPr lang="en-GB" sz="1100" b="1" dirty="0"/>
                        <a:t>INTRODUCTION of NEA </a:t>
                      </a:r>
                      <a:r>
                        <a:rPr lang="en-GB" sz="1100" b="1" baseline="0" dirty="0"/>
                        <a:t>coursework from </a:t>
                      </a:r>
                      <a:r>
                        <a:rPr lang="en-GB" sz="1100" b="1" dirty="0"/>
                        <a:t>– 1</a:t>
                      </a:r>
                      <a:r>
                        <a:rPr lang="en-GB" sz="1100" b="1" baseline="30000" dirty="0"/>
                        <a:t>st</a:t>
                      </a:r>
                      <a:r>
                        <a:rPr lang="en-GB" sz="1100" b="1" dirty="0"/>
                        <a:t> June Section A</a:t>
                      </a:r>
                    </a:p>
                    <a:p>
                      <a:pPr marL="171450" indent="-171450">
                        <a:buFont typeface="Arial" panose="020B0604020202020204" pitchFamily="34" charset="0"/>
                        <a:buChar char="•"/>
                      </a:pPr>
                      <a:r>
                        <a:rPr lang="en-GB" sz="1100" b="0" dirty="0"/>
                        <a:t>Research and Analysis</a:t>
                      </a:r>
                    </a:p>
                    <a:p>
                      <a:pPr marL="0" indent="0">
                        <a:buFont typeface="Arial" panose="020B0604020202020204" pitchFamily="34" charset="0"/>
                        <a:buNone/>
                      </a:pPr>
                      <a:r>
                        <a:rPr lang="en-GB" sz="1100" b="1" dirty="0"/>
                        <a:t>Section B</a:t>
                      </a:r>
                    </a:p>
                    <a:p>
                      <a:pPr marL="171450" indent="-171450">
                        <a:buFont typeface="Arial" panose="020B0604020202020204" pitchFamily="34" charset="0"/>
                        <a:buChar char="•"/>
                      </a:pPr>
                      <a:r>
                        <a:rPr lang="en-GB" sz="1100" b="0" dirty="0"/>
                        <a:t>Design Brief &amp; Specification</a:t>
                      </a:r>
                      <a:r>
                        <a:rPr lang="en-GB" sz="1100" b="0" baseline="0" dirty="0"/>
                        <a:t> </a:t>
                      </a:r>
                      <a:endParaRPr lang="en-GB" sz="1100" b="0" dirty="0"/>
                    </a:p>
                    <a:p>
                      <a:endParaRPr lang="en-GB" sz="1100" b="0" dirty="0"/>
                    </a:p>
                  </a:txBody>
                  <a:tcPr marT="45721" marB="45721"/>
                </a:tc>
                <a:extLst>
                  <a:ext uri="{0D108BD9-81ED-4DB2-BD59-A6C34878D82A}">
                    <a16:rowId xmlns:a16="http://schemas.microsoft.com/office/drawing/2014/main" val="1071001729"/>
                  </a:ext>
                </a:extLst>
              </a:tr>
              <a:tr h="1180193">
                <a:tc vMerge="1">
                  <a:txBody>
                    <a:bodyPr/>
                    <a:lstStyle/>
                    <a:p>
                      <a:pPr algn="ctr"/>
                      <a:endParaRPr lang="en-GB" sz="2800" dirty="0"/>
                    </a:p>
                  </a:txBody>
                  <a:tcPr vert="vert270" anchor="ctr"/>
                </a:tc>
                <a:tc>
                  <a:txBody>
                    <a:bodyPr/>
                    <a:lstStyle/>
                    <a:p>
                      <a:pPr algn="l"/>
                      <a:r>
                        <a:rPr lang="en-GB" sz="1100" b="1" dirty="0"/>
                        <a:t>Food</a:t>
                      </a:r>
                    </a:p>
                    <a:p>
                      <a:pPr algn="l"/>
                      <a:r>
                        <a:rPr lang="en-GB" sz="1100" b="1" dirty="0"/>
                        <a:t>Preparation</a:t>
                      </a:r>
                      <a:r>
                        <a:rPr lang="en-GB" sz="1100" b="1" baseline="0" dirty="0"/>
                        <a:t> and Nutrition</a:t>
                      </a:r>
                      <a:endParaRPr lang="en-GB" sz="1100" b="1" dirty="0"/>
                    </a:p>
                  </a:txBody>
                  <a:tcPr marT="45721" marB="45721" vert="vert270" anchor="ctr"/>
                </a:tc>
                <a:tc>
                  <a:txBody>
                    <a:bodyPr/>
                    <a:lstStyle/>
                    <a:p>
                      <a:r>
                        <a:rPr lang="en-GB" sz="1100" b="1" dirty="0"/>
                        <a:t>FOOD,</a:t>
                      </a:r>
                      <a:r>
                        <a:rPr lang="en-GB" sz="1100" b="1" baseline="0" dirty="0"/>
                        <a:t> NUTRITION AND HEALTH </a:t>
                      </a:r>
                      <a:endParaRPr lang="en-GB" sz="1100" b="1" dirty="0"/>
                    </a:p>
                    <a:p>
                      <a:pPr marL="171450" indent="-171450">
                        <a:buFont typeface="Arial" panose="020B0604020202020204" pitchFamily="34" charset="0"/>
                        <a:buChar char="•"/>
                      </a:pPr>
                      <a:r>
                        <a:rPr lang="en-GB" sz="1100" b="0" dirty="0"/>
                        <a:t>Nutritional needs through life</a:t>
                      </a:r>
                    </a:p>
                    <a:p>
                      <a:pPr marL="171450" indent="-171450">
                        <a:buFont typeface="Arial" panose="020B0604020202020204" pitchFamily="34" charset="0"/>
                        <a:buChar char="•"/>
                      </a:pPr>
                      <a:r>
                        <a:rPr lang="en-GB" sz="1100" b="0" dirty="0"/>
                        <a:t>Diet related diseases</a:t>
                      </a:r>
                    </a:p>
                    <a:p>
                      <a:pPr marL="171450" indent="-171450">
                        <a:buFont typeface="Arial" panose="020B0604020202020204" pitchFamily="34" charset="0"/>
                        <a:buChar char="•"/>
                      </a:pPr>
                      <a:r>
                        <a:rPr lang="en-GB" sz="1100" b="0" dirty="0"/>
                        <a:t>Nutritional analysis</a:t>
                      </a:r>
                    </a:p>
                    <a:p>
                      <a:pPr marL="171450" indent="-171450">
                        <a:buFont typeface="Arial" panose="020B0604020202020204" pitchFamily="34" charset="0"/>
                        <a:buChar char="•"/>
                      </a:pPr>
                      <a:r>
                        <a:rPr lang="en-GB" sz="1100" b="0" dirty="0"/>
                        <a:t>Allergens</a:t>
                      </a:r>
                      <a:r>
                        <a:rPr lang="en-GB" sz="1100" b="0" baseline="0" dirty="0"/>
                        <a:t> and Intolerances</a:t>
                      </a:r>
                    </a:p>
                    <a:p>
                      <a:pPr marL="171450" indent="-171450">
                        <a:buFont typeface="Arial" panose="020B0604020202020204" pitchFamily="34" charset="0"/>
                        <a:buChar char="•"/>
                      </a:pPr>
                      <a:r>
                        <a:rPr lang="en-GB" sz="1100" b="0" baseline="0" dirty="0"/>
                        <a:t>Weekly recipes to reflect taught theory</a:t>
                      </a:r>
                      <a:endParaRPr lang="en-GB" sz="1100" b="0" dirty="0"/>
                    </a:p>
                  </a:txBody>
                  <a:tcPr marT="45721" marB="45721"/>
                </a:tc>
                <a:tc>
                  <a:txBody>
                    <a:bodyPr/>
                    <a:lstStyle/>
                    <a:p>
                      <a:r>
                        <a:rPr lang="en-GB" sz="1100" b="1" dirty="0"/>
                        <a:t>FACTORS AFFECTING FOOD CHOICE</a:t>
                      </a:r>
                    </a:p>
                    <a:p>
                      <a:pPr marL="171450" indent="-171450">
                        <a:buFont typeface="Arial" panose="020B0604020202020204" pitchFamily="34" charset="0"/>
                        <a:buChar char="•"/>
                      </a:pPr>
                      <a:r>
                        <a:rPr lang="en-GB" sz="1100" b="0" dirty="0"/>
                        <a:t>Moral, ethical and religious food choices</a:t>
                      </a:r>
                    </a:p>
                    <a:p>
                      <a:pPr marL="171450" indent="-171450">
                        <a:buFont typeface="Arial" panose="020B0604020202020204" pitchFamily="34" charset="0"/>
                        <a:buChar char="•"/>
                      </a:pPr>
                      <a:r>
                        <a:rPr lang="en-GB" sz="1100" b="0" dirty="0"/>
                        <a:t>Food and Culture</a:t>
                      </a:r>
                    </a:p>
                    <a:p>
                      <a:pPr marL="171450" indent="-171450">
                        <a:buFont typeface="Arial" panose="020B0604020202020204" pitchFamily="34" charset="0"/>
                        <a:buChar char="•"/>
                      </a:pPr>
                      <a:r>
                        <a:rPr lang="en-GB" sz="1100" b="0" dirty="0"/>
                        <a:t>Sensory theory</a:t>
                      </a:r>
                    </a:p>
                    <a:p>
                      <a:pPr marL="171450" indent="-171450">
                        <a:buFont typeface="Arial" panose="020B0604020202020204" pitchFamily="34" charset="0"/>
                        <a:buChar char="•"/>
                      </a:pPr>
                      <a:r>
                        <a:rPr lang="en-GB" sz="1100" b="0" dirty="0"/>
                        <a:t>Weekly recipes to reflect taught theory</a:t>
                      </a:r>
                    </a:p>
                  </a:txBody>
                  <a:tcPr marT="45721" marB="45721"/>
                </a:tc>
                <a:tc>
                  <a:txBody>
                    <a:bodyPr/>
                    <a:lstStyle/>
                    <a:p>
                      <a:r>
                        <a:rPr lang="en-GB" sz="1100" b="1" dirty="0"/>
                        <a:t>FOOD PROVENANCE</a:t>
                      </a:r>
                    </a:p>
                    <a:p>
                      <a:pPr marL="171450" indent="-171450">
                        <a:buFont typeface="Arial" panose="020B0604020202020204" pitchFamily="34" charset="0"/>
                        <a:buChar char="•"/>
                      </a:pPr>
                      <a:r>
                        <a:rPr lang="en-GB" sz="1100" b="0" dirty="0"/>
                        <a:t>Food sources and production</a:t>
                      </a:r>
                    </a:p>
                    <a:p>
                      <a:pPr marL="171450" indent="-171450">
                        <a:buFont typeface="Arial" panose="020B0604020202020204" pitchFamily="34" charset="0"/>
                        <a:buChar char="•"/>
                      </a:pPr>
                      <a:r>
                        <a:rPr lang="en-GB" sz="1100" b="0" dirty="0"/>
                        <a:t>Sustainability</a:t>
                      </a:r>
                    </a:p>
                    <a:p>
                      <a:pPr marL="171450" indent="-171450">
                        <a:buFont typeface="Arial" panose="020B0604020202020204" pitchFamily="34" charset="0"/>
                        <a:buChar char="•"/>
                      </a:pPr>
                      <a:r>
                        <a:rPr lang="en-GB" sz="1100" b="0" dirty="0"/>
                        <a:t>Food commodities</a:t>
                      </a:r>
                    </a:p>
                    <a:p>
                      <a:pPr marL="171450" indent="-171450">
                        <a:buFont typeface="Arial" panose="020B0604020202020204" pitchFamily="34" charset="0"/>
                        <a:buChar char="•"/>
                      </a:pPr>
                      <a:r>
                        <a:rPr lang="en-GB" sz="1100" b="0" dirty="0"/>
                        <a:t>Food miles and carbon footprints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Weekly recipes to reflect taught theory</a:t>
                      </a:r>
                    </a:p>
                  </a:txBody>
                  <a:tcPr marT="45721" marB="45721"/>
                </a:tc>
                <a:tc>
                  <a:txBody>
                    <a:bodyPr/>
                    <a:lstStyle/>
                    <a:p>
                      <a:r>
                        <a:rPr lang="en-GB" sz="1100" b="1" dirty="0"/>
                        <a:t>MOCK NEA 2 [coursework]</a:t>
                      </a:r>
                    </a:p>
                    <a:p>
                      <a:pPr marL="171450" indent="-171450">
                        <a:buFont typeface="Arial" panose="020B0604020202020204" pitchFamily="34" charset="0"/>
                        <a:buChar char="•"/>
                      </a:pPr>
                      <a:r>
                        <a:rPr lang="en-GB" sz="1100" b="0" dirty="0"/>
                        <a:t>Introduction to coursework</a:t>
                      </a:r>
                    </a:p>
                    <a:p>
                      <a:pPr marL="171450" indent="-171450">
                        <a:buFont typeface="Arial" panose="020B0604020202020204" pitchFamily="34" charset="0"/>
                        <a:buChar char="•"/>
                      </a:pPr>
                      <a:r>
                        <a:rPr lang="en-GB" sz="1100" b="0" dirty="0"/>
                        <a:t>Focus</a:t>
                      </a:r>
                      <a:r>
                        <a:rPr lang="en-GB" sz="1100" b="0" baseline="0" dirty="0"/>
                        <a:t> on core skills and development</a:t>
                      </a:r>
                    </a:p>
                    <a:p>
                      <a:pPr marL="171450" indent="-171450">
                        <a:buFont typeface="Arial" panose="020B0604020202020204" pitchFamily="34" charset="0"/>
                        <a:buChar char="•"/>
                      </a:pPr>
                      <a:r>
                        <a:rPr lang="en-GB" sz="1100" b="0" baseline="0" dirty="0"/>
                        <a:t>Planning and delivering a meal to fit a brief</a:t>
                      </a:r>
                    </a:p>
                  </a:txBody>
                  <a:tcPr marT="45721" marB="45721"/>
                </a:tc>
                <a:extLst>
                  <a:ext uri="{0D108BD9-81ED-4DB2-BD59-A6C34878D82A}">
                    <a16:rowId xmlns:a16="http://schemas.microsoft.com/office/drawing/2014/main" val="3620516013"/>
                  </a:ext>
                </a:extLst>
              </a:tr>
            </a:tbl>
          </a:graphicData>
        </a:graphic>
      </p:graphicFrame>
    </p:spTree>
    <p:extLst>
      <p:ext uri="{BB962C8B-B14F-4D97-AF65-F5344CB8AC3E}">
        <p14:creationId xmlns:p14="http://schemas.microsoft.com/office/powerpoint/2010/main" val="313565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597360550"/>
              </p:ext>
            </p:extLst>
          </p:nvPr>
        </p:nvGraphicFramePr>
        <p:xfrm>
          <a:off x="0" y="666536"/>
          <a:ext cx="12191994" cy="6191464"/>
        </p:xfrm>
        <a:graphic>
          <a:graphicData uri="http://schemas.openxmlformats.org/drawingml/2006/table">
            <a:tbl>
              <a:tblPr firstRow="1" bandRow="1">
                <a:tableStyleId>{5940675A-B579-460E-94D1-54222C63F5DA}</a:tableStyleId>
              </a:tblPr>
              <a:tblGrid>
                <a:gridCol w="503499">
                  <a:extLst>
                    <a:ext uri="{9D8B030D-6E8A-4147-A177-3AD203B41FA5}">
                      <a16:colId xmlns:a16="http://schemas.microsoft.com/office/drawing/2014/main" val="1323354650"/>
                    </a:ext>
                  </a:extLst>
                </a:gridCol>
                <a:gridCol w="503499">
                  <a:extLst>
                    <a:ext uri="{9D8B030D-6E8A-4147-A177-3AD203B41FA5}">
                      <a16:colId xmlns:a16="http://schemas.microsoft.com/office/drawing/2014/main" val="229629103"/>
                    </a:ext>
                  </a:extLst>
                </a:gridCol>
                <a:gridCol w="1864166">
                  <a:extLst>
                    <a:ext uri="{9D8B030D-6E8A-4147-A177-3AD203B41FA5}">
                      <a16:colId xmlns:a16="http://schemas.microsoft.com/office/drawing/2014/main" val="2268397797"/>
                    </a:ext>
                  </a:extLst>
                </a:gridCol>
                <a:gridCol w="1864166">
                  <a:extLst>
                    <a:ext uri="{9D8B030D-6E8A-4147-A177-3AD203B41FA5}">
                      <a16:colId xmlns:a16="http://schemas.microsoft.com/office/drawing/2014/main" val="1411940593"/>
                    </a:ext>
                  </a:extLst>
                </a:gridCol>
                <a:gridCol w="1864166">
                  <a:extLst>
                    <a:ext uri="{9D8B030D-6E8A-4147-A177-3AD203B41FA5}">
                      <a16:colId xmlns:a16="http://schemas.microsoft.com/office/drawing/2014/main" val="415188477"/>
                    </a:ext>
                  </a:extLst>
                </a:gridCol>
                <a:gridCol w="1864166">
                  <a:extLst>
                    <a:ext uri="{9D8B030D-6E8A-4147-A177-3AD203B41FA5}">
                      <a16:colId xmlns:a16="http://schemas.microsoft.com/office/drawing/2014/main" val="2116589672"/>
                    </a:ext>
                  </a:extLst>
                </a:gridCol>
                <a:gridCol w="1864166">
                  <a:extLst>
                    <a:ext uri="{9D8B030D-6E8A-4147-A177-3AD203B41FA5}">
                      <a16:colId xmlns:a16="http://schemas.microsoft.com/office/drawing/2014/main" val="1988259304"/>
                    </a:ext>
                  </a:extLst>
                </a:gridCol>
                <a:gridCol w="1864166">
                  <a:extLst>
                    <a:ext uri="{9D8B030D-6E8A-4147-A177-3AD203B41FA5}">
                      <a16:colId xmlns:a16="http://schemas.microsoft.com/office/drawing/2014/main" val="2065259818"/>
                    </a:ext>
                  </a:extLst>
                </a:gridCol>
              </a:tblGrid>
              <a:tr h="637660">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2554750">
                <a:tc rowSpan="2">
                  <a:txBody>
                    <a:bodyPr/>
                    <a:lstStyle/>
                    <a:p>
                      <a:pPr algn="ctr"/>
                      <a:r>
                        <a:rPr lang="en-GB" sz="2800" dirty="0"/>
                        <a:t>Biology</a:t>
                      </a:r>
                    </a:p>
                  </a:txBody>
                  <a:tcPr marT="45721" marB="45721" vert="vert270" anchor="ctr"/>
                </a:tc>
                <a:tc>
                  <a:txBody>
                    <a:bodyPr/>
                    <a:lstStyle/>
                    <a:p>
                      <a:r>
                        <a:rPr lang="en-GB" sz="1200" b="1" dirty="0"/>
                        <a:t>Combined</a:t>
                      </a:r>
                    </a:p>
                  </a:txBody>
                  <a:tcPr marT="45721" marB="45721" vert="vert270" anchor="ctr"/>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Diffusion, Osmosis and Active Transport.</a:t>
                      </a:r>
                    </a:p>
                    <a:p>
                      <a:r>
                        <a:rPr lang="en-GB" sz="1200" b="1" dirty="0"/>
                        <a:t>Human Physiology</a:t>
                      </a:r>
                    </a:p>
                    <a:p>
                      <a:pPr marL="171450" indent="-171450">
                        <a:buFont typeface="Arial" panose="020B0604020202020204" pitchFamily="34" charset="0"/>
                        <a:buChar char="•"/>
                      </a:pPr>
                      <a:r>
                        <a:rPr lang="en-GB" sz="1200" b="0" dirty="0"/>
                        <a:t>Food tests</a:t>
                      </a:r>
                    </a:p>
                    <a:p>
                      <a:pPr marL="171450" indent="-171450">
                        <a:buFont typeface="Arial" panose="020B0604020202020204" pitchFamily="34" charset="0"/>
                        <a:buChar char="•"/>
                      </a:pPr>
                      <a:r>
                        <a:rPr lang="en-GB" sz="1200" b="0" dirty="0"/>
                        <a:t>Digestive System</a:t>
                      </a:r>
                    </a:p>
                  </a:txBody>
                  <a:tcPr marT="45721" marB="45721"/>
                </a:tc>
                <a:tc>
                  <a:txBody>
                    <a:bodyPr/>
                    <a:lstStyle/>
                    <a:p>
                      <a:r>
                        <a:rPr lang="en-GB" sz="1200" b="1" dirty="0"/>
                        <a:t>Human Physiology</a:t>
                      </a:r>
                    </a:p>
                    <a:p>
                      <a:pPr marL="171450" indent="-171450">
                        <a:buFont typeface="Arial" panose="020B0604020202020204" pitchFamily="34" charset="0"/>
                        <a:buChar char="•"/>
                      </a:pPr>
                      <a:r>
                        <a:rPr lang="en-GB" sz="1200" b="0" dirty="0"/>
                        <a:t>Enzymes</a:t>
                      </a:r>
                    </a:p>
                    <a:p>
                      <a:pPr marL="171450" indent="-171450">
                        <a:buFont typeface="Arial" panose="020B0604020202020204" pitchFamily="34" charset="0"/>
                        <a:buChar char="•"/>
                      </a:pPr>
                      <a:r>
                        <a:rPr lang="en-GB" sz="1200" b="0" dirty="0"/>
                        <a:t>Factors Affecting Enzymes</a:t>
                      </a:r>
                    </a:p>
                    <a:p>
                      <a:r>
                        <a:rPr lang="en-GB" sz="1200" b="1" dirty="0"/>
                        <a:t>Health and Disease</a:t>
                      </a:r>
                    </a:p>
                    <a:p>
                      <a:pPr marL="171450" indent="-171450">
                        <a:buFont typeface="Arial" panose="020B0604020202020204" pitchFamily="34" charset="0"/>
                        <a:buChar char="•"/>
                      </a:pPr>
                      <a:r>
                        <a:rPr lang="en-GB" sz="1200" b="0" dirty="0"/>
                        <a:t>Pathogens and Disease.</a:t>
                      </a:r>
                    </a:p>
                  </a:txBody>
                  <a:tcPr marT="45721" marB="45721"/>
                </a:tc>
                <a:tc>
                  <a:txBody>
                    <a:bodyPr/>
                    <a:lstStyle/>
                    <a:p>
                      <a:r>
                        <a:rPr lang="en-GB" sz="1200" b="1" dirty="0"/>
                        <a:t>Health and Disease</a:t>
                      </a:r>
                    </a:p>
                    <a:p>
                      <a:pPr marL="171450" indent="-171450">
                        <a:buFont typeface="Arial" panose="020B0604020202020204" pitchFamily="34" charset="0"/>
                        <a:buChar char="•"/>
                      </a:pPr>
                      <a:r>
                        <a:rPr lang="en-GB" sz="1200" b="0" dirty="0"/>
                        <a:t>The Immune Response</a:t>
                      </a:r>
                    </a:p>
                    <a:p>
                      <a:pPr marL="171450" indent="-171450">
                        <a:buFont typeface="Arial" panose="020B0604020202020204" pitchFamily="34" charset="0"/>
                        <a:buChar char="•"/>
                      </a:pPr>
                      <a:r>
                        <a:rPr lang="en-GB" sz="1200" b="0" dirty="0"/>
                        <a:t>Vaccination.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Drug Testing</a:t>
                      </a:r>
                    </a:p>
                    <a:p>
                      <a:r>
                        <a:rPr lang="en-GB" sz="1200" b="1" dirty="0"/>
                        <a:t>Botany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Transpiration and Translocation</a:t>
                      </a:r>
                    </a:p>
                    <a:p>
                      <a:pPr marL="171450" indent="-171450">
                        <a:buFont typeface="Arial" panose="020B0604020202020204" pitchFamily="34" charset="0"/>
                        <a:buChar char="•"/>
                      </a:pPr>
                      <a:r>
                        <a:rPr lang="en-GB" sz="1200" b="0" dirty="0"/>
                        <a:t>Plant Disease and Deficiency.</a:t>
                      </a:r>
                    </a:p>
                  </a:txBody>
                  <a:tcPr marT="45721" marB="45721"/>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Cell Cycle and Mitosis.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Stem Cells</a:t>
                      </a:r>
                    </a:p>
                    <a:p>
                      <a:r>
                        <a:rPr lang="en-GB" sz="1200" b="1" dirty="0"/>
                        <a:t>Health and Disease</a:t>
                      </a:r>
                    </a:p>
                    <a:p>
                      <a:pPr marL="171450" indent="-171450">
                        <a:buFont typeface="Arial" panose="020B0604020202020204" pitchFamily="34" charset="0"/>
                        <a:buChar char="•"/>
                      </a:pPr>
                      <a:r>
                        <a:rPr lang="en-GB" sz="1200" b="0" dirty="0"/>
                        <a:t>Cancer</a:t>
                      </a:r>
                    </a:p>
                    <a:p>
                      <a:pPr marL="171450" indent="-171450">
                        <a:buFont typeface="Arial" panose="020B0604020202020204" pitchFamily="34" charset="0"/>
                        <a:buChar char="•"/>
                      </a:pPr>
                      <a:r>
                        <a:rPr lang="en-GB" sz="1200" b="0" dirty="0"/>
                        <a:t>Alcohol and Smoking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Mitosis vs. Meiosis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Asexual vs. Sexual Reproduction.</a:t>
                      </a:r>
                    </a:p>
                  </a:txBody>
                  <a:tcPr marT="45721" marB="45721"/>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Quadrats and Sampling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Ecology</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Pollution of Land, Water and Air.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Carbon Cycle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Deforestation.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Global Warming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Biodiversity</a:t>
                      </a:r>
                    </a:p>
                  </a:txBody>
                  <a:tcPr marT="45721" marB="45721"/>
                </a:tc>
                <a:extLst>
                  <a:ext uri="{0D108BD9-81ED-4DB2-BD59-A6C34878D82A}">
                    <a16:rowId xmlns:a16="http://schemas.microsoft.com/office/drawing/2014/main" val="627657364"/>
                  </a:ext>
                </a:extLst>
              </a:tr>
              <a:tr h="2999054">
                <a:tc vMerge="1">
                  <a:txBody>
                    <a:bodyPr/>
                    <a:lstStyle/>
                    <a:p>
                      <a:endParaRPr lang="en-GB" dirty="0"/>
                    </a:p>
                  </a:txBody>
                  <a:tcPr/>
                </a:tc>
                <a:tc>
                  <a:txBody>
                    <a:bodyPr/>
                    <a:lstStyle/>
                    <a:p>
                      <a:r>
                        <a:rPr lang="en-GB" sz="1200" b="1" dirty="0"/>
                        <a:t>Triple</a:t>
                      </a:r>
                    </a:p>
                  </a:txBody>
                  <a:tcPr marT="45721" marB="45721" vert="vert270" anchor="ctr"/>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Diffusion, Osmosis and Active Transport</a:t>
                      </a:r>
                    </a:p>
                    <a:p>
                      <a:r>
                        <a:rPr lang="en-GB" sz="1200" b="1" dirty="0"/>
                        <a:t>Botany</a:t>
                      </a:r>
                    </a:p>
                    <a:p>
                      <a:pPr marL="171450" indent="-171450">
                        <a:buFont typeface="Arial" panose="020B0604020202020204" pitchFamily="34" charset="0"/>
                        <a:buChar char="•"/>
                      </a:pPr>
                      <a:r>
                        <a:rPr lang="en-GB" sz="1200" b="0" dirty="0"/>
                        <a:t>Transpiration and Translocation</a:t>
                      </a:r>
                    </a:p>
                    <a:p>
                      <a:r>
                        <a:rPr lang="en-GB" sz="1200" b="1" dirty="0"/>
                        <a:t>Human Physiology</a:t>
                      </a:r>
                    </a:p>
                    <a:p>
                      <a:pPr marL="171450" indent="-171450">
                        <a:buFont typeface="Arial" panose="020B0604020202020204" pitchFamily="34" charset="0"/>
                        <a:buChar char="•"/>
                      </a:pPr>
                      <a:r>
                        <a:rPr lang="en-GB" sz="1200" b="0" dirty="0"/>
                        <a:t>Food tests</a:t>
                      </a:r>
                    </a:p>
                    <a:p>
                      <a:pPr marL="171450" indent="-171450">
                        <a:buFont typeface="Arial" panose="020B0604020202020204" pitchFamily="34" charset="0"/>
                        <a:buChar char="•"/>
                      </a:pPr>
                      <a:r>
                        <a:rPr lang="en-GB" sz="1200" b="0" dirty="0"/>
                        <a:t>Digestive System</a:t>
                      </a:r>
                    </a:p>
                  </a:txBody>
                  <a:tcPr marT="45721" marB="45721"/>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Carbon Cycle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Decomposition</a:t>
                      </a:r>
                    </a:p>
                    <a:p>
                      <a:r>
                        <a:rPr lang="en-GB" sz="1200" b="1" dirty="0"/>
                        <a:t>Human Physiology</a:t>
                      </a:r>
                    </a:p>
                    <a:p>
                      <a:pPr marL="171450" indent="-171450">
                        <a:buFont typeface="Arial" panose="020B0604020202020204" pitchFamily="34" charset="0"/>
                        <a:buChar char="•"/>
                      </a:pPr>
                      <a:r>
                        <a:rPr lang="en-GB" sz="1200" b="0" dirty="0"/>
                        <a:t>Enzymes</a:t>
                      </a:r>
                    </a:p>
                    <a:p>
                      <a:pPr marL="171450" indent="-171450">
                        <a:buFont typeface="Arial" panose="020B0604020202020204" pitchFamily="34" charset="0"/>
                        <a:buChar char="•"/>
                      </a:pPr>
                      <a:r>
                        <a:rPr lang="en-GB" sz="1200" b="0" dirty="0"/>
                        <a:t>Factors Affecting Enzymes</a:t>
                      </a:r>
                    </a:p>
                    <a:p>
                      <a:pPr marL="171450" indent="-171450">
                        <a:buFont typeface="Arial" panose="020B0604020202020204" pitchFamily="34" charset="0"/>
                        <a:buChar char="•"/>
                      </a:pPr>
                      <a:r>
                        <a:rPr lang="en-GB" sz="1200" b="0" dirty="0"/>
                        <a:t>Effect of exercise</a:t>
                      </a:r>
                    </a:p>
                    <a:p>
                      <a:pPr marL="171450" indent="-171450">
                        <a:buFont typeface="Arial" panose="020B0604020202020204" pitchFamily="34" charset="0"/>
                        <a:buChar char="•"/>
                      </a:pPr>
                      <a:r>
                        <a:rPr lang="en-GB" sz="1200" b="0" dirty="0"/>
                        <a:t>Metabolism</a:t>
                      </a:r>
                    </a:p>
                  </a:txBody>
                  <a:tcPr marT="45721" marB="45721"/>
                </a:tc>
                <a:tc>
                  <a:txBody>
                    <a:bodyPr/>
                    <a:lstStyle/>
                    <a:p>
                      <a:r>
                        <a:rPr lang="en-GB" sz="1200" b="1" dirty="0"/>
                        <a:t>Health and Disease</a:t>
                      </a:r>
                    </a:p>
                    <a:p>
                      <a:pPr marL="171450" indent="-171450">
                        <a:buFont typeface="Arial" panose="020B0604020202020204" pitchFamily="34" charset="0"/>
                        <a:buChar char="•"/>
                      </a:pPr>
                      <a:r>
                        <a:rPr lang="en-GB" sz="1200" b="0" dirty="0"/>
                        <a:t>Pathogens and Disease.</a:t>
                      </a:r>
                    </a:p>
                    <a:p>
                      <a:pPr marL="171450" indent="-171450">
                        <a:buFont typeface="Arial" panose="020B0604020202020204" pitchFamily="34" charset="0"/>
                        <a:buChar char="•"/>
                      </a:pPr>
                      <a:r>
                        <a:rPr lang="en-GB" sz="1200" b="0" dirty="0"/>
                        <a:t>The Immune Response</a:t>
                      </a:r>
                    </a:p>
                    <a:p>
                      <a:pPr marL="171450" indent="-171450">
                        <a:buFont typeface="Arial" panose="020B0604020202020204" pitchFamily="34" charset="0"/>
                        <a:buChar char="•"/>
                      </a:pPr>
                      <a:r>
                        <a:rPr lang="en-GB" sz="1200" b="0" dirty="0"/>
                        <a:t>Vaccination.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Antibiotics and Bacterial Growth</a:t>
                      </a:r>
                    </a:p>
                    <a:p>
                      <a:r>
                        <a:rPr lang="en-GB" sz="1200" b="1" dirty="0"/>
                        <a:t>Botany</a:t>
                      </a:r>
                    </a:p>
                    <a:p>
                      <a:pPr marL="171450" indent="-171450">
                        <a:buFont typeface="Arial" panose="020B0604020202020204" pitchFamily="34" charset="0"/>
                        <a:buChar char="•"/>
                      </a:pPr>
                      <a:r>
                        <a:rPr lang="en-GB" sz="1200" b="0" dirty="0"/>
                        <a:t>Plant Disease and Deficiency.</a:t>
                      </a:r>
                    </a:p>
                  </a:txBody>
                  <a:tcPr marT="45721" marB="45721"/>
                </a:tc>
                <a:tc>
                  <a:txBody>
                    <a:bodyPr/>
                    <a:lstStyle/>
                    <a:p>
                      <a:r>
                        <a:rPr lang="en-GB" sz="1200" b="1" dirty="0"/>
                        <a:t>Health and Disease</a:t>
                      </a:r>
                    </a:p>
                    <a:p>
                      <a:pPr marL="171450" indent="-171450">
                        <a:buFont typeface="Arial" panose="020B0604020202020204" pitchFamily="34" charset="0"/>
                        <a:buChar char="•"/>
                      </a:pPr>
                      <a:r>
                        <a:rPr lang="en-GB" sz="1200" b="0" dirty="0"/>
                        <a:t>Developing New Drugs.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Drug Testing</a:t>
                      </a:r>
                    </a:p>
                    <a:p>
                      <a:pPr marL="171450" indent="-171450">
                        <a:buFont typeface="Arial" panose="020B0604020202020204" pitchFamily="34" charset="0"/>
                        <a:buChar char="•"/>
                      </a:pPr>
                      <a:r>
                        <a:rPr lang="en-GB" sz="1200" b="0" dirty="0"/>
                        <a:t>Cancer</a:t>
                      </a:r>
                    </a:p>
                    <a:p>
                      <a:pPr marL="171450" indent="-171450">
                        <a:buFont typeface="Arial" panose="020B0604020202020204" pitchFamily="34" charset="0"/>
                        <a:buChar char="•"/>
                      </a:pPr>
                      <a:r>
                        <a:rPr lang="en-GB" sz="1200" b="0" dirty="0"/>
                        <a:t>Alcohol and Smoking</a:t>
                      </a:r>
                    </a:p>
                    <a:p>
                      <a:pPr marL="171450" indent="-171450">
                        <a:buFont typeface="Arial" panose="020B0604020202020204" pitchFamily="34" charset="0"/>
                        <a:buChar char="•"/>
                      </a:pPr>
                      <a:r>
                        <a:rPr lang="en-GB" sz="1200" b="0" dirty="0"/>
                        <a:t>Monoclonal antibodies</a:t>
                      </a:r>
                    </a:p>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Cell Cycle and Mitosis.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Stem Cells</a:t>
                      </a:r>
                    </a:p>
                  </a:txBody>
                  <a:tcPr marT="45721" marB="45721"/>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Quadrats and Sampling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Pollution of Land, Water and Air.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Deforestation.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Mitosis vs. Meiosis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Asexual vs. Sexual Reproduction.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DNA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Protein Synthesis.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Global Warming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Biodiversity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Biomass and Trophic Levels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Sustainable Food Production.</a:t>
                      </a:r>
                    </a:p>
                  </a:txBody>
                  <a:tcPr marT="45721" marB="45721"/>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359689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351950679"/>
              </p:ext>
            </p:extLst>
          </p:nvPr>
        </p:nvGraphicFramePr>
        <p:xfrm>
          <a:off x="0" y="666536"/>
          <a:ext cx="12191992"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1862475">
                  <a:extLst>
                    <a:ext uri="{9D8B030D-6E8A-4147-A177-3AD203B41FA5}">
                      <a16:colId xmlns:a16="http://schemas.microsoft.com/office/drawing/2014/main" val="2268397797"/>
                    </a:ext>
                  </a:extLst>
                </a:gridCol>
                <a:gridCol w="1862475">
                  <a:extLst>
                    <a:ext uri="{9D8B030D-6E8A-4147-A177-3AD203B41FA5}">
                      <a16:colId xmlns:a16="http://schemas.microsoft.com/office/drawing/2014/main" val="1411940593"/>
                    </a:ext>
                  </a:extLst>
                </a:gridCol>
                <a:gridCol w="1862475">
                  <a:extLst>
                    <a:ext uri="{9D8B030D-6E8A-4147-A177-3AD203B41FA5}">
                      <a16:colId xmlns:a16="http://schemas.microsoft.com/office/drawing/2014/main" val="415188477"/>
                    </a:ext>
                  </a:extLst>
                </a:gridCol>
                <a:gridCol w="1862475">
                  <a:extLst>
                    <a:ext uri="{9D8B030D-6E8A-4147-A177-3AD203B41FA5}">
                      <a16:colId xmlns:a16="http://schemas.microsoft.com/office/drawing/2014/main" val="2116589672"/>
                    </a:ext>
                  </a:extLst>
                </a:gridCol>
                <a:gridCol w="1862475">
                  <a:extLst>
                    <a:ext uri="{9D8B030D-6E8A-4147-A177-3AD203B41FA5}">
                      <a16:colId xmlns:a16="http://schemas.microsoft.com/office/drawing/2014/main" val="1988259304"/>
                    </a:ext>
                  </a:extLst>
                </a:gridCol>
                <a:gridCol w="1862475">
                  <a:extLst>
                    <a:ext uri="{9D8B030D-6E8A-4147-A177-3AD203B41FA5}">
                      <a16:colId xmlns:a16="http://schemas.microsoft.com/office/drawing/2014/main" val="2065259818"/>
                    </a:ext>
                  </a:extLst>
                </a:gridCol>
              </a:tblGrid>
              <a:tr h="637660">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2554750">
                <a:tc rowSpan="2">
                  <a:txBody>
                    <a:bodyPr/>
                    <a:lstStyle/>
                    <a:p>
                      <a:pPr algn="ctr"/>
                      <a:r>
                        <a:rPr lang="en-GB" sz="2800" dirty="0"/>
                        <a:t>Chemistry</a:t>
                      </a:r>
                    </a:p>
                  </a:txBody>
                  <a:tcPr marT="45721" marB="45721" vert="vert270" anchor="ctr"/>
                </a:tc>
                <a:tc>
                  <a:txBody>
                    <a:bodyPr/>
                    <a:lstStyle/>
                    <a:p>
                      <a:r>
                        <a:rPr lang="en-GB" sz="1200" b="1" dirty="0"/>
                        <a:t>Combined</a:t>
                      </a:r>
                    </a:p>
                  </a:txBody>
                  <a:tcPr marT="45721" marB="45721" vert="vert270" anchor="ctr"/>
                </a:tc>
                <a:tc>
                  <a:txBody>
                    <a:bodyPr/>
                    <a:lstStyle/>
                    <a:p>
                      <a:r>
                        <a:rPr lang="en-GB" sz="1200" b="1" dirty="0"/>
                        <a:t>Structure and Bonding</a:t>
                      </a:r>
                    </a:p>
                    <a:p>
                      <a:pPr marL="171450" indent="-171450">
                        <a:buFont typeface="Arial" panose="020B0604020202020204" pitchFamily="34" charset="0"/>
                        <a:buChar char="•"/>
                      </a:pPr>
                      <a:r>
                        <a:rPr lang="en-GB" sz="1200" b="0" dirty="0"/>
                        <a:t>Ions</a:t>
                      </a:r>
                    </a:p>
                    <a:p>
                      <a:pPr marL="171450" indent="-171450">
                        <a:buFont typeface="Arial" panose="020B0604020202020204" pitchFamily="34" charset="0"/>
                        <a:buChar char="•"/>
                      </a:pPr>
                      <a:r>
                        <a:rPr lang="en-GB" sz="1200" b="0" dirty="0"/>
                        <a:t>Ionic Bonding</a:t>
                      </a:r>
                    </a:p>
                    <a:p>
                      <a:pPr marL="171450" indent="-171450">
                        <a:buFont typeface="Arial" panose="020B0604020202020204" pitchFamily="34" charset="0"/>
                        <a:buChar char="•"/>
                      </a:pPr>
                      <a:r>
                        <a:rPr lang="en-GB" sz="1200" b="0" dirty="0"/>
                        <a:t>Covalent Bonding</a:t>
                      </a:r>
                    </a:p>
                    <a:p>
                      <a:pPr marL="171450" indent="-171450">
                        <a:buFont typeface="Arial" panose="020B0604020202020204" pitchFamily="34" charset="0"/>
                        <a:buChar char="•"/>
                      </a:pPr>
                      <a:r>
                        <a:rPr lang="en-GB" sz="1200" b="0" dirty="0"/>
                        <a:t>Metallic Bonding</a:t>
                      </a:r>
                    </a:p>
                    <a:p>
                      <a:pPr marL="171450" indent="-171450">
                        <a:buFont typeface="Arial" panose="020B0604020202020204" pitchFamily="34" charset="0"/>
                        <a:buChar char="•"/>
                      </a:pPr>
                      <a:r>
                        <a:rPr lang="en-GB" sz="1200" b="0" dirty="0"/>
                        <a:t>Alloys</a:t>
                      </a:r>
                    </a:p>
                  </a:txBody>
                  <a:tcPr marT="45721" marB="45721"/>
                </a:tc>
                <a:tc>
                  <a:txBody>
                    <a:bodyPr/>
                    <a:lstStyle/>
                    <a:p>
                      <a:r>
                        <a:rPr lang="en-GB" sz="1200" b="1" dirty="0"/>
                        <a:t>Chemical Change</a:t>
                      </a:r>
                    </a:p>
                    <a:p>
                      <a:pPr marL="171450" indent="-171450">
                        <a:buFont typeface="Arial" panose="020B0604020202020204" pitchFamily="34" charset="0"/>
                        <a:buChar char="•"/>
                      </a:pPr>
                      <a:r>
                        <a:rPr lang="en-GB" sz="1200" b="0" dirty="0"/>
                        <a:t>Reactivity of Metals</a:t>
                      </a:r>
                    </a:p>
                    <a:p>
                      <a:r>
                        <a:rPr lang="en-GB" sz="1200" b="1" dirty="0"/>
                        <a:t>Earth’s Resources</a:t>
                      </a:r>
                    </a:p>
                    <a:p>
                      <a:pPr marL="171450" indent="-171450">
                        <a:buFont typeface="Arial" panose="020B0604020202020204" pitchFamily="34" charset="0"/>
                        <a:buChar char="•"/>
                      </a:pPr>
                      <a:r>
                        <a:rPr lang="en-GB" sz="1200" b="0" dirty="0"/>
                        <a:t>Extracting Metals</a:t>
                      </a:r>
                    </a:p>
                    <a:p>
                      <a:pPr marL="171450" indent="-171450">
                        <a:buFont typeface="Arial" panose="020B0604020202020204" pitchFamily="34" charset="0"/>
                        <a:buChar char="•"/>
                      </a:pPr>
                      <a:r>
                        <a:rPr lang="en-GB" sz="1200" b="0" dirty="0"/>
                        <a:t>Phytomining </a:t>
                      </a:r>
                    </a:p>
                    <a:p>
                      <a:pPr marL="171450" indent="-171450">
                        <a:buFont typeface="Arial" panose="020B0604020202020204" pitchFamily="34" charset="0"/>
                        <a:buChar char="•"/>
                      </a:pPr>
                      <a:r>
                        <a:rPr lang="en-GB" sz="1200" b="0" dirty="0"/>
                        <a:t>Finite Resources</a:t>
                      </a:r>
                    </a:p>
                    <a:p>
                      <a:pPr marL="171450" indent="-171450">
                        <a:buFont typeface="Arial" panose="020B0604020202020204" pitchFamily="34" charset="0"/>
                        <a:buChar char="•"/>
                      </a:pPr>
                      <a:r>
                        <a:rPr lang="en-GB" sz="1200" b="0" dirty="0"/>
                        <a:t>LCAs</a:t>
                      </a:r>
                    </a:p>
                    <a:p>
                      <a:pPr marL="171450" indent="-171450">
                        <a:buFont typeface="Arial" panose="020B0604020202020204" pitchFamily="34" charset="0"/>
                        <a:buChar char="•"/>
                      </a:pPr>
                      <a:r>
                        <a:rPr lang="en-GB" sz="1200" b="0" dirty="0"/>
                        <a:t>Reuse, Reduce, Recycle</a:t>
                      </a:r>
                    </a:p>
                  </a:txBody>
                  <a:tcPr marT="45721" marB="45721"/>
                </a:tc>
                <a:tc>
                  <a:txBody>
                    <a:bodyPr/>
                    <a:lstStyle/>
                    <a:p>
                      <a:r>
                        <a:rPr lang="en-GB" sz="1200" b="1" dirty="0"/>
                        <a:t>Elements and Compounds</a:t>
                      </a:r>
                    </a:p>
                    <a:p>
                      <a:pPr marL="171450" indent="-171450">
                        <a:buFont typeface="Arial" panose="020B0604020202020204" pitchFamily="34" charset="0"/>
                        <a:buChar char="•"/>
                      </a:pPr>
                      <a:r>
                        <a:rPr lang="en-GB" sz="1200" b="0" dirty="0"/>
                        <a:t>Group 1</a:t>
                      </a:r>
                    </a:p>
                    <a:p>
                      <a:pPr marL="171450" indent="-171450">
                        <a:buFont typeface="Arial" panose="020B0604020202020204" pitchFamily="34" charset="0"/>
                        <a:buChar char="•"/>
                      </a:pPr>
                      <a:r>
                        <a:rPr lang="en-GB" sz="1200" b="0" dirty="0"/>
                        <a:t>Group 7</a:t>
                      </a:r>
                    </a:p>
                    <a:p>
                      <a:pPr marL="171450" indent="-171450">
                        <a:buFont typeface="Arial" panose="020B0604020202020204" pitchFamily="34" charset="0"/>
                        <a:buChar char="•"/>
                      </a:pPr>
                      <a:r>
                        <a:rPr lang="en-GB" sz="1200" b="0" dirty="0"/>
                        <a:t>Group 0</a:t>
                      </a:r>
                    </a:p>
                    <a:p>
                      <a:r>
                        <a:rPr lang="en-GB" sz="1200" b="1" dirty="0"/>
                        <a:t>Structure and Bonding</a:t>
                      </a:r>
                    </a:p>
                    <a:p>
                      <a:pPr marL="171450" indent="-171450">
                        <a:buFont typeface="Arial" panose="020B0604020202020204" pitchFamily="34" charset="0"/>
                        <a:buChar char="•"/>
                      </a:pPr>
                      <a:r>
                        <a:rPr lang="en-GB" sz="1200" b="0" dirty="0"/>
                        <a:t>Giant Ionic Lattices</a:t>
                      </a:r>
                    </a:p>
                    <a:p>
                      <a:pPr marL="171450" indent="-171450">
                        <a:buFont typeface="Arial" panose="020B0604020202020204" pitchFamily="34" charset="0"/>
                        <a:buChar char="•"/>
                      </a:pPr>
                      <a:r>
                        <a:rPr lang="en-GB" sz="1200" b="0" dirty="0"/>
                        <a:t>Simple Covalent</a:t>
                      </a:r>
                    </a:p>
                    <a:p>
                      <a:pPr marL="171450" indent="-171450">
                        <a:buFont typeface="Arial" panose="020B0604020202020204" pitchFamily="34" charset="0"/>
                        <a:buChar char="•"/>
                      </a:pPr>
                      <a:r>
                        <a:rPr lang="en-GB" sz="1200" b="0" dirty="0"/>
                        <a:t>Allotropes of Carbon</a:t>
                      </a:r>
                    </a:p>
                  </a:txBody>
                  <a:tcPr marT="45721" marB="45721"/>
                </a:tc>
                <a:tc>
                  <a:txBody>
                    <a:bodyPr/>
                    <a:lstStyle/>
                    <a:p>
                      <a:r>
                        <a:rPr lang="en-GB" sz="1200" b="1" dirty="0"/>
                        <a:t>Chemical Change</a:t>
                      </a:r>
                    </a:p>
                    <a:p>
                      <a:pPr marL="171450" indent="-171450">
                        <a:buFont typeface="Arial" panose="020B0604020202020204" pitchFamily="34" charset="0"/>
                        <a:buChar char="•"/>
                      </a:pPr>
                      <a:r>
                        <a:rPr lang="en-GB" sz="1200" b="0" dirty="0"/>
                        <a:t>Electrolysis</a:t>
                      </a:r>
                    </a:p>
                    <a:p>
                      <a:pPr marL="171450" indent="-171450">
                        <a:buFont typeface="Arial" panose="020B0604020202020204" pitchFamily="34" charset="0"/>
                        <a:buChar char="•"/>
                      </a:pPr>
                      <a:r>
                        <a:rPr lang="en-GB" sz="1200" b="0" dirty="0"/>
                        <a:t>Molten Salt Electrolysis</a:t>
                      </a:r>
                    </a:p>
                    <a:p>
                      <a:pPr marL="171450" indent="-171450">
                        <a:buFont typeface="Arial" panose="020B0604020202020204" pitchFamily="34" charset="0"/>
                        <a:buChar char="•"/>
                      </a:pPr>
                      <a:r>
                        <a:rPr lang="en-GB" sz="1200" b="0" dirty="0"/>
                        <a:t>Aqueous Solution Electrolysis</a:t>
                      </a:r>
                    </a:p>
                  </a:txBody>
                  <a:tcPr marT="45721" marB="45721"/>
                </a:tc>
                <a:tc>
                  <a:txBody>
                    <a:bodyPr/>
                    <a:lstStyle/>
                    <a:p>
                      <a:r>
                        <a:rPr lang="en-GB" sz="1200" b="1" dirty="0"/>
                        <a:t>Energy</a:t>
                      </a:r>
                    </a:p>
                    <a:p>
                      <a:pPr marL="171450" indent="-171450">
                        <a:buFont typeface="Arial" panose="020B0604020202020204" pitchFamily="34" charset="0"/>
                        <a:buChar char="•"/>
                      </a:pPr>
                      <a:r>
                        <a:rPr lang="en-GB" sz="1200" b="0" dirty="0"/>
                        <a:t>Exothermic and Endothermic </a:t>
                      </a:r>
                    </a:p>
                    <a:p>
                      <a:pPr marL="171450" indent="-171450">
                        <a:buFont typeface="Arial" panose="020B0604020202020204" pitchFamily="34" charset="0"/>
                        <a:buChar char="•"/>
                      </a:pPr>
                      <a:r>
                        <a:rPr lang="en-GB" sz="1200" b="0" dirty="0"/>
                        <a:t>Reaction Profiles</a:t>
                      </a:r>
                    </a:p>
                    <a:p>
                      <a:pPr marL="171450" indent="-171450">
                        <a:buFont typeface="Arial" panose="020B0604020202020204" pitchFamily="34" charset="0"/>
                        <a:buChar char="•"/>
                      </a:pPr>
                      <a:r>
                        <a:rPr lang="en-GB" sz="1200" b="0" dirty="0"/>
                        <a:t>Investigating Temperature Changes</a:t>
                      </a:r>
                    </a:p>
                    <a:p>
                      <a:endParaRPr lang="en-GB" sz="1200" b="0" dirty="0"/>
                    </a:p>
                    <a:p>
                      <a:pPr algn="l"/>
                      <a:r>
                        <a:rPr lang="en-GB" sz="1200" b="1" dirty="0"/>
                        <a:t>Full Paper Mock Exam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Quantitative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Bond enthalpy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Chromatography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Earth’s 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Potable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Treating waste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Testing the presence and purity of water</a:t>
                      </a:r>
                    </a:p>
                  </a:txBody>
                  <a:tcPr marT="45721" marB="45721"/>
                </a:tc>
                <a:extLst>
                  <a:ext uri="{0D108BD9-81ED-4DB2-BD59-A6C34878D82A}">
                    <a16:rowId xmlns:a16="http://schemas.microsoft.com/office/drawing/2014/main" val="2497711377"/>
                  </a:ext>
                </a:extLst>
              </a:tr>
              <a:tr h="2999054">
                <a:tc vMerge="1">
                  <a:txBody>
                    <a:bodyPr/>
                    <a:lstStyle/>
                    <a:p>
                      <a:endParaRPr lang="en-GB" dirty="0"/>
                    </a:p>
                  </a:txBody>
                  <a:tcPr/>
                </a:tc>
                <a:tc>
                  <a:txBody>
                    <a:bodyPr/>
                    <a:lstStyle/>
                    <a:p>
                      <a:r>
                        <a:rPr lang="en-GB" sz="1200" b="1" dirty="0"/>
                        <a:t>Triple</a:t>
                      </a:r>
                    </a:p>
                  </a:txBody>
                  <a:tcPr marT="45721" marB="45721" vert="vert270" anchor="ctr"/>
                </a:tc>
                <a:tc>
                  <a:txBody>
                    <a:bodyPr/>
                    <a:lstStyle/>
                    <a:p>
                      <a:r>
                        <a:rPr lang="en-GB" sz="1200" b="1" dirty="0"/>
                        <a:t>Structure and Bonding</a:t>
                      </a:r>
                    </a:p>
                    <a:p>
                      <a:pPr marL="171450" indent="-171450">
                        <a:buFont typeface="Arial" panose="020B0604020202020204" pitchFamily="34" charset="0"/>
                        <a:buChar char="•"/>
                      </a:pPr>
                      <a:r>
                        <a:rPr lang="en-GB" sz="1200" b="0" dirty="0"/>
                        <a:t>Ions</a:t>
                      </a:r>
                    </a:p>
                    <a:p>
                      <a:r>
                        <a:rPr lang="en-GB" sz="1200" b="1" dirty="0"/>
                        <a:t>Quantitative Analysis</a:t>
                      </a:r>
                    </a:p>
                    <a:p>
                      <a:pPr marL="171450" indent="-171450">
                        <a:buFont typeface="Arial" panose="020B0604020202020204" pitchFamily="34" charset="0"/>
                        <a:buChar char="•"/>
                      </a:pPr>
                      <a:r>
                        <a:rPr lang="en-GB" sz="1200" b="0" dirty="0"/>
                        <a:t>Testing for Anions</a:t>
                      </a:r>
                    </a:p>
                    <a:p>
                      <a:pPr marL="171450" indent="-171450">
                        <a:buFont typeface="Arial" panose="020B0604020202020204" pitchFamily="34" charset="0"/>
                        <a:buChar char="•"/>
                      </a:pPr>
                      <a:r>
                        <a:rPr lang="en-GB" sz="1200" b="0" dirty="0"/>
                        <a:t>Testing for Cations</a:t>
                      </a:r>
                    </a:p>
                    <a:p>
                      <a:pPr marL="171450" indent="-171450">
                        <a:buFont typeface="Arial" panose="020B0604020202020204" pitchFamily="34" charset="0"/>
                        <a:buChar char="•"/>
                      </a:pPr>
                      <a:r>
                        <a:rPr lang="en-GB" sz="1200" b="0" dirty="0"/>
                        <a:t>Instrumental Analysis</a:t>
                      </a:r>
                    </a:p>
                    <a:p>
                      <a:r>
                        <a:rPr lang="en-GB" sz="1200" b="1" dirty="0"/>
                        <a:t>Structure and Bonding</a:t>
                      </a:r>
                    </a:p>
                    <a:p>
                      <a:pPr marL="171450" indent="-171450">
                        <a:buFont typeface="Arial" panose="020B0604020202020204" pitchFamily="34" charset="0"/>
                        <a:buChar char="•"/>
                      </a:pPr>
                      <a:r>
                        <a:rPr lang="en-GB" sz="1200" b="0" dirty="0"/>
                        <a:t>Ionic Bonding</a:t>
                      </a:r>
                    </a:p>
                    <a:p>
                      <a:pPr marL="171450" indent="-171450">
                        <a:buFont typeface="Arial" panose="020B0604020202020204" pitchFamily="34" charset="0"/>
                        <a:buChar char="•"/>
                      </a:pPr>
                      <a:r>
                        <a:rPr lang="en-GB" sz="1200" b="0" dirty="0"/>
                        <a:t>Covalent Bonding</a:t>
                      </a:r>
                    </a:p>
                    <a:p>
                      <a:pPr marL="171450" indent="-171450">
                        <a:buFont typeface="Arial" panose="020B0604020202020204" pitchFamily="34" charset="0"/>
                        <a:buChar char="•"/>
                      </a:pPr>
                      <a:r>
                        <a:rPr lang="en-GB" sz="1200" b="0" dirty="0"/>
                        <a:t>Metallic Bonding</a:t>
                      </a:r>
                    </a:p>
                  </a:txBody>
                  <a:tcPr marT="45721" marB="45721"/>
                </a:tc>
                <a:tc>
                  <a:txBody>
                    <a:bodyPr/>
                    <a:lstStyle/>
                    <a:p>
                      <a:r>
                        <a:rPr lang="en-GB" sz="1200" b="1" dirty="0"/>
                        <a:t>Elements and Compounds</a:t>
                      </a:r>
                    </a:p>
                    <a:p>
                      <a:pPr marL="171450" indent="-171450">
                        <a:buFont typeface="Arial" panose="020B0604020202020204" pitchFamily="34" charset="0"/>
                        <a:buChar char="•"/>
                      </a:pPr>
                      <a:r>
                        <a:rPr lang="en-GB" sz="1200" b="0" dirty="0"/>
                        <a:t>Transition Metals</a:t>
                      </a:r>
                    </a:p>
                    <a:p>
                      <a:r>
                        <a:rPr lang="en-GB" sz="1200" b="1" dirty="0"/>
                        <a:t>Chemical Changes</a:t>
                      </a:r>
                    </a:p>
                    <a:p>
                      <a:pPr marL="171450" indent="-171450">
                        <a:buFont typeface="Arial" panose="020B0604020202020204" pitchFamily="34" charset="0"/>
                        <a:buChar char="•"/>
                      </a:pPr>
                      <a:r>
                        <a:rPr lang="en-GB" sz="1200" b="0" dirty="0"/>
                        <a:t>Rusting</a:t>
                      </a:r>
                    </a:p>
                    <a:p>
                      <a:r>
                        <a:rPr lang="en-GB" sz="1200" b="1" dirty="0"/>
                        <a:t>Structure and Bonding</a:t>
                      </a:r>
                    </a:p>
                    <a:p>
                      <a:pPr marL="171450" indent="-171450">
                        <a:buFont typeface="Arial" panose="020B0604020202020204" pitchFamily="34" charset="0"/>
                        <a:buChar char="•"/>
                      </a:pPr>
                      <a:r>
                        <a:rPr lang="en-GB" sz="1200" b="0" dirty="0"/>
                        <a:t>Alloys</a:t>
                      </a:r>
                    </a:p>
                    <a:p>
                      <a:r>
                        <a:rPr lang="en-GB" sz="1200" b="1" dirty="0"/>
                        <a:t>Earth’s Resources</a:t>
                      </a:r>
                    </a:p>
                    <a:p>
                      <a:pPr marL="171450" indent="-171450">
                        <a:buFont typeface="Arial" panose="020B0604020202020204" pitchFamily="34" charset="0"/>
                        <a:buChar char="•"/>
                      </a:pPr>
                      <a:r>
                        <a:rPr lang="en-GB" sz="1200" b="0" dirty="0"/>
                        <a:t>Extracting Metals</a:t>
                      </a:r>
                    </a:p>
                    <a:p>
                      <a:pPr marL="171450" indent="-171450">
                        <a:buFont typeface="Arial" panose="020B0604020202020204" pitchFamily="34" charset="0"/>
                        <a:buChar char="•"/>
                      </a:pPr>
                      <a:r>
                        <a:rPr lang="en-GB" sz="1200" b="0" dirty="0"/>
                        <a:t>Phytomining and Bioleaching</a:t>
                      </a:r>
                    </a:p>
                    <a:p>
                      <a:r>
                        <a:rPr lang="en-GB" sz="1200" b="1" dirty="0"/>
                        <a:t>Chemical Change</a:t>
                      </a:r>
                    </a:p>
                    <a:p>
                      <a:pPr marL="171450" indent="-171450">
                        <a:buFont typeface="Arial" panose="020B0604020202020204" pitchFamily="34" charset="0"/>
                        <a:buChar char="•"/>
                      </a:pPr>
                      <a:r>
                        <a:rPr lang="en-GB" sz="1200" b="0" dirty="0"/>
                        <a:t>Ionic Equations</a:t>
                      </a:r>
                    </a:p>
                  </a:txBody>
                  <a:tcPr marT="45721" marB="45721"/>
                </a:tc>
                <a:tc>
                  <a:txBody>
                    <a:bodyPr/>
                    <a:lstStyle/>
                    <a:p>
                      <a:r>
                        <a:rPr lang="en-GB" sz="1200" b="1" dirty="0"/>
                        <a:t>Elements and Compounds</a:t>
                      </a:r>
                    </a:p>
                    <a:p>
                      <a:pPr marL="171450" indent="-171450">
                        <a:buFont typeface="Arial" panose="020B0604020202020204" pitchFamily="34" charset="0"/>
                        <a:buChar char="•"/>
                      </a:pPr>
                      <a:r>
                        <a:rPr lang="en-GB" sz="1200" b="0" dirty="0"/>
                        <a:t>Group 1</a:t>
                      </a:r>
                    </a:p>
                    <a:p>
                      <a:pPr marL="171450" indent="-171450">
                        <a:buFont typeface="Arial" panose="020B0604020202020204" pitchFamily="34" charset="0"/>
                        <a:buChar char="•"/>
                      </a:pPr>
                      <a:r>
                        <a:rPr lang="en-GB" sz="1200" b="0" dirty="0"/>
                        <a:t>Group 7</a:t>
                      </a:r>
                    </a:p>
                    <a:p>
                      <a:pPr marL="171450" indent="-171450">
                        <a:buFont typeface="Arial" panose="020B0604020202020204" pitchFamily="34" charset="0"/>
                        <a:buChar char="•"/>
                      </a:pPr>
                      <a:r>
                        <a:rPr lang="en-GB" sz="1200" b="0" dirty="0"/>
                        <a:t>Group 0</a:t>
                      </a:r>
                    </a:p>
                    <a:p>
                      <a:endParaRPr lang="en-GB" sz="1200" b="0" dirty="0"/>
                    </a:p>
                    <a:p>
                      <a:r>
                        <a:rPr lang="en-GB" sz="1200" b="1" dirty="0"/>
                        <a:t>Structure and Bonding</a:t>
                      </a:r>
                    </a:p>
                    <a:p>
                      <a:pPr marL="171450" indent="-171450">
                        <a:buFont typeface="Arial" panose="020B0604020202020204" pitchFamily="34" charset="0"/>
                        <a:buChar char="•"/>
                      </a:pPr>
                      <a:r>
                        <a:rPr lang="en-GB" sz="1200" b="0" dirty="0"/>
                        <a:t>Giant Ionic Lattices</a:t>
                      </a:r>
                    </a:p>
                    <a:p>
                      <a:pPr marL="171450" indent="-171450">
                        <a:buFont typeface="Arial" panose="020B0604020202020204" pitchFamily="34" charset="0"/>
                        <a:buChar char="•"/>
                      </a:pPr>
                      <a:r>
                        <a:rPr lang="en-GB" sz="1200" b="0" dirty="0"/>
                        <a:t>Simple Covalent Molecules</a:t>
                      </a:r>
                    </a:p>
                    <a:p>
                      <a:pPr marL="171450" indent="-171450">
                        <a:buFont typeface="Arial" panose="020B0604020202020204" pitchFamily="34" charset="0"/>
                        <a:buChar char="•"/>
                      </a:pPr>
                      <a:r>
                        <a:rPr lang="en-GB" sz="1200" b="0" dirty="0"/>
                        <a:t>Allotropes of Carbon</a:t>
                      </a:r>
                    </a:p>
                    <a:p>
                      <a:pPr marL="171450" indent="-171450">
                        <a:buFont typeface="Arial" panose="020B0604020202020204" pitchFamily="34" charset="0"/>
                        <a:buChar char="•"/>
                      </a:pPr>
                      <a:r>
                        <a:rPr lang="en-GB" sz="1200" b="0" dirty="0"/>
                        <a:t>Nanoscience</a:t>
                      </a:r>
                    </a:p>
                  </a:txBody>
                  <a:tcPr marT="45721" marB="45721"/>
                </a:tc>
                <a:tc>
                  <a:txBody>
                    <a:bodyPr/>
                    <a:lstStyle/>
                    <a:p>
                      <a:r>
                        <a:rPr lang="en-GB" sz="1200" b="1" dirty="0"/>
                        <a:t>Chemical Change</a:t>
                      </a:r>
                    </a:p>
                    <a:p>
                      <a:pPr marL="171450" indent="-171450">
                        <a:buFont typeface="Arial" panose="020B0604020202020204" pitchFamily="34" charset="0"/>
                        <a:buChar char="•"/>
                      </a:pPr>
                      <a:r>
                        <a:rPr lang="en-GB" sz="1200" b="0" dirty="0"/>
                        <a:t>Electrodes</a:t>
                      </a:r>
                    </a:p>
                    <a:p>
                      <a:pPr marL="171450" indent="-171450">
                        <a:buFont typeface="Arial" panose="020B0604020202020204" pitchFamily="34" charset="0"/>
                        <a:buChar char="•"/>
                      </a:pPr>
                      <a:r>
                        <a:rPr lang="en-GB" sz="1200" b="0" dirty="0"/>
                        <a:t>Molten Salt Electrolysis</a:t>
                      </a:r>
                    </a:p>
                    <a:p>
                      <a:pPr marL="171450" indent="-171450">
                        <a:buFont typeface="Arial" panose="020B0604020202020204" pitchFamily="34" charset="0"/>
                        <a:buChar char="•"/>
                      </a:pPr>
                      <a:r>
                        <a:rPr lang="en-GB" sz="1200" b="0" dirty="0"/>
                        <a:t>Solution Electrolysis</a:t>
                      </a:r>
                    </a:p>
                    <a:p>
                      <a:pPr marL="171450" indent="-171450">
                        <a:buFont typeface="Arial" panose="020B0604020202020204" pitchFamily="34" charset="0"/>
                        <a:buChar char="•"/>
                      </a:pPr>
                      <a:r>
                        <a:rPr lang="en-GB" sz="1200" b="0" dirty="0"/>
                        <a:t>Batteries</a:t>
                      </a:r>
                    </a:p>
                    <a:p>
                      <a:pPr marL="171450" indent="-171450">
                        <a:buFont typeface="Arial" panose="020B0604020202020204" pitchFamily="34" charset="0"/>
                        <a:buChar char="•"/>
                      </a:pPr>
                      <a:r>
                        <a:rPr lang="en-GB" sz="1200" b="0" dirty="0"/>
                        <a:t>Fuel cells</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Exothermic and Exothermic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Reaction Profiles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Investigating Temperature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Quantitative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Bond enthalpy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Chromatography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Earth’s 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Potable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Treating water from waste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Testing the presence and purity of water</a:t>
                      </a:r>
                    </a:p>
                  </a:txBody>
                  <a:tcPr marT="45721" marB="45721"/>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164006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776753547"/>
              </p:ext>
            </p:extLst>
          </p:nvPr>
        </p:nvGraphicFramePr>
        <p:xfrm>
          <a:off x="0" y="666536"/>
          <a:ext cx="12191992" cy="6191463"/>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1862475">
                  <a:extLst>
                    <a:ext uri="{9D8B030D-6E8A-4147-A177-3AD203B41FA5}">
                      <a16:colId xmlns:a16="http://schemas.microsoft.com/office/drawing/2014/main" val="2268397797"/>
                    </a:ext>
                  </a:extLst>
                </a:gridCol>
                <a:gridCol w="1862475">
                  <a:extLst>
                    <a:ext uri="{9D8B030D-6E8A-4147-A177-3AD203B41FA5}">
                      <a16:colId xmlns:a16="http://schemas.microsoft.com/office/drawing/2014/main" val="1411940593"/>
                    </a:ext>
                  </a:extLst>
                </a:gridCol>
                <a:gridCol w="1862475">
                  <a:extLst>
                    <a:ext uri="{9D8B030D-6E8A-4147-A177-3AD203B41FA5}">
                      <a16:colId xmlns:a16="http://schemas.microsoft.com/office/drawing/2014/main" val="415188477"/>
                    </a:ext>
                  </a:extLst>
                </a:gridCol>
                <a:gridCol w="1862475">
                  <a:extLst>
                    <a:ext uri="{9D8B030D-6E8A-4147-A177-3AD203B41FA5}">
                      <a16:colId xmlns:a16="http://schemas.microsoft.com/office/drawing/2014/main" val="2116589672"/>
                    </a:ext>
                  </a:extLst>
                </a:gridCol>
                <a:gridCol w="1862475">
                  <a:extLst>
                    <a:ext uri="{9D8B030D-6E8A-4147-A177-3AD203B41FA5}">
                      <a16:colId xmlns:a16="http://schemas.microsoft.com/office/drawing/2014/main" val="1988259304"/>
                    </a:ext>
                  </a:extLst>
                </a:gridCol>
                <a:gridCol w="1862475">
                  <a:extLst>
                    <a:ext uri="{9D8B030D-6E8A-4147-A177-3AD203B41FA5}">
                      <a16:colId xmlns:a16="http://schemas.microsoft.com/office/drawing/2014/main" val="2065259818"/>
                    </a:ext>
                  </a:extLst>
                </a:gridCol>
              </a:tblGrid>
              <a:tr h="594965">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2383694">
                <a:tc rowSpan="2">
                  <a:txBody>
                    <a:bodyPr/>
                    <a:lstStyle/>
                    <a:p>
                      <a:pPr algn="ctr"/>
                      <a:r>
                        <a:rPr lang="en-GB" sz="2800" dirty="0"/>
                        <a:t>Physics</a:t>
                      </a:r>
                    </a:p>
                  </a:txBody>
                  <a:tcPr marT="45721" marB="45721" vert="vert270" anchor="ctr"/>
                </a:tc>
                <a:tc>
                  <a:txBody>
                    <a:bodyPr/>
                    <a:lstStyle/>
                    <a:p>
                      <a:r>
                        <a:rPr lang="en-GB" sz="1200" b="1" dirty="0"/>
                        <a:t>Combined</a:t>
                      </a:r>
                    </a:p>
                  </a:txBody>
                  <a:tcPr marT="45721" marB="45721" vert="vert270" anchor="ctr"/>
                </a:tc>
                <a:tc>
                  <a:txBody>
                    <a:bodyPr/>
                    <a:lstStyle/>
                    <a:p>
                      <a:r>
                        <a:rPr lang="en-GB" sz="1200" b="1" dirty="0"/>
                        <a:t>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Speed and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Distance-Time Graphs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Acceleration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Velocity-Time Graphs</a:t>
                      </a:r>
                    </a:p>
                  </a:txBody>
                  <a:tcPr marT="45721" marB="45721"/>
                </a:tc>
                <a:tc>
                  <a:txBody>
                    <a:bodyPr/>
                    <a:lstStyle/>
                    <a:p>
                      <a:r>
                        <a:rPr lang="en-GB" sz="1200" b="1" dirty="0"/>
                        <a:t>Resistance</a:t>
                      </a:r>
                    </a:p>
                    <a:p>
                      <a:pPr marL="171450" indent="-171450">
                        <a:buFont typeface="Arial" panose="020B0604020202020204" pitchFamily="34" charset="0"/>
                        <a:buChar char="•"/>
                      </a:pPr>
                      <a:r>
                        <a:rPr lang="en-GB" sz="1200" b="0" dirty="0"/>
                        <a:t>Current-Voltage Characteristics</a:t>
                      </a:r>
                    </a:p>
                    <a:p>
                      <a:pPr marL="171450" indent="-171450">
                        <a:buFont typeface="Arial" panose="020B0604020202020204" pitchFamily="34" charset="0"/>
                        <a:buChar char="•"/>
                      </a:pPr>
                      <a:r>
                        <a:rPr lang="en-GB" sz="1200" b="0" dirty="0"/>
                        <a:t>Resistance of a Wire</a:t>
                      </a:r>
                    </a:p>
                    <a:p>
                      <a:pPr marL="171450" indent="-171450">
                        <a:buFont typeface="Arial" panose="020B0604020202020204" pitchFamily="34" charset="0"/>
                        <a:buChar char="•"/>
                      </a:pPr>
                      <a:r>
                        <a:rPr lang="en-GB" sz="1200" b="0" dirty="0"/>
                        <a:t>LDRs and Thermistors</a:t>
                      </a:r>
                    </a:p>
                  </a:txBody>
                  <a:tcPr marT="45721" marB="45721"/>
                </a:tc>
                <a:tc>
                  <a:txBody>
                    <a:bodyPr/>
                    <a:lstStyle/>
                    <a:p>
                      <a:r>
                        <a:rPr lang="en-GB" sz="1200" b="1" dirty="0"/>
                        <a:t>Electromagnetic Waves</a:t>
                      </a:r>
                    </a:p>
                    <a:p>
                      <a:pPr marL="171450" indent="-171450">
                        <a:buFont typeface="Arial" panose="020B0604020202020204" pitchFamily="34" charset="0"/>
                        <a:buChar char="•"/>
                      </a:pPr>
                      <a:r>
                        <a:rPr lang="en-GB" sz="1200" b="0" dirty="0"/>
                        <a:t>Refraction</a:t>
                      </a:r>
                    </a:p>
                    <a:p>
                      <a:pPr marL="171450" indent="-171450">
                        <a:buFont typeface="Arial" panose="020B0604020202020204" pitchFamily="34" charset="0"/>
                        <a:buChar char="•"/>
                      </a:pPr>
                      <a:r>
                        <a:rPr lang="en-GB" sz="1200" b="0" dirty="0"/>
                        <a:t>The EM Spectrum</a:t>
                      </a:r>
                    </a:p>
                    <a:p>
                      <a:pPr marL="171450" indent="-171450">
                        <a:buFont typeface="Arial" panose="020B0604020202020204" pitchFamily="34" charset="0"/>
                        <a:buChar char="•"/>
                      </a:pPr>
                      <a:r>
                        <a:rPr lang="en-GB" sz="1200" b="0" dirty="0"/>
                        <a:t>Heat Transfers by Radiation</a:t>
                      </a:r>
                    </a:p>
                  </a:txBody>
                  <a:tcPr marT="45721" marB="45721"/>
                </a:tc>
                <a:tc>
                  <a:txBody>
                    <a:bodyPr/>
                    <a:lstStyle/>
                    <a:p>
                      <a:r>
                        <a:rPr lang="en-GB" sz="1200" b="1" dirty="0"/>
                        <a:t>Atomic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Alpha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Beta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Gamma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Decay Equations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Half-Life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Radioactive Contamination and Irradiation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Models of the Atom</a:t>
                      </a:r>
                    </a:p>
                  </a:txBody>
                  <a:tcPr marT="45721" marB="45721"/>
                </a:tc>
                <a:tc>
                  <a:txBody>
                    <a:bodyPr/>
                    <a:lstStyle/>
                    <a:p>
                      <a:r>
                        <a:rPr lang="en-GB" sz="1200" b="1" dirty="0"/>
                        <a:t>Newton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Newton’s Laws of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Terminal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Forces and Braking Distances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Centre of Mass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Domestic Electricity</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Alternating and Direct Current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National Grid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Electrical Power</a:t>
                      </a:r>
                    </a:p>
                  </a:txBody>
                  <a:tcPr marT="45721" marB="45721"/>
                </a:tc>
                <a:extLst>
                  <a:ext uri="{0D108BD9-81ED-4DB2-BD59-A6C34878D82A}">
                    <a16:rowId xmlns:a16="http://schemas.microsoft.com/office/drawing/2014/main" val="627657364"/>
                  </a:ext>
                </a:extLst>
              </a:tr>
              <a:tr h="3212804">
                <a:tc vMerge="1">
                  <a:txBody>
                    <a:bodyPr/>
                    <a:lstStyle/>
                    <a:p>
                      <a:endParaRPr lang="en-GB" dirty="0"/>
                    </a:p>
                  </a:txBody>
                  <a:tcPr/>
                </a:tc>
                <a:tc>
                  <a:txBody>
                    <a:bodyPr/>
                    <a:lstStyle/>
                    <a:p>
                      <a:r>
                        <a:rPr lang="en-GB" sz="1200" b="1" dirty="0"/>
                        <a:t>Triple</a:t>
                      </a:r>
                    </a:p>
                  </a:txBody>
                  <a:tcPr marT="45721" marB="45721" vert="vert270" anchor="ctr"/>
                </a:tc>
                <a:tc>
                  <a:txBody>
                    <a:bodyPr/>
                    <a:lstStyle/>
                    <a:p>
                      <a:r>
                        <a:rPr lang="en-GB" sz="1200" b="1" dirty="0"/>
                        <a:t>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Speed and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Distance-Time Graphs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Acceleration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Velocity-Time Graphs</a:t>
                      </a:r>
                    </a:p>
                    <a:p>
                      <a:r>
                        <a:rPr lang="en-GB" sz="1200" b="1" dirty="0"/>
                        <a:t>Resistance</a:t>
                      </a:r>
                    </a:p>
                    <a:p>
                      <a:pPr marL="171450" indent="-171450">
                        <a:buFont typeface="Arial" panose="020B0604020202020204" pitchFamily="34" charset="0"/>
                        <a:buChar char="•"/>
                      </a:pPr>
                      <a:r>
                        <a:rPr lang="en-GB" sz="1200" b="0" dirty="0"/>
                        <a:t>Current-Voltage Characteristics</a:t>
                      </a:r>
                    </a:p>
                    <a:p>
                      <a:pPr marL="171450" indent="-171450">
                        <a:buFont typeface="Arial" panose="020B0604020202020204" pitchFamily="34" charset="0"/>
                        <a:buChar char="•"/>
                      </a:pPr>
                      <a:r>
                        <a:rPr lang="en-GB" sz="1200" b="0" dirty="0"/>
                        <a:t>Resistance of a Wire</a:t>
                      </a:r>
                    </a:p>
                    <a:p>
                      <a:pPr marL="171450" indent="-171450">
                        <a:buFont typeface="Arial" panose="020B0604020202020204" pitchFamily="34" charset="0"/>
                        <a:buChar char="•"/>
                      </a:pPr>
                      <a:r>
                        <a:rPr lang="en-GB" sz="1200" b="0" dirty="0"/>
                        <a:t>LDRs and Thermistors</a:t>
                      </a:r>
                    </a:p>
                    <a:p>
                      <a:pPr marL="171450" indent="-171450">
                        <a:buFont typeface="Arial" panose="020B0604020202020204" pitchFamily="34" charset="0"/>
                        <a:buChar char="•"/>
                      </a:pPr>
                      <a:r>
                        <a:rPr lang="en-GB" sz="1200" b="0" dirty="0"/>
                        <a:t>Static Electricity and Fields</a:t>
                      </a:r>
                    </a:p>
                  </a:txBody>
                  <a:tcPr marT="45721" marB="45721"/>
                </a:tc>
                <a:tc>
                  <a:txBody>
                    <a:bodyPr/>
                    <a:lstStyle/>
                    <a:p>
                      <a:r>
                        <a:rPr lang="en-GB" sz="1200" b="1" dirty="0"/>
                        <a:t>Electromagnetic Waves</a:t>
                      </a:r>
                    </a:p>
                    <a:p>
                      <a:pPr marL="171450" indent="-171450">
                        <a:buFont typeface="Arial" panose="020B0604020202020204" pitchFamily="34" charset="0"/>
                        <a:buChar char="•"/>
                      </a:pPr>
                      <a:r>
                        <a:rPr lang="en-GB" sz="1200" b="0" dirty="0"/>
                        <a:t>Refraction</a:t>
                      </a:r>
                    </a:p>
                    <a:p>
                      <a:pPr marL="171450" indent="-171450">
                        <a:buFont typeface="Arial" panose="020B0604020202020204" pitchFamily="34" charset="0"/>
                        <a:buChar char="•"/>
                      </a:pPr>
                      <a:r>
                        <a:rPr lang="en-GB" sz="1200" b="0" dirty="0"/>
                        <a:t>The EM Spectrum</a:t>
                      </a:r>
                    </a:p>
                    <a:p>
                      <a:pPr marL="171450" indent="-171450">
                        <a:buFont typeface="Arial" panose="020B0604020202020204" pitchFamily="34" charset="0"/>
                        <a:buChar char="•"/>
                      </a:pPr>
                      <a:r>
                        <a:rPr lang="en-GB" sz="1200" b="0" dirty="0"/>
                        <a:t>Heat Transfers by Radiation</a:t>
                      </a:r>
                    </a:p>
                    <a:p>
                      <a:r>
                        <a:rPr lang="en-GB" sz="1200" b="1" dirty="0"/>
                        <a:t>Atomic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Alpha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Beta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Gamma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Decay Equations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Half-Life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Radioactive Contamination and Irradiation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Models of the Atom</a:t>
                      </a:r>
                    </a:p>
                  </a:txBody>
                  <a:tcPr marT="45721" marB="45721"/>
                </a:tc>
                <a:tc>
                  <a:txBody>
                    <a:bodyPr/>
                    <a:lstStyle/>
                    <a:p>
                      <a:r>
                        <a:rPr lang="en-GB" sz="1200" b="1" dirty="0"/>
                        <a:t>Newton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Newton’s Laws of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Terminal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Forces and Braking Distances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Centre of Mass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Momentum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Conservation of Momentum</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Domestic Electricity</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Alternating and Direct Current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National Grid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Electrical Power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Waves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Sound and Ultrasound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Earthquakes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Lenses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Colour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Black Body Radiation</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Atomic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Medical Applications of 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Background 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Fission and Fusion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Electromagnetism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Magnetic Fields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Magnetic Fields of Electrical Currents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Motor Effect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Space</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Solar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Satellites and Circular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Lifecycle of a Star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Cosmology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Redshift</a:t>
                      </a:r>
                    </a:p>
                  </a:txBody>
                  <a:tcPr marT="45721" marB="45721"/>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204894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756255061"/>
              </p:ext>
            </p:extLst>
          </p:nvPr>
        </p:nvGraphicFramePr>
        <p:xfrm>
          <a:off x="0" y="666536"/>
          <a:ext cx="12191990"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103428">
                  <a:extLst>
                    <a:ext uri="{9D8B030D-6E8A-4147-A177-3AD203B41FA5}">
                      <a16:colId xmlns:a16="http://schemas.microsoft.com/office/drawing/2014/main" val="2268397797"/>
                    </a:ext>
                  </a:extLst>
                </a:gridCol>
                <a:gridCol w="1814284">
                  <a:extLst>
                    <a:ext uri="{9D8B030D-6E8A-4147-A177-3AD203B41FA5}">
                      <a16:colId xmlns:a16="http://schemas.microsoft.com/office/drawing/2014/main" val="1411940593"/>
                    </a:ext>
                  </a:extLst>
                </a:gridCol>
                <a:gridCol w="1814284">
                  <a:extLst>
                    <a:ext uri="{9D8B030D-6E8A-4147-A177-3AD203B41FA5}">
                      <a16:colId xmlns:a16="http://schemas.microsoft.com/office/drawing/2014/main" val="415188477"/>
                    </a:ext>
                  </a:extLst>
                </a:gridCol>
                <a:gridCol w="1814284">
                  <a:extLst>
                    <a:ext uri="{9D8B030D-6E8A-4147-A177-3AD203B41FA5}">
                      <a16:colId xmlns:a16="http://schemas.microsoft.com/office/drawing/2014/main" val="2116589672"/>
                    </a:ext>
                  </a:extLst>
                </a:gridCol>
                <a:gridCol w="1814284">
                  <a:extLst>
                    <a:ext uri="{9D8B030D-6E8A-4147-A177-3AD203B41FA5}">
                      <a16:colId xmlns:a16="http://schemas.microsoft.com/office/drawing/2014/main" val="1988259304"/>
                    </a:ext>
                  </a:extLst>
                </a:gridCol>
                <a:gridCol w="1814284">
                  <a:extLst>
                    <a:ext uri="{9D8B030D-6E8A-4147-A177-3AD203B41FA5}">
                      <a16:colId xmlns:a16="http://schemas.microsoft.com/office/drawing/2014/main" val="2065259818"/>
                    </a:ext>
                  </a:extLst>
                </a:gridCol>
              </a:tblGrid>
              <a:tr h="618896">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603339">
                <a:tc rowSpan="2">
                  <a:txBody>
                    <a:bodyPr/>
                    <a:lstStyle/>
                    <a:p>
                      <a:pPr algn="ctr"/>
                      <a:r>
                        <a:rPr lang="en-GB" sz="2800" dirty="0"/>
                        <a:t>Art</a:t>
                      </a:r>
                    </a:p>
                  </a:txBody>
                  <a:tcPr marT="45721" marB="45721" vert="vert270" anchor="ctr"/>
                </a:tc>
                <a:tc>
                  <a:txBody>
                    <a:bodyPr/>
                    <a:lstStyle/>
                    <a:p>
                      <a:r>
                        <a:rPr lang="en-GB" sz="1200" b="1" dirty="0"/>
                        <a:t>Main Topics</a:t>
                      </a:r>
                    </a:p>
                  </a:txBody>
                  <a:tcPr marT="45721" marB="45721" vert="vert270" anchor="ctr"/>
                </a:tc>
                <a:tc>
                  <a:txBody>
                    <a:bodyPr/>
                    <a:lstStyle/>
                    <a:p>
                      <a:r>
                        <a:rPr lang="en-GB" sz="1200" b="1" dirty="0"/>
                        <a:t>Identity</a:t>
                      </a:r>
                    </a:p>
                    <a:p>
                      <a:r>
                        <a:rPr lang="en-GB" sz="1200" b="0" dirty="0"/>
                        <a:t>Workshops to introduce the course (supporting Studies) </a:t>
                      </a:r>
                    </a:p>
                    <a:p>
                      <a:r>
                        <a:rPr lang="en-GB" sz="1200" b="0" dirty="0"/>
                        <a:t>Initial Ideas. </a:t>
                      </a:r>
                    </a:p>
                    <a:p>
                      <a:r>
                        <a:rPr lang="en-GB" sz="1200" b="0" dirty="0"/>
                        <a:t>Mood board and mind map creation.</a:t>
                      </a:r>
                    </a:p>
                    <a:p>
                      <a:r>
                        <a:rPr lang="en-GB" sz="1200" b="0" dirty="0"/>
                        <a:t>Initial pieces and experimentations. </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Initial Ideas</a:t>
                      </a:r>
                    </a:p>
                    <a:p>
                      <a:r>
                        <a:rPr lang="en-GB" sz="1200" b="0" dirty="0"/>
                        <a:t>Photography for Development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Finishing Initial pieces and experimentations. </a:t>
                      </a:r>
                    </a:p>
                  </a:txBody>
                  <a:tcPr marT="45721" marB="45721"/>
                </a:tc>
                <a:tc>
                  <a:txBody>
                    <a:bodyPr/>
                    <a:lstStyle/>
                    <a:p>
                      <a:r>
                        <a:rPr lang="en-GB" sz="1200" b="1" dirty="0"/>
                        <a:t>Identity</a:t>
                      </a:r>
                    </a:p>
                    <a:p>
                      <a:r>
                        <a:rPr lang="en-GB" sz="1200" b="1" dirty="0"/>
                        <a:t>Development</a:t>
                      </a:r>
                    </a:p>
                    <a:p>
                      <a:r>
                        <a:rPr lang="en-GB" sz="1200" b="0" dirty="0"/>
                        <a:t>Use own photography as starting points for development pieces and further experimentation.</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Use own photography as starting points for development pieces and further experimentation.</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r>
                        <a:rPr lang="en-GB" sz="1200" b="0" dirty="0"/>
                        <a:t>Develop work further in order to plan a final outcome or more than one final outcome. </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 work further in order to plan a final outcome or more than one final outcome. </a:t>
                      </a:r>
                    </a:p>
                  </a:txBody>
                  <a:tcPr marT="45721" marB="45721"/>
                </a:tc>
                <a:extLst>
                  <a:ext uri="{0D108BD9-81ED-4DB2-BD59-A6C34878D82A}">
                    <a16:rowId xmlns:a16="http://schemas.microsoft.com/office/drawing/2014/main" val="2497711377"/>
                  </a:ext>
                </a:extLst>
              </a:tr>
              <a:tr h="1414711">
                <a:tc vMerge="1">
                  <a:txBody>
                    <a:bodyPr/>
                    <a:lstStyle/>
                    <a:p>
                      <a:endParaRPr lang="en-GB" dirty="0"/>
                    </a:p>
                  </a:txBody>
                  <a:tcPr/>
                </a:tc>
                <a:tc>
                  <a:txBody>
                    <a:bodyPr/>
                    <a:lstStyle/>
                    <a:p>
                      <a:r>
                        <a:rPr lang="en-GB" sz="1200" b="1" dirty="0"/>
                        <a:t>Additional information</a:t>
                      </a:r>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materials and techniques such as: drawing, printmaking, Acrylic and watercolour.</a:t>
                      </a:r>
                      <a:endParaRPr lang="en-GB" sz="1200" b="1" dirty="0"/>
                    </a:p>
                  </a:txBody>
                  <a:tcPr marT="45721" marB="45721"/>
                </a:tc>
                <a:tc>
                  <a:txBody>
                    <a:bodyPr/>
                    <a:lstStyle/>
                    <a:p>
                      <a:r>
                        <a:rPr lang="en-GB" sz="1200" b="0" dirty="0"/>
                        <a:t>Students will explore and develop skills in the medium of Photography.</a:t>
                      </a:r>
                    </a:p>
                    <a:p>
                      <a:r>
                        <a:rPr lang="en-GB" sz="1200" b="0" dirty="0"/>
                        <a:t>With a view to use photography as a starting point for their own art practice. </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marT="45721" marB="45721"/>
                </a:tc>
                <a:tc>
                  <a:txBody>
                    <a:bodyPr/>
                    <a:lstStyle/>
                    <a:p>
                      <a:r>
                        <a:rPr lang="en-GB" sz="1200" b="0" dirty="0"/>
                        <a:t>Review and refine their own practice in order to create resolved outcomes. </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Review and refine their own practice in order to create resolved outcomes. </a:t>
                      </a:r>
                    </a:p>
                  </a:txBody>
                  <a:tcPr marT="45721" marB="45721"/>
                </a:tc>
                <a:extLst>
                  <a:ext uri="{0D108BD9-81ED-4DB2-BD59-A6C34878D82A}">
                    <a16:rowId xmlns:a16="http://schemas.microsoft.com/office/drawing/2014/main" val="1446384588"/>
                  </a:ext>
                </a:extLst>
              </a:tr>
              <a:tr h="2554518">
                <a:tc>
                  <a:txBody>
                    <a:bodyPr/>
                    <a:lstStyle/>
                    <a:p>
                      <a:pPr algn="ctr"/>
                      <a:r>
                        <a:rPr lang="en-GB" sz="2800" dirty="0"/>
                        <a:t>Business Studies</a:t>
                      </a:r>
                    </a:p>
                  </a:txBody>
                  <a:tcPr marT="45721" marB="45721" vert="vert270" anchor="ctr"/>
                </a:tc>
                <a:tc>
                  <a:txBody>
                    <a:bodyPr/>
                    <a:lstStyle/>
                    <a:p>
                      <a:r>
                        <a:rPr lang="en-GB" sz="1200" b="1" dirty="0"/>
                        <a:t>Main Topics</a:t>
                      </a:r>
                    </a:p>
                  </a:txBody>
                  <a:tcPr marT="45721" marB="45721" vert="vert270" anchor="ctr"/>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 Customer Needs</a:t>
                      </a:r>
                    </a:p>
                    <a:p>
                      <a:pPr marL="0" marR="0" fontAlgn="t">
                        <a:spcBef>
                          <a:spcPts val="0"/>
                        </a:spcBef>
                        <a:spcAft>
                          <a:spcPts val="0"/>
                        </a:spcAft>
                      </a:pPr>
                      <a:r>
                        <a:rPr lang="en-GB" sz="1200" dirty="0">
                          <a:solidFill>
                            <a:srgbClr val="000000"/>
                          </a:solidFill>
                          <a:effectLst/>
                          <a:latin typeface="Calibri" panose="020F0502020204030204" pitchFamily="34" charset="0"/>
                        </a:rPr>
                        <a:t>2. Market Research</a:t>
                      </a:r>
                    </a:p>
                    <a:p>
                      <a:pPr marL="0" marR="0" fontAlgn="t">
                        <a:spcBef>
                          <a:spcPts val="0"/>
                        </a:spcBef>
                        <a:spcAft>
                          <a:spcPts val="0"/>
                        </a:spcAft>
                      </a:pPr>
                      <a:r>
                        <a:rPr lang="en-GB" sz="1200" dirty="0">
                          <a:solidFill>
                            <a:srgbClr val="000000"/>
                          </a:solidFill>
                          <a:effectLst/>
                          <a:latin typeface="Calibri" panose="020F0502020204030204" pitchFamily="34" charset="0"/>
                        </a:rPr>
                        <a:t>3. Market Segmentation</a:t>
                      </a:r>
                    </a:p>
                    <a:p>
                      <a:pPr marL="0" marR="0" fontAlgn="t">
                        <a:spcBef>
                          <a:spcPts val="0"/>
                        </a:spcBef>
                        <a:spcAft>
                          <a:spcPts val="0"/>
                        </a:spcAft>
                      </a:pPr>
                      <a:r>
                        <a:rPr lang="en-GB" sz="1200" dirty="0">
                          <a:solidFill>
                            <a:srgbClr val="000000"/>
                          </a:solidFill>
                          <a:effectLst/>
                          <a:latin typeface="Calibri" panose="020F0502020204030204" pitchFamily="34" charset="0"/>
                        </a:rPr>
                        <a:t>4. Competitors</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5. Location</a:t>
                      </a:r>
                    </a:p>
                    <a:p>
                      <a:pPr marL="0" marR="0" fontAlgn="t">
                        <a:spcBef>
                          <a:spcPts val="0"/>
                        </a:spcBef>
                        <a:spcAft>
                          <a:spcPts val="0"/>
                        </a:spcAft>
                      </a:pPr>
                      <a:r>
                        <a:rPr lang="en-GB" sz="1200" dirty="0">
                          <a:solidFill>
                            <a:srgbClr val="000000"/>
                          </a:solidFill>
                          <a:effectLst/>
                          <a:latin typeface="Calibri" panose="020F0502020204030204" pitchFamily="34" charset="0"/>
                        </a:rPr>
                        <a:t>6a. Marketing Mix</a:t>
                      </a:r>
                    </a:p>
                    <a:p>
                      <a:pPr marL="0" marR="0" fontAlgn="t">
                        <a:spcBef>
                          <a:spcPts val="0"/>
                        </a:spcBef>
                        <a:spcAft>
                          <a:spcPts val="0"/>
                        </a:spcAft>
                      </a:pPr>
                      <a:r>
                        <a:rPr lang="en-GB" sz="1200" dirty="0">
                          <a:solidFill>
                            <a:srgbClr val="000000"/>
                          </a:solidFill>
                          <a:effectLst/>
                          <a:latin typeface="Calibri" panose="020F0502020204030204" pitchFamily="34" charset="0"/>
                        </a:rPr>
                        <a:t>6b. Added Value</a:t>
                      </a:r>
                    </a:p>
                    <a:p>
                      <a:pPr marL="0" marR="0" fontAlgn="t">
                        <a:spcBef>
                          <a:spcPts val="0"/>
                        </a:spcBef>
                        <a:spcAft>
                          <a:spcPts val="0"/>
                        </a:spcAft>
                      </a:pPr>
                      <a:r>
                        <a:rPr lang="en-GB" sz="1200" dirty="0">
                          <a:solidFill>
                            <a:srgbClr val="000000"/>
                          </a:solidFill>
                          <a:effectLst/>
                          <a:latin typeface="Calibri" panose="020F0502020204030204" pitchFamily="34" charset="0"/>
                        </a:rPr>
                        <a:t>7. Costs, Revenue and Profit</a:t>
                      </a:r>
                    </a:p>
                    <a:p>
                      <a:pPr marL="0" marR="0" fontAlgn="t">
                        <a:spcBef>
                          <a:spcPts val="0"/>
                        </a:spcBef>
                        <a:spcAft>
                          <a:spcPts val="0"/>
                        </a:spcAft>
                      </a:pPr>
                      <a:r>
                        <a:rPr lang="en-GB" sz="1200" dirty="0">
                          <a:solidFill>
                            <a:srgbClr val="000000"/>
                          </a:solidFill>
                          <a:effectLst/>
                          <a:latin typeface="Calibri" panose="020F0502020204030204" pitchFamily="34" charset="0"/>
                        </a:rPr>
                        <a:t>8. Cash and Cashflow</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9. Sources of finance</a:t>
                      </a:r>
                    </a:p>
                    <a:p>
                      <a:pPr marL="0" marR="0" fontAlgn="t">
                        <a:spcBef>
                          <a:spcPts val="0"/>
                        </a:spcBef>
                        <a:spcAft>
                          <a:spcPts val="0"/>
                        </a:spcAft>
                      </a:pPr>
                      <a:r>
                        <a:rPr lang="en-GB" sz="1200" dirty="0">
                          <a:solidFill>
                            <a:srgbClr val="000000"/>
                          </a:solidFill>
                          <a:effectLst/>
                          <a:latin typeface="Calibri" panose="020F0502020204030204" pitchFamily="34" charset="0"/>
                        </a:rPr>
                        <a:t>11. New Business Ideas</a:t>
                      </a:r>
                    </a:p>
                    <a:p>
                      <a:pPr marL="0" marR="0" fontAlgn="t">
                        <a:spcBef>
                          <a:spcPts val="0"/>
                        </a:spcBef>
                        <a:spcAft>
                          <a:spcPts val="0"/>
                        </a:spcAft>
                      </a:pPr>
                      <a:r>
                        <a:rPr lang="en-GB" sz="1200" dirty="0">
                          <a:solidFill>
                            <a:srgbClr val="000000"/>
                          </a:solidFill>
                          <a:effectLst/>
                          <a:latin typeface="Calibri" panose="020F0502020204030204" pitchFamily="34" charset="0"/>
                        </a:rPr>
                        <a:t>12. Risk and Reward of setting up a business</a:t>
                      </a:r>
                    </a:p>
                    <a:p>
                      <a:pPr marL="0" marR="0" fontAlgn="t">
                        <a:spcBef>
                          <a:spcPts val="0"/>
                        </a:spcBef>
                        <a:spcAft>
                          <a:spcPts val="0"/>
                        </a:spcAft>
                      </a:pPr>
                      <a:r>
                        <a:rPr lang="en-GB" sz="1200" dirty="0">
                          <a:solidFill>
                            <a:srgbClr val="000000"/>
                          </a:solidFill>
                          <a:effectLst/>
                          <a:latin typeface="Calibri" panose="020F0502020204030204" pitchFamily="34" charset="0"/>
                        </a:rPr>
                        <a:t>13. Purpose of Business</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14. Role of an Entrepreneur</a:t>
                      </a:r>
                    </a:p>
                    <a:p>
                      <a:pPr marL="0" marR="0" fontAlgn="t">
                        <a:spcBef>
                          <a:spcPts val="0"/>
                        </a:spcBef>
                        <a:spcAft>
                          <a:spcPts val="0"/>
                        </a:spcAft>
                      </a:pPr>
                      <a:r>
                        <a:rPr lang="en-GB" sz="1200" dirty="0">
                          <a:solidFill>
                            <a:srgbClr val="000000"/>
                          </a:solidFill>
                          <a:effectLst/>
                          <a:latin typeface="Calibri" panose="020F0502020204030204" pitchFamily="34" charset="0"/>
                        </a:rPr>
                        <a:t>15. Aims and Objectives</a:t>
                      </a:r>
                    </a:p>
                    <a:p>
                      <a:pPr marL="0" marR="0" fontAlgn="t">
                        <a:spcBef>
                          <a:spcPts val="0"/>
                        </a:spcBef>
                        <a:spcAft>
                          <a:spcPts val="0"/>
                        </a:spcAft>
                      </a:pPr>
                      <a:r>
                        <a:rPr lang="en-GB" sz="1200" dirty="0">
                          <a:solidFill>
                            <a:srgbClr val="000000"/>
                          </a:solidFill>
                          <a:effectLst/>
                          <a:latin typeface="Calibri" panose="020F0502020204030204" pitchFamily="34" charset="0"/>
                        </a:rPr>
                        <a:t>16. Ownership</a:t>
                      </a:r>
                    </a:p>
                    <a:p>
                      <a:pPr marL="0" marR="0" fontAlgn="t">
                        <a:spcBef>
                          <a:spcPts val="0"/>
                        </a:spcBef>
                        <a:spcAft>
                          <a:spcPts val="0"/>
                        </a:spcAft>
                      </a:pPr>
                      <a:r>
                        <a:rPr lang="en-GB" sz="1200" dirty="0">
                          <a:solidFill>
                            <a:srgbClr val="000000"/>
                          </a:solidFill>
                          <a:effectLst/>
                          <a:latin typeface="Calibri" panose="020F0502020204030204" pitchFamily="34" charset="0"/>
                        </a:rPr>
                        <a:t>17. Business Plans</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17. Stakeholders</a:t>
                      </a:r>
                    </a:p>
                    <a:p>
                      <a:pPr marL="0" marR="0" fontAlgn="t">
                        <a:spcBef>
                          <a:spcPts val="0"/>
                        </a:spcBef>
                        <a:spcAft>
                          <a:spcPts val="0"/>
                        </a:spcAft>
                      </a:pPr>
                      <a:r>
                        <a:rPr lang="en-GB" sz="1200" dirty="0">
                          <a:solidFill>
                            <a:srgbClr val="000000"/>
                          </a:solidFill>
                          <a:effectLst/>
                          <a:latin typeface="Calibri" panose="020F0502020204030204" pitchFamily="34" charset="0"/>
                        </a:rPr>
                        <a:t>18. Technology</a:t>
                      </a:r>
                    </a:p>
                    <a:p>
                      <a:pPr marL="0" marR="0" fontAlgn="t">
                        <a:spcBef>
                          <a:spcPts val="0"/>
                        </a:spcBef>
                        <a:spcAft>
                          <a:spcPts val="0"/>
                        </a:spcAft>
                      </a:pPr>
                      <a:r>
                        <a:rPr lang="en-GB" sz="1200" dirty="0">
                          <a:solidFill>
                            <a:srgbClr val="000000"/>
                          </a:solidFill>
                          <a:effectLst/>
                          <a:latin typeface="Calibri" panose="020F0502020204030204" pitchFamily="34" charset="0"/>
                        </a:rPr>
                        <a:t>19 Legislation </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20. Economy</a:t>
                      </a:r>
                    </a:p>
                    <a:p>
                      <a:pPr marL="0" marR="0" fontAlgn="t">
                        <a:spcBef>
                          <a:spcPts val="0"/>
                        </a:spcBef>
                        <a:spcAft>
                          <a:spcPts val="0"/>
                        </a:spcAft>
                      </a:pPr>
                      <a:r>
                        <a:rPr lang="en-GB" sz="1200" dirty="0">
                          <a:solidFill>
                            <a:srgbClr val="000000"/>
                          </a:solidFill>
                          <a:effectLst/>
                          <a:latin typeface="Calibri" panose="020F0502020204030204" pitchFamily="34" charset="0"/>
                        </a:rPr>
                        <a:t>21. Responses to above</a:t>
                      </a:r>
                    </a:p>
                    <a:p>
                      <a:pPr marL="0" marR="0" fontAlgn="t">
                        <a:spcBef>
                          <a:spcPts val="0"/>
                        </a:spcBef>
                        <a:spcAft>
                          <a:spcPts val="0"/>
                        </a:spcAft>
                      </a:pPr>
                      <a:r>
                        <a:rPr lang="en-GB" sz="1200" dirty="0">
                          <a:solidFill>
                            <a:srgbClr val="000000"/>
                          </a:solidFill>
                          <a:effectLst/>
                          <a:latin typeface="Calibri" panose="020F0502020204030204" pitchFamily="34" charset="0"/>
                        </a:rPr>
                        <a:t>22. Understanding Business performance</a:t>
                      </a:r>
                    </a:p>
                    <a:p>
                      <a:pPr marL="0" marR="0" fontAlgn="t">
                        <a:spcBef>
                          <a:spcPts val="0"/>
                        </a:spcBef>
                        <a:spcAft>
                          <a:spcPts val="0"/>
                        </a:spcAft>
                      </a:pPr>
                      <a:r>
                        <a:rPr lang="en-GB" sz="1200" dirty="0">
                          <a:solidFill>
                            <a:srgbClr val="000000"/>
                          </a:solidFill>
                          <a:effectLst/>
                          <a:latin typeface="Calibri" panose="020F0502020204030204" pitchFamily="34" charset="0"/>
                        </a:rPr>
                        <a:t>Theme 1 Mock</a:t>
                      </a:r>
                    </a:p>
                  </a:txBody>
                  <a:tcPr marT="45721" marB="45721"/>
                </a:tc>
                <a:extLst>
                  <a:ext uri="{0D108BD9-81ED-4DB2-BD59-A6C34878D82A}">
                    <a16:rowId xmlns:a16="http://schemas.microsoft.com/office/drawing/2014/main" val="21416564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84698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292517069"/>
              </p:ext>
            </p:extLst>
          </p:nvPr>
        </p:nvGraphicFramePr>
        <p:xfrm>
          <a:off x="0" y="666536"/>
          <a:ext cx="12191992" cy="6191462"/>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1862475">
                  <a:extLst>
                    <a:ext uri="{9D8B030D-6E8A-4147-A177-3AD203B41FA5}">
                      <a16:colId xmlns:a16="http://schemas.microsoft.com/office/drawing/2014/main" val="2268397797"/>
                    </a:ext>
                  </a:extLst>
                </a:gridCol>
                <a:gridCol w="1862475">
                  <a:extLst>
                    <a:ext uri="{9D8B030D-6E8A-4147-A177-3AD203B41FA5}">
                      <a16:colId xmlns:a16="http://schemas.microsoft.com/office/drawing/2014/main" val="1411940593"/>
                    </a:ext>
                  </a:extLst>
                </a:gridCol>
                <a:gridCol w="1862475">
                  <a:extLst>
                    <a:ext uri="{9D8B030D-6E8A-4147-A177-3AD203B41FA5}">
                      <a16:colId xmlns:a16="http://schemas.microsoft.com/office/drawing/2014/main" val="415188477"/>
                    </a:ext>
                  </a:extLst>
                </a:gridCol>
                <a:gridCol w="1862475">
                  <a:extLst>
                    <a:ext uri="{9D8B030D-6E8A-4147-A177-3AD203B41FA5}">
                      <a16:colId xmlns:a16="http://schemas.microsoft.com/office/drawing/2014/main" val="2116589672"/>
                    </a:ext>
                  </a:extLst>
                </a:gridCol>
                <a:gridCol w="1862475">
                  <a:extLst>
                    <a:ext uri="{9D8B030D-6E8A-4147-A177-3AD203B41FA5}">
                      <a16:colId xmlns:a16="http://schemas.microsoft.com/office/drawing/2014/main" val="1988259304"/>
                    </a:ext>
                  </a:extLst>
                </a:gridCol>
                <a:gridCol w="1862475">
                  <a:extLst>
                    <a:ext uri="{9D8B030D-6E8A-4147-A177-3AD203B41FA5}">
                      <a16:colId xmlns:a16="http://schemas.microsoft.com/office/drawing/2014/main" val="2065259818"/>
                    </a:ext>
                  </a:extLst>
                </a:gridCol>
              </a:tblGrid>
              <a:tr h="558834">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4096063">
                <a:tc rowSpan="2">
                  <a:txBody>
                    <a:bodyPr/>
                    <a:lstStyle/>
                    <a:p>
                      <a:pPr algn="ctr"/>
                      <a:r>
                        <a:rPr lang="en-GB" sz="2800" dirty="0"/>
                        <a:t>Computer Science</a:t>
                      </a:r>
                    </a:p>
                  </a:txBody>
                  <a:tcPr marT="45721" marB="45721" vert="vert270" anchor="ctr"/>
                </a:tc>
                <a:tc>
                  <a:txBody>
                    <a:bodyPr/>
                    <a:lstStyle/>
                    <a:p>
                      <a:r>
                        <a:rPr lang="en-GB" sz="1200" b="1" dirty="0"/>
                        <a:t>Paper 1</a:t>
                      </a:r>
                    </a:p>
                  </a:txBody>
                  <a:tcPr marT="45721" marB="45721" vert="vert270" anchor="ctr"/>
                </a:tc>
                <a:tc>
                  <a:txBody>
                    <a:bodyPr/>
                    <a:lstStyle/>
                    <a:p>
                      <a:pPr algn="l">
                        <a:lnSpc>
                          <a:spcPct val="107000"/>
                        </a:lnSpc>
                        <a:spcAft>
                          <a:spcPts val="0"/>
                        </a:spcAf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1.1 Systems Architecture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1.1.1 Architecture of the CPU</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1.1.2 CPU Performance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1.1.3 Embedded Systems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l">
                        <a:lnSpc>
                          <a:spcPct val="107000"/>
                        </a:lnSpc>
                        <a:spcAft>
                          <a:spcPts val="0"/>
                        </a:spcAf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1.2 Memory and Storage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1.1.4 Primary Storage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1.1.5 Secondary Storage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1.1.6 Units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1.1.7 Data Storage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1.1.8 Compression</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1.2 Computer Networks, connections and protocols</a:t>
                      </a:r>
                    </a:p>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1.2.1 </a:t>
                      </a: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Networks and topologies </a:t>
                      </a:r>
                    </a:p>
                    <a:p>
                      <a:pPr marL="0" lvl="1" indent="0" algn="l">
                        <a:lnSpc>
                          <a:spcPct val="107000"/>
                        </a:lnSpc>
                        <a:spcAft>
                          <a:spcPts val="0"/>
                        </a:spcAft>
                        <a:buFont typeface="+mj-lt"/>
                        <a:buNone/>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1.2.2 Wired and wireless networks, protocols and layers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1.3 Network Security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1.3.1 Threats to computer systems and networks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1.3.2 Identifying and preventing vulnerabilities </a:t>
                      </a:r>
                    </a:p>
                  </a:txBody>
                  <a:tcPr marL="68580" marR="68580" marT="0" marB="0"/>
                </a:tc>
                <a:tc>
                  <a:txBody>
                    <a:bodyPr/>
                    <a:lstStyle/>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1.4 Systems Software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1.4.1 Operating Systems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1.4.2 Utility Software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lvl="1" indent="0" algn="l">
                        <a:lnSpc>
                          <a:spcPct val="107000"/>
                        </a:lnSpc>
                        <a:spcAft>
                          <a:spcPts val="0"/>
                        </a:spcAft>
                        <a:buFont typeface="+mj-lt"/>
                        <a:buNone/>
                        <a:tabLst>
                          <a:tab pos="176213" algn="l"/>
                        </a:tabLs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1.5 Ethical, legal, cultural and environmental impacts of digital technology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1.5.1 Ethical / legal / cultural issues / environmental issues / privacy issues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1.5.2 Legislation relevant to Computer Science: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1.5.3 The Data Protection Act 2018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1.5.4 Computer Misuse Act 1990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1.5.5 Copyright, Designs and Patents Act 1988</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1.5.6 Software Licenses (Open Source and Proprietary) </a:t>
                      </a:r>
                    </a:p>
                  </a:txBody>
                  <a:tcPr marL="68580" marR="68580" marT="0" marB="0"/>
                </a:tc>
                <a:extLst>
                  <a:ext uri="{0D108BD9-81ED-4DB2-BD59-A6C34878D82A}">
                    <a16:rowId xmlns:a16="http://schemas.microsoft.com/office/drawing/2014/main" val="2497711377"/>
                  </a:ext>
                </a:extLst>
              </a:tr>
              <a:tr h="1536565">
                <a:tc vMerge="1">
                  <a:txBody>
                    <a:bodyPr/>
                    <a:lstStyle/>
                    <a:p>
                      <a:endParaRPr lang="en-GB" dirty="0"/>
                    </a:p>
                  </a:txBody>
                  <a:tcPr/>
                </a:tc>
                <a:tc>
                  <a:txBody>
                    <a:bodyPr/>
                    <a:lstStyle/>
                    <a:p>
                      <a:r>
                        <a:rPr lang="en-US" sz="1200" b="1" dirty="0"/>
                        <a:t>P</a:t>
                      </a:r>
                      <a:r>
                        <a:rPr lang="en-GB" sz="1200" b="1" dirty="0"/>
                        <a:t>aper 2</a:t>
                      </a:r>
                    </a:p>
                  </a:txBody>
                  <a:tcPr marT="45721" marB="45721" vert="vert270" anchor="ctr"/>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 Algorithms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2.1.1 Computational Thinking</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2.1.2 Designing, creating and refining algorithms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2.1.3 Searching and sorting algorithms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Program Constructs; sequence, selection and iteration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The use of variables, constants, operators, inputs, outputs and assignment</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Arithmetic operators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Boolean operators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Programming Challenges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Programming Challenges </a:t>
                      </a: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163521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947946060"/>
              </p:ext>
            </p:extLst>
          </p:nvPr>
        </p:nvGraphicFramePr>
        <p:xfrm>
          <a:off x="0" y="666538"/>
          <a:ext cx="12191990" cy="6191460"/>
        </p:xfrm>
        <a:graphic>
          <a:graphicData uri="http://schemas.openxmlformats.org/drawingml/2006/table">
            <a:tbl>
              <a:tblPr firstRow="1" bandRow="1">
                <a:tableStyleId>{5940675A-B579-460E-94D1-54222C63F5DA}</a:tableStyleId>
              </a:tblPr>
              <a:tblGrid>
                <a:gridCol w="503434">
                  <a:extLst>
                    <a:ext uri="{9D8B030D-6E8A-4147-A177-3AD203B41FA5}">
                      <a16:colId xmlns:a16="http://schemas.microsoft.com/office/drawing/2014/main" val="1323354650"/>
                    </a:ext>
                  </a:extLst>
                </a:gridCol>
                <a:gridCol w="503434">
                  <a:extLst>
                    <a:ext uri="{9D8B030D-6E8A-4147-A177-3AD203B41FA5}">
                      <a16:colId xmlns:a16="http://schemas.microsoft.com/office/drawing/2014/main" val="229629103"/>
                    </a:ext>
                  </a:extLst>
                </a:gridCol>
                <a:gridCol w="1864187">
                  <a:extLst>
                    <a:ext uri="{9D8B030D-6E8A-4147-A177-3AD203B41FA5}">
                      <a16:colId xmlns:a16="http://schemas.microsoft.com/office/drawing/2014/main" val="2268397797"/>
                    </a:ext>
                  </a:extLst>
                </a:gridCol>
                <a:gridCol w="1864187">
                  <a:extLst>
                    <a:ext uri="{9D8B030D-6E8A-4147-A177-3AD203B41FA5}">
                      <a16:colId xmlns:a16="http://schemas.microsoft.com/office/drawing/2014/main" val="1411940593"/>
                    </a:ext>
                  </a:extLst>
                </a:gridCol>
                <a:gridCol w="1864187">
                  <a:extLst>
                    <a:ext uri="{9D8B030D-6E8A-4147-A177-3AD203B41FA5}">
                      <a16:colId xmlns:a16="http://schemas.microsoft.com/office/drawing/2014/main" val="415188477"/>
                    </a:ext>
                  </a:extLst>
                </a:gridCol>
                <a:gridCol w="1864187">
                  <a:extLst>
                    <a:ext uri="{9D8B030D-6E8A-4147-A177-3AD203B41FA5}">
                      <a16:colId xmlns:a16="http://schemas.microsoft.com/office/drawing/2014/main" val="2116589672"/>
                    </a:ext>
                  </a:extLst>
                </a:gridCol>
                <a:gridCol w="1864187">
                  <a:extLst>
                    <a:ext uri="{9D8B030D-6E8A-4147-A177-3AD203B41FA5}">
                      <a16:colId xmlns:a16="http://schemas.microsoft.com/office/drawing/2014/main" val="1988259304"/>
                    </a:ext>
                  </a:extLst>
                </a:gridCol>
                <a:gridCol w="1864187">
                  <a:extLst>
                    <a:ext uri="{9D8B030D-6E8A-4147-A177-3AD203B41FA5}">
                      <a16:colId xmlns:a16="http://schemas.microsoft.com/office/drawing/2014/main" val="2065259818"/>
                    </a:ext>
                  </a:extLst>
                </a:gridCol>
              </a:tblGrid>
              <a:tr h="528365">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563465">
                <a:tc rowSpan="2">
                  <a:txBody>
                    <a:bodyPr/>
                    <a:lstStyle/>
                    <a:p>
                      <a:pPr algn="ctr"/>
                      <a:r>
                        <a:rPr lang="en-GB" sz="2800" dirty="0"/>
                        <a:t>Drama</a:t>
                      </a:r>
                    </a:p>
                  </a:txBody>
                  <a:tcPr marT="45721" marB="45721" vert="vert270" anchor="ctr"/>
                </a:tc>
                <a:tc>
                  <a:txBody>
                    <a:bodyPr/>
                    <a:lstStyle/>
                    <a:p>
                      <a:r>
                        <a:rPr lang="en-GB" sz="1100" b="1" dirty="0"/>
                        <a:t>Main Topics</a:t>
                      </a:r>
                    </a:p>
                  </a:txBody>
                  <a:tcPr marT="45721" marB="45721" vert="vert270" anchor="ctr"/>
                </a:tc>
                <a:tc>
                  <a:txBody>
                    <a:bodyPr/>
                    <a:lstStyle/>
                    <a:p>
                      <a:r>
                        <a:rPr lang="en-US" sz="1100" b="1" dirty="0"/>
                        <a:t>Blood Brothers</a:t>
                      </a:r>
                      <a:endParaRPr lang="en-GB" sz="1100" b="1" dirty="0"/>
                    </a:p>
                  </a:txBody>
                  <a:tcPr marT="45721" marB="45721"/>
                </a:tc>
                <a:tc>
                  <a:txBody>
                    <a:bodyPr/>
                    <a:lstStyle/>
                    <a:p>
                      <a:r>
                        <a:rPr lang="en-US" sz="1100" b="1" dirty="0"/>
                        <a:t>Section B practice questions</a:t>
                      </a:r>
                      <a:endParaRPr lang="en-GB" sz="1100" b="1" dirty="0"/>
                    </a:p>
                  </a:txBody>
                  <a:tcPr marT="45721" marB="45721"/>
                </a:tc>
                <a:tc>
                  <a:txBody>
                    <a:bodyPr/>
                    <a:lstStyle/>
                    <a:p>
                      <a:r>
                        <a:rPr lang="en-US" sz="1100" b="1" dirty="0"/>
                        <a:t>Component 2 – devising drama</a:t>
                      </a:r>
                      <a:endParaRPr lang="en-GB" sz="1100" b="1" dirty="0"/>
                    </a:p>
                  </a:txBody>
                  <a:tcPr marT="45721" marB="45721"/>
                </a:tc>
                <a:tc>
                  <a:txBody>
                    <a:bodyPr/>
                    <a:lstStyle/>
                    <a:p>
                      <a:r>
                        <a:rPr lang="en-US" sz="1100" b="1" i="0" kern="1200" dirty="0">
                          <a:solidFill>
                            <a:schemeClr val="tx1"/>
                          </a:solidFill>
                          <a:effectLst/>
                          <a:latin typeface="+mn-lt"/>
                          <a:ea typeface="+mn-ea"/>
                          <a:cs typeface="+mn-cs"/>
                        </a:rPr>
                        <a:t>Devising log/recording practical exam</a:t>
                      </a:r>
                      <a:endParaRPr lang="en-GB" sz="1100" b="1" i="0" kern="1200" dirty="0">
                        <a:solidFill>
                          <a:schemeClr val="tx1"/>
                        </a:solidFill>
                        <a:effectLst/>
                        <a:latin typeface="+mn-lt"/>
                        <a:ea typeface="+mn-ea"/>
                        <a:cs typeface="+mn-cs"/>
                      </a:endParaRPr>
                    </a:p>
                  </a:txBody>
                  <a:tcPr marT="45721" marB="45721"/>
                </a:tc>
                <a:tc gridSpan="2">
                  <a:txBody>
                    <a:bodyPr/>
                    <a:lstStyle/>
                    <a:p>
                      <a:r>
                        <a:rPr lang="en-US" sz="1100" b="1" dirty="0"/>
                        <a:t>Theatre roles and terminology</a:t>
                      </a:r>
                      <a:endParaRPr lang="en-GB" sz="1100" b="1" dirty="0"/>
                    </a:p>
                  </a:txBody>
                  <a:tcPr marT="45721" marB="45721"/>
                </a:tc>
                <a:tc hMerge="1">
                  <a:txBody>
                    <a:bodyPr/>
                    <a:lstStyle/>
                    <a:p>
                      <a:endParaRPr lang="en-GB" sz="1200" b="1" dirty="0"/>
                    </a:p>
                  </a:txBody>
                  <a:tcPr marT="45721" marB="45721"/>
                </a:tc>
                <a:extLst>
                  <a:ext uri="{0D108BD9-81ED-4DB2-BD59-A6C34878D82A}">
                    <a16:rowId xmlns:a16="http://schemas.microsoft.com/office/drawing/2014/main" val="627657364"/>
                  </a:ext>
                </a:extLst>
              </a:tr>
              <a:tr h="2657359">
                <a:tc vMerge="1">
                  <a:txBody>
                    <a:bodyPr/>
                    <a:lstStyle/>
                    <a:p>
                      <a:endParaRPr lang="en-GB" dirty="0"/>
                    </a:p>
                  </a:txBody>
                  <a:tcPr/>
                </a:tc>
                <a:tc>
                  <a:txBody>
                    <a:bodyPr/>
                    <a:lstStyle/>
                    <a:p>
                      <a:r>
                        <a:rPr lang="en-GB" sz="1100" b="1" dirty="0"/>
                        <a:t>Additional information</a:t>
                      </a:r>
                    </a:p>
                  </a:txBody>
                  <a:tcPr marT="45721" marB="45721"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Design Skills Demonstrated in the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Character Motivation and Interaction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Social, Cultural and Historical Contexts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Interpret Texts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Specific Features of the Style/ Genre of the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Sub-text and the Creation of Mood and Atmosphere</a:t>
                      </a:r>
                      <a:endParaRPr lang="en-GB" sz="1100" b="1" dirty="0"/>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Spaced Retrieval Practice Questions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Detailed Feedback Given on Responses and Time Given to Reflect/Improve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Revision Booklets and Practice Questions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solidFill>
                            <a:srgbClr val="000000"/>
                          </a:solidFill>
                        </a:rPr>
                        <a:t>In-depth study of Theatre Practitioners and their techniques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Explore and Communicate Meaning</a:t>
                      </a: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What messages the company may be trying to communicate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solidFill>
                            <a:srgbClr val="000000"/>
                          </a:solidFill>
                        </a:rPr>
                        <a:t>Creation of theatre/design elements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solidFill>
                            <a:srgbClr val="000000"/>
                          </a:solidFill>
                        </a:rPr>
                        <a:t>Carry out research, develop and refinement, analyse and evaluate the process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Specific Features of the Style/ Genre of the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Create clear connections, between chosen practitioners and dramatic intentions</a:t>
                      </a: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t>40% of overall GCSE Drama complete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chemeClr val="tx1"/>
                          </a:solidFill>
                        </a:rPr>
                        <a:t>Solidify Dramatic Intentions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chemeClr val="tx1"/>
                          </a:solidFill>
                        </a:rPr>
                        <a:t>Carry out research and develop their own ideas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chemeClr val="tx1"/>
                          </a:solidFill>
                        </a:rPr>
                        <a:t>Rehearse, refine and amend their work</a:t>
                      </a:r>
                    </a:p>
                    <a:p>
                      <a:pPr rtl="0" fontAlgn="base"/>
                      <a:endParaRPr lang="en-GB" sz="1100" b="0" i="0" kern="1200" dirty="0">
                        <a:solidFill>
                          <a:schemeClr val="tx1"/>
                        </a:solidFill>
                        <a:effectLst/>
                        <a:latin typeface="+mn-lt"/>
                        <a:ea typeface="+mn-ea"/>
                        <a:cs typeface="+mn-cs"/>
                      </a:endParaRPr>
                    </a:p>
                  </a:txBody>
                  <a:tcPr marT="45721" marB="45721"/>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Use of the Performance Space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Relationships realised between Performers and Audience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Collaborate with others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Stage Positioning &amp; Stage Configuration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Drama and Theatre Terminology and how to use it appropriately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The Roles and Responsibilities of Theatre Makers in Contemporary, Professional Practice </a:t>
                      </a:r>
                    </a:p>
                  </a:txBody>
                  <a:tcPr marT="45721" marB="45721"/>
                </a:tc>
                <a:tc hMerge="1">
                  <a:txBody>
                    <a:bodyPr/>
                    <a:lstStyle/>
                    <a:p>
                      <a:endParaRPr lang="en-GB" sz="1200" b="1" dirty="0"/>
                    </a:p>
                  </a:txBody>
                  <a:tcPr marT="45721" marB="45721"/>
                </a:tc>
                <a:extLst>
                  <a:ext uri="{0D108BD9-81ED-4DB2-BD59-A6C34878D82A}">
                    <a16:rowId xmlns:a16="http://schemas.microsoft.com/office/drawing/2014/main" val="552443569"/>
                  </a:ext>
                </a:extLst>
              </a:tr>
              <a:tr h="777007">
                <a:tc rowSpan="2">
                  <a:txBody>
                    <a:bodyPr/>
                    <a:lstStyle/>
                    <a:p>
                      <a:pPr algn="ctr"/>
                      <a:r>
                        <a:rPr lang="en-GB" sz="2800" dirty="0"/>
                        <a:t>French</a:t>
                      </a:r>
                    </a:p>
                  </a:txBody>
                  <a:tcPr marT="45721" marB="45721" vert="vert270" anchor="ctr"/>
                </a:tc>
                <a:tc>
                  <a:txBody>
                    <a:bodyPr/>
                    <a:lstStyle/>
                    <a:p>
                      <a:r>
                        <a:rPr lang="en-GB" sz="1100" b="1"/>
                        <a:t>Main Topics</a:t>
                      </a:r>
                      <a:endParaRPr lang="en-GB" sz="1100" b="1" dirty="0"/>
                    </a:p>
                  </a:txBody>
                  <a:tcPr marT="45721" marB="45721" vert="vert270" anchor="ctr"/>
                </a:tc>
                <a:tc>
                  <a:txBody>
                    <a:bodyPr/>
                    <a:lstStyle/>
                    <a:p>
                      <a:r>
                        <a:rPr lang="en-GB" sz="1100" b="0" dirty="0"/>
                        <a:t>Media and Technology -</a:t>
                      </a:r>
                    </a:p>
                    <a:p>
                      <a:r>
                        <a:rPr lang="en-GB" sz="1100" b="0" dirty="0"/>
                        <a:t>My personal world – staying active</a:t>
                      </a:r>
                    </a:p>
                  </a:txBody>
                  <a:tcPr marT="45721" marB="45721"/>
                </a:tc>
                <a:tc>
                  <a:txBody>
                    <a:bodyPr/>
                    <a:lstStyle/>
                    <a:p>
                      <a:r>
                        <a:rPr lang="en-GB" sz="1100" b="0" dirty="0"/>
                        <a:t>My personal world</a:t>
                      </a:r>
                      <a:r>
                        <a:rPr lang="en-GB" sz="1100" b="0" baseline="0" dirty="0"/>
                        <a:t> </a:t>
                      </a:r>
                    </a:p>
                    <a:p>
                      <a:r>
                        <a:rPr lang="en-GB" sz="1100" b="0" baseline="0" dirty="0"/>
                        <a:t>Family, friends and friendship. Role-models </a:t>
                      </a:r>
                    </a:p>
                    <a:p>
                      <a:r>
                        <a:rPr lang="en-GB" sz="1100" b="0" baseline="0" dirty="0"/>
                        <a:t>and celebrations. </a:t>
                      </a:r>
                      <a:endParaRPr lang="en-GB" sz="1100" b="0" dirty="0"/>
                    </a:p>
                  </a:txBody>
                  <a:tcPr marT="45721" marB="45721"/>
                </a:tc>
                <a:tc>
                  <a:txBody>
                    <a:bodyPr/>
                    <a:lstStyle/>
                    <a:p>
                      <a:r>
                        <a:rPr lang="en-GB" sz="1100" b="0" dirty="0"/>
                        <a:t>Studying and my future -  school life, progress at school,</a:t>
                      </a:r>
                      <a:r>
                        <a:rPr lang="en-GB" sz="1100" b="0" baseline="0" dirty="0"/>
                        <a:t> learning languages. </a:t>
                      </a:r>
                      <a:endParaRPr lang="en-GB" sz="1100" b="0" dirty="0"/>
                    </a:p>
                  </a:txBody>
                  <a:tcPr marT="45721" marB="45721"/>
                </a:tc>
                <a:tc>
                  <a:txBody>
                    <a:bodyPr/>
                    <a:lstStyle/>
                    <a:p>
                      <a:r>
                        <a:rPr lang="en-GB" sz="1100" b="0" dirty="0"/>
                        <a:t>Lifestyle</a:t>
                      </a:r>
                      <a:r>
                        <a:rPr lang="en-GB" sz="1100" b="0" baseline="0" dirty="0"/>
                        <a:t>, wellbeing and mental health. </a:t>
                      </a:r>
                      <a:endParaRPr lang="en-GB" sz="1100" b="0" dirty="0"/>
                    </a:p>
                  </a:txBody>
                  <a:tcPr marT="45721" marB="45721"/>
                </a:tc>
                <a:tc>
                  <a:txBody>
                    <a:bodyPr/>
                    <a:lstStyle/>
                    <a:p>
                      <a:r>
                        <a:rPr lang="en-GB" sz="1100" b="0" dirty="0"/>
                        <a:t>Travel</a:t>
                      </a:r>
                      <a:r>
                        <a:rPr lang="en-GB" sz="1100" b="0" baseline="0" dirty="0"/>
                        <a:t> and tourism, including ideal holiday and staycations. </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t>Travel</a:t>
                      </a:r>
                      <a:r>
                        <a:rPr lang="en-GB" sz="1100" b="0" baseline="0" dirty="0"/>
                        <a:t> and tourism, including ideal holiday and staycations. </a:t>
                      </a:r>
                    </a:p>
                  </a:txBody>
                  <a:tcPr marT="45721" marB="45721"/>
                </a:tc>
                <a:extLst>
                  <a:ext uri="{0D108BD9-81ED-4DB2-BD59-A6C34878D82A}">
                    <a16:rowId xmlns:a16="http://schemas.microsoft.com/office/drawing/2014/main" val="2497711377"/>
                  </a:ext>
                </a:extLst>
              </a:tr>
              <a:tr h="1665264">
                <a:tc vMerge="1">
                  <a:txBody>
                    <a:bodyPr/>
                    <a:lstStyle/>
                    <a:p>
                      <a:endParaRPr lang="en-GB" dirty="0"/>
                    </a:p>
                  </a:txBody>
                  <a:tcPr/>
                </a:tc>
                <a:tc>
                  <a:txBody>
                    <a:bodyPr/>
                    <a:lstStyle/>
                    <a:p>
                      <a:r>
                        <a:rPr lang="en-GB" sz="1100" b="1" dirty="0"/>
                        <a:t>Additional information</a:t>
                      </a:r>
                    </a:p>
                  </a:txBody>
                  <a:tcPr marT="45721" marB="45721" vert="vert270" anchor="ctr"/>
                </a:tc>
                <a:tc>
                  <a:txBody>
                    <a:bodyPr/>
                    <a:lstStyle/>
                    <a:p>
                      <a:r>
                        <a:rPr lang="en-GB" sz="1100" b="0" dirty="0"/>
                        <a:t>Present,</a:t>
                      </a:r>
                      <a:r>
                        <a:rPr lang="en-GB" sz="1100" b="0" baseline="0" dirty="0"/>
                        <a:t> past, future tenses. </a:t>
                      </a:r>
                      <a:endParaRPr lang="en-GB" sz="1100" b="0" dirty="0"/>
                    </a:p>
                    <a:p>
                      <a:r>
                        <a:rPr lang="en-GB" sz="1100" b="0" dirty="0"/>
                        <a:t>Skills –</a:t>
                      </a:r>
                      <a:r>
                        <a:rPr lang="en-GB" sz="1100" b="0" baseline="0" dirty="0"/>
                        <a:t> preparing roleplay</a:t>
                      </a:r>
                    </a:p>
                    <a:p>
                      <a:r>
                        <a:rPr lang="en-GB" sz="1100" b="0" baseline="0" dirty="0"/>
                        <a:t>Listening and transcribing in French.</a:t>
                      </a:r>
                    </a:p>
                    <a:p>
                      <a:r>
                        <a:rPr lang="en-GB" sz="1100" b="0" baseline="0" dirty="0"/>
                        <a:t>Discussing pros and cons</a:t>
                      </a:r>
                      <a:endParaRPr lang="en-GB" sz="1100" b="0" dirty="0"/>
                    </a:p>
                    <a:p>
                      <a:endParaRPr lang="en-GB" sz="1100" b="1" dirty="0"/>
                    </a:p>
                    <a:p>
                      <a:endParaRPr lang="en-GB" sz="1100" b="1" dirty="0"/>
                    </a:p>
                  </a:txBody>
                  <a:tcPr marT="45721" marB="45721"/>
                </a:tc>
                <a:tc>
                  <a:txBody>
                    <a:bodyPr/>
                    <a:lstStyle/>
                    <a:p>
                      <a:r>
                        <a:rPr lang="en-GB" sz="1100" b="0" baseline="0" dirty="0"/>
                        <a:t>Emphatic and direct object pronouns.</a:t>
                      </a:r>
                    </a:p>
                    <a:p>
                      <a:r>
                        <a:rPr lang="en-GB" sz="1100" b="0" baseline="0" dirty="0"/>
                        <a:t>Reflexive verbs. </a:t>
                      </a:r>
                    </a:p>
                    <a:p>
                      <a:r>
                        <a:rPr lang="en-GB" sz="1100" b="0" baseline="0" dirty="0"/>
                        <a:t>Describing a photo</a:t>
                      </a:r>
                    </a:p>
                    <a:p>
                      <a:r>
                        <a:rPr lang="en-GB" sz="1100" b="0" baseline="0" dirty="0"/>
                        <a:t>Translation into French</a:t>
                      </a:r>
                    </a:p>
                    <a:p>
                      <a:r>
                        <a:rPr lang="en-GB" sz="1100" b="0" baseline="0" dirty="0"/>
                        <a:t>Extended sentences- sequencers and connectives. </a:t>
                      </a:r>
                    </a:p>
                    <a:p>
                      <a:r>
                        <a:rPr lang="en-GB" sz="1100" b="0" baseline="0" dirty="0"/>
                        <a:t>Assessment – Listening, Reading, Writing</a:t>
                      </a:r>
                      <a:endParaRPr lang="en-GB" sz="1100" b="0" dirty="0"/>
                    </a:p>
                  </a:txBody>
                  <a:tcPr marT="45721" marB="45721"/>
                </a:tc>
                <a:tc>
                  <a:txBody>
                    <a:bodyPr/>
                    <a:lstStyle/>
                    <a:p>
                      <a:r>
                        <a:rPr lang="en-GB" sz="1100" b="0" dirty="0"/>
                        <a:t>Comparative</a:t>
                      </a:r>
                      <a:r>
                        <a:rPr lang="en-GB" sz="1100" b="0" baseline="0" dirty="0"/>
                        <a:t> adjectives</a:t>
                      </a:r>
                    </a:p>
                    <a:p>
                      <a:r>
                        <a:rPr lang="en-GB" sz="1100" b="0" baseline="0" dirty="0"/>
                        <a:t>Impersonal verb structures</a:t>
                      </a:r>
                    </a:p>
                    <a:p>
                      <a:r>
                        <a:rPr lang="en-GB" sz="1100" b="0" baseline="0" dirty="0"/>
                        <a:t>Opinions with reasons</a:t>
                      </a:r>
                    </a:p>
                    <a:p>
                      <a:r>
                        <a:rPr lang="en-GB" sz="1100" b="0" baseline="0" dirty="0"/>
                        <a:t>Jan. Mock GCSE speaking exam.</a:t>
                      </a:r>
                      <a:endParaRPr lang="en-GB" sz="1100" b="0" dirty="0"/>
                    </a:p>
                  </a:txBody>
                  <a:tcPr marT="45721" marB="45721"/>
                </a:tc>
                <a:tc>
                  <a:txBody>
                    <a:bodyPr/>
                    <a:lstStyle/>
                    <a:p>
                      <a:r>
                        <a:rPr lang="en-GB" sz="1100" b="0" dirty="0"/>
                        <a:t>Modal verbs- giving advice.</a:t>
                      </a:r>
                    </a:p>
                    <a:p>
                      <a:r>
                        <a:rPr lang="en-GB" sz="1100" b="0" dirty="0"/>
                        <a:t>Perfect tense of reflexive</a:t>
                      </a:r>
                      <a:r>
                        <a:rPr lang="en-GB" sz="1100" b="0" baseline="0" dirty="0"/>
                        <a:t> verbs.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t>Assessment – Listening, Reading, Writing</a:t>
                      </a:r>
                      <a:endParaRPr lang="en-GB" sz="1100" b="0" dirty="0"/>
                    </a:p>
                  </a:txBody>
                  <a:tcPr marT="45721" marB="45721"/>
                </a:tc>
                <a:tc>
                  <a:txBody>
                    <a:bodyPr/>
                    <a:lstStyle/>
                    <a:p>
                      <a:r>
                        <a:rPr lang="en-GB" sz="1100" b="0" dirty="0"/>
                        <a:t>Conditional tense.</a:t>
                      </a:r>
                    </a:p>
                    <a:p>
                      <a:r>
                        <a:rPr lang="en-GB" sz="1100" b="0" dirty="0"/>
                        <a:t>Perfect</a:t>
                      </a:r>
                      <a:r>
                        <a:rPr lang="en-GB" sz="1100" b="0" baseline="0" dirty="0"/>
                        <a:t> tense of modal verbs.</a:t>
                      </a:r>
                    </a:p>
                    <a:p>
                      <a:r>
                        <a:rPr lang="en-GB" sz="1100" b="0" baseline="0" dirty="0"/>
                        <a:t>Range of tenses. </a:t>
                      </a:r>
                    </a:p>
                    <a:p>
                      <a:r>
                        <a:rPr lang="en-GB" sz="1100" b="0" baseline="0" dirty="0"/>
                        <a:t>Relative pronouns. </a:t>
                      </a:r>
                      <a:endParaRPr lang="en-GB" sz="1100" b="0" dirty="0"/>
                    </a:p>
                  </a:txBody>
                  <a:tcPr marT="45721" marB="45721"/>
                </a:tc>
                <a:tc>
                  <a:txBody>
                    <a:bodyPr/>
                    <a:lstStyle/>
                    <a:p>
                      <a:r>
                        <a:rPr lang="en-GB" sz="1100" b="0" dirty="0"/>
                        <a:t>June –</a:t>
                      </a:r>
                      <a:r>
                        <a:rPr lang="en-GB" sz="1100" b="0" baseline="0" dirty="0"/>
                        <a:t> Mock GCSE speaking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t>Assessment – Listening, Reading, Writing</a:t>
                      </a:r>
                      <a:endParaRPr lang="en-GB" sz="1100" b="0" dirty="0"/>
                    </a:p>
                  </a:txBody>
                  <a:tcPr marT="45721" marB="45721"/>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
        <p:nvSpPr>
          <p:cNvPr id="102" name="Text Placeholder 2">
            <a:extLst>
              <a:ext uri="{FF2B5EF4-FFF2-40B4-BE49-F238E27FC236}">
                <a16:creationId xmlns:a16="http://schemas.microsoft.com/office/drawing/2014/main" id="{722FBCE6-B1F3-9248-B44C-C4FAD21F8742}"/>
              </a:ext>
            </a:extLst>
          </p:cNvPr>
          <p:cNvSpPr txBox="1">
            <a:spLocks/>
          </p:cNvSpPr>
          <p:nvPr/>
        </p:nvSpPr>
        <p:spPr>
          <a:xfrm>
            <a:off x="4721704" y="5777758"/>
            <a:ext cx="1593253" cy="50775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4" name="Text Placeholder 2">
            <a:extLst>
              <a:ext uri="{FF2B5EF4-FFF2-40B4-BE49-F238E27FC236}">
                <a16:creationId xmlns:a16="http://schemas.microsoft.com/office/drawing/2014/main" id="{CAF1896F-FABE-F245-AB6F-41EF2AFAFF41}"/>
              </a:ext>
            </a:extLst>
          </p:cNvPr>
          <p:cNvSpPr txBox="1">
            <a:spLocks/>
          </p:cNvSpPr>
          <p:nvPr/>
        </p:nvSpPr>
        <p:spPr>
          <a:xfrm>
            <a:off x="5174567" y="5061158"/>
            <a:ext cx="1638315" cy="54208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4" name="Text Placeholder 7">
            <a:extLst>
              <a:ext uri="{FF2B5EF4-FFF2-40B4-BE49-F238E27FC236}">
                <a16:creationId xmlns:a16="http://schemas.microsoft.com/office/drawing/2014/main" id="{EAB0D283-92FE-44A5-955C-514BE7C08760}"/>
              </a:ext>
            </a:extLst>
          </p:cNvPr>
          <p:cNvSpPr txBox="1">
            <a:spLocks/>
          </p:cNvSpPr>
          <p:nvPr/>
        </p:nvSpPr>
        <p:spPr>
          <a:xfrm>
            <a:off x="7521439" y="6024966"/>
            <a:ext cx="1624414" cy="632949"/>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6" name="Text Placeholder 4">
            <a:extLst>
              <a:ext uri="{FF2B5EF4-FFF2-40B4-BE49-F238E27FC236}">
                <a16:creationId xmlns:a16="http://schemas.microsoft.com/office/drawing/2014/main" id="{6BC4A530-970A-4912-A0DC-548C3787BCC9}"/>
              </a:ext>
            </a:extLst>
          </p:cNvPr>
          <p:cNvSpPr txBox="1">
            <a:spLocks/>
          </p:cNvSpPr>
          <p:nvPr/>
        </p:nvSpPr>
        <p:spPr>
          <a:xfrm>
            <a:off x="8258274" y="4743327"/>
            <a:ext cx="1597191" cy="479989"/>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7" name="Text Placeholder 4">
            <a:extLst>
              <a:ext uri="{FF2B5EF4-FFF2-40B4-BE49-F238E27FC236}">
                <a16:creationId xmlns:a16="http://schemas.microsoft.com/office/drawing/2014/main" id="{10E76070-59A4-4CB5-A4F8-5B8BB4AE6EF6}"/>
              </a:ext>
            </a:extLst>
          </p:cNvPr>
          <p:cNvSpPr txBox="1">
            <a:spLocks/>
          </p:cNvSpPr>
          <p:nvPr/>
        </p:nvSpPr>
        <p:spPr>
          <a:xfrm>
            <a:off x="10222163" y="4903525"/>
            <a:ext cx="1348777" cy="506352"/>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8" name="Text Placeholder 7">
            <a:extLst>
              <a:ext uri="{FF2B5EF4-FFF2-40B4-BE49-F238E27FC236}">
                <a16:creationId xmlns:a16="http://schemas.microsoft.com/office/drawing/2014/main" id="{B319D2E5-2236-49FF-9133-71707C5F907D}"/>
              </a:ext>
            </a:extLst>
          </p:cNvPr>
          <p:cNvSpPr txBox="1">
            <a:spLocks/>
          </p:cNvSpPr>
          <p:nvPr/>
        </p:nvSpPr>
        <p:spPr>
          <a:xfrm>
            <a:off x="9676046" y="5829793"/>
            <a:ext cx="1686092" cy="745557"/>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Tree>
    <p:extLst>
      <p:ext uri="{BB962C8B-B14F-4D97-AF65-F5344CB8AC3E}">
        <p14:creationId xmlns:p14="http://schemas.microsoft.com/office/powerpoint/2010/main" val="131244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140243739"/>
              </p:ext>
            </p:extLst>
          </p:nvPr>
        </p:nvGraphicFramePr>
        <p:xfrm>
          <a:off x="0" y="666536"/>
          <a:ext cx="12191990" cy="6150187"/>
        </p:xfrm>
        <a:graphic>
          <a:graphicData uri="http://schemas.openxmlformats.org/drawingml/2006/table">
            <a:tbl>
              <a:tblPr firstRow="1" bandRow="1">
                <a:tableStyleId>{5940675A-B579-460E-94D1-54222C63F5DA}</a:tableStyleId>
              </a:tblPr>
              <a:tblGrid>
                <a:gridCol w="509452">
                  <a:extLst>
                    <a:ext uri="{9D8B030D-6E8A-4147-A177-3AD203B41FA5}">
                      <a16:colId xmlns:a16="http://schemas.microsoft.com/office/drawing/2014/main" val="1323354650"/>
                    </a:ext>
                  </a:extLst>
                </a:gridCol>
                <a:gridCol w="509452">
                  <a:extLst>
                    <a:ext uri="{9D8B030D-6E8A-4147-A177-3AD203B41FA5}">
                      <a16:colId xmlns:a16="http://schemas.microsoft.com/office/drawing/2014/main" val="229629103"/>
                    </a:ext>
                  </a:extLst>
                </a:gridCol>
                <a:gridCol w="1862181">
                  <a:extLst>
                    <a:ext uri="{9D8B030D-6E8A-4147-A177-3AD203B41FA5}">
                      <a16:colId xmlns:a16="http://schemas.microsoft.com/office/drawing/2014/main" val="2268397797"/>
                    </a:ext>
                  </a:extLst>
                </a:gridCol>
                <a:gridCol w="1862181">
                  <a:extLst>
                    <a:ext uri="{9D8B030D-6E8A-4147-A177-3AD203B41FA5}">
                      <a16:colId xmlns:a16="http://schemas.microsoft.com/office/drawing/2014/main" val="1411940593"/>
                    </a:ext>
                  </a:extLst>
                </a:gridCol>
                <a:gridCol w="1862181">
                  <a:extLst>
                    <a:ext uri="{9D8B030D-6E8A-4147-A177-3AD203B41FA5}">
                      <a16:colId xmlns:a16="http://schemas.microsoft.com/office/drawing/2014/main" val="415188477"/>
                    </a:ext>
                  </a:extLst>
                </a:gridCol>
                <a:gridCol w="1862181">
                  <a:extLst>
                    <a:ext uri="{9D8B030D-6E8A-4147-A177-3AD203B41FA5}">
                      <a16:colId xmlns:a16="http://schemas.microsoft.com/office/drawing/2014/main" val="2116589672"/>
                    </a:ext>
                  </a:extLst>
                </a:gridCol>
                <a:gridCol w="1862181">
                  <a:extLst>
                    <a:ext uri="{9D8B030D-6E8A-4147-A177-3AD203B41FA5}">
                      <a16:colId xmlns:a16="http://schemas.microsoft.com/office/drawing/2014/main" val="1988259304"/>
                    </a:ext>
                  </a:extLst>
                </a:gridCol>
                <a:gridCol w="1862181">
                  <a:extLst>
                    <a:ext uri="{9D8B030D-6E8A-4147-A177-3AD203B41FA5}">
                      <a16:colId xmlns:a16="http://schemas.microsoft.com/office/drawing/2014/main" val="2065259818"/>
                    </a:ext>
                  </a:extLst>
                </a:gridCol>
              </a:tblGrid>
              <a:tr h="535732">
                <a:tc gridSpan="2">
                  <a:txBody>
                    <a:bodyPr/>
                    <a:lstStyle/>
                    <a:p>
                      <a:pPr algn="ctr"/>
                      <a:r>
                        <a:rPr lang="en-GB" sz="1400" b="1" dirty="0">
                          <a:latin typeface="+mn-lt"/>
                        </a:rPr>
                        <a:t>Subject</a:t>
                      </a:r>
                    </a:p>
                  </a:txBody>
                  <a:tcPr marT="45721" marB="45721"/>
                </a:tc>
                <a:tc hMerge="1">
                  <a:txBody>
                    <a:bodyPr/>
                    <a:lstStyle/>
                    <a:p>
                      <a:endParaRPr lang="en-GB" b="1" dirty="0"/>
                    </a:p>
                  </a:txBody>
                  <a:tcPr/>
                </a:tc>
                <a:tc>
                  <a:txBody>
                    <a:bodyPr/>
                    <a:lstStyle/>
                    <a:p>
                      <a:r>
                        <a:rPr lang="en-GB" sz="1100" b="1" dirty="0">
                          <a:latin typeface="+mn-lt"/>
                        </a:rPr>
                        <a:t>HT1</a:t>
                      </a:r>
                    </a:p>
                    <a:p>
                      <a:r>
                        <a:rPr lang="en-GB" sz="1100" b="1" dirty="0">
                          <a:latin typeface="+mn-lt"/>
                        </a:rPr>
                        <a:t>(Sept-Oct)</a:t>
                      </a:r>
                    </a:p>
                  </a:txBody>
                  <a:tcPr marT="45721" marB="45721"/>
                </a:tc>
                <a:tc>
                  <a:txBody>
                    <a:bodyPr/>
                    <a:lstStyle/>
                    <a:p>
                      <a:r>
                        <a:rPr lang="en-GB" sz="1100" b="1" dirty="0">
                          <a:latin typeface="+mn-lt"/>
                        </a:rPr>
                        <a:t>HT2</a:t>
                      </a:r>
                    </a:p>
                    <a:p>
                      <a:r>
                        <a:rPr lang="en-GB" sz="1100" b="1" dirty="0">
                          <a:latin typeface="+mn-lt"/>
                        </a:rPr>
                        <a:t>(Nov-Dec)</a:t>
                      </a:r>
                    </a:p>
                  </a:txBody>
                  <a:tcPr marT="45721" marB="45721"/>
                </a:tc>
                <a:tc>
                  <a:txBody>
                    <a:bodyPr/>
                    <a:lstStyle/>
                    <a:p>
                      <a:r>
                        <a:rPr lang="en-GB" sz="1100" b="1" dirty="0">
                          <a:latin typeface="+mn-lt"/>
                        </a:rPr>
                        <a:t>HT3</a:t>
                      </a:r>
                    </a:p>
                    <a:p>
                      <a:r>
                        <a:rPr lang="en-GB" sz="1100" b="1" dirty="0">
                          <a:latin typeface="+mn-lt"/>
                        </a:rPr>
                        <a:t>(Jan-Feb)</a:t>
                      </a:r>
                    </a:p>
                  </a:txBody>
                  <a:tcPr marT="45721" marB="45721"/>
                </a:tc>
                <a:tc>
                  <a:txBody>
                    <a:bodyPr/>
                    <a:lstStyle/>
                    <a:p>
                      <a:r>
                        <a:rPr lang="en-GB" sz="1100" b="1" dirty="0">
                          <a:latin typeface="+mn-lt"/>
                        </a:rPr>
                        <a:t>HT4</a:t>
                      </a:r>
                    </a:p>
                    <a:p>
                      <a:r>
                        <a:rPr lang="en-GB" sz="1100" b="1" dirty="0">
                          <a:latin typeface="+mn-lt"/>
                        </a:rPr>
                        <a:t>(March-April)</a:t>
                      </a:r>
                    </a:p>
                  </a:txBody>
                  <a:tcPr marT="45721" marB="45721"/>
                </a:tc>
                <a:tc>
                  <a:txBody>
                    <a:bodyPr/>
                    <a:lstStyle/>
                    <a:p>
                      <a:r>
                        <a:rPr lang="en-GB" sz="1100" b="1" dirty="0">
                          <a:latin typeface="+mn-lt"/>
                        </a:rPr>
                        <a:t>HT5</a:t>
                      </a:r>
                    </a:p>
                    <a:p>
                      <a:r>
                        <a:rPr lang="en-GB" sz="1100" b="1" dirty="0">
                          <a:latin typeface="+mn-lt"/>
                        </a:rPr>
                        <a:t>(April-May)</a:t>
                      </a:r>
                    </a:p>
                  </a:txBody>
                  <a:tcPr marT="45721" marB="45721">
                    <a:lnR w="12700" cap="flat" cmpd="sng" algn="ctr">
                      <a:solidFill>
                        <a:schemeClr val="tx1"/>
                      </a:solidFill>
                      <a:prstDash val="solid"/>
                      <a:round/>
                      <a:headEnd type="none" w="med" len="med"/>
                      <a:tailEnd type="none" w="med" len="med"/>
                    </a:lnR>
                  </a:tcPr>
                </a:tc>
                <a:tc>
                  <a:txBody>
                    <a:bodyPr/>
                    <a:lstStyle/>
                    <a:p>
                      <a:r>
                        <a:rPr lang="en-GB" sz="1400" b="1" dirty="0">
                          <a:latin typeface="+mn-lt"/>
                        </a:rPr>
                        <a:t>HT6</a:t>
                      </a:r>
                    </a:p>
                    <a:p>
                      <a:r>
                        <a:rPr lang="en-GB" sz="1400" b="1" dirty="0">
                          <a:latin typeface="+mn-lt"/>
                        </a:rPr>
                        <a:t>(June-July)</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44465016"/>
                  </a:ext>
                </a:extLst>
              </a:tr>
              <a:tr h="1010970">
                <a:tc rowSpan="2">
                  <a:txBody>
                    <a:bodyPr/>
                    <a:lstStyle/>
                    <a:p>
                      <a:pPr algn="ctr"/>
                      <a:r>
                        <a:rPr lang="en-GB" sz="2800" dirty="0">
                          <a:latin typeface="+mn-lt"/>
                        </a:rPr>
                        <a:t>Geography</a:t>
                      </a:r>
                    </a:p>
                  </a:txBody>
                  <a:tcPr marT="45721" marB="45721" vert="vert270" anchor="ctr"/>
                </a:tc>
                <a:tc>
                  <a:txBody>
                    <a:bodyPr/>
                    <a:lstStyle/>
                    <a:p>
                      <a:r>
                        <a:rPr lang="en-GB" sz="1400" b="1" dirty="0">
                          <a:latin typeface="+mn-lt"/>
                        </a:rPr>
                        <a:t>Main Topics</a:t>
                      </a:r>
                    </a:p>
                  </a:txBody>
                  <a:tcPr marT="45721" marB="45721" vert="vert270" anchor="ctr">
                    <a:lnB w="12700" cap="flat" cmpd="sng" algn="ctr">
                      <a:solidFill>
                        <a:schemeClr val="tx1"/>
                      </a:solidFill>
                      <a:prstDash val="solid"/>
                      <a:round/>
                      <a:headEnd type="none" w="med" len="med"/>
                      <a:tailEnd type="none" w="med" len="med"/>
                    </a:lnB>
                  </a:tcPr>
                </a:tc>
                <a:tc gridSpan="2">
                  <a:txBody>
                    <a:bodyPr/>
                    <a:lstStyle/>
                    <a:p>
                      <a:pPr marL="228600" indent="-228600" algn="l">
                        <a:lnSpc>
                          <a:spcPct val="100000"/>
                        </a:lnSpc>
                        <a:spcAft>
                          <a:spcPts val="800"/>
                        </a:spcAft>
                        <a:buAutoNum type="arabicPeriod"/>
                      </a:pPr>
                      <a:r>
                        <a:rPr lang="en-GB" sz="1100" b="1" dirty="0">
                          <a:effectLst/>
                          <a:latin typeface="+mn-lt"/>
                          <a:ea typeface="Calibri" panose="020F0502020204030204" pitchFamily="34" charset="0"/>
                          <a:cs typeface="Times New Roman" panose="02020603050405020304" pitchFamily="18" charset="0"/>
                        </a:rPr>
                        <a:t>NATURAL HAZARDS – Weather/Tropical Storms/ Climate Change</a:t>
                      </a:r>
                    </a:p>
                    <a:p>
                      <a:pPr algn="l">
                        <a:lnSpc>
                          <a:spcPct val="100000"/>
                        </a:lnSpc>
                        <a:spcAft>
                          <a:spcPts val="800"/>
                        </a:spcAft>
                      </a:pPr>
                      <a:r>
                        <a:rPr lang="en-GB" sz="1100" b="1" dirty="0">
                          <a:effectLst/>
                          <a:latin typeface="+mn-lt"/>
                          <a:ea typeface="Calibri" panose="020F0502020204030204" pitchFamily="34" charset="0"/>
                          <a:cs typeface="Times New Roman" panose="02020603050405020304" pitchFamily="18" charset="0"/>
                        </a:rPr>
                        <a:t>2.  THE LIVING WORLD</a:t>
                      </a:r>
                    </a:p>
                    <a:p>
                      <a:pPr algn="l">
                        <a:lnSpc>
                          <a:spcPct val="100000"/>
                        </a:lnSpc>
                        <a:spcAft>
                          <a:spcPts val="800"/>
                        </a:spcAft>
                      </a:pPr>
                      <a:r>
                        <a:rPr lang="en-GB" sz="1100" b="1" dirty="0">
                          <a:effectLst/>
                          <a:latin typeface="+mn-lt"/>
                          <a:ea typeface="Calibri" panose="020F0502020204030204" pitchFamily="34" charset="0"/>
                          <a:cs typeface="Times New Roman" panose="02020603050405020304" pitchFamily="18" charset="0"/>
                        </a:rPr>
                        <a:t>       - TROPICAL RAINFORESTS and HOT DESERTS</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marL="68580" marR="68580" marT="0" marB="0"/>
                </a:tc>
                <a:tc gridSpan="2">
                  <a:txBody>
                    <a:bodyPr/>
                    <a:lstStyle/>
                    <a:p>
                      <a:pPr algn="l">
                        <a:lnSpc>
                          <a:spcPct val="100000"/>
                        </a:lnSpc>
                        <a:spcAft>
                          <a:spcPts val="800"/>
                        </a:spcAft>
                      </a:pPr>
                      <a:r>
                        <a:rPr lang="en-GB" sz="1100" b="1" dirty="0">
                          <a:effectLst/>
                          <a:latin typeface="+mn-lt"/>
                          <a:ea typeface="Calibri" panose="020F0502020204030204" pitchFamily="34" charset="0"/>
                          <a:cs typeface="Calibri" panose="020F0502020204030204" pitchFamily="34" charset="0"/>
                        </a:rPr>
                        <a:t>HOT DESERTS -continued</a:t>
                      </a:r>
                    </a:p>
                    <a:p>
                      <a:pPr algn="l">
                        <a:lnSpc>
                          <a:spcPct val="100000"/>
                        </a:lnSpc>
                        <a:spcAft>
                          <a:spcPts val="800"/>
                        </a:spcAft>
                      </a:pPr>
                      <a:r>
                        <a:rPr lang="en-GB" sz="1100" b="1" dirty="0">
                          <a:effectLst/>
                          <a:latin typeface="+mn-lt"/>
                          <a:ea typeface="Calibri" panose="020F0502020204030204" pitchFamily="34" charset="0"/>
                          <a:cs typeface="Calibri" panose="020F0502020204030204" pitchFamily="34" charset="0"/>
                        </a:rPr>
                        <a:t>ECONOMIC</a:t>
                      </a:r>
                      <a:r>
                        <a:rPr lang="en-GB" sz="1100" b="1" baseline="0" dirty="0">
                          <a:effectLst/>
                          <a:latin typeface="+mn-lt"/>
                          <a:ea typeface="Calibri" panose="020F0502020204030204" pitchFamily="34" charset="0"/>
                          <a:cs typeface="Calibri" panose="020F0502020204030204" pitchFamily="34" charset="0"/>
                        </a:rPr>
                        <a:t> WORLD</a:t>
                      </a:r>
                      <a:endParaRPr lang="en-GB" sz="1100" b="1" dirty="0">
                        <a:effectLst/>
                        <a:latin typeface="+mn-lt"/>
                        <a:ea typeface="Calibri" panose="020F0502020204030204" pitchFamily="34" charset="0"/>
                        <a:cs typeface="Calibri" panose="020F0502020204030204" pitchFamily="34" charset="0"/>
                      </a:endParaRPr>
                    </a:p>
                    <a:p>
                      <a:pPr algn="l">
                        <a:lnSpc>
                          <a:spcPct val="100000"/>
                        </a:lnSpc>
                      </a:pPr>
                      <a:r>
                        <a:rPr lang="en-GB" sz="1100" b="1" kern="1200" dirty="0">
                          <a:solidFill>
                            <a:schemeClr val="tx1"/>
                          </a:solidFill>
                          <a:effectLst/>
                          <a:latin typeface="+mn-lt"/>
                          <a:ea typeface="Calibri" panose="020F0502020204030204" pitchFamily="34" charset="0"/>
                          <a:cs typeface="Calibri" panose="020F0502020204030204" pitchFamily="34" charset="0"/>
                        </a:rPr>
                        <a:t>-THE DEVELOPMENT GAP</a:t>
                      </a:r>
                      <a:endParaRPr lang="en-GB" sz="1100" kern="1200" dirty="0">
                        <a:solidFill>
                          <a:schemeClr val="tx1"/>
                        </a:solidFill>
                        <a:effectLst/>
                        <a:latin typeface="+mn-lt"/>
                        <a:ea typeface="Calibri" panose="020F0502020204030204" pitchFamily="34" charset="0"/>
                        <a:cs typeface="Calibri" panose="020F0502020204030204" pitchFamily="34" charset="0"/>
                      </a:endParaRPr>
                    </a:p>
                    <a:p>
                      <a:pPr algn="l">
                        <a:lnSpc>
                          <a:spcPct val="100000"/>
                        </a:lnSpc>
                      </a:pPr>
                      <a:r>
                        <a:rPr lang="en-GB" sz="1100" b="1" kern="1200" dirty="0">
                          <a:solidFill>
                            <a:schemeClr val="tx1"/>
                          </a:solidFill>
                          <a:effectLst/>
                          <a:latin typeface="+mn-lt"/>
                          <a:ea typeface="Calibri" panose="020F0502020204030204" pitchFamily="34" charset="0"/>
                          <a:cs typeface="Calibri" panose="020F0502020204030204" pitchFamily="34" charset="0"/>
                        </a:rPr>
                        <a:t>-NIGERIA: A NEWLY-EMERGING ECONOMY</a:t>
                      </a:r>
                      <a:endParaRPr lang="en-GB" sz="1100" kern="1200" dirty="0">
                        <a:solidFill>
                          <a:schemeClr val="tx1"/>
                        </a:solidFill>
                        <a:effectLst/>
                        <a:latin typeface="+mn-lt"/>
                        <a:ea typeface="Calibri" panose="020F0502020204030204" pitchFamily="34" charset="0"/>
                        <a:cs typeface="Calibri" panose="020F0502020204030204" pitchFamily="34" charset="0"/>
                      </a:endParaRPr>
                    </a:p>
                    <a:p>
                      <a:pPr algn="l">
                        <a:lnSpc>
                          <a:spcPct val="100000"/>
                        </a:lnSpc>
                      </a:pPr>
                      <a:r>
                        <a:rPr lang="en-GB" sz="1100" b="1" kern="1200" dirty="0">
                          <a:solidFill>
                            <a:schemeClr val="tx1"/>
                          </a:solidFill>
                          <a:effectLst/>
                          <a:latin typeface="+mn-lt"/>
                          <a:ea typeface="Calibri" panose="020F0502020204030204" pitchFamily="34" charset="0"/>
                          <a:cs typeface="Calibri" panose="020F0502020204030204" pitchFamily="34" charset="0"/>
                        </a:rPr>
                        <a:t>-THE CHANGING UK ECONOMY</a:t>
                      </a:r>
                      <a:endParaRPr lang="en-GB" sz="1100"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a:spcAft>
                          <a:spcPts val="0"/>
                        </a:spcAft>
                      </a:pPr>
                      <a:endParaRPr lang="en-GB" sz="3600" b="1" dirty="0">
                        <a:effectLst/>
                        <a:latin typeface="Colonna MT" panose="04020805060202030203" pitchFamily="82"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r>
                        <a:rPr lang="en-GB" sz="1100" b="1" dirty="0">
                          <a:latin typeface="+mn-lt"/>
                        </a:rPr>
                        <a:t>COASTS</a:t>
                      </a:r>
                    </a:p>
                    <a:p>
                      <a:pPr algn="l">
                        <a:spcAft>
                          <a:spcPts val="0"/>
                        </a:spcAft>
                      </a:pPr>
                      <a:endParaRPr lang="en-GB" sz="1100" b="1" dirty="0">
                        <a:effectLst/>
                        <a:latin typeface="+mn-lt"/>
                        <a:ea typeface="Times New Roman" panose="02020603050405020304" pitchFamily="18" charset="0"/>
                        <a:cs typeface="Times New Roman" panose="02020603050405020304" pitchFamily="18" charset="0"/>
                      </a:endParaRPr>
                    </a:p>
                  </a:txBody>
                  <a:tcPr marT="45721" marB="4572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mn-lt"/>
                        </a:rPr>
                        <a:t>PHYSICAL FIELDWORK – CARDING MILL VALLEY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mn-lt"/>
                        </a:rPr>
                        <a:t>UNSEEN FIELDWORK</a:t>
                      </a:r>
                    </a:p>
                    <a:p>
                      <a:pPr algn="l">
                        <a:spcAft>
                          <a:spcPts val="0"/>
                        </a:spcAft>
                      </a:pPr>
                      <a:endParaRPr lang="en-GB" sz="1100" b="1" dirty="0">
                        <a:effectLst/>
                        <a:latin typeface="+mn-lt"/>
                        <a:ea typeface="Times New Roman" panose="02020603050405020304" pitchFamily="18" charset="0"/>
                        <a:cs typeface="Times New Roman" panose="02020603050405020304" pitchFamily="18" charset="0"/>
                      </a:endParaRPr>
                    </a:p>
                  </a:txBody>
                  <a:tcPr marT="45721" marB="4572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57364"/>
                  </a:ext>
                </a:extLst>
              </a:tr>
              <a:tr h="4573055">
                <a:tc vMerge="1">
                  <a:txBody>
                    <a:bodyPr/>
                    <a:lstStyle/>
                    <a:p>
                      <a:endParaRPr lang="en-GB"/>
                    </a:p>
                  </a:txBody>
                  <a:tcPr/>
                </a:tc>
                <a:tc>
                  <a:txBody>
                    <a:bodyPr/>
                    <a:lstStyle/>
                    <a:p>
                      <a:endParaRPr lang="en-GB" sz="1400" b="1" dirty="0">
                        <a:latin typeface="+mn-lt"/>
                      </a:endParaRPr>
                    </a:p>
                  </a:txBody>
                  <a:tcPr marT="45721" marB="45721" vert="vert270" anchor="ctr">
                    <a:lnT w="12700" cap="flat" cmpd="sng" algn="ctr">
                      <a:solidFill>
                        <a:schemeClr val="tx1"/>
                      </a:solidFill>
                      <a:prstDash val="solid"/>
                      <a:round/>
                      <a:headEnd type="none" w="med" len="med"/>
                      <a:tailEnd type="none" w="med" len="med"/>
                    </a:lnT>
                  </a:tcPr>
                </a:tc>
                <a:tc gridSpan="2">
                  <a:txBody>
                    <a:bodyPr/>
                    <a:lstStyle/>
                    <a:p>
                      <a:r>
                        <a:rPr lang="en-GB" sz="1100" b="1" dirty="0">
                          <a:latin typeface="+mn-lt"/>
                        </a:rPr>
                        <a:t>Additional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latin typeface="+mn-lt"/>
                        </a:rPr>
                        <a:t>Natural Hazards: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latin typeface="+mn-lt"/>
                        </a:rPr>
                        <a:t>UK extreme weather. Examples: Beast from the East and Somerset Levels Flooding. </a:t>
                      </a:r>
                    </a:p>
                    <a:p>
                      <a:pPr marL="0" indent="0">
                        <a:buNone/>
                      </a:pPr>
                      <a:endParaRPr lang="en-GB" sz="1100" b="0" dirty="0">
                        <a:latin typeface="+mn-lt"/>
                      </a:endParaRPr>
                    </a:p>
                    <a:p>
                      <a:pPr marL="0" indent="0">
                        <a:buNone/>
                      </a:pPr>
                      <a:r>
                        <a:rPr lang="en-GB" sz="1100" b="0" dirty="0">
                          <a:latin typeface="+mn-lt"/>
                        </a:rPr>
                        <a:t>Tropical storms (Location, formation, effects, responses, predication, planning &amp; protection).  Example: Typhoon Haiyan.</a:t>
                      </a:r>
                    </a:p>
                    <a:p>
                      <a:pPr algn="l">
                        <a:lnSpc>
                          <a:spcPct val="107000"/>
                        </a:lnSpc>
                        <a:spcAft>
                          <a:spcPts val="800"/>
                        </a:spcAft>
                      </a:pPr>
                      <a:endParaRPr lang="en-GB" sz="1100" b="0" dirty="0">
                        <a:effectLst/>
                        <a:latin typeface="+mn-lt"/>
                        <a:ea typeface="+mn-ea"/>
                        <a:cs typeface="+mn-cs"/>
                      </a:endParaRP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The Living World:</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Small scale ecosystems - Nutrient cycles, food webs and food chains. E.g. Pond. How change affects ecosystems. </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Environmental characteristics of rainforests. Causes of deforestation in Amazon. Impacts of deforestation. Managing tropical rainforests. Sustainable management of tropical rainforests. </a:t>
                      </a:r>
                      <a:r>
                        <a:rPr lang="en-GB" sz="1100" b="0" dirty="0">
                          <a:effectLst/>
                          <a:latin typeface="+mn-lt"/>
                          <a:ea typeface="Calibri" panose="020F0502020204030204" pitchFamily="34" charset="0"/>
                          <a:cs typeface="Times New Roman" panose="02020603050405020304" pitchFamily="18" charset="0"/>
                        </a:rPr>
                        <a:t>Plant and animal adaptations. </a:t>
                      </a:r>
                      <a:endParaRPr lang="en-GB" sz="1100" dirty="0">
                        <a:effectLst/>
                        <a:latin typeface="+mn-lt"/>
                        <a:ea typeface="Calibri" panose="020F0502020204030204" pitchFamily="34" charset="0"/>
                        <a:cs typeface="Times New Roman" panose="02020603050405020304" pitchFamily="18" charset="0"/>
                      </a:endParaRPr>
                    </a:p>
                    <a:p>
                      <a:pPr rtl="0" fontAlgn="base"/>
                      <a:endParaRPr lang="en-GB" sz="1100" b="0" i="0" kern="1200" dirty="0">
                        <a:solidFill>
                          <a:schemeClr val="tx1"/>
                        </a:solidFill>
                        <a:effectLst/>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GB"/>
                    </a:p>
                  </a:txBody>
                  <a:tcPr/>
                </a:tc>
                <a:tc gridSpan="2">
                  <a:txBody>
                    <a:bodyPr/>
                    <a:lstStyle/>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Environmental characteristics of deserts.</a:t>
                      </a:r>
                      <a:r>
                        <a:rPr lang="en-GB" sz="1100" b="0" dirty="0">
                          <a:effectLst/>
                          <a:latin typeface="+mn-lt"/>
                          <a:ea typeface="Calibri" panose="020F0502020204030204" pitchFamily="34" charset="0"/>
                          <a:cs typeface="Times New Roman" panose="02020603050405020304" pitchFamily="18" charset="0"/>
                        </a:rPr>
                        <a:t> Plant and animal adaptations to hot environments. </a:t>
                      </a:r>
                      <a:r>
                        <a:rPr lang="en-GB" sz="1100" dirty="0">
                          <a:effectLst/>
                          <a:latin typeface="+mn-lt"/>
                          <a:ea typeface="Calibri" panose="020F0502020204030204" pitchFamily="34" charset="0"/>
                          <a:cs typeface="Times New Roman" panose="02020603050405020304" pitchFamily="18" charset="0"/>
                        </a:rPr>
                        <a:t> Opportunities &amp; challenges of development. Case study: Western desert.</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Causes of desertification/threats. Reducing desertification.  CASE STUDY:  The Sahel</a:t>
                      </a:r>
                      <a:r>
                        <a:rPr lang="en-GB" sz="1100" b="1" dirty="0">
                          <a:effectLst/>
                          <a:latin typeface="+mn-lt"/>
                          <a:ea typeface="Calibri" panose="020F0502020204030204" pitchFamily="34" charset="0"/>
                          <a:cs typeface="Times New Roman" panose="02020603050405020304" pitchFamily="18" charset="0"/>
                        </a:rPr>
                        <a:t>. </a:t>
                      </a:r>
                      <a:endParaRPr lang="en-GB" sz="1100" b="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Our unequal world and measuring development</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The DTM and population pyramids</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Causes of uneven development. Uneven development: wealth and health, and migration</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Reducing the gap: aid and intermediate technology, fair trade, debt relief and tourism. CASE STUDY Jamaica</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Exploring Nigeria. Nigeria in the wider world. Balancing a changing industrial structure. Impacts of TNCs (Transnational company). Impact of international aid. Managing environmental issues. Quality of life. </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Post-industrial economy. UK science and business parks. Environmental impacts of industry, Car industry. Changing rural landscapes. Changing transport infrastructure. North-south divide. UK and the Wider World.</a:t>
                      </a:r>
                      <a:endParaRPr lang="en-GB" sz="1100" b="1" dirty="0">
                        <a:latin typeface="+mn-lt"/>
                      </a:endParaRPr>
                    </a:p>
                    <a:p>
                      <a:pPr rtl="0" fontAlgn="base"/>
                      <a:endParaRPr lang="en-GB" sz="1100" b="0" i="0" kern="1200" dirty="0">
                        <a:solidFill>
                          <a:schemeClr val="tx1"/>
                        </a:solidFill>
                        <a:effectLst/>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GB"/>
                    </a:p>
                  </a:txBody>
                  <a:tcPr/>
                </a:tc>
                <a:tc>
                  <a:txBody>
                    <a:bodyPr/>
                    <a:lstStyle/>
                    <a:p>
                      <a:r>
                        <a:rPr lang="en-GB" sz="1100" b="0" i="0" kern="1200" dirty="0">
                          <a:solidFill>
                            <a:schemeClr val="tx1"/>
                          </a:solidFill>
                          <a:effectLst/>
                          <a:latin typeface="+mn-lt"/>
                          <a:ea typeface="+mn-ea"/>
                          <a:cs typeface="+mn-cs"/>
                        </a:rPr>
                        <a:t>Wave types and characteristics.</a:t>
                      </a:r>
                    </a:p>
                    <a:p>
                      <a:r>
                        <a:rPr lang="en-GB" sz="1100" b="0" i="0" kern="1200" dirty="0">
                          <a:solidFill>
                            <a:schemeClr val="tx1"/>
                          </a:solidFill>
                          <a:effectLst/>
                          <a:latin typeface="+mn-lt"/>
                          <a:ea typeface="+mn-ea"/>
                          <a:cs typeface="+mn-cs"/>
                        </a:rPr>
                        <a:t>Coastal processes: weathering processes, </a:t>
                      </a:r>
                    </a:p>
                    <a:p>
                      <a:r>
                        <a:rPr lang="en-GB" sz="1100" b="0" i="0" kern="1200" dirty="0">
                          <a:solidFill>
                            <a:schemeClr val="tx1"/>
                          </a:solidFill>
                          <a:effectLst/>
                          <a:latin typeface="+mn-lt"/>
                          <a:ea typeface="+mn-ea"/>
                          <a:cs typeface="+mn-cs"/>
                        </a:rPr>
                        <a:t>mass movement,</a:t>
                      </a:r>
                    </a:p>
                    <a:p>
                      <a:r>
                        <a:rPr lang="en-GB" sz="1100" b="0" i="0" kern="1200" dirty="0">
                          <a:solidFill>
                            <a:schemeClr val="tx1"/>
                          </a:solidFill>
                          <a:effectLst/>
                          <a:latin typeface="+mn-lt"/>
                          <a:ea typeface="+mn-ea"/>
                          <a:cs typeface="+mn-cs"/>
                        </a:rPr>
                        <a:t>Erosion, transportation &amp; deposition. </a:t>
                      </a:r>
                      <a:endParaRPr lang="en-GB" sz="1100" b="0" dirty="0">
                        <a:latin typeface="+mn-lt"/>
                      </a:endParaRPr>
                    </a:p>
                    <a:p>
                      <a:r>
                        <a:rPr lang="en-GB" sz="1100" b="0" i="0" kern="1200" dirty="0">
                          <a:solidFill>
                            <a:schemeClr val="tx1"/>
                          </a:solidFill>
                          <a:effectLst/>
                          <a:latin typeface="+mn-lt"/>
                          <a:ea typeface="+mn-ea"/>
                          <a:cs typeface="+mn-cs"/>
                        </a:rPr>
                        <a:t>An </a:t>
                      </a:r>
                      <a:r>
                        <a:rPr lang="en-GB" sz="1100" b="1" i="0" kern="1200" dirty="0">
                          <a:solidFill>
                            <a:schemeClr val="tx1"/>
                          </a:solidFill>
                          <a:effectLst/>
                          <a:latin typeface="+mn-lt"/>
                          <a:ea typeface="+mn-ea"/>
                          <a:cs typeface="+mn-cs"/>
                        </a:rPr>
                        <a:t>example</a:t>
                      </a:r>
                      <a:r>
                        <a:rPr lang="en-GB" sz="1100" b="0" i="0" kern="1200" dirty="0">
                          <a:solidFill>
                            <a:schemeClr val="tx1"/>
                          </a:solidFill>
                          <a:effectLst/>
                          <a:latin typeface="+mn-lt"/>
                          <a:ea typeface="+mn-ea"/>
                          <a:cs typeface="+mn-cs"/>
                        </a:rPr>
                        <a:t> of a section of coastline in the UK to identify its major landforms of erosion and deposition. Dorset Coast. </a:t>
                      </a:r>
                    </a:p>
                    <a:p>
                      <a:endParaRPr lang="en-GB" sz="1100" b="0" i="0" kern="1200" dirty="0">
                        <a:solidFill>
                          <a:schemeClr val="tx1"/>
                        </a:solidFill>
                        <a:effectLst/>
                        <a:latin typeface="+mn-lt"/>
                        <a:ea typeface="+mn-ea"/>
                        <a:cs typeface="+mn-cs"/>
                      </a:endParaRPr>
                    </a:p>
                    <a:p>
                      <a:r>
                        <a:rPr lang="en-GB" sz="1100" b="0" i="0" kern="1200" dirty="0">
                          <a:solidFill>
                            <a:schemeClr val="tx1"/>
                          </a:solidFill>
                          <a:effectLst/>
                          <a:latin typeface="+mn-lt"/>
                          <a:ea typeface="+mn-ea"/>
                          <a:cs typeface="+mn-cs"/>
                        </a:rPr>
                        <a:t>Managing the coast: The costs and benefits of hard engineering  &amp; soft engineering. </a:t>
                      </a:r>
                    </a:p>
                    <a:p>
                      <a:endParaRPr lang="en-GB" sz="1100" b="0" i="0" kern="1200" dirty="0">
                        <a:solidFill>
                          <a:schemeClr val="tx1"/>
                        </a:solidFill>
                        <a:effectLst/>
                        <a:latin typeface="+mn-lt"/>
                        <a:ea typeface="+mn-ea"/>
                        <a:cs typeface="+mn-cs"/>
                      </a:endParaRPr>
                    </a:p>
                    <a:p>
                      <a:r>
                        <a:rPr lang="en-GB" sz="1100" b="0" i="0" kern="1200" dirty="0">
                          <a:solidFill>
                            <a:schemeClr val="tx1"/>
                          </a:solidFill>
                          <a:effectLst/>
                          <a:latin typeface="+mn-lt"/>
                          <a:ea typeface="+mn-ea"/>
                          <a:cs typeface="+mn-cs"/>
                        </a:rPr>
                        <a:t>An </a:t>
                      </a:r>
                      <a:r>
                        <a:rPr lang="en-GB" sz="1100" b="1" i="0" kern="1200" dirty="0">
                          <a:solidFill>
                            <a:schemeClr val="tx1"/>
                          </a:solidFill>
                          <a:effectLst/>
                          <a:latin typeface="+mn-lt"/>
                          <a:ea typeface="+mn-ea"/>
                          <a:cs typeface="+mn-cs"/>
                        </a:rPr>
                        <a:t>example</a:t>
                      </a:r>
                      <a:r>
                        <a:rPr lang="en-GB" sz="1100" b="0" i="0" kern="1200" dirty="0">
                          <a:solidFill>
                            <a:schemeClr val="tx1"/>
                          </a:solidFill>
                          <a:effectLst/>
                          <a:latin typeface="+mn-lt"/>
                          <a:ea typeface="+mn-ea"/>
                          <a:cs typeface="+mn-cs"/>
                        </a:rPr>
                        <a:t> of a coastal management scheme in the UK to show the reasons for management, the management strategy</a:t>
                      </a:r>
                    </a:p>
                    <a:p>
                      <a:r>
                        <a:rPr lang="en-GB" sz="1100" b="0" i="0" kern="1200" dirty="0">
                          <a:solidFill>
                            <a:schemeClr val="tx1"/>
                          </a:solidFill>
                          <a:effectLst/>
                          <a:latin typeface="+mn-lt"/>
                          <a:ea typeface="+mn-ea"/>
                          <a:cs typeface="+mn-cs"/>
                        </a:rPr>
                        <a:t>the resulting effects and conflicts. Example: Lyme Regis</a:t>
                      </a: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Fieldtrip</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Location</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Risk assessment</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Data presentation</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Data collection methods</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Conclusions</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Evaluations</a:t>
                      </a: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Improvements.</a:t>
                      </a:r>
                      <a:r>
                        <a:rPr lang="en-GB" sz="1100" b="0" dirty="0">
                          <a:latin typeface="+mn-lt"/>
                        </a:rPr>
                        <a:t> </a:t>
                      </a:r>
                    </a:p>
                    <a:p>
                      <a:pPr algn="l">
                        <a:lnSpc>
                          <a:spcPct val="107000"/>
                        </a:lnSpc>
                        <a:spcAft>
                          <a:spcPts val="800"/>
                        </a:spcAft>
                      </a:pPr>
                      <a:r>
                        <a:rPr lang="en-GB" sz="1100" b="0" dirty="0">
                          <a:latin typeface="+mn-lt"/>
                        </a:rPr>
                        <a:t>Exam questions focused on unseen fieldwork. </a:t>
                      </a:r>
                    </a:p>
                    <a:p>
                      <a:pPr algn="l">
                        <a:lnSpc>
                          <a:spcPct val="107000"/>
                        </a:lnSpc>
                        <a:spcAft>
                          <a:spcPts val="800"/>
                        </a:spcAft>
                      </a:pPr>
                      <a:r>
                        <a:rPr lang="en-GB" sz="1100" b="0" dirty="0">
                          <a:effectLst/>
                          <a:latin typeface="+mn-lt"/>
                          <a:ea typeface="Calibri" panose="020F0502020204030204" pitchFamily="34" charset="0"/>
                          <a:cs typeface="Times New Roman" panose="02020603050405020304" pitchFamily="18" charset="0"/>
                        </a:rPr>
                        <a:t>Year</a:t>
                      </a:r>
                      <a:r>
                        <a:rPr lang="en-GB" sz="1100" b="0" baseline="0" dirty="0">
                          <a:effectLst/>
                          <a:latin typeface="+mn-lt"/>
                          <a:ea typeface="Calibri" panose="020F0502020204030204" pitchFamily="34" charset="0"/>
                          <a:cs typeface="Times New Roman" panose="02020603050405020304" pitchFamily="18" charset="0"/>
                        </a:rPr>
                        <a:t> 10 end of year assessment / feedback</a:t>
                      </a:r>
                      <a:endParaRPr lang="en-GB" sz="1100" dirty="0">
                        <a:effectLst/>
                        <a:latin typeface="+mn-lt"/>
                        <a:ea typeface="Calibri" panose="020F0502020204030204" pitchFamily="34" charset="0"/>
                        <a:cs typeface="Times New Roman" panose="02020603050405020304" pitchFamily="18" charset="0"/>
                      </a:endParaRPr>
                    </a:p>
                    <a:p>
                      <a:pPr>
                        <a:spcAft>
                          <a:spcPts val="0"/>
                        </a:spcAft>
                      </a:pPr>
                      <a:endParaRPr lang="en-GB" sz="1100" b="1" dirty="0">
                        <a:effectLst/>
                        <a:latin typeface="+mn-lt"/>
                        <a:ea typeface="Times New Roman" panose="02020603050405020304" pitchFamily="18" charset="0"/>
                        <a:cs typeface="Times New Roman" panose="02020603050405020304" pitchFamily="18" charset="0"/>
                      </a:endParaRPr>
                    </a:p>
                  </a:txBody>
                  <a:tcPr marT="45721" marB="4572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450599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74405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622615140"/>
              </p:ext>
            </p:extLst>
          </p:nvPr>
        </p:nvGraphicFramePr>
        <p:xfrm>
          <a:off x="0" y="666537"/>
          <a:ext cx="12191990" cy="6208724"/>
        </p:xfrm>
        <a:graphic>
          <a:graphicData uri="http://schemas.openxmlformats.org/drawingml/2006/table">
            <a:tbl>
              <a:tblPr firstRow="1" bandRow="1">
                <a:tableStyleId>{5940675A-B579-460E-94D1-54222C63F5DA}</a:tableStyleId>
              </a:tblPr>
              <a:tblGrid>
                <a:gridCol w="509452">
                  <a:extLst>
                    <a:ext uri="{9D8B030D-6E8A-4147-A177-3AD203B41FA5}">
                      <a16:colId xmlns:a16="http://schemas.microsoft.com/office/drawing/2014/main" val="1323354650"/>
                    </a:ext>
                  </a:extLst>
                </a:gridCol>
                <a:gridCol w="509452">
                  <a:extLst>
                    <a:ext uri="{9D8B030D-6E8A-4147-A177-3AD203B41FA5}">
                      <a16:colId xmlns:a16="http://schemas.microsoft.com/office/drawing/2014/main" val="229629103"/>
                    </a:ext>
                  </a:extLst>
                </a:gridCol>
                <a:gridCol w="1862181">
                  <a:extLst>
                    <a:ext uri="{9D8B030D-6E8A-4147-A177-3AD203B41FA5}">
                      <a16:colId xmlns:a16="http://schemas.microsoft.com/office/drawing/2014/main" val="2268397797"/>
                    </a:ext>
                  </a:extLst>
                </a:gridCol>
                <a:gridCol w="1862181">
                  <a:extLst>
                    <a:ext uri="{9D8B030D-6E8A-4147-A177-3AD203B41FA5}">
                      <a16:colId xmlns:a16="http://schemas.microsoft.com/office/drawing/2014/main" val="1411940593"/>
                    </a:ext>
                  </a:extLst>
                </a:gridCol>
                <a:gridCol w="1862181">
                  <a:extLst>
                    <a:ext uri="{9D8B030D-6E8A-4147-A177-3AD203B41FA5}">
                      <a16:colId xmlns:a16="http://schemas.microsoft.com/office/drawing/2014/main" val="415188477"/>
                    </a:ext>
                  </a:extLst>
                </a:gridCol>
                <a:gridCol w="1862181">
                  <a:extLst>
                    <a:ext uri="{9D8B030D-6E8A-4147-A177-3AD203B41FA5}">
                      <a16:colId xmlns:a16="http://schemas.microsoft.com/office/drawing/2014/main" val="2116589672"/>
                    </a:ext>
                  </a:extLst>
                </a:gridCol>
                <a:gridCol w="1862181">
                  <a:extLst>
                    <a:ext uri="{9D8B030D-6E8A-4147-A177-3AD203B41FA5}">
                      <a16:colId xmlns:a16="http://schemas.microsoft.com/office/drawing/2014/main" val="1988259304"/>
                    </a:ext>
                  </a:extLst>
                </a:gridCol>
                <a:gridCol w="1862181">
                  <a:extLst>
                    <a:ext uri="{9D8B030D-6E8A-4147-A177-3AD203B41FA5}">
                      <a16:colId xmlns:a16="http://schemas.microsoft.com/office/drawing/2014/main" val="2065259818"/>
                    </a:ext>
                  </a:extLst>
                </a:gridCol>
              </a:tblGrid>
              <a:tr h="516152">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819770">
                <a:tc rowSpan="2">
                  <a:txBody>
                    <a:bodyPr/>
                    <a:lstStyle/>
                    <a:p>
                      <a:pPr algn="ctr"/>
                      <a:r>
                        <a:rPr lang="en-GB" sz="2800" dirty="0"/>
                        <a:t>German</a:t>
                      </a:r>
                    </a:p>
                  </a:txBody>
                  <a:tcPr marT="45721" marB="45721" vert="vert270" anchor="ctr"/>
                </a:tc>
                <a:tc>
                  <a:txBody>
                    <a:bodyPr/>
                    <a:lstStyle/>
                    <a:p>
                      <a:r>
                        <a:rPr lang="en-GB" sz="1050" b="1" dirty="0"/>
                        <a:t>Main Topics</a:t>
                      </a:r>
                    </a:p>
                  </a:txBody>
                  <a:tcPr marT="45721" marB="45721" vert="vert270" anchor="ctr"/>
                </a:tc>
                <a:tc>
                  <a:txBody>
                    <a:bodyPr/>
                    <a:lstStyle/>
                    <a:p>
                      <a:r>
                        <a:rPr lang="en-GB" sz="1200" b="0" dirty="0"/>
                        <a:t>My school – Talking about the school day, school rules and school trips</a:t>
                      </a:r>
                    </a:p>
                    <a:p>
                      <a:endParaRPr lang="en-GB" sz="1200" b="1" dirty="0"/>
                    </a:p>
                  </a:txBody>
                  <a:tcPr marT="45721" marB="45721"/>
                </a:tc>
                <a:tc>
                  <a:txBody>
                    <a:bodyPr/>
                    <a:lstStyle/>
                    <a:p>
                      <a:r>
                        <a:rPr lang="en-GB" sz="1200" b="0" dirty="0"/>
                        <a:t>Free-time – Talking about music, film, leisure time and online activities</a:t>
                      </a:r>
                      <a:endParaRPr lang="en-GB" sz="1200" b="0" baseline="0" dirty="0"/>
                    </a:p>
                  </a:txBody>
                  <a:tcPr marT="45721" marB="45721"/>
                </a:tc>
                <a:tc>
                  <a:txBody>
                    <a:bodyPr/>
                    <a:lstStyle/>
                    <a:p>
                      <a:r>
                        <a:rPr lang="en-GB" sz="1200" b="0" dirty="0"/>
                        <a:t>My personal world – Talking about family, friends, role models and celebrations</a:t>
                      </a:r>
                    </a:p>
                  </a:txBody>
                  <a:tcPr marT="45721" marB="45721"/>
                </a:tc>
                <a:tc>
                  <a:txBody>
                    <a:bodyPr/>
                    <a:lstStyle/>
                    <a:p>
                      <a:r>
                        <a:rPr lang="en-GB" sz="1200" b="0" dirty="0"/>
                        <a:t>Lifestyle</a:t>
                      </a:r>
                      <a:r>
                        <a:rPr lang="en-GB" sz="1200" b="0" baseline="0" dirty="0"/>
                        <a:t> – Talking healthy living,  wellbeing and mental health</a:t>
                      </a:r>
                      <a:endParaRPr lang="en-GB" sz="1200" b="0" dirty="0"/>
                    </a:p>
                  </a:txBody>
                  <a:tcPr marT="45721" marB="45721"/>
                </a:tc>
                <a:tc>
                  <a:txBody>
                    <a:bodyPr/>
                    <a:lstStyle/>
                    <a:p>
                      <a:r>
                        <a:rPr lang="en-GB" sz="1200" b="0" dirty="0"/>
                        <a:t>My area – Talking about where you live, transport, shopping and ideal place of living</a:t>
                      </a:r>
                      <a:endParaRPr lang="en-GB" sz="1200" b="0" baseline="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My area – Talking about where you live, transport, shopping and ideal place of living</a:t>
                      </a:r>
                      <a:endParaRPr lang="en-GB" sz="1200" b="0" baseline="0" dirty="0"/>
                    </a:p>
                  </a:txBody>
                  <a:tcPr marT="45721" marB="45721"/>
                </a:tc>
                <a:extLst>
                  <a:ext uri="{0D108BD9-81ED-4DB2-BD59-A6C34878D82A}">
                    <a16:rowId xmlns:a16="http://schemas.microsoft.com/office/drawing/2014/main" val="2671902638"/>
                  </a:ext>
                </a:extLst>
              </a:tr>
              <a:tr h="1758636">
                <a:tc vMerge="1">
                  <a:txBody>
                    <a:bodyPr/>
                    <a:lstStyle/>
                    <a:p>
                      <a:endParaRPr lang="en-GB" dirty="0"/>
                    </a:p>
                  </a:txBody>
                  <a:tcPr/>
                </a:tc>
                <a:tc>
                  <a:txBody>
                    <a:bodyPr/>
                    <a:lstStyle/>
                    <a:p>
                      <a:r>
                        <a:rPr lang="en-GB" sz="1050" b="1" dirty="0"/>
                        <a:t>Additional information</a:t>
                      </a:r>
                    </a:p>
                  </a:txBody>
                  <a:tcPr marT="45721" marB="45721" vert="vert270" anchor="ctr"/>
                </a:tc>
                <a:tc>
                  <a:txBody>
                    <a:bodyPr/>
                    <a:lstStyle/>
                    <a:p>
                      <a:r>
                        <a:rPr lang="en-GB" sz="1200" b="0" dirty="0"/>
                        <a:t>Present</a:t>
                      </a:r>
                      <a:r>
                        <a:rPr lang="en-GB" sz="1200" b="0" baseline="0" dirty="0"/>
                        <a:t> and past tenses</a:t>
                      </a:r>
                    </a:p>
                    <a:p>
                      <a:r>
                        <a:rPr lang="en-GB" sz="1200" b="0" baseline="0" dirty="0"/>
                        <a:t>Modal verbs</a:t>
                      </a:r>
                    </a:p>
                    <a:p>
                      <a:r>
                        <a:rPr lang="en-GB" sz="1200" b="0" baseline="0" dirty="0"/>
                        <a:t>Word order</a:t>
                      </a:r>
                    </a:p>
                    <a:p>
                      <a:r>
                        <a:rPr lang="en-GB" sz="1200" b="0" baseline="0" dirty="0"/>
                        <a:t>Skills – preparing to write an 80 word essay</a:t>
                      </a:r>
                      <a:endParaRPr lang="en-GB" sz="1200" b="1" dirty="0"/>
                    </a:p>
                    <a:p>
                      <a:endParaRPr lang="en-GB" sz="1200" b="1" dirty="0"/>
                    </a:p>
                  </a:txBody>
                  <a:tcPr marT="45721" marB="45721"/>
                </a:tc>
                <a:tc>
                  <a:txBody>
                    <a:bodyPr/>
                    <a:lstStyle/>
                    <a:p>
                      <a:r>
                        <a:rPr lang="en-GB" sz="1200" kern="1200" dirty="0">
                          <a:solidFill>
                            <a:schemeClr val="tx1"/>
                          </a:solidFill>
                          <a:effectLst/>
                          <a:latin typeface="+mn-lt"/>
                          <a:ea typeface="+mn-ea"/>
                          <a:cs typeface="+mn-cs"/>
                        </a:rPr>
                        <a:t>Future tense </a:t>
                      </a:r>
                    </a:p>
                    <a:p>
                      <a:r>
                        <a:rPr lang="en-GB" sz="1200" kern="1200" dirty="0">
                          <a:solidFill>
                            <a:schemeClr val="tx1"/>
                          </a:solidFill>
                          <a:effectLst/>
                          <a:latin typeface="+mn-lt"/>
                          <a:ea typeface="+mn-ea"/>
                          <a:cs typeface="+mn-cs"/>
                        </a:rPr>
                        <a:t>Expressing advantages and disadvantages</a:t>
                      </a:r>
                    </a:p>
                    <a:p>
                      <a:r>
                        <a:rPr lang="en-GB" sz="1200" kern="1200" dirty="0">
                          <a:solidFill>
                            <a:schemeClr val="tx1"/>
                          </a:solidFill>
                          <a:effectLst/>
                          <a:latin typeface="+mn-lt"/>
                          <a:ea typeface="+mn-ea"/>
                          <a:cs typeface="+mn-cs"/>
                        </a:rPr>
                        <a:t>E</a:t>
                      </a:r>
                      <a:r>
                        <a:rPr lang="de-DE" sz="1200" kern="1200" dirty="0">
                          <a:solidFill>
                            <a:schemeClr val="tx1"/>
                          </a:solidFill>
                          <a:effectLst/>
                          <a:latin typeface="+mn-lt"/>
                          <a:ea typeface="+mn-ea"/>
                          <a:cs typeface="+mn-cs"/>
                        </a:rPr>
                        <a:t>xpress preferences</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Skills</a:t>
                      </a:r>
                      <a:r>
                        <a:rPr lang="en-GB" sz="1200" b="1" dirty="0"/>
                        <a:t> – </a:t>
                      </a:r>
                      <a:r>
                        <a:rPr lang="en-GB" sz="1200" kern="1200" dirty="0">
                          <a:solidFill>
                            <a:schemeClr val="tx1"/>
                          </a:solidFill>
                          <a:effectLst/>
                          <a:latin typeface="+mn-lt"/>
                          <a:ea typeface="+mn-ea"/>
                          <a:cs typeface="+mn-cs"/>
                        </a:rPr>
                        <a:t>Forming questions using question words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Practising the role play</a:t>
                      </a:r>
                    </a:p>
                    <a:p>
                      <a:r>
                        <a:rPr lang="en-GB" sz="1200" kern="1200" dirty="0">
                          <a:solidFill>
                            <a:schemeClr val="tx1"/>
                          </a:solidFill>
                          <a:effectLst/>
                          <a:latin typeface="+mn-lt"/>
                          <a:ea typeface="+mn-ea"/>
                          <a:cs typeface="+mn-cs"/>
                        </a:rPr>
                        <a:t>Exam-style writing </a:t>
                      </a:r>
                      <a:endParaRPr lang="en-GB" sz="1200" b="1" dirty="0"/>
                    </a:p>
                  </a:txBody>
                  <a:tcPr marT="45721" marB="45721"/>
                </a:tc>
                <a:tc>
                  <a:txBody>
                    <a:bodyPr/>
                    <a:lstStyle/>
                    <a:p>
                      <a:r>
                        <a:rPr lang="en-GB" sz="1200" b="1" baseline="0" dirty="0"/>
                        <a:t>January </a:t>
                      </a:r>
                    </a:p>
                    <a:p>
                      <a:r>
                        <a:rPr lang="en-GB" sz="1200" b="1" baseline="0" dirty="0"/>
                        <a:t>Mock GCSE speaking test</a:t>
                      </a:r>
                    </a:p>
                    <a:p>
                      <a:r>
                        <a:rPr lang="en-GB" sz="1200" b="1" baseline="0" dirty="0"/>
                        <a:t>Listening, Reading and Writing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future, present and past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relative pronouns</a:t>
                      </a:r>
                    </a:p>
                    <a:p>
                      <a:r>
                        <a:rPr lang="de-DE" sz="1200" kern="1200" dirty="0">
                          <a:solidFill>
                            <a:schemeClr val="tx1"/>
                          </a:solidFill>
                          <a:effectLst/>
                          <a:latin typeface="+mn-lt"/>
                          <a:ea typeface="+mn-ea"/>
                          <a:cs typeface="+mn-cs"/>
                        </a:rPr>
                        <a:t>Skills -Expressing opinions and justifications</a:t>
                      </a:r>
                      <a:endParaRPr lang="en-GB" sz="1200" b="1"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Comparative and superlative</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Using modal verbs in the imperfect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the conditional</a:t>
                      </a:r>
                    </a:p>
                    <a:p>
                      <a:r>
                        <a:rPr lang="en-GB" sz="1200" kern="1200" dirty="0">
                          <a:solidFill>
                            <a:schemeClr val="tx1"/>
                          </a:solidFill>
                          <a:effectLst/>
                          <a:latin typeface="+mn-lt"/>
                          <a:ea typeface="+mn-ea"/>
                          <a:cs typeface="+mn-cs"/>
                        </a:rPr>
                        <a:t>Using different tenses to ask questions</a:t>
                      </a:r>
                    </a:p>
                    <a:p>
                      <a:r>
                        <a:rPr lang="en-GB" sz="1200" kern="1200" dirty="0">
                          <a:solidFill>
                            <a:schemeClr val="tx1"/>
                          </a:solidFill>
                          <a:effectLst/>
                          <a:latin typeface="+mn-lt"/>
                          <a:ea typeface="+mn-ea"/>
                          <a:cs typeface="+mn-cs"/>
                        </a:rPr>
                        <a:t> </a:t>
                      </a:r>
                      <a:r>
                        <a:rPr lang="en-GB" sz="1200" b="0" dirty="0"/>
                        <a:t>Skills - </a:t>
                      </a:r>
                      <a:r>
                        <a:rPr lang="en-GB" sz="1200" kern="1200" dirty="0">
                          <a:solidFill>
                            <a:schemeClr val="tx1"/>
                          </a:solidFill>
                          <a:effectLst/>
                          <a:latin typeface="+mn-lt"/>
                          <a:ea typeface="+mn-ea"/>
                          <a:cs typeface="+mn-cs"/>
                        </a:rPr>
                        <a:t>Making a complaint / reporting a problem</a:t>
                      </a:r>
                      <a:endParaRPr lang="en-GB" sz="12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a:t>Listening, Reading and Writing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prepositions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a variety of adjectives and qualifiers / intensifiers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correct word order Using different registers (formal and informal)</a:t>
                      </a:r>
                    </a:p>
                  </a:txBody>
                  <a:tcPr marT="45721" marB="45721"/>
                </a:tc>
                <a:tc>
                  <a:txBody>
                    <a:bodyPr/>
                    <a:lstStyle/>
                    <a:p>
                      <a:r>
                        <a:rPr lang="en-GB" sz="1200" b="1" dirty="0"/>
                        <a:t>June</a:t>
                      </a:r>
                    </a:p>
                    <a:p>
                      <a:r>
                        <a:rPr lang="en-GB" sz="1200" b="1" baseline="0" dirty="0"/>
                        <a:t>Mock GCSE speaking test</a:t>
                      </a:r>
                    </a:p>
                    <a:p>
                      <a:r>
                        <a:rPr lang="en-GB" sz="1200" kern="1200" dirty="0">
                          <a:solidFill>
                            <a:schemeClr val="tx1"/>
                          </a:solidFill>
                          <a:effectLst/>
                          <a:latin typeface="+mn-lt"/>
                          <a:ea typeface="+mn-ea"/>
                          <a:cs typeface="+mn-cs"/>
                        </a:rPr>
                        <a:t>Working out the meaning of compound nouns</a:t>
                      </a:r>
                    </a:p>
                    <a:p>
                      <a:r>
                        <a:rPr lang="en-GB" sz="1200" kern="1200" dirty="0">
                          <a:solidFill>
                            <a:schemeClr val="tx1"/>
                          </a:solidFill>
                          <a:effectLst/>
                          <a:latin typeface="+mn-lt"/>
                          <a:ea typeface="+mn-ea"/>
                          <a:cs typeface="+mn-cs"/>
                        </a:rPr>
                        <a:t>Skills - Ask and answer questions about </a:t>
                      </a:r>
                      <a:endParaRPr lang="en-GB" sz="1200" b="1" dirty="0"/>
                    </a:p>
                  </a:txBody>
                  <a:tcPr marT="45721" marB="45721"/>
                </a:tc>
                <a:extLst>
                  <a:ext uri="{0D108BD9-81ED-4DB2-BD59-A6C34878D82A}">
                    <a16:rowId xmlns:a16="http://schemas.microsoft.com/office/drawing/2014/main" val="2136139495"/>
                  </a:ext>
                </a:extLst>
              </a:tr>
              <a:tr h="455429">
                <a:tc rowSpan="2">
                  <a:txBody>
                    <a:bodyPr/>
                    <a:lstStyle/>
                    <a:p>
                      <a:pPr algn="ctr"/>
                      <a:r>
                        <a:rPr lang="en-GB" sz="2800" dirty="0"/>
                        <a:t>History</a:t>
                      </a:r>
                    </a:p>
                  </a:txBody>
                  <a:tcPr marT="45721" marB="45721" vert="vert270" anchor="ctr"/>
                </a:tc>
                <a:tc>
                  <a:txBody>
                    <a:bodyPr/>
                    <a:lstStyle/>
                    <a:p>
                      <a:r>
                        <a:rPr lang="en-GB" sz="1050" b="1" dirty="0"/>
                        <a:t>Main Topics</a:t>
                      </a:r>
                    </a:p>
                  </a:txBody>
                  <a:tcPr marT="45721" marB="45721" vert="vert270" anchor="ctr"/>
                </a:tc>
                <a:tc>
                  <a:txBody>
                    <a:bodyPr/>
                    <a:lstStyle/>
                    <a:p>
                      <a:r>
                        <a:rPr lang="en-GB" sz="1200" b="0" dirty="0"/>
                        <a:t>Elizabethan England/Medieval Heath</a:t>
                      </a:r>
                    </a:p>
                  </a:txBody>
                  <a:tcPr marT="45721" marB="45721"/>
                </a:tc>
                <a:tc>
                  <a:txBody>
                    <a:bodyPr/>
                    <a:lstStyle/>
                    <a:p>
                      <a:r>
                        <a:rPr lang="en-GB" sz="1200" b="0" dirty="0"/>
                        <a:t>Renaissance Health</a:t>
                      </a:r>
                    </a:p>
                  </a:txBody>
                  <a:tcPr marT="45721" marB="45721"/>
                </a:tc>
                <a:tc>
                  <a:txBody>
                    <a:bodyPr/>
                    <a:lstStyle/>
                    <a:p>
                      <a:r>
                        <a:rPr lang="en-GB" sz="1200" b="0" dirty="0"/>
                        <a:t>19</a:t>
                      </a:r>
                      <a:r>
                        <a:rPr lang="en-GB" sz="1200" b="0" baseline="30000" dirty="0"/>
                        <a:t>th</a:t>
                      </a:r>
                      <a:r>
                        <a:rPr lang="en-GB" sz="1200" b="0" dirty="0"/>
                        <a:t> Century Health</a:t>
                      </a:r>
                    </a:p>
                  </a:txBody>
                  <a:tcPr marT="45721" marB="45721"/>
                </a:tc>
                <a:tc>
                  <a:txBody>
                    <a:bodyPr/>
                    <a:lstStyle/>
                    <a:p>
                      <a:r>
                        <a:rPr lang="en-GB" sz="1200" b="0" dirty="0"/>
                        <a:t>20</a:t>
                      </a:r>
                      <a:r>
                        <a:rPr lang="en-GB" sz="1200" b="0" baseline="30000" dirty="0"/>
                        <a:t>th</a:t>
                      </a:r>
                      <a:r>
                        <a:rPr lang="en-GB" sz="1200" b="0" dirty="0"/>
                        <a:t> Century Health</a:t>
                      </a:r>
                    </a:p>
                  </a:txBody>
                  <a:tcPr marT="45721" marB="45721"/>
                </a:tc>
                <a:tc>
                  <a:txBody>
                    <a:bodyPr/>
                    <a:lstStyle/>
                    <a:p>
                      <a:r>
                        <a:rPr lang="en-GB" sz="1200" b="0" dirty="0"/>
                        <a:t>Germany Under The Kaiser and Democracy</a:t>
                      </a:r>
                    </a:p>
                  </a:txBody>
                  <a:tcPr marT="45721" marB="45721"/>
                </a:tc>
                <a:tc>
                  <a:txBody>
                    <a:bodyPr/>
                    <a:lstStyle/>
                    <a:p>
                      <a:r>
                        <a:rPr lang="en-GB" sz="1200" b="0" dirty="0"/>
                        <a:t>Life In Hitler’s Germany Part 1.</a:t>
                      </a:r>
                    </a:p>
                  </a:txBody>
                  <a:tcPr marT="45721" marB="45721"/>
                </a:tc>
                <a:extLst>
                  <a:ext uri="{0D108BD9-81ED-4DB2-BD59-A6C34878D82A}">
                    <a16:rowId xmlns:a16="http://schemas.microsoft.com/office/drawing/2014/main" val="4147438212"/>
                  </a:ext>
                </a:extLst>
              </a:tr>
              <a:tr h="2641476">
                <a:tc vMerge="1">
                  <a:txBody>
                    <a:bodyPr/>
                    <a:lstStyle/>
                    <a:p>
                      <a:pPr algn="ctr"/>
                      <a:endParaRPr lang="en-GB" sz="2800" dirty="0"/>
                    </a:p>
                  </a:txBody>
                  <a:tcPr vert="vert270" anchor="ctr"/>
                </a:tc>
                <a:tc>
                  <a:txBody>
                    <a:bodyPr/>
                    <a:lstStyle/>
                    <a:p>
                      <a:r>
                        <a:rPr lang="en-US" sz="1050" b="1" dirty="0"/>
                        <a:t>Additional information</a:t>
                      </a:r>
                      <a:endParaRPr lang="en-GB" sz="1050" b="1" dirty="0"/>
                    </a:p>
                  </a:txBody>
                  <a:tcPr marT="45721" marB="45721" vert="vert270" anchor="ctr"/>
                </a:tc>
                <a:tc>
                  <a:txBody>
                    <a:bodyPr/>
                    <a:lstStyle/>
                    <a:p>
                      <a:pPr marL="171450" indent="-171450">
                        <a:spcAft>
                          <a:spcPts val="0"/>
                        </a:spcAft>
                        <a:buFont typeface="Arial" panose="020B0604020202020204" pitchFamily="34" charset="0"/>
                        <a:buChar char="•"/>
                      </a:pPr>
                      <a:r>
                        <a:rPr lang="en-GB" sz="1200" b="0" dirty="0"/>
                        <a:t>Theatre</a:t>
                      </a:r>
                    </a:p>
                    <a:p>
                      <a:pPr marL="171450" indent="-171450">
                        <a:spcAft>
                          <a:spcPts val="0"/>
                        </a:spcAft>
                        <a:buFont typeface="Arial" panose="020B0604020202020204" pitchFamily="34" charset="0"/>
                        <a:buChar char="•"/>
                      </a:pPr>
                      <a:r>
                        <a:rPr lang="en-GB" sz="1200" b="0" dirty="0"/>
                        <a:t>Exploration</a:t>
                      </a:r>
                    </a:p>
                    <a:p>
                      <a:pPr marL="171450" indent="-171450">
                        <a:spcAft>
                          <a:spcPts val="0"/>
                        </a:spcAft>
                        <a:buFont typeface="Arial" panose="020B0604020202020204" pitchFamily="34" charset="0"/>
                        <a:buChar char="•"/>
                      </a:pPr>
                      <a:r>
                        <a:rPr lang="en-GB" sz="1200" b="0" dirty="0"/>
                        <a:t>War with Spain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Medieval ideas of illness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Role of Religion in health</a:t>
                      </a:r>
                    </a:p>
                    <a:p>
                      <a:pPr marL="171450" indent="-171450">
                        <a:spcAft>
                          <a:spcPts val="0"/>
                        </a:spcAft>
                        <a:buFont typeface="Arial" panose="020B0604020202020204" pitchFamily="34" charset="0"/>
                        <a:buChar char="•"/>
                      </a:pPr>
                      <a:r>
                        <a:rPr lang="en-GB" sz="1200" b="0" dirty="0"/>
                        <a:t>Medieval surgery</a:t>
                      </a:r>
                    </a:p>
                    <a:p>
                      <a:pPr marL="171450" indent="-171450">
                        <a:spcAft>
                          <a:spcPts val="0"/>
                        </a:spcAft>
                        <a:buFont typeface="Arial" panose="020B0604020202020204" pitchFamily="34" charset="0"/>
                        <a:buChar char="•"/>
                      </a:pPr>
                      <a:r>
                        <a:rPr lang="en-GB" sz="1200" b="0" dirty="0"/>
                        <a:t>Middle ages public health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171450" indent="-171450">
                        <a:spcAft>
                          <a:spcPts val="0"/>
                        </a:spcAft>
                        <a:buFont typeface="Arial" panose="020B0604020202020204" pitchFamily="34" charset="0"/>
                        <a:buChar char="•"/>
                      </a:pPr>
                      <a:endParaRPr lang="en-GB" sz="1200" b="0" dirty="0"/>
                    </a:p>
                    <a:p>
                      <a:pPr>
                        <a:spcAft>
                          <a:spcPts val="0"/>
                        </a:spcAft>
                      </a:pPr>
                      <a:endParaRPr lang="en-GB" sz="1200" b="0" dirty="0"/>
                    </a:p>
                  </a:txBody>
                  <a:tcPr marT="45721" marB="45721"/>
                </a:tc>
                <a:tc>
                  <a:txBody>
                    <a:bodyPr/>
                    <a:lstStyle/>
                    <a:p>
                      <a:pPr marL="171450" indent="-171450">
                        <a:spcAft>
                          <a:spcPts val="0"/>
                        </a:spcAft>
                        <a:buFont typeface="Arial" panose="020B0604020202020204" pitchFamily="34" charset="0"/>
                        <a:buChar char="•"/>
                      </a:pPr>
                      <a:r>
                        <a:rPr lang="en-GB" sz="1200" b="0" dirty="0"/>
                        <a:t>Medieval surgery</a:t>
                      </a:r>
                    </a:p>
                    <a:p>
                      <a:pPr marL="171450" indent="-171450">
                        <a:spcAft>
                          <a:spcPts val="0"/>
                        </a:spcAft>
                        <a:buFont typeface="Arial" panose="020B0604020202020204" pitchFamily="34" charset="0"/>
                        <a:buChar char="•"/>
                      </a:pPr>
                      <a:r>
                        <a:rPr lang="en-GB" sz="1200" b="0" dirty="0"/>
                        <a:t>Middle ages public health</a:t>
                      </a:r>
                    </a:p>
                    <a:p>
                      <a:pPr marL="171450" indent="-171450">
                        <a:spcAft>
                          <a:spcPts val="0"/>
                        </a:spcAft>
                        <a:buFont typeface="Arial" panose="020B0604020202020204" pitchFamily="34" charset="0"/>
                        <a:buChar char="•"/>
                      </a:pPr>
                      <a:r>
                        <a:rPr lang="en-GB" sz="1200" b="0" dirty="0"/>
                        <a:t>Early Renaissance thinkers- Vesalius/Pare/Harvey</a:t>
                      </a:r>
                    </a:p>
                    <a:p>
                      <a:pPr marL="171450" indent="-171450">
                        <a:spcAft>
                          <a:spcPts val="0"/>
                        </a:spcAft>
                        <a:buFont typeface="Arial" panose="020B0604020202020204" pitchFamily="34" charset="0"/>
                        <a:buChar char="•"/>
                      </a:pPr>
                      <a:r>
                        <a:rPr lang="en-GB" sz="1200" b="0" dirty="0"/>
                        <a:t>Role of science </a:t>
                      </a:r>
                    </a:p>
                    <a:p>
                      <a:pPr marL="171450" indent="-171450">
                        <a:spcAft>
                          <a:spcPts val="0"/>
                        </a:spcAft>
                        <a:buFont typeface="Arial" panose="020B0604020202020204" pitchFamily="34" charset="0"/>
                        <a:buChar char="•"/>
                      </a:pPr>
                      <a:r>
                        <a:rPr lang="en-GB" sz="1200" b="0" dirty="0"/>
                        <a:t>Great Plague</a:t>
                      </a:r>
                    </a:p>
                    <a:p>
                      <a:pPr marL="171450" indent="-171450">
                        <a:spcAft>
                          <a:spcPts val="0"/>
                        </a:spcAft>
                        <a:buFont typeface="Arial" panose="020B0604020202020204" pitchFamily="34" charset="0"/>
                        <a:buChar char="•"/>
                      </a:pPr>
                      <a:r>
                        <a:rPr lang="en-GB" sz="1200" b="0" dirty="0"/>
                        <a:t>Hunter and Jenner</a:t>
                      </a:r>
                    </a:p>
                  </a:txBody>
                  <a:tcPr marT="45721" marB="45721"/>
                </a:tc>
                <a:tc>
                  <a:txBody>
                    <a:bodyPr/>
                    <a:lstStyle/>
                    <a:p>
                      <a:pPr marL="171450" indent="-171450">
                        <a:spcAft>
                          <a:spcPts val="0"/>
                        </a:spcAft>
                        <a:buFont typeface="Arial" panose="020B0604020202020204" pitchFamily="34" charset="0"/>
                        <a:buChar char="•"/>
                      </a:pPr>
                      <a:r>
                        <a:rPr lang="en-GB" sz="1200" b="0" dirty="0"/>
                        <a:t>Developments in surgery- Pain</a:t>
                      </a:r>
                    </a:p>
                    <a:p>
                      <a:pPr marL="171450" indent="-171450">
                        <a:spcAft>
                          <a:spcPts val="0"/>
                        </a:spcAft>
                        <a:buFont typeface="Arial" panose="020B0604020202020204" pitchFamily="34" charset="0"/>
                        <a:buChar char="•"/>
                      </a:pPr>
                      <a:r>
                        <a:rPr lang="en-GB" sz="1200" b="0" dirty="0"/>
                        <a:t>Germ Theory</a:t>
                      </a:r>
                    </a:p>
                    <a:p>
                      <a:pPr marL="171450" indent="-171450">
                        <a:spcAft>
                          <a:spcPts val="0"/>
                        </a:spcAft>
                        <a:buFont typeface="Arial" panose="020B0604020202020204" pitchFamily="34" charset="0"/>
                        <a:buChar char="•"/>
                      </a:pPr>
                      <a:r>
                        <a:rPr lang="en-GB" sz="1200" b="0" dirty="0"/>
                        <a:t>Robert Koch</a:t>
                      </a:r>
                    </a:p>
                    <a:p>
                      <a:pPr marL="171450" indent="-171450">
                        <a:spcAft>
                          <a:spcPts val="0"/>
                        </a:spcAft>
                        <a:buFont typeface="Arial" panose="020B0604020202020204" pitchFamily="34" charset="0"/>
                        <a:buChar char="•"/>
                      </a:pPr>
                      <a:r>
                        <a:rPr lang="en-GB" sz="1200" b="0" dirty="0"/>
                        <a:t>Lister and Antiseptic surgery</a:t>
                      </a:r>
                    </a:p>
                    <a:p>
                      <a:pPr marL="171450" indent="-171450">
                        <a:spcAft>
                          <a:spcPts val="0"/>
                        </a:spcAft>
                        <a:buFont typeface="Arial" panose="020B0604020202020204" pitchFamily="34" charset="0"/>
                        <a:buChar char="•"/>
                      </a:pPr>
                      <a:r>
                        <a:rPr lang="en-GB" sz="1200" b="0" dirty="0"/>
                        <a:t>Public health</a:t>
                      </a:r>
                    </a:p>
                    <a:p>
                      <a:pPr marL="171450" indent="-171450">
                        <a:spcAft>
                          <a:spcPts val="0"/>
                        </a:spcAft>
                        <a:buFont typeface="Arial" panose="020B0604020202020204" pitchFamily="34" charset="0"/>
                        <a:buChar char="•"/>
                      </a:pPr>
                      <a:r>
                        <a:rPr lang="en-GB" sz="1200" b="0" dirty="0"/>
                        <a:t>The great stink</a:t>
                      </a:r>
                    </a:p>
                  </a:txBody>
                  <a:tcPr marT="45721" marB="45721"/>
                </a:tc>
                <a:tc>
                  <a:txBody>
                    <a:bodyPr/>
                    <a:lstStyle/>
                    <a:p>
                      <a:pPr marL="171450" indent="-171450">
                        <a:spcAft>
                          <a:spcPts val="0"/>
                        </a:spcAft>
                        <a:buFont typeface="Arial" panose="020B0604020202020204" pitchFamily="34" charset="0"/>
                        <a:buChar char="•"/>
                      </a:pPr>
                      <a:r>
                        <a:rPr lang="en-GB" sz="1200" b="0" dirty="0"/>
                        <a:t>Penicillin</a:t>
                      </a:r>
                    </a:p>
                    <a:p>
                      <a:pPr marL="171450" indent="-171450">
                        <a:spcAft>
                          <a:spcPts val="0"/>
                        </a:spcAft>
                        <a:buFont typeface="Arial" panose="020B0604020202020204" pitchFamily="34" charset="0"/>
                        <a:buChar char="•"/>
                      </a:pPr>
                      <a:r>
                        <a:rPr lang="en-GB" sz="1200" b="0" dirty="0"/>
                        <a:t>Treatment after 1945</a:t>
                      </a:r>
                    </a:p>
                    <a:p>
                      <a:pPr marL="171450" indent="-171450">
                        <a:spcAft>
                          <a:spcPts val="0"/>
                        </a:spcAft>
                        <a:buFont typeface="Arial" panose="020B0604020202020204" pitchFamily="34" charset="0"/>
                        <a:buChar char="•"/>
                      </a:pPr>
                      <a:r>
                        <a:rPr lang="en-GB" sz="1200" b="0" dirty="0"/>
                        <a:t>Limitation of modern science: Alternatives</a:t>
                      </a:r>
                    </a:p>
                    <a:p>
                      <a:pPr marL="171450" indent="-171450">
                        <a:spcAft>
                          <a:spcPts val="0"/>
                        </a:spcAft>
                        <a:buFont typeface="Arial" panose="020B0604020202020204" pitchFamily="34" charset="0"/>
                        <a:buChar char="•"/>
                      </a:pPr>
                      <a:r>
                        <a:rPr lang="en-GB" sz="1200" b="0" dirty="0"/>
                        <a:t>WW1 and WW2 impact on health</a:t>
                      </a:r>
                    </a:p>
                    <a:p>
                      <a:pPr marL="171450" indent="-171450">
                        <a:spcAft>
                          <a:spcPts val="0"/>
                        </a:spcAft>
                        <a:buFont typeface="Arial" panose="020B0604020202020204" pitchFamily="34" charset="0"/>
                        <a:buChar char="•"/>
                      </a:pPr>
                      <a:r>
                        <a:rPr lang="en-GB" sz="1200" b="0" dirty="0"/>
                        <a:t>Public Health: Liberal Social Reforms</a:t>
                      </a:r>
                    </a:p>
                    <a:p>
                      <a:pPr marL="171450" indent="-171450">
                        <a:spcAft>
                          <a:spcPts val="0"/>
                        </a:spcAft>
                        <a:buFont typeface="Arial" panose="020B0604020202020204" pitchFamily="34" charset="0"/>
                        <a:buChar char="•"/>
                      </a:pPr>
                      <a:r>
                        <a:rPr lang="en-GB" sz="1200" b="0" dirty="0"/>
                        <a:t>Public Health: Welfare State</a:t>
                      </a:r>
                    </a:p>
                    <a:p>
                      <a:pPr marL="171450" indent="-171450">
                        <a:spcAft>
                          <a:spcPts val="0"/>
                        </a:spcAft>
                        <a:buFont typeface="Arial" panose="020B0604020202020204" pitchFamily="34" charset="0"/>
                        <a:buChar char="•"/>
                      </a:pPr>
                      <a:r>
                        <a:rPr lang="en-GB" sz="1200" b="0" dirty="0"/>
                        <a:t>Assessment</a:t>
                      </a:r>
                    </a:p>
                  </a:txBody>
                  <a:tcPr marT="45721" marB="45721"/>
                </a:tc>
                <a:tc>
                  <a:txBody>
                    <a:bodyPr/>
                    <a:lstStyle/>
                    <a:p>
                      <a:pPr marL="171450" indent="-171450">
                        <a:spcAft>
                          <a:spcPts val="0"/>
                        </a:spcAft>
                        <a:buFont typeface="Arial" panose="020B0604020202020204" pitchFamily="34" charset="0"/>
                        <a:buChar char="•"/>
                      </a:pPr>
                      <a:r>
                        <a:rPr lang="en-GB" sz="1200" b="0" dirty="0"/>
                        <a:t>What was Germany in 1890?</a:t>
                      </a:r>
                    </a:p>
                    <a:p>
                      <a:pPr marL="171450" indent="-171450">
                        <a:spcAft>
                          <a:spcPts val="0"/>
                        </a:spcAft>
                        <a:buFont typeface="Arial" panose="020B0604020202020204" pitchFamily="34" charset="0"/>
                        <a:buChar char="•"/>
                      </a:pPr>
                      <a:r>
                        <a:rPr lang="en-GB" sz="1200" b="0" dirty="0"/>
                        <a:t>What problems did the Kaiser face?</a:t>
                      </a:r>
                    </a:p>
                    <a:p>
                      <a:pPr marL="171450" indent="-171450">
                        <a:spcAft>
                          <a:spcPts val="0"/>
                        </a:spcAft>
                        <a:buFont typeface="Arial" panose="020B0604020202020204" pitchFamily="34" charset="0"/>
                        <a:buChar char="•"/>
                      </a:pPr>
                      <a:r>
                        <a:rPr lang="en-GB" sz="1200" b="0" dirty="0"/>
                        <a:t>Germany in WW1 and its short term impact</a:t>
                      </a:r>
                    </a:p>
                    <a:p>
                      <a:pPr marL="171450" indent="-171450">
                        <a:spcAft>
                          <a:spcPts val="0"/>
                        </a:spcAft>
                        <a:buFont typeface="Arial" panose="020B0604020202020204" pitchFamily="34" charset="0"/>
                        <a:buChar char="•"/>
                      </a:pPr>
                      <a:r>
                        <a:rPr lang="en-GB" sz="1200" b="0" dirty="0"/>
                        <a:t>Germany under democracy: Constitution and Versailles</a:t>
                      </a:r>
                    </a:p>
                    <a:p>
                      <a:pPr marL="171450" indent="-171450">
                        <a:spcAft>
                          <a:spcPts val="0"/>
                        </a:spcAft>
                        <a:buFont typeface="Arial" panose="020B0604020202020204" pitchFamily="34" charset="0"/>
                        <a:buChar char="•"/>
                      </a:pPr>
                      <a:r>
                        <a:rPr lang="en-GB" sz="1200" b="0" dirty="0"/>
                        <a:t>Impact of Versailles</a:t>
                      </a:r>
                    </a:p>
                    <a:p>
                      <a:pPr marL="171450" indent="-171450">
                        <a:spcAft>
                          <a:spcPts val="0"/>
                        </a:spcAft>
                        <a:buFont typeface="Arial" panose="020B0604020202020204" pitchFamily="34" charset="0"/>
                        <a:buChar char="•"/>
                      </a:pPr>
                      <a:r>
                        <a:rPr lang="en-GB" sz="1200" b="0" dirty="0"/>
                        <a:t>Crisis of 1923 </a:t>
                      </a:r>
                    </a:p>
                    <a:p>
                      <a:pPr marL="171450" indent="-171450">
                        <a:spcAft>
                          <a:spcPts val="0"/>
                        </a:spcAft>
                        <a:buFont typeface="Arial" panose="020B0604020202020204" pitchFamily="34" charset="0"/>
                        <a:buChar char="•"/>
                      </a:pPr>
                      <a:r>
                        <a:rPr lang="en-GB" sz="1200" b="0" dirty="0"/>
                        <a:t>Golden years</a:t>
                      </a:r>
                    </a:p>
                    <a:p>
                      <a:pPr marL="171450" indent="-171450">
                        <a:spcAft>
                          <a:spcPts val="0"/>
                        </a:spcAft>
                        <a:buFont typeface="Arial" panose="020B0604020202020204" pitchFamily="34" charset="0"/>
                        <a:buChar char="•"/>
                      </a:pPr>
                      <a:r>
                        <a:rPr lang="en-GB" sz="1200" b="0" dirty="0"/>
                        <a:t>Depression</a:t>
                      </a:r>
                    </a:p>
                  </a:txBody>
                  <a:tcPr marT="45721" marB="45721"/>
                </a:tc>
                <a:tc>
                  <a:txBody>
                    <a:bodyPr/>
                    <a:lstStyle/>
                    <a:p>
                      <a:pPr marL="171450" indent="-171450">
                        <a:spcAft>
                          <a:spcPts val="0"/>
                        </a:spcAft>
                        <a:buFont typeface="Arial" panose="020B0604020202020204" pitchFamily="34" charset="0"/>
                        <a:buChar char="•"/>
                      </a:pPr>
                      <a:r>
                        <a:rPr lang="en-GB" sz="1200" b="0" dirty="0"/>
                        <a:t>Hitler’s rise to power</a:t>
                      </a:r>
                    </a:p>
                    <a:p>
                      <a:pPr marL="171450" indent="-171450">
                        <a:spcAft>
                          <a:spcPts val="0"/>
                        </a:spcAft>
                        <a:buFont typeface="Arial" panose="020B0604020202020204" pitchFamily="34" charset="0"/>
                        <a:buChar char="•"/>
                      </a:pPr>
                      <a:r>
                        <a:rPr lang="en-GB" sz="1200" b="0" dirty="0"/>
                        <a:t>Hitler’s consolidation of power</a:t>
                      </a:r>
                    </a:p>
                    <a:p>
                      <a:pPr marL="171450" indent="-171450">
                        <a:spcAft>
                          <a:spcPts val="0"/>
                        </a:spcAft>
                        <a:buFont typeface="Arial" panose="020B0604020202020204" pitchFamily="34" charset="0"/>
                        <a:buChar char="•"/>
                      </a:pPr>
                      <a:r>
                        <a:rPr lang="en-GB" sz="1200" b="0" dirty="0"/>
                        <a:t>Police State</a:t>
                      </a:r>
                    </a:p>
                    <a:p>
                      <a:pPr marL="171450" indent="-171450">
                        <a:spcAft>
                          <a:spcPts val="0"/>
                        </a:spcAft>
                        <a:buFont typeface="Arial" panose="020B0604020202020204" pitchFamily="34" charset="0"/>
                        <a:buChar char="•"/>
                      </a:pPr>
                      <a:r>
                        <a:rPr lang="en-GB" sz="1200" b="0" dirty="0"/>
                        <a:t>Propaganda in Nazi Germany</a:t>
                      </a:r>
                    </a:p>
                    <a:p>
                      <a:pPr marL="171450" indent="-171450">
                        <a:spcAft>
                          <a:spcPts val="0"/>
                        </a:spcAft>
                        <a:buFont typeface="Arial" panose="020B0604020202020204" pitchFamily="34" charset="0"/>
                        <a:buChar char="•"/>
                      </a:pPr>
                      <a:r>
                        <a:rPr lang="en-GB" sz="1200" b="0" dirty="0"/>
                        <a:t>Art and culture in Nazi Germany</a:t>
                      </a:r>
                    </a:p>
                  </a:txBody>
                  <a:tcPr marT="45721" marB="45721"/>
                </a:tc>
                <a:extLst>
                  <a:ext uri="{0D108BD9-81ED-4DB2-BD59-A6C34878D82A}">
                    <a16:rowId xmlns:a16="http://schemas.microsoft.com/office/drawing/2014/main" val="38197043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179297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15fff27-7a78-4769-95a6-b1ad2cbd5d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02E189DF1A60448E98C364229819A4" ma:contentTypeVersion="18" ma:contentTypeDescription="Create a new document." ma:contentTypeScope="" ma:versionID="e840ec17fcb89e0e1c8d5d3108a13022">
  <xsd:schema xmlns:xsd="http://www.w3.org/2001/XMLSchema" xmlns:xs="http://www.w3.org/2001/XMLSchema" xmlns:p="http://schemas.microsoft.com/office/2006/metadata/properties" xmlns:ns3="e15fff27-7a78-4769-95a6-b1ad2cbd5da3" xmlns:ns4="b9f76df9-15e5-4498-8d45-59ef9d431e0c" targetNamespace="http://schemas.microsoft.com/office/2006/metadata/properties" ma:root="true" ma:fieldsID="659a9186683fb8f4a2c604c9e019998c" ns3:_="" ns4:_="">
    <xsd:import namespace="e15fff27-7a78-4769-95a6-b1ad2cbd5da3"/>
    <xsd:import namespace="b9f76df9-15e5-4498-8d45-59ef9d431e0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Locatio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5fff27-7a78-4769-95a6-b1ad2cbd5d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f76df9-15e5-4498-8d45-59ef9d431e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C704C8-5017-4CEF-811E-03281A8B9A49}">
  <ds:schemaRefs>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e15fff27-7a78-4769-95a6-b1ad2cbd5da3"/>
    <ds:schemaRef ds:uri="http://www.w3.org/XML/1998/namespace"/>
    <ds:schemaRef ds:uri="b9f76df9-15e5-4498-8d45-59ef9d431e0c"/>
    <ds:schemaRef ds:uri="http://purl.org/dc/dcmitype/"/>
    <ds:schemaRef ds:uri="http://purl.org/dc/elements/1.1/"/>
  </ds:schemaRefs>
</ds:datastoreItem>
</file>

<file path=customXml/itemProps2.xml><?xml version="1.0" encoding="utf-8"?>
<ds:datastoreItem xmlns:ds="http://schemas.openxmlformats.org/officeDocument/2006/customXml" ds:itemID="{8696323B-3570-4196-817F-016E7DC52617}">
  <ds:schemaRefs>
    <ds:schemaRef ds:uri="http://schemas.microsoft.com/sharepoint/v3/contenttype/forms"/>
  </ds:schemaRefs>
</ds:datastoreItem>
</file>

<file path=customXml/itemProps3.xml><?xml version="1.0" encoding="utf-8"?>
<ds:datastoreItem xmlns:ds="http://schemas.openxmlformats.org/officeDocument/2006/customXml" ds:itemID="{F4F26167-8932-47C7-9B70-ED9790B568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5fff27-7a78-4769-95a6-b1ad2cbd5da3"/>
    <ds:schemaRef ds:uri="b9f76df9-15e5-4498-8d45-59ef9d431e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4026</TotalTime>
  <Words>4617</Words>
  <Application>Microsoft Office PowerPoint</Application>
  <PresentationFormat>Widescreen</PresentationFormat>
  <Paragraphs>1086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M.Riley</cp:lastModifiedBy>
  <cp:revision>12</cp:revision>
  <dcterms:created xsi:type="dcterms:W3CDTF">2024-01-17T09:56:20Z</dcterms:created>
  <dcterms:modified xsi:type="dcterms:W3CDTF">2024-11-27T12:47:29Z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0x0101002102E189DF1A60448E98C364229819A4</vt:lpwstr>
  </property>
  <property fmtid="{D5CDD505-2E9C-101B-9397-08002B2CF9AE}" pid="3" name="MediaServiceImageTags">
    <vt:lpwstr/>
  </property>
</Properties>
</file>