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0" r:id="rId5"/>
    <p:sldId id="262" r:id="rId6"/>
    <p:sldId id="263" r:id="rId7"/>
    <p:sldId id="257" r:id="rId8"/>
    <p:sldId id="261" r:id="rId9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99FF"/>
    <a:srgbClr val="FEDEFC"/>
    <a:srgbClr val="FDCBFB"/>
    <a:srgbClr val="EAE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>
        <p:scale>
          <a:sx n="90" d="100"/>
          <a:sy n="90" d="100"/>
        </p:scale>
        <p:origin x="106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8200" y="1347788"/>
            <a:ext cx="2519363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8200" y="1347788"/>
            <a:ext cx="2519363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6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8200" y="1347788"/>
            <a:ext cx="2519363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8200" y="1347788"/>
            <a:ext cx="2519363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8200" y="1347788"/>
            <a:ext cx="2519363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jpe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jpeg"/><Relationship Id="rId18" Type="http://schemas.openxmlformats.org/officeDocument/2006/relationships/image" Target="../media/image36.png"/><Relationship Id="rId3" Type="http://schemas.openxmlformats.org/officeDocument/2006/relationships/image" Target="../media/image1.png"/><Relationship Id="rId21" Type="http://schemas.openxmlformats.org/officeDocument/2006/relationships/image" Target="../media/image39.png"/><Relationship Id="rId7" Type="http://schemas.openxmlformats.org/officeDocument/2006/relationships/image" Target="../media/image10.png"/><Relationship Id="rId12" Type="http://schemas.openxmlformats.org/officeDocument/2006/relationships/image" Target="../media/image30.png"/><Relationship Id="rId17" Type="http://schemas.openxmlformats.org/officeDocument/2006/relationships/image" Target="../media/image35.jpeg"/><Relationship Id="rId25" Type="http://schemas.openxmlformats.org/officeDocument/2006/relationships/image" Target="../media/image43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.jpeg"/><Relationship Id="rId20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24" Type="http://schemas.openxmlformats.org/officeDocument/2006/relationships/image" Target="../media/image42.jpeg"/><Relationship Id="rId5" Type="http://schemas.openxmlformats.org/officeDocument/2006/relationships/image" Target="../media/image7.png"/><Relationship Id="rId15" Type="http://schemas.openxmlformats.org/officeDocument/2006/relationships/image" Target="../media/image33.jpeg"/><Relationship Id="rId23" Type="http://schemas.openxmlformats.org/officeDocument/2006/relationships/image" Target="../media/image41.jpeg"/><Relationship Id="rId10" Type="http://schemas.openxmlformats.org/officeDocument/2006/relationships/image" Target="../media/image29.png"/><Relationship Id="rId19" Type="http://schemas.openxmlformats.org/officeDocument/2006/relationships/image" Target="../media/image37.jpeg"/><Relationship Id="rId4" Type="http://schemas.openxmlformats.org/officeDocument/2006/relationships/image" Target="../media/image11.png"/><Relationship Id="rId9" Type="http://schemas.openxmlformats.org/officeDocument/2006/relationships/image" Target="../media/image28.png"/><Relationship Id="rId14" Type="http://schemas.openxmlformats.org/officeDocument/2006/relationships/image" Target="../media/image32.jpeg"/><Relationship Id="rId22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1.png"/><Relationship Id="rId21" Type="http://schemas.openxmlformats.org/officeDocument/2006/relationships/image" Target="../media/image59.jpe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4.png"/><Relationship Id="rId20" Type="http://schemas.openxmlformats.org/officeDocument/2006/relationships/image" Target="../media/image5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11" Type="http://schemas.openxmlformats.org/officeDocument/2006/relationships/image" Target="../media/image49.png"/><Relationship Id="rId24" Type="http://schemas.openxmlformats.org/officeDocument/2006/relationships/image" Target="../media/image62.jpeg"/><Relationship Id="rId5" Type="http://schemas.openxmlformats.org/officeDocument/2006/relationships/image" Target="../media/image44.png"/><Relationship Id="rId15" Type="http://schemas.openxmlformats.org/officeDocument/2006/relationships/image" Target="../media/image53.png"/><Relationship Id="rId23" Type="http://schemas.openxmlformats.org/officeDocument/2006/relationships/image" Target="../media/image61.jpeg"/><Relationship Id="rId10" Type="http://schemas.openxmlformats.org/officeDocument/2006/relationships/image" Target="../media/image48.png"/><Relationship Id="rId19" Type="http://schemas.openxmlformats.org/officeDocument/2006/relationships/image" Target="../media/image57.jpeg"/><Relationship Id="rId4" Type="http://schemas.openxmlformats.org/officeDocument/2006/relationships/image" Target="../media/image11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0.png"/><Relationship Id="rId18" Type="http://schemas.openxmlformats.org/officeDocument/2006/relationships/image" Target="../media/image74.jpeg"/><Relationship Id="rId26" Type="http://schemas.openxmlformats.org/officeDocument/2006/relationships/image" Target="../media/image82.jpeg"/><Relationship Id="rId3" Type="http://schemas.openxmlformats.org/officeDocument/2006/relationships/image" Target="../media/image11.png"/><Relationship Id="rId21" Type="http://schemas.openxmlformats.org/officeDocument/2006/relationships/image" Target="../media/image77.jpeg"/><Relationship Id="rId7" Type="http://schemas.openxmlformats.org/officeDocument/2006/relationships/image" Target="../media/image66.png"/><Relationship Id="rId12" Type="http://schemas.openxmlformats.org/officeDocument/2006/relationships/image" Target="../media/image69.png"/><Relationship Id="rId17" Type="http://schemas.openxmlformats.org/officeDocument/2006/relationships/image" Target="../media/image73.png"/><Relationship Id="rId25" Type="http://schemas.openxmlformats.org/officeDocument/2006/relationships/image" Target="../media/image81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png"/><Relationship Id="rId20" Type="http://schemas.openxmlformats.org/officeDocument/2006/relationships/image" Target="../media/image7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45.png"/><Relationship Id="rId24" Type="http://schemas.openxmlformats.org/officeDocument/2006/relationships/image" Target="../media/image80.jpeg"/><Relationship Id="rId5" Type="http://schemas.openxmlformats.org/officeDocument/2006/relationships/image" Target="../media/image64.png"/><Relationship Id="rId15" Type="http://schemas.openxmlformats.org/officeDocument/2006/relationships/image" Target="../media/image72.png"/><Relationship Id="rId23" Type="http://schemas.openxmlformats.org/officeDocument/2006/relationships/image" Target="../media/image79.jpeg"/><Relationship Id="rId28" Type="http://schemas.openxmlformats.org/officeDocument/2006/relationships/image" Target="../media/image83.png"/><Relationship Id="rId10" Type="http://schemas.openxmlformats.org/officeDocument/2006/relationships/image" Target="../media/image68.png"/><Relationship Id="rId19" Type="http://schemas.openxmlformats.org/officeDocument/2006/relationships/image" Target="../media/image75.jpeg"/><Relationship Id="rId4" Type="http://schemas.openxmlformats.org/officeDocument/2006/relationships/image" Target="../media/image63.png"/><Relationship Id="rId9" Type="http://schemas.openxmlformats.org/officeDocument/2006/relationships/image" Target="../media/image21.png"/><Relationship Id="rId14" Type="http://schemas.openxmlformats.org/officeDocument/2006/relationships/image" Target="../media/image71.png"/><Relationship Id="rId22" Type="http://schemas.openxmlformats.org/officeDocument/2006/relationships/image" Target="../media/image78.jpeg"/><Relationship Id="rId27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55.png"/><Relationship Id="rId3" Type="http://schemas.openxmlformats.org/officeDocument/2006/relationships/image" Target="../media/image1.png"/><Relationship Id="rId7" Type="http://schemas.openxmlformats.org/officeDocument/2006/relationships/image" Target="../media/image65.png"/><Relationship Id="rId12" Type="http://schemas.openxmlformats.org/officeDocument/2006/relationships/image" Target="../media/image8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11" Type="http://schemas.openxmlformats.org/officeDocument/2006/relationships/image" Target="../media/image44.png"/><Relationship Id="rId5" Type="http://schemas.openxmlformats.org/officeDocument/2006/relationships/image" Target="../media/image45.png"/><Relationship Id="rId15" Type="http://schemas.openxmlformats.org/officeDocument/2006/relationships/image" Target="../media/image67.png"/><Relationship Id="rId10" Type="http://schemas.openxmlformats.org/officeDocument/2006/relationships/image" Target="../media/image86.png"/><Relationship Id="rId4" Type="http://schemas.openxmlformats.org/officeDocument/2006/relationships/image" Target="../media/image64.png"/><Relationship Id="rId9" Type="http://schemas.openxmlformats.org/officeDocument/2006/relationships/image" Target="../media/image85.png"/><Relationship Id="rId14" Type="http://schemas.openxmlformats.org/officeDocument/2006/relationships/image" Target="../media/image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486316" y="7680343"/>
            <a:ext cx="1383226" cy="1246052"/>
          </a:xfrm>
          <a:prstGeom prst="blockArc">
            <a:avLst>
              <a:gd name="adj1" fmla="val 10794187"/>
              <a:gd name="adj2" fmla="val 132714"/>
              <a:gd name="adj3" fmla="val 2333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123091" y="8725828"/>
            <a:ext cx="4019977" cy="3569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420001" y="6598538"/>
            <a:ext cx="1484011" cy="1275961"/>
          </a:xfrm>
          <a:prstGeom prst="blockArc">
            <a:avLst>
              <a:gd name="adj1" fmla="val 10727876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198421" y="7630457"/>
            <a:ext cx="4091057" cy="3103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57115" y="6535471"/>
            <a:ext cx="3984654" cy="32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54549" y="5501911"/>
            <a:ext cx="1550847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32980" y="4265785"/>
            <a:ext cx="1602150" cy="1251876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189250" y="5321057"/>
            <a:ext cx="4324438" cy="361711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781620" y="4057956"/>
            <a:ext cx="4621461" cy="3466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42087" y="2995226"/>
            <a:ext cx="1633491" cy="1226661"/>
          </a:xfrm>
          <a:prstGeom prst="blockArc">
            <a:avLst>
              <a:gd name="adj1" fmla="val 10765685"/>
              <a:gd name="adj2" fmla="val 156513"/>
              <a:gd name="adj3" fmla="val 28217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984620" y="1753561"/>
            <a:ext cx="1392750" cy="1309606"/>
          </a:xfrm>
          <a:prstGeom prst="blockArc">
            <a:avLst>
              <a:gd name="adj1" fmla="val 11129857"/>
              <a:gd name="adj2" fmla="val 1572"/>
              <a:gd name="adj3" fmla="val 2764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59336" y="2778762"/>
            <a:ext cx="4812841" cy="3392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819685" y="1710111"/>
            <a:ext cx="4868624" cy="3534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11496" y="162703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939546" y="8552397"/>
            <a:ext cx="813443" cy="72833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018185" y="8615557"/>
            <a:ext cx="684443" cy="6020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302549" y="8943553"/>
            <a:ext cx="13100" cy="2078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839709" y="8792767"/>
            <a:ext cx="970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12</a:t>
            </a:r>
            <a:endParaRPr lang="en-US" sz="2695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971475" y="8622440"/>
            <a:ext cx="711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13204" y="544692"/>
            <a:ext cx="1904980" cy="1205700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096637" y="8713157"/>
            <a:ext cx="813444" cy="43828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Changing Places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169682" y="6333014"/>
            <a:ext cx="1251765" cy="79600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Globalisation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560955" y="4713722"/>
            <a:ext cx="860493" cy="732755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676799" y="4782518"/>
            <a:ext cx="680290" cy="5488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618653" y="4888756"/>
            <a:ext cx="71194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13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638559" y="4785072"/>
            <a:ext cx="741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998209" y="8965369"/>
            <a:ext cx="249764" cy="2206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 3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13689" y="4101343"/>
            <a:ext cx="1320648" cy="62752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Superpowers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370990" y="6499112"/>
            <a:ext cx="18790" cy="1904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046693" y="5224186"/>
            <a:ext cx="19380" cy="1716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62" idx="1"/>
          </p:cNvCxnSpPr>
          <p:nvPr/>
        </p:nvCxnSpPr>
        <p:spPr>
          <a:xfrm flipH="1" flipV="1">
            <a:off x="803891" y="8288095"/>
            <a:ext cx="534621" cy="1913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812758" y="6430131"/>
            <a:ext cx="0" cy="3013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139540" y="3965867"/>
            <a:ext cx="400" cy="1961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530009" y="3668037"/>
            <a:ext cx="284346" cy="4533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15932" y="3510831"/>
            <a:ext cx="220479" cy="1933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4BA1F1-DE4D-4566-A6E4-DEB3B7822EE6}"/>
              </a:ext>
            </a:extLst>
          </p:cNvPr>
          <p:cNvSpPr txBox="1"/>
          <p:nvPr/>
        </p:nvSpPr>
        <p:spPr>
          <a:xfrm>
            <a:off x="1992002" y="59821"/>
            <a:ext cx="339135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latin typeface="Calibri" panose="020F0502020204030204"/>
                <a:cs typeface="Calibri" panose="020F0502020204030204"/>
              </a:rPr>
              <a:t>Geography Road 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7B748C-6E2A-4F84-AD74-C6177EC4C717}"/>
              </a:ext>
            </a:extLst>
          </p:cNvPr>
          <p:cNvSpPr txBox="1"/>
          <p:nvPr/>
        </p:nvSpPr>
        <p:spPr>
          <a:xfrm>
            <a:off x="3848750" y="9223587"/>
            <a:ext cx="1004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the nature and importance of place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166527A-CB0E-4D54-BF20-A0CB60DE36E0}"/>
              </a:ext>
            </a:extLst>
          </p:cNvPr>
          <p:cNvSpPr txBox="1"/>
          <p:nvPr/>
        </p:nvSpPr>
        <p:spPr>
          <a:xfrm>
            <a:off x="4726191" y="9329894"/>
            <a:ext cx="1060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KS5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90804" y="679623"/>
            <a:ext cx="1952083" cy="758685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 Your journey continues in to: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dirty="0"/>
              <a:t>University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dirty="0"/>
              <a:t>Apprentices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dirty="0"/>
              <a:t>Work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026" y="183067"/>
            <a:ext cx="551903" cy="437176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634521" y="7514600"/>
            <a:ext cx="40827" cy="2876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503761" y="6451164"/>
            <a:ext cx="5228" cy="2313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11" idx="2"/>
          </p:cNvCxnSpPr>
          <p:nvPr/>
        </p:nvCxnSpPr>
        <p:spPr>
          <a:xfrm>
            <a:off x="2250240" y="5196544"/>
            <a:ext cx="28872" cy="177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985463" y="5027548"/>
            <a:ext cx="187779" cy="3376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245100" y="3992323"/>
            <a:ext cx="142134" cy="2275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718042" y="2640858"/>
            <a:ext cx="21951" cy="266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4A15D73-FAE5-45DE-A08E-260F08D36381}"/>
              </a:ext>
            </a:extLst>
          </p:cNvPr>
          <p:cNvSpPr txBox="1"/>
          <p:nvPr/>
        </p:nvSpPr>
        <p:spPr>
          <a:xfrm>
            <a:off x="2153633" y="8077050"/>
            <a:ext cx="637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Theory of plate tectonics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61F019C-E76C-4B15-821E-AB1D38901DFB}"/>
              </a:ext>
            </a:extLst>
          </p:cNvPr>
          <p:cNvSpPr txBox="1"/>
          <p:nvPr/>
        </p:nvSpPr>
        <p:spPr>
          <a:xfrm>
            <a:off x="2102747" y="7065614"/>
            <a:ext cx="83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Understanding of volcanic hazards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CD4D0FE-1044-427D-B009-90F5AB83F623}"/>
              </a:ext>
            </a:extLst>
          </p:cNvPr>
          <p:cNvSpPr txBox="1"/>
          <p:nvPr/>
        </p:nvSpPr>
        <p:spPr>
          <a:xfrm>
            <a:off x="2847645" y="7210561"/>
            <a:ext cx="83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Understanding of seismic hazards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2AD63F6-0952-41F3-AA31-8ED33E91B5E3}"/>
              </a:ext>
            </a:extLst>
          </p:cNvPr>
          <p:cNvSpPr txBox="1"/>
          <p:nvPr/>
        </p:nvSpPr>
        <p:spPr>
          <a:xfrm>
            <a:off x="3196849" y="7999028"/>
            <a:ext cx="1295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Understanding of Tsunami hazards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9CCA26A-6F85-4FFE-9C86-39E6CF2E7C01}"/>
              </a:ext>
            </a:extLst>
          </p:cNvPr>
          <p:cNvSpPr txBox="1"/>
          <p:nvPr/>
        </p:nvSpPr>
        <p:spPr>
          <a:xfrm>
            <a:off x="4447147" y="7933165"/>
            <a:ext cx="857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Understanding of Storm hazards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6A4F517-B243-4C32-8722-EFAB9ED9EBDD}"/>
              </a:ext>
            </a:extLst>
          </p:cNvPr>
          <p:cNvSpPr txBox="1"/>
          <p:nvPr/>
        </p:nvSpPr>
        <p:spPr>
          <a:xfrm>
            <a:off x="5055287" y="8089679"/>
            <a:ext cx="805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Understanding of Wildfires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1D5D0D3-95C6-493D-A4D4-B03B9E6FCF50}"/>
              </a:ext>
            </a:extLst>
          </p:cNvPr>
          <p:cNvSpPr txBox="1"/>
          <p:nvPr/>
        </p:nvSpPr>
        <p:spPr>
          <a:xfrm>
            <a:off x="5818437" y="7498559"/>
            <a:ext cx="106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Students need to understand a multi-hazardous area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FDA7449-17E1-4972-B22E-F7CC730EB3A5}"/>
              </a:ext>
            </a:extLst>
          </p:cNvPr>
          <p:cNvCxnSpPr>
            <a:cxnSpLocks/>
          </p:cNvCxnSpPr>
          <p:nvPr/>
        </p:nvCxnSpPr>
        <p:spPr>
          <a:xfrm>
            <a:off x="4447147" y="3974162"/>
            <a:ext cx="9970" cy="2144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5372294-6A67-447E-BE79-41C8888833FE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2518255" y="7527279"/>
            <a:ext cx="7270" cy="2482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B697E29-D698-4AE4-90E5-2134C401D8F9}"/>
              </a:ext>
            </a:extLst>
          </p:cNvPr>
          <p:cNvCxnSpPr>
            <a:cxnSpLocks/>
          </p:cNvCxnSpPr>
          <p:nvPr/>
        </p:nvCxnSpPr>
        <p:spPr>
          <a:xfrm flipH="1">
            <a:off x="5187111" y="3916868"/>
            <a:ext cx="6622" cy="2335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CC4691F-CC58-4423-8C56-8B3DBF7BE22D}"/>
              </a:ext>
            </a:extLst>
          </p:cNvPr>
          <p:cNvCxnSpPr>
            <a:cxnSpLocks/>
          </p:cNvCxnSpPr>
          <p:nvPr/>
        </p:nvCxnSpPr>
        <p:spPr>
          <a:xfrm flipH="1">
            <a:off x="2566018" y="3949823"/>
            <a:ext cx="76308" cy="2649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48D9644D-58DF-4CF3-8D18-56ACC9F147DE}"/>
              </a:ext>
            </a:extLst>
          </p:cNvPr>
          <p:cNvSpPr txBox="1"/>
          <p:nvPr/>
        </p:nvSpPr>
        <p:spPr>
          <a:xfrm>
            <a:off x="5772177" y="3387627"/>
            <a:ext cx="874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Human &amp; Physical Characteristics of Superpowers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3059D64-8066-4BDE-AB80-C75D688B0733}"/>
              </a:ext>
            </a:extLst>
          </p:cNvPr>
          <p:cNvSpPr txBox="1"/>
          <p:nvPr/>
        </p:nvSpPr>
        <p:spPr>
          <a:xfrm>
            <a:off x="4968310" y="3582817"/>
            <a:ext cx="808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Patterns of Power Change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CF27862-63D4-47F4-B80A-D506AEDC0DAE}"/>
              </a:ext>
            </a:extLst>
          </p:cNvPr>
          <p:cNvSpPr txBox="1"/>
          <p:nvPr/>
        </p:nvSpPr>
        <p:spPr>
          <a:xfrm>
            <a:off x="3934769" y="3338826"/>
            <a:ext cx="995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the influence Superpowers has on global economic systems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D1903FC-5CAB-4A0B-B1C8-AD357D308322}"/>
              </a:ext>
            </a:extLst>
          </p:cNvPr>
          <p:cNvSpPr txBox="1"/>
          <p:nvPr/>
        </p:nvSpPr>
        <p:spPr>
          <a:xfrm>
            <a:off x="2962961" y="3176522"/>
            <a:ext cx="995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interpret the changing relationships between developing nations &amp; Superpowers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AAB7A6-232B-4FC7-A077-8FF4FD760D7B}"/>
              </a:ext>
            </a:extLst>
          </p:cNvPr>
          <p:cNvSpPr txBox="1"/>
          <p:nvPr/>
        </p:nvSpPr>
        <p:spPr>
          <a:xfrm>
            <a:off x="2219393" y="3261838"/>
            <a:ext cx="828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IGO’s &amp; Government defining development targets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B8B5EEB-3D71-4466-92DB-4683B2D73007}"/>
              </a:ext>
            </a:extLst>
          </p:cNvPr>
          <p:cNvSpPr txBox="1"/>
          <p:nvPr/>
        </p:nvSpPr>
        <p:spPr>
          <a:xfrm>
            <a:off x="1166064" y="3517682"/>
            <a:ext cx="114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Human Rights in international Law and agreements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A22E497-EF31-4DE3-91D7-FEA09C0B159D}"/>
              </a:ext>
            </a:extLst>
          </p:cNvPr>
          <p:cNvSpPr txBox="1"/>
          <p:nvPr/>
        </p:nvSpPr>
        <p:spPr>
          <a:xfrm>
            <a:off x="728671" y="3163593"/>
            <a:ext cx="133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Geopolitical intervention in defence of human rights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BDDA598-E537-486C-AEEA-854B9BB2C880}"/>
              </a:ext>
            </a:extLst>
          </p:cNvPr>
          <p:cNvSpPr txBox="1"/>
          <p:nvPr/>
        </p:nvSpPr>
        <p:spPr>
          <a:xfrm>
            <a:off x="-55968" y="2419734"/>
            <a:ext cx="940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Military Aid &amp; Development Aid &amp; Military Interventions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6549B40C-F968-4926-935C-9EA279FB13AA}"/>
              </a:ext>
            </a:extLst>
          </p:cNvPr>
          <p:cNvCxnSpPr>
            <a:cxnSpLocks/>
          </p:cNvCxnSpPr>
          <p:nvPr/>
        </p:nvCxnSpPr>
        <p:spPr>
          <a:xfrm>
            <a:off x="297394" y="3019483"/>
            <a:ext cx="96213" cy="3806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2F6E8BA-7FF8-4EAF-B470-8DAE6FBE0C19}"/>
              </a:ext>
            </a:extLst>
          </p:cNvPr>
          <p:cNvCxnSpPr>
            <a:cxnSpLocks/>
          </p:cNvCxnSpPr>
          <p:nvPr/>
        </p:nvCxnSpPr>
        <p:spPr>
          <a:xfrm flipH="1">
            <a:off x="4387895" y="2650695"/>
            <a:ext cx="161640" cy="1811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563967D-E01A-4261-A779-A9EBFF443EBD}"/>
              </a:ext>
            </a:extLst>
          </p:cNvPr>
          <p:cNvCxnSpPr>
            <a:cxnSpLocks/>
          </p:cNvCxnSpPr>
          <p:nvPr/>
        </p:nvCxnSpPr>
        <p:spPr>
          <a:xfrm flipH="1">
            <a:off x="5617127" y="1631792"/>
            <a:ext cx="157040" cy="2701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D22C1A1-64BF-4179-B17C-63B33669595D}"/>
              </a:ext>
            </a:extLst>
          </p:cNvPr>
          <p:cNvCxnSpPr>
            <a:cxnSpLocks/>
          </p:cNvCxnSpPr>
          <p:nvPr/>
        </p:nvCxnSpPr>
        <p:spPr>
          <a:xfrm flipH="1">
            <a:off x="2529739" y="2716613"/>
            <a:ext cx="162439" cy="2096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1187321-A9BB-47ED-ADFC-BEBF10ED4C2F}"/>
              </a:ext>
            </a:extLst>
          </p:cNvPr>
          <p:cNvCxnSpPr>
            <a:cxnSpLocks/>
          </p:cNvCxnSpPr>
          <p:nvPr/>
        </p:nvCxnSpPr>
        <p:spPr>
          <a:xfrm>
            <a:off x="2173657" y="2623598"/>
            <a:ext cx="21951" cy="266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9D85D0A-796B-4F97-8792-66A06412A6AF}"/>
              </a:ext>
            </a:extLst>
          </p:cNvPr>
          <p:cNvCxnSpPr>
            <a:cxnSpLocks/>
          </p:cNvCxnSpPr>
          <p:nvPr/>
        </p:nvCxnSpPr>
        <p:spPr>
          <a:xfrm>
            <a:off x="4874230" y="1530104"/>
            <a:ext cx="21951" cy="266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466E1FAA-A88F-4888-A1D5-11174789AA10}"/>
              </a:ext>
            </a:extLst>
          </p:cNvPr>
          <p:cNvSpPr/>
          <p:nvPr/>
        </p:nvSpPr>
        <p:spPr>
          <a:xfrm>
            <a:off x="3042593" y="1413785"/>
            <a:ext cx="1061461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96ABC21F-219E-4779-B827-E933F5840255}"/>
              </a:ext>
            </a:extLst>
          </p:cNvPr>
          <p:cNvSpPr/>
          <p:nvPr/>
        </p:nvSpPr>
        <p:spPr>
          <a:xfrm>
            <a:off x="3103812" y="1484971"/>
            <a:ext cx="912232" cy="5832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Skills and NEA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085F6116-E189-4E44-B8C3-01D8FDE7C5C5}"/>
              </a:ext>
            </a:extLst>
          </p:cNvPr>
          <p:cNvSpPr/>
          <p:nvPr/>
        </p:nvSpPr>
        <p:spPr>
          <a:xfrm>
            <a:off x="1977627" y="1443474"/>
            <a:ext cx="910165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2F3181CC-B68C-4882-8B2C-382FC7D2A547}"/>
              </a:ext>
            </a:extLst>
          </p:cNvPr>
          <p:cNvSpPr/>
          <p:nvPr/>
        </p:nvSpPr>
        <p:spPr>
          <a:xfrm>
            <a:off x="2017293" y="1497204"/>
            <a:ext cx="832723" cy="552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Revision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046DB7EE-B50D-4EBA-A3E2-CF9B300AE555}"/>
              </a:ext>
            </a:extLst>
          </p:cNvPr>
          <p:cNvSpPr/>
          <p:nvPr/>
        </p:nvSpPr>
        <p:spPr>
          <a:xfrm>
            <a:off x="818802" y="1481045"/>
            <a:ext cx="977275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BACBFCEA-B27E-4269-9CBD-5AA80FFD3CD0}"/>
              </a:ext>
            </a:extLst>
          </p:cNvPr>
          <p:cNvSpPr/>
          <p:nvPr/>
        </p:nvSpPr>
        <p:spPr>
          <a:xfrm>
            <a:off x="863746" y="1548842"/>
            <a:ext cx="859941" cy="552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Final Exams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B318E04-C621-45C7-A720-793F347D088F}"/>
              </a:ext>
            </a:extLst>
          </p:cNvPr>
          <p:cNvSpPr txBox="1"/>
          <p:nvPr/>
        </p:nvSpPr>
        <p:spPr>
          <a:xfrm>
            <a:off x="3092682" y="8327475"/>
            <a:ext cx="132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that  there are different perspectives of place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D2B4053-6437-44CE-9082-CA134BBD7E51}"/>
              </a:ext>
            </a:extLst>
          </p:cNvPr>
          <p:cNvSpPr txBox="1"/>
          <p:nvPr/>
        </p:nvSpPr>
        <p:spPr>
          <a:xfrm>
            <a:off x="3009251" y="9123417"/>
            <a:ext cx="90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the different factors contributing to the character of place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92888BE6-25E4-4803-ABAE-99158F11AAB6}"/>
              </a:ext>
            </a:extLst>
          </p:cNvPr>
          <p:cNvSpPr txBox="1"/>
          <p:nvPr/>
        </p:nvSpPr>
        <p:spPr>
          <a:xfrm>
            <a:off x="1539898" y="9171031"/>
            <a:ext cx="1254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that places are shaped by demographics, external agencies and past &amp;present connections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7FFAFC9-48E5-466B-A5C5-CCED7694A680}"/>
              </a:ext>
            </a:extLst>
          </p:cNvPr>
          <p:cNvSpPr txBox="1"/>
          <p:nvPr/>
        </p:nvSpPr>
        <p:spPr>
          <a:xfrm>
            <a:off x="291237" y="9132620"/>
            <a:ext cx="1309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that we have different meanings to different places due to experiences, media, external agencies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2C3C13A-D624-49B5-809E-9CBEF780FDAC}"/>
              </a:ext>
            </a:extLst>
          </p:cNvPr>
          <p:cNvSpPr txBox="1"/>
          <p:nvPr/>
        </p:nvSpPr>
        <p:spPr>
          <a:xfrm>
            <a:off x="-45724" y="8355647"/>
            <a:ext cx="1004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 understand Quantitative and Qualitative methods of data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B1A352B-171E-493B-987D-DC5C3BA0FDC8}"/>
              </a:ext>
            </a:extLst>
          </p:cNvPr>
          <p:cNvSpPr txBox="1"/>
          <p:nvPr/>
        </p:nvSpPr>
        <p:spPr>
          <a:xfrm>
            <a:off x="1338512" y="8187104"/>
            <a:ext cx="846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In-depth case studies – Birmingham and Mumbai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ACED15F2-F206-4E0B-ACAE-3F27F51E5325}"/>
              </a:ext>
            </a:extLst>
          </p:cNvPr>
          <p:cNvCxnSpPr>
            <a:cxnSpLocks/>
          </p:cNvCxnSpPr>
          <p:nvPr/>
        </p:nvCxnSpPr>
        <p:spPr>
          <a:xfrm flipV="1">
            <a:off x="768807" y="8552397"/>
            <a:ext cx="217027" cy="1067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D56E9B03-639D-4401-9972-4AF4D1FCB08A}"/>
              </a:ext>
            </a:extLst>
          </p:cNvPr>
          <p:cNvCxnSpPr>
            <a:cxnSpLocks/>
          </p:cNvCxnSpPr>
          <p:nvPr/>
        </p:nvCxnSpPr>
        <p:spPr>
          <a:xfrm flipH="1" flipV="1">
            <a:off x="1871548" y="8916566"/>
            <a:ext cx="8046" cy="2613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DB8599D-19E9-4BAC-9442-A362A30414FA}"/>
              </a:ext>
            </a:extLst>
          </p:cNvPr>
          <p:cNvCxnSpPr>
            <a:cxnSpLocks/>
          </p:cNvCxnSpPr>
          <p:nvPr/>
        </p:nvCxnSpPr>
        <p:spPr>
          <a:xfrm flipH="1" flipV="1">
            <a:off x="3925427" y="8965369"/>
            <a:ext cx="133549" cy="194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4FAA51F1-119F-4DD3-B69F-5ED522EFDB59}"/>
              </a:ext>
            </a:extLst>
          </p:cNvPr>
          <p:cNvCxnSpPr>
            <a:cxnSpLocks/>
          </p:cNvCxnSpPr>
          <p:nvPr/>
        </p:nvCxnSpPr>
        <p:spPr>
          <a:xfrm flipH="1">
            <a:off x="3659676" y="8655688"/>
            <a:ext cx="17907" cy="1919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3ABD8F7E-DE16-4BEF-BDD7-C9A712F4B52D}"/>
              </a:ext>
            </a:extLst>
          </p:cNvPr>
          <p:cNvCxnSpPr>
            <a:cxnSpLocks/>
          </p:cNvCxnSpPr>
          <p:nvPr/>
        </p:nvCxnSpPr>
        <p:spPr>
          <a:xfrm flipH="1" flipV="1">
            <a:off x="2337125" y="7896480"/>
            <a:ext cx="28161" cy="1484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391438-AD18-4D44-A0A4-229016023540}"/>
              </a:ext>
            </a:extLst>
          </p:cNvPr>
          <p:cNvCxnSpPr>
            <a:cxnSpLocks/>
          </p:cNvCxnSpPr>
          <p:nvPr/>
        </p:nvCxnSpPr>
        <p:spPr>
          <a:xfrm>
            <a:off x="4514943" y="7642863"/>
            <a:ext cx="193174" cy="3047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AB692BE6-FB63-44FC-A505-C5E2E68EA79E}"/>
              </a:ext>
            </a:extLst>
          </p:cNvPr>
          <p:cNvCxnSpPr>
            <a:cxnSpLocks/>
          </p:cNvCxnSpPr>
          <p:nvPr/>
        </p:nvCxnSpPr>
        <p:spPr>
          <a:xfrm>
            <a:off x="3340431" y="7649426"/>
            <a:ext cx="35328" cy="1503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50CF7D7B-FF0A-484C-A9FF-2D366C817FE7}"/>
              </a:ext>
            </a:extLst>
          </p:cNvPr>
          <p:cNvCxnSpPr>
            <a:cxnSpLocks/>
          </p:cNvCxnSpPr>
          <p:nvPr/>
        </p:nvCxnSpPr>
        <p:spPr>
          <a:xfrm flipH="1" flipV="1">
            <a:off x="5323144" y="7773475"/>
            <a:ext cx="23123" cy="2670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E6ABC608-37D1-4A8E-81B5-DEC052D039B3}"/>
              </a:ext>
            </a:extLst>
          </p:cNvPr>
          <p:cNvSpPr txBox="1"/>
          <p:nvPr/>
        </p:nvSpPr>
        <p:spPr>
          <a:xfrm>
            <a:off x="30379" y="6691784"/>
            <a:ext cx="8685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critiques of Globalisation </a:t>
            </a:r>
            <a:endParaRPr lang="en-GB" sz="800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107E218-AD5C-458D-8A55-9B9D93A483B1}"/>
              </a:ext>
            </a:extLst>
          </p:cNvPr>
          <p:cNvSpPr txBox="1"/>
          <p:nvPr/>
        </p:nvSpPr>
        <p:spPr>
          <a:xfrm>
            <a:off x="995937" y="5780303"/>
            <a:ext cx="9850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To understand the concept of global commons (Case study of Antarctica) 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F0949EDE-BFAE-4C35-B467-ABE946B200C5}"/>
              </a:ext>
            </a:extLst>
          </p:cNvPr>
          <p:cNvSpPr txBox="1"/>
          <p:nvPr/>
        </p:nvSpPr>
        <p:spPr>
          <a:xfrm>
            <a:off x="2086953" y="5676000"/>
            <a:ext cx="8758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role of norms, laws and institutions in regulating global systems</a:t>
            </a:r>
            <a:endParaRPr lang="en-GB" sz="800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2654EED6-AE1A-4E9D-8DE4-808FA642D1D9}"/>
              </a:ext>
            </a:extLst>
          </p:cNvPr>
          <p:cNvSpPr txBox="1"/>
          <p:nvPr/>
        </p:nvSpPr>
        <p:spPr>
          <a:xfrm>
            <a:off x="3382501" y="6886113"/>
            <a:ext cx="1775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world trade, relationships and patterns </a:t>
            </a:r>
            <a:endParaRPr lang="en-GB" sz="800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69E845A-7990-44E0-B399-98CDEEA25581}"/>
              </a:ext>
            </a:extLst>
          </p:cNvPr>
          <p:cNvSpPr txBox="1"/>
          <p:nvPr/>
        </p:nvSpPr>
        <p:spPr>
          <a:xfrm>
            <a:off x="3302549" y="6119166"/>
            <a:ext cx="1020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nature and role of TNC’s. </a:t>
            </a:r>
            <a:endParaRPr lang="en-GB" sz="800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59DE98B7-A0EC-49A7-80B6-543CE9B5E20F}"/>
              </a:ext>
            </a:extLst>
          </p:cNvPr>
          <p:cNvSpPr txBox="1"/>
          <p:nvPr/>
        </p:nvSpPr>
        <p:spPr>
          <a:xfrm>
            <a:off x="4189415" y="6004273"/>
            <a:ext cx="1054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issues of the interdependence </a:t>
            </a:r>
            <a:endParaRPr lang="en-GB" sz="800" dirty="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388C01F-F554-46B0-83E1-F62740D55646}"/>
              </a:ext>
            </a:extLst>
          </p:cNvPr>
          <p:cNvSpPr txBox="1"/>
          <p:nvPr/>
        </p:nvSpPr>
        <p:spPr>
          <a:xfrm>
            <a:off x="5105471" y="5922321"/>
            <a:ext cx="1194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concept and factors that affect globalisation </a:t>
            </a:r>
            <a:endParaRPr lang="en-GB" sz="800" dirty="0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4EEAD5E7-4E18-41C9-8E1F-0561CEEC0CA1}"/>
              </a:ext>
            </a:extLst>
          </p:cNvPr>
          <p:cNvSpPr txBox="1"/>
          <p:nvPr/>
        </p:nvSpPr>
        <p:spPr>
          <a:xfrm>
            <a:off x="4881658" y="4385164"/>
            <a:ext cx="7791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a local  and a contrasting case study of a Coastline</a:t>
            </a:r>
            <a:endParaRPr lang="en-GB" sz="800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24644AB4-9437-49F1-970C-CCAAC93EE620}"/>
              </a:ext>
            </a:extLst>
          </p:cNvPr>
          <p:cNvSpPr txBox="1"/>
          <p:nvPr/>
        </p:nvSpPr>
        <p:spPr>
          <a:xfrm>
            <a:off x="4211693" y="4436963"/>
            <a:ext cx="7791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To understand how humans intervene in the Coastline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E830D975-50DD-459D-BEA9-5F4DDF6B0C3C}"/>
              </a:ext>
            </a:extLst>
          </p:cNvPr>
          <p:cNvSpPr txBox="1"/>
          <p:nvPr/>
        </p:nvSpPr>
        <p:spPr>
          <a:xfrm>
            <a:off x="3127502" y="5696703"/>
            <a:ext cx="180360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how climate change affects the coastline 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5D35336-4A39-407E-B7E1-0A4989DA83E0}"/>
              </a:ext>
            </a:extLst>
          </p:cNvPr>
          <p:cNvSpPr txBox="1"/>
          <p:nvPr/>
        </p:nvSpPr>
        <p:spPr>
          <a:xfrm>
            <a:off x="3359529" y="4429766"/>
            <a:ext cx="938747" cy="87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how eustatic, isostatic and tectonic sea level changes affect the coastline 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98B9EF1-441D-491A-84B7-AED521EE33E9}"/>
              </a:ext>
            </a:extLst>
          </p:cNvPr>
          <p:cNvSpPr txBox="1"/>
          <p:nvPr/>
        </p:nvSpPr>
        <p:spPr>
          <a:xfrm>
            <a:off x="2715631" y="4430099"/>
            <a:ext cx="7546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To understand the environment of a saltmarsh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A9B7E067-6998-48B4-B474-493796DC4D7E}"/>
              </a:ext>
            </a:extLst>
          </p:cNvPr>
          <p:cNvSpPr txBox="1"/>
          <p:nvPr/>
        </p:nvSpPr>
        <p:spPr>
          <a:xfrm>
            <a:off x="1821722" y="4451468"/>
            <a:ext cx="857036" cy="745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formation of erosion and deposition landforms 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9048054-C64F-40AF-9C5E-E21495EBB339}"/>
              </a:ext>
            </a:extLst>
          </p:cNvPr>
          <p:cNvSpPr txBox="1"/>
          <p:nvPr/>
        </p:nvSpPr>
        <p:spPr>
          <a:xfrm>
            <a:off x="1046127" y="4588018"/>
            <a:ext cx="8554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 Geomorphological processes </a:t>
            </a:r>
            <a:endParaRPr lang="en-GB" sz="800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273EC76F-A407-4C2B-8D74-A9AE0F6C4BCB}"/>
              </a:ext>
            </a:extLst>
          </p:cNvPr>
          <p:cNvSpPr txBox="1"/>
          <p:nvPr/>
        </p:nvSpPr>
        <p:spPr>
          <a:xfrm>
            <a:off x="425033" y="4425270"/>
            <a:ext cx="787538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Sediment sources, cells and budgets 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10EE695F-496D-48A1-9AF2-935B33A917E8}"/>
              </a:ext>
            </a:extLst>
          </p:cNvPr>
          <p:cNvSpPr txBox="1"/>
          <p:nvPr/>
        </p:nvSpPr>
        <p:spPr>
          <a:xfrm>
            <a:off x="16222" y="5107960"/>
            <a:ext cx="921974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Coastal systems, along with the flows/transfers and feedbacks </a:t>
            </a:r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A1B18F95-30C5-4513-84ED-D6A0637A13E7}"/>
              </a:ext>
            </a:extLst>
          </p:cNvPr>
          <p:cNvCxnSpPr>
            <a:cxnSpLocks/>
          </p:cNvCxnSpPr>
          <p:nvPr/>
        </p:nvCxnSpPr>
        <p:spPr>
          <a:xfrm flipH="1" flipV="1">
            <a:off x="4104054" y="5574959"/>
            <a:ext cx="16216" cy="1440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3294286A-3296-4B86-BD49-A230BB3D1453}"/>
              </a:ext>
            </a:extLst>
          </p:cNvPr>
          <p:cNvCxnSpPr>
            <a:cxnSpLocks/>
          </p:cNvCxnSpPr>
          <p:nvPr/>
        </p:nvCxnSpPr>
        <p:spPr>
          <a:xfrm>
            <a:off x="1553442" y="5162906"/>
            <a:ext cx="25700" cy="2440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A9FC68A-DC71-4C2F-BDB4-14113909AAB0}"/>
              </a:ext>
            </a:extLst>
          </p:cNvPr>
          <p:cNvCxnSpPr>
            <a:cxnSpLocks/>
          </p:cNvCxnSpPr>
          <p:nvPr/>
        </p:nvCxnSpPr>
        <p:spPr>
          <a:xfrm>
            <a:off x="3824031" y="5275795"/>
            <a:ext cx="9742" cy="1972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AEE80E87-10C0-4288-9A65-3A8569CC1439}"/>
              </a:ext>
            </a:extLst>
          </p:cNvPr>
          <p:cNvCxnSpPr>
            <a:cxnSpLocks/>
          </p:cNvCxnSpPr>
          <p:nvPr/>
        </p:nvCxnSpPr>
        <p:spPr>
          <a:xfrm>
            <a:off x="5241768" y="5146739"/>
            <a:ext cx="175063" cy="2088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CBA1B552-4A85-4733-AE0D-CF4CB9BDEA83}"/>
              </a:ext>
            </a:extLst>
          </p:cNvPr>
          <p:cNvCxnSpPr>
            <a:cxnSpLocks/>
          </p:cNvCxnSpPr>
          <p:nvPr/>
        </p:nvCxnSpPr>
        <p:spPr>
          <a:xfrm>
            <a:off x="4378153" y="5161195"/>
            <a:ext cx="9742" cy="1972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74371251-E114-4482-945B-17F0206813D9}"/>
              </a:ext>
            </a:extLst>
          </p:cNvPr>
          <p:cNvCxnSpPr>
            <a:cxnSpLocks/>
          </p:cNvCxnSpPr>
          <p:nvPr/>
        </p:nvCxnSpPr>
        <p:spPr>
          <a:xfrm>
            <a:off x="803891" y="5358598"/>
            <a:ext cx="190129" cy="1540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>
            <a:extLst>
              <a:ext uri="{FF2B5EF4-FFF2-40B4-BE49-F238E27FC236}">
                <a16:creationId xmlns:a16="http://schemas.microsoft.com/office/drawing/2014/main" id="{93115BFA-BFE3-41DD-90AE-D4CE82014050}"/>
              </a:ext>
            </a:extLst>
          </p:cNvPr>
          <p:cNvSpPr/>
          <p:nvPr/>
        </p:nvSpPr>
        <p:spPr>
          <a:xfrm>
            <a:off x="-30565" y="5814179"/>
            <a:ext cx="1045824" cy="71784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Coastal Landscapes</a:t>
            </a: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4E643487-A023-47F2-8C7E-2C78B8CB64FB}"/>
              </a:ext>
            </a:extLst>
          </p:cNvPr>
          <p:cNvCxnSpPr>
            <a:cxnSpLocks/>
          </p:cNvCxnSpPr>
          <p:nvPr/>
        </p:nvCxnSpPr>
        <p:spPr>
          <a:xfrm flipV="1">
            <a:off x="675058" y="6561868"/>
            <a:ext cx="168659" cy="1939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72B6568E-68BB-4DA1-A449-695EB64CA71E}"/>
              </a:ext>
            </a:extLst>
          </p:cNvPr>
          <p:cNvCxnSpPr>
            <a:cxnSpLocks/>
          </p:cNvCxnSpPr>
          <p:nvPr/>
        </p:nvCxnSpPr>
        <p:spPr>
          <a:xfrm flipH="1">
            <a:off x="4528751" y="6491529"/>
            <a:ext cx="1" cy="1624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F3BF9389-5B0D-4685-BBE3-964C72324141}"/>
              </a:ext>
            </a:extLst>
          </p:cNvPr>
          <p:cNvCxnSpPr>
            <a:cxnSpLocks/>
          </p:cNvCxnSpPr>
          <p:nvPr/>
        </p:nvCxnSpPr>
        <p:spPr>
          <a:xfrm flipH="1">
            <a:off x="5101361" y="6333822"/>
            <a:ext cx="191706" cy="2934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D1B0C89D-3C0F-43A0-A2D5-4EC59E8DCD03}"/>
              </a:ext>
            </a:extLst>
          </p:cNvPr>
          <p:cNvCxnSpPr>
            <a:cxnSpLocks/>
          </p:cNvCxnSpPr>
          <p:nvPr/>
        </p:nvCxnSpPr>
        <p:spPr>
          <a:xfrm flipV="1">
            <a:off x="3987746" y="6702925"/>
            <a:ext cx="0" cy="202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D77EDB8A-E6B9-4C24-9050-0064201BDB5C}"/>
              </a:ext>
            </a:extLst>
          </p:cNvPr>
          <p:cNvCxnSpPr>
            <a:cxnSpLocks/>
          </p:cNvCxnSpPr>
          <p:nvPr/>
        </p:nvCxnSpPr>
        <p:spPr>
          <a:xfrm flipH="1" flipV="1">
            <a:off x="3735231" y="7856976"/>
            <a:ext cx="7131" cy="1728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TextBox 559">
            <a:extLst>
              <a:ext uri="{FF2B5EF4-FFF2-40B4-BE49-F238E27FC236}">
                <a16:creationId xmlns:a16="http://schemas.microsoft.com/office/drawing/2014/main" id="{73124338-73CE-4647-B219-A3C460252030}"/>
              </a:ext>
            </a:extLst>
          </p:cNvPr>
          <p:cNvSpPr txBox="1"/>
          <p:nvPr/>
        </p:nvSpPr>
        <p:spPr>
          <a:xfrm>
            <a:off x="5799699" y="7998993"/>
            <a:ext cx="943507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/>
              <a:t>To test knowledge at Key stage 5, exam questions will be used during the topic and an end of topic assessment will be from the exam board sample paper. </a:t>
            </a:r>
          </a:p>
        </p:txBody>
      </p:sp>
      <p:pic>
        <p:nvPicPr>
          <p:cNvPr id="562" name="Picture 561">
            <a:extLst>
              <a:ext uri="{FF2B5EF4-FFF2-40B4-BE49-F238E27FC236}">
                <a16:creationId xmlns:a16="http://schemas.microsoft.com/office/drawing/2014/main" id="{843BCB8A-BFE5-4970-A6A1-748CA2580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046" y="749575"/>
            <a:ext cx="579198" cy="579198"/>
          </a:xfrm>
          <a:prstGeom prst="rect">
            <a:avLst/>
          </a:prstGeom>
        </p:spPr>
      </p:pic>
      <p:pic>
        <p:nvPicPr>
          <p:cNvPr id="566" name="Picture 565">
            <a:extLst>
              <a:ext uri="{FF2B5EF4-FFF2-40B4-BE49-F238E27FC236}">
                <a16:creationId xmlns:a16="http://schemas.microsoft.com/office/drawing/2014/main" id="{0A5910E2-8E2D-4F83-8BF6-E31D7DDCD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1976" y="6872736"/>
            <a:ext cx="295140" cy="295140"/>
          </a:xfrm>
          <a:prstGeom prst="rect">
            <a:avLst/>
          </a:prstGeom>
        </p:spPr>
      </p:pic>
      <p:pic>
        <p:nvPicPr>
          <p:cNvPr id="568" name="Picture 567">
            <a:extLst>
              <a:ext uri="{FF2B5EF4-FFF2-40B4-BE49-F238E27FC236}">
                <a16:creationId xmlns:a16="http://schemas.microsoft.com/office/drawing/2014/main" id="{0C25DCC3-CA08-41E5-91C4-85EC9D8E32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0502" y="6170386"/>
            <a:ext cx="361711" cy="361711"/>
          </a:xfrm>
          <a:prstGeom prst="rect">
            <a:avLst/>
          </a:prstGeom>
        </p:spPr>
      </p:pic>
      <p:pic>
        <p:nvPicPr>
          <p:cNvPr id="570" name="Picture 569">
            <a:extLst>
              <a:ext uri="{FF2B5EF4-FFF2-40B4-BE49-F238E27FC236}">
                <a16:creationId xmlns:a16="http://schemas.microsoft.com/office/drawing/2014/main" id="{E6A3F67D-E51C-4941-971B-CC05D7C009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8428" y="5824844"/>
            <a:ext cx="417484" cy="417484"/>
          </a:xfrm>
          <a:prstGeom prst="rect">
            <a:avLst/>
          </a:prstGeom>
        </p:spPr>
      </p:pic>
      <p:pic>
        <p:nvPicPr>
          <p:cNvPr id="572" name="Picture 571">
            <a:extLst>
              <a:ext uri="{FF2B5EF4-FFF2-40B4-BE49-F238E27FC236}">
                <a16:creationId xmlns:a16="http://schemas.microsoft.com/office/drawing/2014/main" id="{CB7C531B-3D98-4033-A8EA-40A30FB05F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94" y="4546986"/>
            <a:ext cx="375586" cy="375586"/>
          </a:xfrm>
          <a:prstGeom prst="rect">
            <a:avLst/>
          </a:prstGeom>
        </p:spPr>
      </p:pic>
      <p:pic>
        <p:nvPicPr>
          <p:cNvPr id="575" name="Picture 574">
            <a:extLst>
              <a:ext uri="{FF2B5EF4-FFF2-40B4-BE49-F238E27FC236}">
                <a16:creationId xmlns:a16="http://schemas.microsoft.com/office/drawing/2014/main" id="{2C7DE718-F402-4896-BF42-85B56EE53D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6163" y="4858289"/>
            <a:ext cx="476250" cy="476250"/>
          </a:xfrm>
          <a:prstGeom prst="rect">
            <a:avLst/>
          </a:prstGeom>
        </p:spPr>
      </p:pic>
      <p:pic>
        <p:nvPicPr>
          <p:cNvPr id="186" name="Picture 185">
            <a:extLst>
              <a:ext uri="{FF2B5EF4-FFF2-40B4-BE49-F238E27FC236}">
                <a16:creationId xmlns:a16="http://schemas.microsoft.com/office/drawing/2014/main" id="{1B9C4065-98BA-4E6F-9B91-8E46433025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64599" y="5137429"/>
            <a:ext cx="571500" cy="297056"/>
          </a:xfrm>
          <a:prstGeom prst="rect">
            <a:avLst/>
          </a:prstGeom>
        </p:spPr>
      </p:pic>
      <p:pic>
        <p:nvPicPr>
          <p:cNvPr id="190" name="Picture 189">
            <a:extLst>
              <a:ext uri="{FF2B5EF4-FFF2-40B4-BE49-F238E27FC236}">
                <a16:creationId xmlns:a16="http://schemas.microsoft.com/office/drawing/2014/main" id="{28964655-B090-4759-82CB-8794639BD8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1125" y="9023599"/>
            <a:ext cx="413440" cy="413440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780AAF89-2ED4-436F-9AF8-A88F3127E1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049" y="7952180"/>
            <a:ext cx="389467" cy="389467"/>
          </a:xfrm>
          <a:prstGeom prst="rect">
            <a:avLst/>
          </a:prstGeom>
        </p:spPr>
      </p:pic>
      <p:pic>
        <p:nvPicPr>
          <p:cNvPr id="202" name="Picture 201">
            <a:extLst>
              <a:ext uri="{FF2B5EF4-FFF2-40B4-BE49-F238E27FC236}">
                <a16:creationId xmlns:a16="http://schemas.microsoft.com/office/drawing/2014/main" id="{B0A6DB67-E597-4089-BDA8-74E222F555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73693" y="822141"/>
            <a:ext cx="571500" cy="571500"/>
          </a:xfrm>
          <a:prstGeom prst="rect">
            <a:avLst/>
          </a:prstGeom>
        </p:spPr>
      </p:pic>
      <p:pic>
        <p:nvPicPr>
          <p:cNvPr id="206" name="Picture 205">
            <a:extLst>
              <a:ext uri="{FF2B5EF4-FFF2-40B4-BE49-F238E27FC236}">
                <a16:creationId xmlns:a16="http://schemas.microsoft.com/office/drawing/2014/main" id="{D8AEBC09-CA07-4C1E-8279-BBB1CA982C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67250" y="6578180"/>
            <a:ext cx="329782" cy="329782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80D954DB-DCBA-4561-9884-FDF5BC89A52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93961" y="7670439"/>
            <a:ext cx="382383" cy="382383"/>
          </a:xfrm>
          <a:prstGeom prst="rect">
            <a:avLst/>
          </a:prstGeom>
        </p:spPr>
      </p:pic>
      <p:pic>
        <p:nvPicPr>
          <p:cNvPr id="219" name="Picture 218">
            <a:extLst>
              <a:ext uri="{FF2B5EF4-FFF2-40B4-BE49-F238E27FC236}">
                <a16:creationId xmlns:a16="http://schemas.microsoft.com/office/drawing/2014/main" id="{071230EA-EB42-4F4B-9E66-B17181795D7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55166" y="7501878"/>
            <a:ext cx="452607" cy="452607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87B29060-20BB-4BDD-A459-EFE51B8306B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24031" y="7557941"/>
            <a:ext cx="383358" cy="383358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:a16="http://schemas.microsoft.com/office/drawing/2014/main" id="{DC0B82A2-4A95-43BF-9AC4-C8A505633ED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99324" y="7474118"/>
            <a:ext cx="359144" cy="359144"/>
          </a:xfrm>
          <a:prstGeom prst="rect">
            <a:avLst/>
          </a:prstGeom>
        </p:spPr>
      </p:pic>
      <p:pic>
        <p:nvPicPr>
          <p:cNvPr id="229" name="Picture 228">
            <a:extLst>
              <a:ext uri="{FF2B5EF4-FFF2-40B4-BE49-F238E27FC236}">
                <a16:creationId xmlns:a16="http://schemas.microsoft.com/office/drawing/2014/main" id="{AF1E3999-840B-44FD-9874-0731AC03D7D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659676" y="3375440"/>
            <a:ext cx="331669" cy="331669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181E97A9-9C5C-45F5-B7ED-4F24F024C78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893388" y="6242328"/>
            <a:ext cx="409481" cy="428654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C239F225-6B64-4FF3-9D88-DD693169C22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44911" y="8915156"/>
            <a:ext cx="413979" cy="413979"/>
          </a:xfrm>
          <a:prstGeom prst="rect">
            <a:avLst/>
          </a:prstGeom>
        </p:spPr>
      </p:pic>
      <p:sp>
        <p:nvSpPr>
          <p:cNvPr id="184" name="Cloud 183">
            <a:extLst>
              <a:ext uri="{FF2B5EF4-FFF2-40B4-BE49-F238E27FC236}">
                <a16:creationId xmlns:a16="http://schemas.microsoft.com/office/drawing/2014/main" id="{6A870BC8-F8CF-4212-9C18-F7BAFCDD7156}"/>
              </a:ext>
            </a:extLst>
          </p:cNvPr>
          <p:cNvSpPr/>
          <p:nvPr/>
        </p:nvSpPr>
        <p:spPr>
          <a:xfrm>
            <a:off x="4715096" y="5396144"/>
            <a:ext cx="1989057" cy="469970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PPE’s will be conducted in </a:t>
            </a:r>
            <a:r>
              <a:rPr lang="en-GB" sz="900" dirty="0" err="1"/>
              <a:t>yr</a:t>
            </a:r>
            <a:r>
              <a:rPr lang="en-GB" sz="900" dirty="0"/>
              <a:t> 12 and </a:t>
            </a:r>
            <a:r>
              <a:rPr lang="en-GB" sz="900" dirty="0" err="1"/>
              <a:t>yr</a:t>
            </a:r>
            <a:r>
              <a:rPr lang="en-GB" sz="900" dirty="0"/>
              <a:t> 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76E4D0-6DD9-4F15-8653-D51E5C1A216E}"/>
              </a:ext>
            </a:extLst>
          </p:cNvPr>
          <p:cNvSpPr txBox="1"/>
          <p:nvPr/>
        </p:nvSpPr>
        <p:spPr>
          <a:xfrm>
            <a:off x="836411" y="7070989"/>
            <a:ext cx="118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concepts of hazards and perceptions of them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9FAD9F-7F8E-345C-8666-94DD401063A6}"/>
              </a:ext>
            </a:extLst>
          </p:cNvPr>
          <p:cNvCxnSpPr>
            <a:cxnSpLocks/>
          </p:cNvCxnSpPr>
          <p:nvPr/>
        </p:nvCxnSpPr>
        <p:spPr>
          <a:xfrm flipH="1" flipV="1">
            <a:off x="5625584" y="7536130"/>
            <a:ext cx="156680" cy="1859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93BAD1D-7499-4B38-A185-E9DEBC8CECD8}"/>
              </a:ext>
            </a:extLst>
          </p:cNvPr>
          <p:cNvSpPr txBox="1"/>
          <p:nvPr/>
        </p:nvSpPr>
        <p:spPr>
          <a:xfrm>
            <a:off x="5976055" y="7050110"/>
            <a:ext cx="860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to understand a local Hazard case study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381F4E-66B3-A2CC-EF9D-7A46848D95D4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651000" y="7304026"/>
            <a:ext cx="325055" cy="1048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67D41DE-6706-FEE9-B5B1-5C28F8B046FC}"/>
              </a:ext>
            </a:extLst>
          </p:cNvPr>
          <p:cNvSpPr/>
          <p:nvPr/>
        </p:nvSpPr>
        <p:spPr>
          <a:xfrm>
            <a:off x="492232" y="7611756"/>
            <a:ext cx="960583" cy="486641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Hazards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9AB688-182E-4BD6-BF6C-3A18453C7CB1}"/>
              </a:ext>
            </a:extLst>
          </p:cNvPr>
          <p:cNvSpPr/>
          <p:nvPr/>
        </p:nvSpPr>
        <p:spPr>
          <a:xfrm>
            <a:off x="1028943" y="2595391"/>
            <a:ext cx="1045232" cy="55951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Water and Carbon Cycles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DCE4DB-E4F0-0069-E717-B173CEB84FE8}"/>
              </a:ext>
            </a:extLst>
          </p:cNvPr>
          <p:cNvCxnSpPr>
            <a:cxnSpLocks/>
          </p:cNvCxnSpPr>
          <p:nvPr/>
        </p:nvCxnSpPr>
        <p:spPr>
          <a:xfrm>
            <a:off x="5436867" y="2526300"/>
            <a:ext cx="12333" cy="3100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09D48A-86A7-62C4-414C-B05F9F651D54}"/>
              </a:ext>
            </a:extLst>
          </p:cNvPr>
          <p:cNvCxnSpPr>
            <a:cxnSpLocks/>
          </p:cNvCxnSpPr>
          <p:nvPr/>
        </p:nvCxnSpPr>
        <p:spPr>
          <a:xfrm flipV="1">
            <a:off x="6026934" y="2494893"/>
            <a:ext cx="227674" cy="618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5391C31-2FAD-4C9A-B25B-8D5411B4CF35}"/>
              </a:ext>
            </a:extLst>
          </p:cNvPr>
          <p:cNvSpPr txBox="1"/>
          <p:nvPr/>
        </p:nvSpPr>
        <p:spPr>
          <a:xfrm>
            <a:off x="1761572" y="2097685"/>
            <a:ext cx="1112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systems with the flows/transfers and feedbacks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B4481D-AAA8-4B69-9A98-1B0E2726C4AC}"/>
              </a:ext>
            </a:extLst>
          </p:cNvPr>
          <p:cNvSpPr txBox="1"/>
          <p:nvPr/>
        </p:nvSpPr>
        <p:spPr>
          <a:xfrm>
            <a:off x="2672265" y="2154543"/>
            <a:ext cx="941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global distribution of the water stores</a:t>
            </a:r>
            <a:endParaRPr lang="en-GB" sz="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86935E-EE74-4746-A970-20DC86C0187E}"/>
              </a:ext>
            </a:extLst>
          </p:cNvPr>
          <p:cNvSpPr txBox="1"/>
          <p:nvPr/>
        </p:nvSpPr>
        <p:spPr>
          <a:xfrm>
            <a:off x="3558298" y="2071789"/>
            <a:ext cx="815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drainage systems and hydrographs </a:t>
            </a:r>
            <a:endParaRPr lang="en-GB" sz="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0714ED-E1F1-4AD6-B544-EE896BB5D845}"/>
              </a:ext>
            </a:extLst>
          </p:cNvPr>
          <p:cNvSpPr txBox="1"/>
          <p:nvPr/>
        </p:nvSpPr>
        <p:spPr>
          <a:xfrm>
            <a:off x="4214662" y="2195707"/>
            <a:ext cx="10230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the water cycle changes over time </a:t>
            </a:r>
            <a:endParaRPr lang="en-GB" sz="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76D9DD-A99C-474E-AEDB-08802D7B8FEB}"/>
              </a:ext>
            </a:extLst>
          </p:cNvPr>
          <p:cNvSpPr txBox="1"/>
          <p:nvPr/>
        </p:nvSpPr>
        <p:spPr>
          <a:xfrm>
            <a:off x="5104289" y="2101368"/>
            <a:ext cx="9234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global distribution of the carbon stores </a:t>
            </a:r>
            <a:endParaRPr lang="en-GB" sz="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3999E7-CC34-4210-801A-DB6E6B386487}"/>
              </a:ext>
            </a:extLst>
          </p:cNvPr>
          <p:cNvSpPr txBox="1"/>
          <p:nvPr/>
        </p:nvSpPr>
        <p:spPr>
          <a:xfrm>
            <a:off x="6262735" y="2230761"/>
            <a:ext cx="6701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factors that drive change in the stores of carbon over time</a:t>
            </a:r>
            <a:endParaRPr lang="en-GB" sz="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2AC63D-13C8-42BD-9C29-6004F0BFF4FA}"/>
              </a:ext>
            </a:extLst>
          </p:cNvPr>
          <p:cNvSpPr txBox="1"/>
          <p:nvPr/>
        </p:nvSpPr>
        <p:spPr>
          <a:xfrm>
            <a:off x="5271224" y="1006536"/>
            <a:ext cx="12759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key role of carbon and water in supporting life on Earth and human interventions on it</a:t>
            </a:r>
            <a:endParaRPr lang="en-GB" sz="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A09CB8-5FAE-4DE4-9723-1A7BD2687A88}"/>
              </a:ext>
            </a:extLst>
          </p:cNvPr>
          <p:cNvSpPr txBox="1"/>
          <p:nvPr/>
        </p:nvSpPr>
        <p:spPr>
          <a:xfrm>
            <a:off x="4352591" y="969005"/>
            <a:ext cx="943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case studies of a TRF and a river catchment</a:t>
            </a:r>
            <a:endParaRPr lang="en-GB" sz="800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349AB94-6FD6-4E34-AF72-58F8C5C03EF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993862" y="1674371"/>
            <a:ext cx="455053" cy="45505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FDAAD50-EBF8-4AF7-847A-7B9ABFA7F8CC}"/>
              </a:ext>
            </a:extLst>
          </p:cNvPr>
          <p:cNvPicPr>
            <a:picLocks noChangeAspect="1"/>
          </p:cNvPicPr>
          <p:nvPr/>
        </p:nvPicPr>
        <p:blipFill rotWithShape="1">
          <a:blip r:embed="rId23"/>
          <a:srcRect l="22453" t="21043" r="18357" b="25139"/>
          <a:stretch/>
        </p:blipFill>
        <p:spPr>
          <a:xfrm>
            <a:off x="4374230" y="1789364"/>
            <a:ext cx="425106" cy="416255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632990E-9E5E-A43E-17DD-48A966709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47" y="3193124"/>
            <a:ext cx="469527" cy="37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7155A8EB-08E0-67B7-F143-457103C13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40" y="3831062"/>
            <a:ext cx="613509" cy="46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40403913-F623-3164-5394-EFF540475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587" y="3989259"/>
            <a:ext cx="577458" cy="38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70144BB0-52DB-783B-EFD0-0B668D3CE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75" y="2240823"/>
            <a:ext cx="521673" cy="34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F38DBC5F-2614-3E05-CE3A-489495929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913" y="3155258"/>
            <a:ext cx="423560" cy="31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43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512112" y="7744434"/>
            <a:ext cx="1383226" cy="1246052"/>
          </a:xfrm>
          <a:prstGeom prst="blockArc">
            <a:avLst>
              <a:gd name="adj1" fmla="val 10794187"/>
              <a:gd name="adj2" fmla="val 132714"/>
              <a:gd name="adj3" fmla="val 2333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082361" y="8725897"/>
            <a:ext cx="4019977" cy="3569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420001" y="6598538"/>
            <a:ext cx="1484011" cy="1275961"/>
          </a:xfrm>
          <a:prstGeom prst="blockArc">
            <a:avLst>
              <a:gd name="adj1" fmla="val 10727876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170005" y="7650976"/>
            <a:ext cx="4091057" cy="3103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13622" y="6535124"/>
            <a:ext cx="3984654" cy="3245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62872" y="5476428"/>
            <a:ext cx="1550847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36603" y="4220082"/>
            <a:ext cx="1602150" cy="1251876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988834" y="5335017"/>
            <a:ext cx="4324438" cy="361711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781618" y="4044398"/>
            <a:ext cx="4621461" cy="3466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91166" y="2969848"/>
            <a:ext cx="1633491" cy="1226661"/>
          </a:xfrm>
          <a:prstGeom prst="blockArc">
            <a:avLst>
              <a:gd name="adj1" fmla="val 10765685"/>
              <a:gd name="adj2" fmla="val 156513"/>
              <a:gd name="adj3" fmla="val 28217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989580" y="1777967"/>
            <a:ext cx="1431969" cy="1309606"/>
          </a:xfrm>
          <a:prstGeom prst="blockArc">
            <a:avLst>
              <a:gd name="adj1" fmla="val 11129857"/>
              <a:gd name="adj2" fmla="val 1572"/>
              <a:gd name="adj3" fmla="val 2764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10564" y="2806678"/>
            <a:ext cx="4871025" cy="3392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896217" y="1708940"/>
            <a:ext cx="4868624" cy="3534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11496" y="162703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523166" y="9023599"/>
            <a:ext cx="0" cy="1939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13204" y="544692"/>
            <a:ext cx="1904980" cy="1205700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494270" y="4537771"/>
            <a:ext cx="860493" cy="732755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607176" y="4618233"/>
            <a:ext cx="680290" cy="5488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603263" y="4670466"/>
            <a:ext cx="63195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32025" y="4601345"/>
            <a:ext cx="774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568906" y="9031048"/>
            <a:ext cx="249764" cy="2206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738206" y="2044127"/>
            <a:ext cx="1061461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824972" y="2085485"/>
            <a:ext cx="912232" cy="5832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Urban Change (UK)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2468339" y="6382106"/>
            <a:ext cx="18790" cy="1904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24" idx="2"/>
          </p:cNvCxnSpPr>
          <p:nvPr/>
        </p:nvCxnSpPr>
        <p:spPr>
          <a:xfrm>
            <a:off x="2983259" y="5114951"/>
            <a:ext cx="9584" cy="2834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741917" y="8584244"/>
            <a:ext cx="290382" cy="226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633318" y="6412934"/>
            <a:ext cx="0" cy="1631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513490" y="3905222"/>
            <a:ext cx="400" cy="1961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4BA1F1-DE4D-4566-A6E4-DEB3B7822EE6}"/>
              </a:ext>
            </a:extLst>
          </p:cNvPr>
          <p:cNvSpPr txBox="1"/>
          <p:nvPr/>
        </p:nvSpPr>
        <p:spPr>
          <a:xfrm>
            <a:off x="1992002" y="59821"/>
            <a:ext cx="339135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latin typeface="Calibri" panose="020F0502020204030204"/>
                <a:cs typeface="Calibri" panose="020F0502020204030204"/>
              </a:rPr>
              <a:t>Geography Road Map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166527A-CB0E-4D54-BF20-A0CB60DE36E0}"/>
              </a:ext>
            </a:extLst>
          </p:cNvPr>
          <p:cNvSpPr txBox="1"/>
          <p:nvPr/>
        </p:nvSpPr>
        <p:spPr>
          <a:xfrm>
            <a:off x="6036516" y="8668757"/>
            <a:ext cx="1060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KS4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60954" y="565877"/>
            <a:ext cx="1949155" cy="758685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 Your journey continues in to: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dirty="0"/>
              <a:t>Sixth Form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dirty="0"/>
              <a:t>College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dirty="0"/>
              <a:t>Apprentices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33" y="93145"/>
            <a:ext cx="551903" cy="437176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975630" y="7727612"/>
            <a:ext cx="269782" cy="1591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056948" y="6374834"/>
            <a:ext cx="5228" cy="2313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453091" y="5107029"/>
            <a:ext cx="10508" cy="2636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92876" y="3707911"/>
            <a:ext cx="294902" cy="1486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5372294-6A67-447E-BE79-41C8888833FE}"/>
              </a:ext>
            </a:extLst>
          </p:cNvPr>
          <p:cNvCxnSpPr>
            <a:cxnSpLocks/>
          </p:cNvCxnSpPr>
          <p:nvPr/>
        </p:nvCxnSpPr>
        <p:spPr>
          <a:xfrm flipH="1">
            <a:off x="4066811" y="2731459"/>
            <a:ext cx="20940" cy="1466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B697E29-D698-4AE4-90E5-2134C401D8F9}"/>
              </a:ext>
            </a:extLst>
          </p:cNvPr>
          <p:cNvCxnSpPr>
            <a:cxnSpLocks/>
          </p:cNvCxnSpPr>
          <p:nvPr/>
        </p:nvCxnSpPr>
        <p:spPr>
          <a:xfrm flipH="1">
            <a:off x="4417043" y="3853869"/>
            <a:ext cx="12951" cy="2620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CC4691F-CC58-4423-8C56-8B3DBF7BE22D}"/>
              </a:ext>
            </a:extLst>
          </p:cNvPr>
          <p:cNvCxnSpPr>
            <a:cxnSpLocks/>
          </p:cNvCxnSpPr>
          <p:nvPr/>
        </p:nvCxnSpPr>
        <p:spPr>
          <a:xfrm>
            <a:off x="2329186" y="3861595"/>
            <a:ext cx="23584" cy="2503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6549B40C-F968-4926-935C-9EA279FB13AA}"/>
              </a:ext>
            </a:extLst>
          </p:cNvPr>
          <p:cNvCxnSpPr>
            <a:cxnSpLocks/>
          </p:cNvCxnSpPr>
          <p:nvPr/>
        </p:nvCxnSpPr>
        <p:spPr>
          <a:xfrm>
            <a:off x="1185276" y="2668718"/>
            <a:ext cx="8978" cy="2222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2F6E8BA-7FF8-4EAF-B470-8DAE6FBE0C19}"/>
              </a:ext>
            </a:extLst>
          </p:cNvPr>
          <p:cNvCxnSpPr>
            <a:cxnSpLocks/>
            <a:endCxn id="215" idx="3"/>
          </p:cNvCxnSpPr>
          <p:nvPr/>
        </p:nvCxnSpPr>
        <p:spPr>
          <a:xfrm>
            <a:off x="5490742" y="2671802"/>
            <a:ext cx="290847" cy="3045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563967D-E01A-4261-A779-A9EBFF443EBD}"/>
              </a:ext>
            </a:extLst>
          </p:cNvPr>
          <p:cNvCxnSpPr>
            <a:cxnSpLocks/>
          </p:cNvCxnSpPr>
          <p:nvPr/>
        </p:nvCxnSpPr>
        <p:spPr>
          <a:xfrm flipH="1">
            <a:off x="4603934" y="1392828"/>
            <a:ext cx="21217" cy="446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D22C1A1-64BF-4179-B17C-63B33669595D}"/>
              </a:ext>
            </a:extLst>
          </p:cNvPr>
          <p:cNvCxnSpPr>
            <a:cxnSpLocks/>
          </p:cNvCxnSpPr>
          <p:nvPr/>
        </p:nvCxnSpPr>
        <p:spPr>
          <a:xfrm flipH="1">
            <a:off x="3120409" y="2681222"/>
            <a:ext cx="100258" cy="2402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1187321-A9BB-47ED-ADFC-BEBF10ED4C2F}"/>
              </a:ext>
            </a:extLst>
          </p:cNvPr>
          <p:cNvCxnSpPr>
            <a:cxnSpLocks/>
          </p:cNvCxnSpPr>
          <p:nvPr/>
        </p:nvCxnSpPr>
        <p:spPr>
          <a:xfrm>
            <a:off x="2320186" y="2619870"/>
            <a:ext cx="21951" cy="266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8F6A75A8-C02D-4803-A7F5-E86F1EFA09A8}"/>
              </a:ext>
            </a:extLst>
          </p:cNvPr>
          <p:cNvCxnSpPr>
            <a:cxnSpLocks/>
          </p:cNvCxnSpPr>
          <p:nvPr/>
        </p:nvCxnSpPr>
        <p:spPr>
          <a:xfrm flipH="1">
            <a:off x="6092087" y="1759666"/>
            <a:ext cx="88419" cy="193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9D85D0A-796B-4F97-8792-66A06412A6AF}"/>
              </a:ext>
            </a:extLst>
          </p:cNvPr>
          <p:cNvCxnSpPr>
            <a:cxnSpLocks/>
          </p:cNvCxnSpPr>
          <p:nvPr/>
        </p:nvCxnSpPr>
        <p:spPr>
          <a:xfrm>
            <a:off x="3329330" y="1600647"/>
            <a:ext cx="21951" cy="2358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466E1FAA-A88F-4888-A1D5-11174789AA10}"/>
              </a:ext>
            </a:extLst>
          </p:cNvPr>
          <p:cNvSpPr/>
          <p:nvPr/>
        </p:nvSpPr>
        <p:spPr>
          <a:xfrm>
            <a:off x="2063600" y="1479603"/>
            <a:ext cx="960435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96ABC21F-219E-4779-B827-E933F5840255}"/>
              </a:ext>
            </a:extLst>
          </p:cNvPr>
          <p:cNvSpPr/>
          <p:nvPr/>
        </p:nvSpPr>
        <p:spPr>
          <a:xfrm>
            <a:off x="2166948" y="1509710"/>
            <a:ext cx="825895" cy="5832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Skills and Paper 3 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085F6116-E189-4E44-B8C3-01D8FDE7C5C5}"/>
              </a:ext>
            </a:extLst>
          </p:cNvPr>
          <p:cNvSpPr/>
          <p:nvPr/>
        </p:nvSpPr>
        <p:spPr>
          <a:xfrm>
            <a:off x="1137439" y="1456642"/>
            <a:ext cx="910165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2F3181CC-B68C-4882-8B2C-382FC7D2A547}"/>
              </a:ext>
            </a:extLst>
          </p:cNvPr>
          <p:cNvSpPr/>
          <p:nvPr/>
        </p:nvSpPr>
        <p:spPr>
          <a:xfrm>
            <a:off x="1194253" y="1536042"/>
            <a:ext cx="830142" cy="552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Revision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046DB7EE-B50D-4EBA-A3E2-CF9B300AE555}"/>
              </a:ext>
            </a:extLst>
          </p:cNvPr>
          <p:cNvSpPr/>
          <p:nvPr/>
        </p:nvSpPr>
        <p:spPr>
          <a:xfrm>
            <a:off x="247053" y="1405779"/>
            <a:ext cx="909083" cy="6873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BACBFCEA-B27E-4269-9CBD-5AA80FFD3CD0}"/>
              </a:ext>
            </a:extLst>
          </p:cNvPr>
          <p:cNvSpPr/>
          <p:nvPr/>
        </p:nvSpPr>
        <p:spPr>
          <a:xfrm>
            <a:off x="305720" y="1472587"/>
            <a:ext cx="802906" cy="552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Final Exams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D56E9B03-639D-4401-9972-4AF4D1FCB08A}"/>
              </a:ext>
            </a:extLst>
          </p:cNvPr>
          <p:cNvCxnSpPr>
            <a:cxnSpLocks/>
          </p:cNvCxnSpPr>
          <p:nvPr/>
        </p:nvCxnSpPr>
        <p:spPr>
          <a:xfrm flipH="1" flipV="1">
            <a:off x="2535771" y="8972829"/>
            <a:ext cx="8046" cy="2613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391438-AD18-4D44-A0A4-229016023540}"/>
              </a:ext>
            </a:extLst>
          </p:cNvPr>
          <p:cNvCxnSpPr>
            <a:cxnSpLocks/>
          </p:cNvCxnSpPr>
          <p:nvPr/>
        </p:nvCxnSpPr>
        <p:spPr>
          <a:xfrm flipH="1">
            <a:off x="2931793" y="8606859"/>
            <a:ext cx="1" cy="254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AB692BE6-FB63-44FC-A505-C5E2E68EA79E}"/>
              </a:ext>
            </a:extLst>
          </p:cNvPr>
          <p:cNvCxnSpPr>
            <a:cxnSpLocks/>
          </p:cNvCxnSpPr>
          <p:nvPr/>
        </p:nvCxnSpPr>
        <p:spPr>
          <a:xfrm flipH="1" flipV="1">
            <a:off x="2024446" y="7831961"/>
            <a:ext cx="36788" cy="1937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69C2C0F-E071-45A5-9AC0-58C7A975B219}"/>
              </a:ext>
            </a:extLst>
          </p:cNvPr>
          <p:cNvCxnSpPr>
            <a:cxnSpLocks/>
          </p:cNvCxnSpPr>
          <p:nvPr/>
        </p:nvCxnSpPr>
        <p:spPr>
          <a:xfrm>
            <a:off x="1603472" y="7630864"/>
            <a:ext cx="26215" cy="1626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7EE5713A-0C66-49E6-B27B-7F39A4A17282}"/>
              </a:ext>
            </a:extLst>
          </p:cNvPr>
          <p:cNvCxnSpPr>
            <a:cxnSpLocks/>
          </p:cNvCxnSpPr>
          <p:nvPr/>
        </p:nvCxnSpPr>
        <p:spPr>
          <a:xfrm flipH="1" flipV="1">
            <a:off x="3505268" y="7774035"/>
            <a:ext cx="406933" cy="2620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A1B18F95-30C5-4513-84ED-D6A0637A13E7}"/>
              </a:ext>
            </a:extLst>
          </p:cNvPr>
          <p:cNvCxnSpPr>
            <a:cxnSpLocks/>
          </p:cNvCxnSpPr>
          <p:nvPr/>
        </p:nvCxnSpPr>
        <p:spPr>
          <a:xfrm>
            <a:off x="3984488" y="6373464"/>
            <a:ext cx="0" cy="2420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3294286A-3296-4B86-BD49-A230BB3D1453}"/>
              </a:ext>
            </a:extLst>
          </p:cNvPr>
          <p:cNvCxnSpPr>
            <a:cxnSpLocks/>
          </p:cNvCxnSpPr>
          <p:nvPr/>
        </p:nvCxnSpPr>
        <p:spPr>
          <a:xfrm>
            <a:off x="2097529" y="5091283"/>
            <a:ext cx="25700" cy="2440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A9FC68A-DC71-4C2F-BDB4-14113909AAB0}"/>
              </a:ext>
            </a:extLst>
          </p:cNvPr>
          <p:cNvCxnSpPr>
            <a:cxnSpLocks/>
          </p:cNvCxnSpPr>
          <p:nvPr/>
        </p:nvCxnSpPr>
        <p:spPr>
          <a:xfrm>
            <a:off x="4224649" y="5256335"/>
            <a:ext cx="9742" cy="1972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74371251-E114-4482-945B-17F0206813D9}"/>
              </a:ext>
            </a:extLst>
          </p:cNvPr>
          <p:cNvCxnSpPr>
            <a:cxnSpLocks/>
          </p:cNvCxnSpPr>
          <p:nvPr/>
        </p:nvCxnSpPr>
        <p:spPr>
          <a:xfrm>
            <a:off x="882851" y="5156643"/>
            <a:ext cx="190129" cy="1540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>
            <a:extLst>
              <a:ext uri="{FF2B5EF4-FFF2-40B4-BE49-F238E27FC236}">
                <a16:creationId xmlns:a16="http://schemas.microsoft.com/office/drawing/2014/main" id="{93115BFA-BFE3-41DD-90AE-D4CE82014050}"/>
              </a:ext>
            </a:extLst>
          </p:cNvPr>
          <p:cNvSpPr/>
          <p:nvPr/>
        </p:nvSpPr>
        <p:spPr>
          <a:xfrm>
            <a:off x="-29905" y="5266464"/>
            <a:ext cx="1045824" cy="71784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Coasts</a:t>
            </a: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4E643487-A023-47F2-8C7E-2C78B8CB64FB}"/>
              </a:ext>
            </a:extLst>
          </p:cNvPr>
          <p:cNvCxnSpPr>
            <a:cxnSpLocks/>
          </p:cNvCxnSpPr>
          <p:nvPr/>
        </p:nvCxnSpPr>
        <p:spPr>
          <a:xfrm flipV="1">
            <a:off x="672363" y="6597820"/>
            <a:ext cx="202281" cy="150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TextBox 559">
            <a:extLst>
              <a:ext uri="{FF2B5EF4-FFF2-40B4-BE49-F238E27FC236}">
                <a16:creationId xmlns:a16="http://schemas.microsoft.com/office/drawing/2014/main" id="{73124338-73CE-4647-B219-A3C460252030}"/>
              </a:ext>
            </a:extLst>
          </p:cNvPr>
          <p:cNvSpPr txBox="1"/>
          <p:nvPr/>
        </p:nvSpPr>
        <p:spPr>
          <a:xfrm>
            <a:off x="5935644" y="5984304"/>
            <a:ext cx="860976" cy="2446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/>
              <a:t>To test knowledge at Key stage 4 - retrieval quizzes and  exam questions will be used during the topic and an end of topic assessment will be used from the exam board sample paper at the end. 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1CE4CDAA-AC4E-409A-A2BD-18CCD6EC9569}"/>
              </a:ext>
            </a:extLst>
          </p:cNvPr>
          <p:cNvSpPr/>
          <p:nvPr/>
        </p:nvSpPr>
        <p:spPr>
          <a:xfrm>
            <a:off x="94969" y="2705221"/>
            <a:ext cx="988059" cy="6566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Urban Issues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6BAB16BF-53AD-4158-A234-921603DC9CFD}"/>
              </a:ext>
            </a:extLst>
          </p:cNvPr>
          <p:cNvSpPr txBox="1"/>
          <p:nvPr/>
        </p:nvSpPr>
        <p:spPr>
          <a:xfrm>
            <a:off x="2979980" y="848289"/>
            <a:ext cx="6690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UK’s cultural influence changing </a:t>
            </a:r>
            <a:endParaRPr lang="en-GB" sz="800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CC7FD82-A151-4878-9E07-B4231B42039B}"/>
              </a:ext>
            </a:extLst>
          </p:cNvPr>
          <p:cNvSpPr txBox="1"/>
          <p:nvPr/>
        </p:nvSpPr>
        <p:spPr>
          <a:xfrm>
            <a:off x="3708292" y="800794"/>
            <a:ext cx="717038" cy="745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UK’s political role in the world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13516FED-3D7D-43D8-B136-454186259170}"/>
              </a:ext>
            </a:extLst>
          </p:cNvPr>
          <p:cNvSpPr txBox="1"/>
          <p:nvPr/>
        </p:nvSpPr>
        <p:spPr>
          <a:xfrm>
            <a:off x="4327740" y="812758"/>
            <a:ext cx="885104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the UK’s economy changing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55EF4715-BF7D-4A91-9543-0FD09BED113F}"/>
              </a:ext>
            </a:extLst>
          </p:cNvPr>
          <p:cNvSpPr txBox="1"/>
          <p:nvPr/>
        </p:nvSpPr>
        <p:spPr>
          <a:xfrm>
            <a:off x="5033291" y="1017746"/>
            <a:ext cx="893524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the UK’s population changing 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3FB57AE1-8812-4058-A137-AADD1D7D08CF}"/>
              </a:ext>
            </a:extLst>
          </p:cNvPr>
          <p:cNvSpPr txBox="1"/>
          <p:nvPr/>
        </p:nvSpPr>
        <p:spPr>
          <a:xfrm>
            <a:off x="5730033" y="840307"/>
            <a:ext cx="1189180" cy="87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the UK looks like in the 21st century including population, land use, water stress and housing shortages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2969C87F-990A-43D5-AA2B-84809B81EA9B}"/>
              </a:ext>
            </a:extLst>
          </p:cNvPr>
          <p:cNvCxnSpPr>
            <a:cxnSpLocks/>
          </p:cNvCxnSpPr>
          <p:nvPr/>
        </p:nvCxnSpPr>
        <p:spPr>
          <a:xfrm>
            <a:off x="4057178" y="1528631"/>
            <a:ext cx="12434" cy="2465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640ACC28-5EDF-4239-AB90-9D6C037E9D21}"/>
              </a:ext>
            </a:extLst>
          </p:cNvPr>
          <p:cNvCxnSpPr>
            <a:cxnSpLocks/>
          </p:cNvCxnSpPr>
          <p:nvPr/>
        </p:nvCxnSpPr>
        <p:spPr>
          <a:xfrm>
            <a:off x="5301693" y="1604366"/>
            <a:ext cx="18926" cy="2100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FF4451A1-917F-4257-9982-5A55E1BAFBC3}"/>
              </a:ext>
            </a:extLst>
          </p:cNvPr>
          <p:cNvSpPr txBox="1"/>
          <p:nvPr/>
        </p:nvSpPr>
        <p:spPr>
          <a:xfrm>
            <a:off x="3854156" y="4435467"/>
            <a:ext cx="11153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human activity, including management, works in combination with geomorphic processes</a:t>
            </a:r>
            <a:endParaRPr lang="en-GB" sz="800" dirty="0"/>
          </a:p>
        </p:txBody>
      </p:sp>
      <p:sp>
        <p:nvSpPr>
          <p:cNvPr id="18" name="Explosion: 8 Points 17">
            <a:extLst>
              <a:ext uri="{FF2B5EF4-FFF2-40B4-BE49-F238E27FC236}">
                <a16:creationId xmlns:a16="http://schemas.microsoft.com/office/drawing/2014/main" id="{0040B915-F99A-4E25-9B80-E13E68E1DBB9}"/>
              </a:ext>
            </a:extLst>
          </p:cNvPr>
          <p:cNvSpPr/>
          <p:nvPr/>
        </p:nvSpPr>
        <p:spPr>
          <a:xfrm>
            <a:off x="5862890" y="3468131"/>
            <a:ext cx="1059296" cy="79389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Human Fieldtrip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6749B9F1-AD76-4816-8029-B1A87200ABB1}"/>
              </a:ext>
            </a:extLst>
          </p:cNvPr>
          <p:cNvSpPr txBox="1"/>
          <p:nvPr/>
        </p:nvSpPr>
        <p:spPr>
          <a:xfrm>
            <a:off x="2468339" y="4501578"/>
            <a:ext cx="1029839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characteristics and landforms of the River and Coasts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2BD4022-83DC-405C-AD3A-EF300AAB0F7D}"/>
              </a:ext>
            </a:extLst>
          </p:cNvPr>
          <p:cNvSpPr txBox="1"/>
          <p:nvPr/>
        </p:nvSpPr>
        <p:spPr>
          <a:xfrm>
            <a:off x="1730588" y="4404654"/>
            <a:ext cx="886891" cy="745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physical processes that shape our landscapes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2D72D78-439C-49B6-B7F8-03F1E2AC5465}"/>
              </a:ext>
            </a:extLst>
          </p:cNvPr>
          <p:cNvSpPr txBox="1"/>
          <p:nvPr/>
        </p:nvSpPr>
        <p:spPr>
          <a:xfrm>
            <a:off x="1003464" y="4502735"/>
            <a:ext cx="839970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Where are the physical landscapes of the UK?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57F3BAA3-1AA0-4642-BEAB-AF55CE6BCBE2}"/>
              </a:ext>
            </a:extLst>
          </p:cNvPr>
          <p:cNvSpPr txBox="1"/>
          <p:nvPr/>
        </p:nvSpPr>
        <p:spPr>
          <a:xfrm>
            <a:off x="280866" y="4727158"/>
            <a:ext cx="873913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a landscape is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58" name="Explosion: 8 Points 257">
            <a:extLst>
              <a:ext uri="{FF2B5EF4-FFF2-40B4-BE49-F238E27FC236}">
                <a16:creationId xmlns:a16="http://schemas.microsoft.com/office/drawing/2014/main" id="{A32236F1-89F2-4EFD-AEAD-3AE6C1920288}"/>
              </a:ext>
            </a:extLst>
          </p:cNvPr>
          <p:cNvSpPr/>
          <p:nvPr/>
        </p:nvSpPr>
        <p:spPr>
          <a:xfrm>
            <a:off x="20377" y="5890311"/>
            <a:ext cx="1059296" cy="79389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Physical Fieldtrip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D52F7DE6-1A1A-446D-BAB8-223EA1474262}"/>
              </a:ext>
            </a:extLst>
          </p:cNvPr>
          <p:cNvSpPr/>
          <p:nvPr/>
        </p:nvSpPr>
        <p:spPr>
          <a:xfrm>
            <a:off x="192563" y="7848208"/>
            <a:ext cx="1062759" cy="6368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Living World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CBC708F-4925-41E8-B663-2BA9781E8779}"/>
              </a:ext>
            </a:extLst>
          </p:cNvPr>
          <p:cNvSpPr txBox="1"/>
          <p:nvPr/>
        </p:nvSpPr>
        <p:spPr>
          <a:xfrm>
            <a:off x="-14997" y="7263702"/>
            <a:ext cx="1433181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ecosystems are, there characteristics &amp; location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F0ED920-6C45-4ACB-A3C9-2B9AD82FD767}"/>
              </a:ext>
            </a:extLst>
          </p:cNvPr>
          <p:cNvSpPr txBox="1"/>
          <p:nvPr/>
        </p:nvSpPr>
        <p:spPr>
          <a:xfrm>
            <a:off x="1312950" y="7032184"/>
            <a:ext cx="1019847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biodiversity exists in the tropical rainforest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FA9F6A94-6979-4D33-BD4B-3B80C7CF99DD}"/>
              </a:ext>
            </a:extLst>
          </p:cNvPr>
          <p:cNvSpPr txBox="1"/>
          <p:nvPr/>
        </p:nvSpPr>
        <p:spPr>
          <a:xfrm>
            <a:off x="2783122" y="6976877"/>
            <a:ext cx="876019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it is like in the </a:t>
            </a: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TRF &amp; Desert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F3633769-0248-4133-AC58-835DC78F45B0}"/>
              </a:ext>
            </a:extLst>
          </p:cNvPr>
          <p:cNvSpPr txBox="1"/>
          <p:nvPr/>
        </p:nvSpPr>
        <p:spPr>
          <a:xfrm>
            <a:off x="3756528" y="7002366"/>
            <a:ext cx="10321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we can sustainably manage the polar environments</a:t>
            </a:r>
            <a:endParaRPr lang="en-GB" sz="800" dirty="0"/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7BBD350-6341-483E-B0E1-8FDEBAC3FEE2}"/>
              </a:ext>
            </a:extLst>
          </p:cNvPr>
          <p:cNvCxnSpPr>
            <a:cxnSpLocks/>
          </p:cNvCxnSpPr>
          <p:nvPr/>
        </p:nvCxnSpPr>
        <p:spPr>
          <a:xfrm>
            <a:off x="3029274" y="7584191"/>
            <a:ext cx="40827" cy="2876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48A60A34-74FB-4BA1-8581-A3A8B169AED1}"/>
              </a:ext>
            </a:extLst>
          </p:cNvPr>
          <p:cNvCxnSpPr>
            <a:cxnSpLocks/>
          </p:cNvCxnSpPr>
          <p:nvPr/>
        </p:nvCxnSpPr>
        <p:spPr>
          <a:xfrm>
            <a:off x="4417043" y="7590250"/>
            <a:ext cx="100147" cy="94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loud 54">
            <a:extLst>
              <a:ext uri="{FF2B5EF4-FFF2-40B4-BE49-F238E27FC236}">
                <a16:creationId xmlns:a16="http://schemas.microsoft.com/office/drawing/2014/main" id="{8350E03C-3527-4775-9274-94A155DD9035}"/>
              </a:ext>
            </a:extLst>
          </p:cNvPr>
          <p:cNvSpPr/>
          <p:nvPr/>
        </p:nvSpPr>
        <p:spPr>
          <a:xfrm>
            <a:off x="4694992" y="5242209"/>
            <a:ext cx="1850868" cy="683404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PPE’s will be conducted in year 10 and year 11</a:t>
            </a: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4624061D-474E-4A91-8EC4-599B98385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2960" y="1021708"/>
            <a:ext cx="462965" cy="462965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B4E46738-DED3-48CE-867C-C4A94B2D4B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7635" y="5074457"/>
            <a:ext cx="476250" cy="476250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86488F23-9E24-4A4A-A893-F56D5BE60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1025" y="1405779"/>
            <a:ext cx="307551" cy="307551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24667052-3960-4DC8-BBEC-D0885C3CB3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4409" y="1142961"/>
            <a:ext cx="265338" cy="2653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887DC1-DAD0-4F9A-AFFE-88F2813B9E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739" y="4424795"/>
            <a:ext cx="290956" cy="2909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006E30-6056-4DF0-B19A-CD9CC4F34B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2512" y="5058576"/>
            <a:ext cx="369270" cy="3692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0FE2D7-E681-46C6-93D2-3C19CCB28D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06508" y="7147993"/>
            <a:ext cx="496389" cy="49638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88908" y="8593058"/>
            <a:ext cx="959528" cy="62451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Weather Hazards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ECCA4F-32F5-44DC-8598-34F4812C5FAF}"/>
              </a:ext>
            </a:extLst>
          </p:cNvPr>
          <p:cNvSpPr txBox="1"/>
          <p:nvPr/>
        </p:nvSpPr>
        <p:spPr>
          <a:xfrm>
            <a:off x="3629429" y="8219604"/>
            <a:ext cx="9706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To understand why we have weather extremes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550D67-FD00-4627-ADCB-0497CD5483CD}"/>
              </a:ext>
            </a:extLst>
          </p:cNvPr>
          <p:cNvSpPr txBox="1"/>
          <p:nvPr/>
        </p:nvSpPr>
        <p:spPr>
          <a:xfrm>
            <a:off x="3061335" y="9186056"/>
            <a:ext cx="1078796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extreme weather can become a hazard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6F05F41-2D80-4E29-A0B4-90C526E156C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82984" y="8313266"/>
            <a:ext cx="323375" cy="32337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1D6B294-C916-487D-A26C-3F965F9EB0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57574" y="8349789"/>
            <a:ext cx="272920" cy="272920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81A5D18-6DF7-2336-8BD6-09EA0C65E462}"/>
              </a:ext>
            </a:extLst>
          </p:cNvPr>
          <p:cNvCxnSpPr>
            <a:cxnSpLocks/>
          </p:cNvCxnSpPr>
          <p:nvPr/>
        </p:nvCxnSpPr>
        <p:spPr>
          <a:xfrm flipH="1">
            <a:off x="4075682" y="8606859"/>
            <a:ext cx="1" cy="254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0514766-24B0-C39E-E63C-8C298CAF0355}"/>
              </a:ext>
            </a:extLst>
          </p:cNvPr>
          <p:cNvSpPr txBox="1"/>
          <p:nvPr/>
        </p:nvSpPr>
        <p:spPr>
          <a:xfrm>
            <a:off x="4238191" y="9136576"/>
            <a:ext cx="9706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The Global Atmospheric Circulation Model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792CDBF-FE2E-77F1-5D5C-0725AB4FA22A}"/>
              </a:ext>
            </a:extLst>
          </p:cNvPr>
          <p:cNvCxnSpPr>
            <a:cxnSpLocks/>
          </p:cNvCxnSpPr>
          <p:nvPr/>
        </p:nvCxnSpPr>
        <p:spPr>
          <a:xfrm flipV="1">
            <a:off x="4600082" y="8965369"/>
            <a:ext cx="0" cy="1939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F9314BE-AFCD-06E2-D564-7459DD9B288D}"/>
              </a:ext>
            </a:extLst>
          </p:cNvPr>
          <p:cNvSpPr txBox="1"/>
          <p:nvPr/>
        </p:nvSpPr>
        <p:spPr>
          <a:xfrm>
            <a:off x="2146232" y="8223571"/>
            <a:ext cx="1078796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How does Climate Change impact Tropical Storms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F5909F-CBE7-7B2A-F2DB-C7C9D73D46D4}"/>
              </a:ext>
            </a:extLst>
          </p:cNvPr>
          <p:cNvSpPr txBox="1"/>
          <p:nvPr/>
        </p:nvSpPr>
        <p:spPr>
          <a:xfrm>
            <a:off x="2091742" y="9248686"/>
            <a:ext cx="1078796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Typhoon Haiyan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51" name="Picture 2">
            <a:extLst>
              <a:ext uri="{FF2B5EF4-FFF2-40B4-BE49-F238E27FC236}">
                <a16:creationId xmlns:a16="http://schemas.microsoft.com/office/drawing/2014/main" id="{F7FA014A-C4E8-8FED-AD8D-44B308257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570" y="9495588"/>
            <a:ext cx="407170" cy="25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45C40D0-7157-C723-E17B-FE647C73DA5D}"/>
              </a:ext>
            </a:extLst>
          </p:cNvPr>
          <p:cNvSpPr txBox="1"/>
          <p:nvPr/>
        </p:nvSpPr>
        <p:spPr>
          <a:xfrm>
            <a:off x="896217" y="9492683"/>
            <a:ext cx="1078796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Beast From The East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2772721-D298-AABE-4A57-C3814DAD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12" y="9164649"/>
            <a:ext cx="529672" cy="27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09ACAD0-455E-D6F1-2303-B48A60A5D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698" y="9355946"/>
            <a:ext cx="486178" cy="40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F3E33962-5C5D-DB26-0EF6-BDBE7475486B}"/>
              </a:ext>
            </a:extLst>
          </p:cNvPr>
          <p:cNvSpPr txBox="1"/>
          <p:nvPr/>
        </p:nvSpPr>
        <p:spPr>
          <a:xfrm>
            <a:off x="1065697" y="8377181"/>
            <a:ext cx="745307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Somerset Levels Flood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27AD28C5-C3AA-B32C-3D3F-E86DC061A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1" y="8831042"/>
            <a:ext cx="551732" cy="3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7735F60B-EF00-C0F0-D27B-8BF43B1D7B21}"/>
              </a:ext>
            </a:extLst>
          </p:cNvPr>
          <p:cNvSpPr txBox="1"/>
          <p:nvPr/>
        </p:nvSpPr>
        <p:spPr>
          <a:xfrm>
            <a:off x="1525352" y="8016213"/>
            <a:ext cx="1512005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Plant &amp; Animal Adaptations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8CBFB76-B17F-AF27-AC35-205AF05F443F}"/>
              </a:ext>
            </a:extLst>
          </p:cNvPr>
          <p:cNvSpPr txBox="1"/>
          <p:nvPr/>
        </p:nvSpPr>
        <p:spPr>
          <a:xfrm>
            <a:off x="3876462" y="7910486"/>
            <a:ext cx="9178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Deforestation in Malaysia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E46EB7E6-71FB-BF5B-7935-E03784201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4" b="20043"/>
          <a:stretch/>
        </p:blipFill>
        <p:spPr bwMode="auto">
          <a:xfrm>
            <a:off x="4844800" y="8032446"/>
            <a:ext cx="497236" cy="2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4213468-BE10-0BD5-3B07-82E65E2E4941}"/>
              </a:ext>
            </a:extLst>
          </p:cNvPr>
          <p:cNvCxnSpPr>
            <a:cxnSpLocks/>
          </p:cNvCxnSpPr>
          <p:nvPr/>
        </p:nvCxnSpPr>
        <p:spPr>
          <a:xfrm>
            <a:off x="5112038" y="7486369"/>
            <a:ext cx="40827" cy="2876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422FF139-6698-5126-EF04-4FDF5C11D98B}"/>
              </a:ext>
            </a:extLst>
          </p:cNvPr>
          <p:cNvSpPr txBox="1"/>
          <p:nvPr/>
        </p:nvSpPr>
        <p:spPr>
          <a:xfrm>
            <a:off x="4704819" y="7063600"/>
            <a:ext cx="876019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Desertification &amp; Solutions in the Sahel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06359" y="6236317"/>
            <a:ext cx="1158618" cy="773362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Economic World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641AE44-734E-474D-BBBB-C144778973F6}"/>
              </a:ext>
            </a:extLst>
          </p:cNvPr>
          <p:cNvSpPr txBox="1"/>
          <p:nvPr/>
        </p:nvSpPr>
        <p:spPr>
          <a:xfrm>
            <a:off x="4157812" y="5894242"/>
            <a:ext cx="1158609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 understand what is development and how it is measured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9E0DE1C-BAB1-45BF-9B54-F727E7E69DD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28982" y="6518044"/>
            <a:ext cx="491529" cy="491529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E36FD88D-1CAB-2B71-0773-B61660E3F4A6}"/>
              </a:ext>
            </a:extLst>
          </p:cNvPr>
          <p:cNvSpPr txBox="1"/>
          <p:nvPr/>
        </p:nvSpPr>
        <p:spPr>
          <a:xfrm>
            <a:off x="3467792" y="5950038"/>
            <a:ext cx="906954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The DTM and Population Pyramids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43F6DD82-33C4-D7D5-7423-0248C1813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330" y="6447728"/>
            <a:ext cx="573292" cy="42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8965066-2421-8D57-6EE5-6BC0481B8A6E}"/>
              </a:ext>
            </a:extLst>
          </p:cNvPr>
          <p:cNvCxnSpPr>
            <a:cxnSpLocks/>
          </p:cNvCxnSpPr>
          <p:nvPr/>
        </p:nvCxnSpPr>
        <p:spPr>
          <a:xfrm flipH="1">
            <a:off x="1362838" y="6392796"/>
            <a:ext cx="18790" cy="1904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CD7F461A-1A09-B1A7-B4E9-26004BB31BB1}"/>
              </a:ext>
            </a:extLst>
          </p:cNvPr>
          <p:cNvSpPr txBox="1"/>
          <p:nvPr/>
        </p:nvSpPr>
        <p:spPr>
          <a:xfrm>
            <a:off x="2726535" y="6010455"/>
            <a:ext cx="906954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Reducing the Development Gap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6677B0-6FDA-E9EA-2B29-021C2FE31DA1}"/>
              </a:ext>
            </a:extLst>
          </p:cNvPr>
          <p:cNvSpPr txBox="1"/>
          <p:nvPr/>
        </p:nvSpPr>
        <p:spPr>
          <a:xfrm>
            <a:off x="1984248" y="6064252"/>
            <a:ext cx="906954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Nigeria &amp; the Impact of TNC’s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3A402BE-1229-8397-045E-EC9A014182E6}"/>
              </a:ext>
            </a:extLst>
          </p:cNvPr>
          <p:cNvSpPr txBox="1"/>
          <p:nvPr/>
        </p:nvSpPr>
        <p:spPr>
          <a:xfrm>
            <a:off x="1108626" y="6050157"/>
            <a:ext cx="906954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Post-Industrial Economy in the UK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A243618-FE22-CEE3-C6A6-FDC9F547D2D7}"/>
              </a:ext>
            </a:extLst>
          </p:cNvPr>
          <p:cNvSpPr txBox="1"/>
          <p:nvPr/>
        </p:nvSpPr>
        <p:spPr>
          <a:xfrm>
            <a:off x="45701" y="6733395"/>
            <a:ext cx="906954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Science Parks &amp; The North South Divide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F1E69AD2-D671-7BFF-2488-A6E82B471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276" y="5731223"/>
            <a:ext cx="470044" cy="35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Oval 81">
            <a:extLst>
              <a:ext uri="{FF2B5EF4-FFF2-40B4-BE49-F238E27FC236}">
                <a16:creationId xmlns:a16="http://schemas.microsoft.com/office/drawing/2014/main" id="{7E501515-86F4-5A0C-DF09-2CA1F6D2A81B}"/>
              </a:ext>
            </a:extLst>
          </p:cNvPr>
          <p:cNvSpPr/>
          <p:nvPr/>
        </p:nvSpPr>
        <p:spPr>
          <a:xfrm>
            <a:off x="4734855" y="3837038"/>
            <a:ext cx="1172426" cy="754391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Glaciation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6C42A8F-CE01-47FB-BCB6-A4D89D659EC8}"/>
              </a:ext>
            </a:extLst>
          </p:cNvPr>
          <p:cNvSpPr txBox="1"/>
          <p:nvPr/>
        </p:nvSpPr>
        <p:spPr>
          <a:xfrm>
            <a:off x="482184" y="2201944"/>
            <a:ext cx="1268599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the global pattern of urbanisation changing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E28CF3F-F0A0-4D41-9558-7FA8D4BC0E2A}"/>
              </a:ext>
            </a:extLst>
          </p:cNvPr>
          <p:cNvSpPr txBox="1"/>
          <p:nvPr/>
        </p:nvSpPr>
        <p:spPr>
          <a:xfrm>
            <a:off x="1647282" y="2236762"/>
            <a:ext cx="1503654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rapid urbanisation affects cities in </a:t>
            </a: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HIC’s &amp; LIC’s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5FA468DD-7951-4F35-84BA-75AA5556144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30021" y="2732899"/>
            <a:ext cx="355973" cy="355973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14C435D6-981D-4B0C-9D3C-A4D2C84CBDC7}"/>
              </a:ext>
            </a:extLst>
          </p:cNvPr>
          <p:cNvSpPr txBox="1"/>
          <p:nvPr/>
        </p:nvSpPr>
        <p:spPr>
          <a:xfrm>
            <a:off x="3038388" y="2089414"/>
            <a:ext cx="997178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life is like for people in </a:t>
            </a: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HIC’s &amp; LIC’s cities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7637CB31-11BA-4799-A933-ADCB40E7560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425163" y="2712541"/>
            <a:ext cx="329429" cy="329429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CF331B04-EA1C-4B75-B748-CA9878EB0665}"/>
              </a:ext>
            </a:extLst>
          </p:cNvPr>
          <p:cNvSpPr txBox="1"/>
          <p:nvPr/>
        </p:nvSpPr>
        <p:spPr>
          <a:xfrm>
            <a:off x="3924476" y="2129632"/>
            <a:ext cx="1177862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challenges and responses of life in these cities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3FBE20A-54F8-40D8-873E-FC48701122E9}"/>
              </a:ext>
            </a:extLst>
          </p:cNvPr>
          <p:cNvSpPr txBox="1"/>
          <p:nvPr/>
        </p:nvSpPr>
        <p:spPr>
          <a:xfrm>
            <a:off x="4871017" y="2174829"/>
            <a:ext cx="8992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cities can become more sustainable </a:t>
            </a:r>
            <a:endParaRPr lang="en-GB" sz="8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F8A7C94-A5C0-DE66-B33F-1184C476AF1B}"/>
              </a:ext>
            </a:extLst>
          </p:cNvPr>
          <p:cNvSpPr txBox="1"/>
          <p:nvPr/>
        </p:nvSpPr>
        <p:spPr>
          <a:xfrm>
            <a:off x="4102094" y="3222505"/>
            <a:ext cx="1177862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What is the extent of Sea Ice. Erosion, Transportation &amp; Deposition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25B66A6-AA84-F67F-6AA1-66A2B4544DC3}"/>
              </a:ext>
            </a:extLst>
          </p:cNvPr>
          <p:cNvSpPr txBox="1"/>
          <p:nvPr/>
        </p:nvSpPr>
        <p:spPr>
          <a:xfrm>
            <a:off x="2978260" y="3504466"/>
            <a:ext cx="1217364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Upland area in the UK (The Lake District)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816F76F-C5C6-0A66-EA99-DB09C378FAF8}"/>
              </a:ext>
            </a:extLst>
          </p:cNvPr>
          <p:cNvSpPr txBox="1"/>
          <p:nvPr/>
        </p:nvSpPr>
        <p:spPr>
          <a:xfrm>
            <a:off x="1828645" y="3491322"/>
            <a:ext cx="1177862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Economic Activities in Glaciated Areas-Tourism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7F96662-4DC1-BF80-D90F-72CDD5B6C524}"/>
              </a:ext>
            </a:extLst>
          </p:cNvPr>
          <p:cNvSpPr txBox="1"/>
          <p:nvPr/>
        </p:nvSpPr>
        <p:spPr>
          <a:xfrm>
            <a:off x="672363" y="3348847"/>
            <a:ext cx="1177862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Conflicts between Land Use &amp; Development &amp; Conservation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09789B3F-EA1E-135C-E82F-754BC6176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330" y="3220287"/>
            <a:ext cx="411872" cy="30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ECA9783F-A7C4-E41B-3F75-BDF8BB74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900" y="3356061"/>
            <a:ext cx="338268" cy="35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DF035C81-DBBB-A951-3A87-C44047E4F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354" y="3672017"/>
            <a:ext cx="194276" cy="3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Oval 102">
            <a:extLst>
              <a:ext uri="{FF2B5EF4-FFF2-40B4-BE49-F238E27FC236}">
                <a16:creationId xmlns:a16="http://schemas.microsoft.com/office/drawing/2014/main" id="{7FB2CD4E-543E-E3BD-AD07-41B0C284F45F}"/>
              </a:ext>
            </a:extLst>
          </p:cNvPr>
          <p:cNvSpPr/>
          <p:nvPr/>
        </p:nvSpPr>
        <p:spPr>
          <a:xfrm>
            <a:off x="5671999" y="9001372"/>
            <a:ext cx="767324" cy="6677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35B4322-A425-2CBB-D757-531F062E5FEB}"/>
              </a:ext>
            </a:extLst>
          </p:cNvPr>
          <p:cNvSpPr/>
          <p:nvPr/>
        </p:nvSpPr>
        <p:spPr>
          <a:xfrm>
            <a:off x="5718346" y="9072446"/>
            <a:ext cx="680290" cy="5488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2752B28-5485-B2F5-A998-C9B7A707903D}"/>
              </a:ext>
            </a:extLst>
          </p:cNvPr>
          <p:cNvSpPr txBox="1"/>
          <p:nvPr/>
        </p:nvSpPr>
        <p:spPr>
          <a:xfrm>
            <a:off x="5734176" y="9160664"/>
            <a:ext cx="63195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10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CE401FA-61BE-161D-7D16-044E39009B2A}"/>
              </a:ext>
            </a:extLst>
          </p:cNvPr>
          <p:cNvSpPr txBox="1"/>
          <p:nvPr/>
        </p:nvSpPr>
        <p:spPr>
          <a:xfrm>
            <a:off x="5649300" y="9086771"/>
            <a:ext cx="774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33469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254670" y="8724028"/>
            <a:ext cx="3884967" cy="3429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392566" y="7709630"/>
            <a:ext cx="4091057" cy="367008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57114" y="6541565"/>
            <a:ext cx="4181981" cy="36170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98129" y="5503755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1828" y="4351167"/>
            <a:ext cx="1560157" cy="1309607"/>
          </a:xfrm>
          <a:prstGeom prst="blockArc">
            <a:avLst>
              <a:gd name="adj1" fmla="val 10800000"/>
              <a:gd name="adj2" fmla="val 21442224"/>
              <a:gd name="adj3" fmla="val 24216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158479" y="5398060"/>
            <a:ext cx="4280615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986810" y="4241515"/>
            <a:ext cx="4420685" cy="31154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70768" y="3141322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783766" y="1888967"/>
            <a:ext cx="153389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61246" y="2932755"/>
            <a:ext cx="4812841" cy="339275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888606" y="1746504"/>
            <a:ext cx="4715808" cy="353421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11496" y="162703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727600" y="8293628"/>
            <a:ext cx="1002569" cy="9243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13065" y="8389797"/>
            <a:ext cx="831638" cy="7495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087613" y="8942701"/>
            <a:ext cx="0" cy="2386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732520" y="8623944"/>
            <a:ext cx="970404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8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826842" y="8450035"/>
            <a:ext cx="711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13204" y="544692"/>
            <a:ext cx="1904980" cy="1205700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907449" y="8788589"/>
            <a:ext cx="173611" cy="1697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137004" y="6799941"/>
            <a:ext cx="247337" cy="203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340663" y="5342086"/>
            <a:ext cx="0" cy="2277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949067" y="8958317"/>
            <a:ext cx="0" cy="2738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482211" y="6419204"/>
            <a:ext cx="77459" cy="2588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57" idx="1"/>
          </p:cNvCxnSpPr>
          <p:nvPr/>
        </p:nvCxnSpPr>
        <p:spPr>
          <a:xfrm flipH="1">
            <a:off x="5670370" y="4139846"/>
            <a:ext cx="111415" cy="2121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66147" y="3176085"/>
            <a:ext cx="197322" cy="2169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4BA1F1-DE4D-4566-A6E4-DEB3B7822EE6}"/>
              </a:ext>
            </a:extLst>
          </p:cNvPr>
          <p:cNvSpPr txBox="1"/>
          <p:nvPr/>
        </p:nvSpPr>
        <p:spPr>
          <a:xfrm>
            <a:off x="1575916" y="148375"/>
            <a:ext cx="350358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latin typeface="Calibri" panose="020F0502020204030204"/>
                <a:cs typeface="Calibri" panose="020F0502020204030204"/>
              </a:rPr>
              <a:t>Geography Road Map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166527A-CB0E-4D54-BF20-A0CB60DE36E0}"/>
              </a:ext>
            </a:extLst>
          </p:cNvPr>
          <p:cNvSpPr txBox="1"/>
          <p:nvPr/>
        </p:nvSpPr>
        <p:spPr>
          <a:xfrm>
            <a:off x="4339258" y="9277364"/>
            <a:ext cx="139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KS3 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29866" y="874992"/>
            <a:ext cx="1454124" cy="100833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 Your journey continues in to Key Stage 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52" y="191823"/>
            <a:ext cx="655603" cy="519319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546718" y="8611749"/>
            <a:ext cx="18026" cy="2136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178450" y="6357515"/>
            <a:ext cx="4644" cy="2604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84680" y="5655835"/>
            <a:ext cx="207152" cy="2707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611666" y="5333880"/>
            <a:ext cx="4007" cy="224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886461" y="1535737"/>
            <a:ext cx="20209" cy="283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A4388A48-C2F2-4673-9F33-761AB71FC0FF}"/>
              </a:ext>
            </a:extLst>
          </p:cNvPr>
          <p:cNvSpPr/>
          <p:nvPr/>
        </p:nvSpPr>
        <p:spPr>
          <a:xfrm>
            <a:off x="3627682" y="8440501"/>
            <a:ext cx="1141646" cy="84108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Glaciation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7326AFA-6D81-44B0-8FFC-8CE91D6DE05B}"/>
              </a:ext>
            </a:extLst>
          </p:cNvPr>
          <p:cNvSpPr txBox="1"/>
          <p:nvPr/>
        </p:nvSpPr>
        <p:spPr>
          <a:xfrm>
            <a:off x="2621191" y="9239047"/>
            <a:ext cx="1246052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Glaciated Landscapes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8BE2DF-228C-472D-83E8-51F78EA5BCAC}"/>
              </a:ext>
            </a:extLst>
          </p:cNvPr>
          <p:cNvSpPr txBox="1"/>
          <p:nvPr/>
        </p:nvSpPr>
        <p:spPr>
          <a:xfrm>
            <a:off x="5779899" y="7887411"/>
            <a:ext cx="98485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/>
              <a:t>To test knowledge at Key stage 3 - retrieval quizzes and  mid-point Assessment will be used during topic and an end of topic assessment will be completed at the end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91A4A95-72A3-4892-A107-3B4A00CAB165}"/>
              </a:ext>
            </a:extLst>
          </p:cNvPr>
          <p:cNvSpPr txBox="1"/>
          <p:nvPr/>
        </p:nvSpPr>
        <p:spPr>
          <a:xfrm>
            <a:off x="1770850" y="8293628"/>
            <a:ext cx="1792467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Tourism in a Glaciated Landscape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D5C84F6-F38C-44E5-BB9F-DAE7AA8F461D}"/>
              </a:ext>
            </a:extLst>
          </p:cNvPr>
          <p:cNvSpPr txBox="1"/>
          <p:nvPr/>
        </p:nvSpPr>
        <p:spPr>
          <a:xfrm>
            <a:off x="1229972" y="9208325"/>
            <a:ext cx="1399147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Abrasion and Plucking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4B364AF-49EB-4995-8434-64420A842DAF}"/>
              </a:ext>
            </a:extLst>
          </p:cNvPr>
          <p:cNvSpPr txBox="1"/>
          <p:nvPr/>
        </p:nvSpPr>
        <p:spPr>
          <a:xfrm>
            <a:off x="201364" y="9066987"/>
            <a:ext cx="10002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Moraines, Arete, Drumlins, Corries &amp; Cirques</a:t>
            </a:r>
            <a:endParaRPr lang="en-GB" sz="800" dirty="0"/>
          </a:p>
        </p:txBody>
      </p:sp>
      <p:sp>
        <p:nvSpPr>
          <p:cNvPr id="92" name="Cloud 91">
            <a:extLst>
              <a:ext uri="{FF2B5EF4-FFF2-40B4-BE49-F238E27FC236}">
                <a16:creationId xmlns:a16="http://schemas.microsoft.com/office/drawing/2014/main" id="{F94E1966-94C5-4222-BE50-3E78CDBC478B}"/>
              </a:ext>
            </a:extLst>
          </p:cNvPr>
          <p:cNvSpPr/>
          <p:nvPr/>
        </p:nvSpPr>
        <p:spPr>
          <a:xfrm>
            <a:off x="185250" y="8055728"/>
            <a:ext cx="1057956" cy="6310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End of Year 8 Assessment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07FDB39-03A1-4C9C-9CA5-808E5B9F3FF9}"/>
              </a:ext>
            </a:extLst>
          </p:cNvPr>
          <p:cNvSpPr/>
          <p:nvPr/>
        </p:nvSpPr>
        <p:spPr>
          <a:xfrm>
            <a:off x="1068256" y="7326040"/>
            <a:ext cx="992018" cy="815161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YEAR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AD54929-32CA-47AF-AB1D-9F6F394FD0EA}"/>
              </a:ext>
            </a:extLst>
          </p:cNvPr>
          <p:cNvSpPr/>
          <p:nvPr/>
        </p:nvSpPr>
        <p:spPr>
          <a:xfrm>
            <a:off x="2167853" y="7407216"/>
            <a:ext cx="1406792" cy="70140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Resource Management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C25120E-81D2-40A4-B32E-9D173CB4893B}"/>
              </a:ext>
            </a:extLst>
          </p:cNvPr>
          <p:cNvCxnSpPr>
            <a:cxnSpLocks/>
          </p:cNvCxnSpPr>
          <p:nvPr/>
        </p:nvCxnSpPr>
        <p:spPr>
          <a:xfrm>
            <a:off x="3711254" y="7620833"/>
            <a:ext cx="46861" cy="1874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12265D7-9193-4505-AC8A-9C98280FB895}"/>
              </a:ext>
            </a:extLst>
          </p:cNvPr>
          <p:cNvCxnSpPr>
            <a:cxnSpLocks/>
          </p:cNvCxnSpPr>
          <p:nvPr/>
        </p:nvCxnSpPr>
        <p:spPr>
          <a:xfrm>
            <a:off x="4975672" y="7619970"/>
            <a:ext cx="0" cy="1986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6A2B3370-C770-426D-8066-A64C9B52FC24}"/>
              </a:ext>
            </a:extLst>
          </p:cNvPr>
          <p:cNvCxnSpPr>
            <a:cxnSpLocks/>
          </p:cNvCxnSpPr>
          <p:nvPr/>
        </p:nvCxnSpPr>
        <p:spPr>
          <a:xfrm flipH="1" flipV="1">
            <a:off x="5916187" y="7485538"/>
            <a:ext cx="131467" cy="963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3FC0DD64-993E-45A4-B90A-0EC9785A28BD}"/>
              </a:ext>
            </a:extLst>
          </p:cNvPr>
          <p:cNvCxnSpPr>
            <a:cxnSpLocks/>
          </p:cNvCxnSpPr>
          <p:nvPr/>
        </p:nvCxnSpPr>
        <p:spPr>
          <a:xfrm flipH="1">
            <a:off x="5839290" y="6670388"/>
            <a:ext cx="170601" cy="2031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656AC62C-FD2D-4283-A3AC-31C31E80EA19}"/>
              </a:ext>
            </a:extLst>
          </p:cNvPr>
          <p:cNvCxnSpPr>
            <a:cxnSpLocks/>
          </p:cNvCxnSpPr>
          <p:nvPr/>
        </p:nvCxnSpPr>
        <p:spPr>
          <a:xfrm flipV="1">
            <a:off x="4523274" y="7971655"/>
            <a:ext cx="0" cy="1681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C23EB80B-7474-4E5D-8815-499CCE4F896E}"/>
              </a:ext>
            </a:extLst>
          </p:cNvPr>
          <p:cNvSpPr/>
          <p:nvPr/>
        </p:nvSpPr>
        <p:spPr>
          <a:xfrm>
            <a:off x="5224463" y="5057804"/>
            <a:ext cx="971412" cy="74487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Tectonic Hazards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5E5DF6B-F929-462F-AF72-5072CC43AE93}"/>
              </a:ext>
            </a:extLst>
          </p:cNvPr>
          <p:cNvSpPr txBox="1"/>
          <p:nvPr/>
        </p:nvSpPr>
        <p:spPr>
          <a:xfrm>
            <a:off x="-26930" y="2349110"/>
            <a:ext cx="9972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Earthquake can affect people and how can we respond to it</a:t>
            </a:r>
            <a:endParaRPr lang="en-GB" sz="8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E4CB569-911D-4300-A1D4-7A3496A1D142}"/>
              </a:ext>
            </a:extLst>
          </p:cNvPr>
          <p:cNvSpPr txBox="1"/>
          <p:nvPr/>
        </p:nvSpPr>
        <p:spPr>
          <a:xfrm>
            <a:off x="-8168" y="4580054"/>
            <a:ext cx="1127442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creation and characteristics of Earthquakes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0E62152-26AD-49D3-81C3-38549441E95F}"/>
              </a:ext>
            </a:extLst>
          </p:cNvPr>
          <p:cNvSpPr txBox="1"/>
          <p:nvPr/>
        </p:nvSpPr>
        <p:spPr>
          <a:xfrm>
            <a:off x="4113842" y="3473945"/>
            <a:ext cx="197970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an eruption can affect people and how can we respond to it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30C0A57A-10D4-4BE7-951B-3F96A6886A33}"/>
              </a:ext>
            </a:extLst>
          </p:cNvPr>
          <p:cNvSpPr txBox="1"/>
          <p:nvPr/>
        </p:nvSpPr>
        <p:spPr>
          <a:xfrm>
            <a:off x="3148195" y="4602082"/>
            <a:ext cx="1391723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creation and characteristics of Volcanoes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387BF94-604E-450E-A85D-DA4F66CFF6F5}"/>
              </a:ext>
            </a:extLst>
          </p:cNvPr>
          <p:cNvSpPr txBox="1"/>
          <p:nvPr/>
        </p:nvSpPr>
        <p:spPr>
          <a:xfrm>
            <a:off x="4314364" y="4670355"/>
            <a:ext cx="1483736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distribution of Tectonic Hazards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6C53A561-A410-4ED3-A043-872443D25495}"/>
              </a:ext>
            </a:extLst>
          </p:cNvPr>
          <p:cNvSpPr txBox="1"/>
          <p:nvPr/>
        </p:nvSpPr>
        <p:spPr>
          <a:xfrm>
            <a:off x="5781785" y="3899011"/>
            <a:ext cx="1206902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earth structure and plate tectonics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AAEFE98F-1711-4A86-BAE3-9F6B4F2F0F9A}"/>
              </a:ext>
            </a:extLst>
          </p:cNvPr>
          <p:cNvSpPr txBox="1"/>
          <p:nvPr/>
        </p:nvSpPr>
        <p:spPr>
          <a:xfrm>
            <a:off x="6054179" y="4510316"/>
            <a:ext cx="836181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geological timeline and rock types.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9119611B-B08B-4D54-9B10-E6484F2FB587}"/>
              </a:ext>
            </a:extLst>
          </p:cNvPr>
          <p:cNvCxnSpPr>
            <a:cxnSpLocks/>
          </p:cNvCxnSpPr>
          <p:nvPr/>
        </p:nvCxnSpPr>
        <p:spPr>
          <a:xfrm flipV="1">
            <a:off x="594192" y="6252684"/>
            <a:ext cx="301918" cy="16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C8AC958-3166-4130-AEEB-DF181DEBA016}"/>
              </a:ext>
            </a:extLst>
          </p:cNvPr>
          <p:cNvCxnSpPr>
            <a:cxnSpLocks/>
            <a:stCxn id="158" idx="1"/>
          </p:cNvCxnSpPr>
          <p:nvPr/>
        </p:nvCxnSpPr>
        <p:spPr>
          <a:xfrm flipH="1">
            <a:off x="5911344" y="4817003"/>
            <a:ext cx="142835" cy="1688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3FA1CE7-95DE-4C5F-A1FB-FFC664DBD219}"/>
              </a:ext>
            </a:extLst>
          </p:cNvPr>
          <p:cNvCxnSpPr>
            <a:cxnSpLocks/>
          </p:cNvCxnSpPr>
          <p:nvPr/>
        </p:nvCxnSpPr>
        <p:spPr>
          <a:xfrm flipV="1">
            <a:off x="2209768" y="6550358"/>
            <a:ext cx="11829" cy="1965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>
            <a:extLst>
              <a:ext uri="{FF2B5EF4-FFF2-40B4-BE49-F238E27FC236}">
                <a16:creationId xmlns:a16="http://schemas.microsoft.com/office/drawing/2014/main" id="{11C5F260-7471-4D2E-94EB-2DD0A48B1100}"/>
              </a:ext>
            </a:extLst>
          </p:cNvPr>
          <p:cNvSpPr/>
          <p:nvPr/>
        </p:nvSpPr>
        <p:spPr>
          <a:xfrm>
            <a:off x="2546917" y="6403534"/>
            <a:ext cx="1414183" cy="74487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Development &amp; Globalisation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E13CC4B-2523-4A3D-97D0-D971890423C5}"/>
              </a:ext>
            </a:extLst>
          </p:cNvPr>
          <p:cNvSpPr txBox="1"/>
          <p:nvPr/>
        </p:nvSpPr>
        <p:spPr>
          <a:xfrm>
            <a:off x="3426172" y="7129696"/>
            <a:ext cx="1275960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worlds resources and where they are located 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29259757-576F-4070-8ABC-491F47E8410B}"/>
              </a:ext>
            </a:extLst>
          </p:cNvPr>
          <p:cNvSpPr txBox="1"/>
          <p:nvPr/>
        </p:nvSpPr>
        <p:spPr>
          <a:xfrm>
            <a:off x="4381394" y="8115167"/>
            <a:ext cx="62682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W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ater insecurity 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40906D5-3CA5-40DD-92AB-73E224DEE6E2}"/>
              </a:ext>
            </a:extLst>
          </p:cNvPr>
          <p:cNvSpPr txBox="1"/>
          <p:nvPr/>
        </p:nvSpPr>
        <p:spPr>
          <a:xfrm>
            <a:off x="4650948" y="7131753"/>
            <a:ext cx="1183020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solutions to water insecurity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7C526AA7-E39E-4070-AF1F-635869A8A2E5}"/>
              </a:ext>
            </a:extLst>
          </p:cNvPr>
          <p:cNvSpPr txBox="1"/>
          <p:nvPr/>
        </p:nvSpPr>
        <p:spPr>
          <a:xfrm>
            <a:off x="5991896" y="7294775"/>
            <a:ext cx="1080047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causes of food insecurity 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8C718C07-61D9-43B8-8DDA-A59FE0ECB2C9}"/>
              </a:ext>
            </a:extLst>
          </p:cNvPr>
          <p:cNvSpPr txBox="1"/>
          <p:nvPr/>
        </p:nvSpPr>
        <p:spPr>
          <a:xfrm>
            <a:off x="6001528" y="6509097"/>
            <a:ext cx="107041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Solutions to food insecurity 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40F0343-33FD-4815-B26E-38C61847D95D}"/>
              </a:ext>
            </a:extLst>
          </p:cNvPr>
          <p:cNvSpPr txBox="1"/>
          <p:nvPr/>
        </p:nvSpPr>
        <p:spPr>
          <a:xfrm>
            <a:off x="5039156" y="6023898"/>
            <a:ext cx="13978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causes of Energy security/insecurity  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A5A7D2F0-A6DD-47DD-9540-8BF29C7406BE}"/>
              </a:ext>
            </a:extLst>
          </p:cNvPr>
          <p:cNvSpPr txBox="1"/>
          <p:nvPr/>
        </p:nvSpPr>
        <p:spPr>
          <a:xfrm>
            <a:off x="3348104" y="5921099"/>
            <a:ext cx="1518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 understand the conflict in </a:t>
            </a: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Nigeria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due to poor resource management </a:t>
            </a:r>
            <a:endParaRPr lang="en-GB" sz="800" dirty="0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2BB31EBD-8421-41FB-9766-0AFFF247B616}"/>
              </a:ext>
            </a:extLst>
          </p:cNvPr>
          <p:cNvCxnSpPr>
            <a:cxnSpLocks/>
          </p:cNvCxnSpPr>
          <p:nvPr/>
        </p:nvCxnSpPr>
        <p:spPr>
          <a:xfrm>
            <a:off x="4694807" y="4024258"/>
            <a:ext cx="14650" cy="2936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0FB914DD-0BE0-4193-A3AA-5F8C13CBD5C0}"/>
              </a:ext>
            </a:extLst>
          </p:cNvPr>
          <p:cNvCxnSpPr>
            <a:cxnSpLocks/>
          </p:cNvCxnSpPr>
          <p:nvPr/>
        </p:nvCxnSpPr>
        <p:spPr>
          <a:xfrm flipV="1">
            <a:off x="4059216" y="4378855"/>
            <a:ext cx="0" cy="2291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AD7DF15C-E401-46BD-8756-F12015FCC413}"/>
              </a:ext>
            </a:extLst>
          </p:cNvPr>
          <p:cNvCxnSpPr>
            <a:cxnSpLocks/>
          </p:cNvCxnSpPr>
          <p:nvPr/>
        </p:nvCxnSpPr>
        <p:spPr>
          <a:xfrm flipV="1">
            <a:off x="5174911" y="4478259"/>
            <a:ext cx="7454" cy="1807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4753B0F-226C-404E-BA69-B7F098473881}"/>
              </a:ext>
            </a:extLst>
          </p:cNvPr>
          <p:cNvCxnSpPr>
            <a:cxnSpLocks/>
          </p:cNvCxnSpPr>
          <p:nvPr/>
        </p:nvCxnSpPr>
        <p:spPr>
          <a:xfrm flipV="1">
            <a:off x="451955" y="4179388"/>
            <a:ext cx="67199" cy="3157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loud 93">
            <a:extLst>
              <a:ext uri="{FF2B5EF4-FFF2-40B4-BE49-F238E27FC236}">
                <a16:creationId xmlns:a16="http://schemas.microsoft.com/office/drawing/2014/main" id="{03B55F36-4C22-4C10-BE38-2F428AB79621}"/>
              </a:ext>
            </a:extLst>
          </p:cNvPr>
          <p:cNvSpPr/>
          <p:nvPr/>
        </p:nvSpPr>
        <p:spPr>
          <a:xfrm>
            <a:off x="1165342" y="3528325"/>
            <a:ext cx="2111957" cy="496274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Options are chosen in year 9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8497A07B-F5C4-4E9B-9EF9-6215D8C1E86C}"/>
              </a:ext>
            </a:extLst>
          </p:cNvPr>
          <p:cNvSpPr/>
          <p:nvPr/>
        </p:nvSpPr>
        <p:spPr>
          <a:xfrm>
            <a:off x="2990328" y="2622528"/>
            <a:ext cx="1286010" cy="74487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Climate Change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9608BC5-BA84-44C3-8DAE-FEF69150F79B}"/>
              </a:ext>
            </a:extLst>
          </p:cNvPr>
          <p:cNvSpPr txBox="1"/>
          <p:nvPr/>
        </p:nvSpPr>
        <p:spPr>
          <a:xfrm>
            <a:off x="4360043" y="2501785"/>
            <a:ext cx="1370126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pattern of global climate change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46EA4956-FB7D-43A9-AE8E-AD5085F6036D}"/>
              </a:ext>
            </a:extLst>
          </p:cNvPr>
          <p:cNvSpPr txBox="1"/>
          <p:nvPr/>
        </p:nvSpPr>
        <p:spPr>
          <a:xfrm>
            <a:off x="6144505" y="2180436"/>
            <a:ext cx="688984" cy="1008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evidence there is for climate change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B92AFE26-BE41-488B-8E7D-13D29708299D}"/>
              </a:ext>
            </a:extLst>
          </p:cNvPr>
          <p:cNvSpPr txBox="1"/>
          <p:nvPr/>
        </p:nvSpPr>
        <p:spPr>
          <a:xfrm>
            <a:off x="5916464" y="1103653"/>
            <a:ext cx="8237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the natural and human causes of climate change</a:t>
            </a:r>
            <a:endParaRPr lang="en-GB" sz="800" dirty="0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874C5D9E-43AD-44EA-84E9-E51050808EAF}"/>
              </a:ext>
            </a:extLst>
          </p:cNvPr>
          <p:cNvSpPr txBox="1"/>
          <p:nvPr/>
        </p:nvSpPr>
        <p:spPr>
          <a:xfrm>
            <a:off x="4074936" y="1069666"/>
            <a:ext cx="1663469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social, economic and environmental impacts of Climate change on the world and the UK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0BDA14-0421-41B2-B573-DFC431FBD627}"/>
              </a:ext>
            </a:extLst>
          </p:cNvPr>
          <p:cNvSpPr txBox="1"/>
          <p:nvPr/>
        </p:nvSpPr>
        <p:spPr>
          <a:xfrm>
            <a:off x="2885422" y="2105727"/>
            <a:ext cx="1734686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we can adapt and mitigate against Climate Change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17" name="Cloud 216">
            <a:extLst>
              <a:ext uri="{FF2B5EF4-FFF2-40B4-BE49-F238E27FC236}">
                <a16:creationId xmlns:a16="http://schemas.microsoft.com/office/drawing/2014/main" id="{A2EB6A7E-8835-4203-A821-F560124A870F}"/>
              </a:ext>
            </a:extLst>
          </p:cNvPr>
          <p:cNvSpPr/>
          <p:nvPr/>
        </p:nvSpPr>
        <p:spPr>
          <a:xfrm>
            <a:off x="1605862" y="1511865"/>
            <a:ext cx="1057956" cy="6310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End of Year 9 Assessment</a:t>
            </a:r>
          </a:p>
        </p:txBody>
      </p:sp>
      <p:sp>
        <p:nvSpPr>
          <p:cNvPr id="218" name="Cloud 217">
            <a:extLst>
              <a:ext uri="{FF2B5EF4-FFF2-40B4-BE49-F238E27FC236}">
                <a16:creationId xmlns:a16="http://schemas.microsoft.com/office/drawing/2014/main" id="{C42C3F88-6BC0-4736-B165-0077DAAA90D7}"/>
              </a:ext>
            </a:extLst>
          </p:cNvPr>
          <p:cNvSpPr/>
          <p:nvPr/>
        </p:nvSpPr>
        <p:spPr>
          <a:xfrm>
            <a:off x="1653388" y="751225"/>
            <a:ext cx="2193382" cy="736091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Geographical skills and fieldwork skills will be incorporated through out topics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EE788393-650F-4AB2-9DC1-5F127C833610}"/>
              </a:ext>
            </a:extLst>
          </p:cNvPr>
          <p:cNvCxnSpPr>
            <a:cxnSpLocks/>
          </p:cNvCxnSpPr>
          <p:nvPr/>
        </p:nvCxnSpPr>
        <p:spPr>
          <a:xfrm flipH="1">
            <a:off x="5701784" y="1493742"/>
            <a:ext cx="242694" cy="2482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243D2AE6-20CB-4E92-AE94-B75612307C85}"/>
              </a:ext>
            </a:extLst>
          </p:cNvPr>
          <p:cNvCxnSpPr>
            <a:cxnSpLocks/>
          </p:cNvCxnSpPr>
          <p:nvPr/>
        </p:nvCxnSpPr>
        <p:spPr>
          <a:xfrm flipH="1" flipV="1">
            <a:off x="6036291" y="2705093"/>
            <a:ext cx="145645" cy="1071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B9D22D20-60BB-4655-A371-748A8F771B10}"/>
              </a:ext>
            </a:extLst>
          </p:cNvPr>
          <p:cNvCxnSpPr>
            <a:cxnSpLocks/>
          </p:cNvCxnSpPr>
          <p:nvPr/>
        </p:nvCxnSpPr>
        <p:spPr>
          <a:xfrm>
            <a:off x="5103696" y="2850268"/>
            <a:ext cx="57040" cy="2099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046D9DE7-D0D7-48F6-BBDE-D91C63F4CEDC}"/>
              </a:ext>
            </a:extLst>
          </p:cNvPr>
          <p:cNvCxnSpPr>
            <a:cxnSpLocks/>
          </p:cNvCxnSpPr>
          <p:nvPr/>
        </p:nvCxnSpPr>
        <p:spPr>
          <a:xfrm flipH="1" flipV="1">
            <a:off x="3675118" y="1972115"/>
            <a:ext cx="25058" cy="1667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8D1BA792-5DFB-47E0-A0E4-054CD5ED8CC2}"/>
              </a:ext>
            </a:extLst>
          </p:cNvPr>
          <p:cNvCxnSpPr>
            <a:cxnSpLocks/>
          </p:cNvCxnSpPr>
          <p:nvPr/>
        </p:nvCxnSpPr>
        <p:spPr>
          <a:xfrm>
            <a:off x="1516458" y="2732253"/>
            <a:ext cx="54658" cy="2330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141D49B9-B1BB-4857-B857-027CB542EC31}"/>
              </a:ext>
            </a:extLst>
          </p:cNvPr>
          <p:cNvCxnSpPr>
            <a:cxnSpLocks/>
          </p:cNvCxnSpPr>
          <p:nvPr/>
        </p:nvCxnSpPr>
        <p:spPr>
          <a:xfrm>
            <a:off x="2544784" y="2789233"/>
            <a:ext cx="10101" cy="2057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4" name="Picture 233">
            <a:extLst>
              <a:ext uri="{FF2B5EF4-FFF2-40B4-BE49-F238E27FC236}">
                <a16:creationId xmlns:a16="http://schemas.microsoft.com/office/drawing/2014/main" id="{1875AA78-1EF5-48E8-B548-CBCB3AFA4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984" y="1382936"/>
            <a:ext cx="496844" cy="496844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9D0A0C12-60B4-4445-80F8-094D965354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6902" y="3788005"/>
            <a:ext cx="428857" cy="428857"/>
          </a:xfrm>
          <a:prstGeom prst="rect">
            <a:avLst/>
          </a:prstGeom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92ACAE6C-59FD-4A29-A1C4-DDEDF0B9EC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7561" y="1352323"/>
            <a:ext cx="349968" cy="349968"/>
          </a:xfrm>
          <a:prstGeom prst="rect">
            <a:avLst/>
          </a:prstGeom>
        </p:spPr>
      </p:pic>
      <p:pic>
        <p:nvPicPr>
          <p:cNvPr id="529" name="Picture 528">
            <a:extLst>
              <a:ext uri="{FF2B5EF4-FFF2-40B4-BE49-F238E27FC236}">
                <a16:creationId xmlns:a16="http://schemas.microsoft.com/office/drawing/2014/main" id="{523B8855-C126-4E24-99EB-A8DD73A1ED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3223" y="5096664"/>
            <a:ext cx="394054" cy="394054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B75D545B-036D-4678-A7D1-B95497F2D0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35091" y="4571248"/>
            <a:ext cx="272920" cy="272920"/>
          </a:xfrm>
          <a:prstGeom prst="rect">
            <a:avLst/>
          </a:prstGeom>
        </p:spPr>
      </p:pic>
      <p:pic>
        <p:nvPicPr>
          <p:cNvPr id="531" name="Picture 530">
            <a:extLst>
              <a:ext uri="{FF2B5EF4-FFF2-40B4-BE49-F238E27FC236}">
                <a16:creationId xmlns:a16="http://schemas.microsoft.com/office/drawing/2014/main" id="{CF6E85BD-142D-4296-B5A9-E3D0B7A070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7299" y="3788005"/>
            <a:ext cx="358898" cy="358898"/>
          </a:xfrm>
          <a:prstGeom prst="rect">
            <a:avLst/>
          </a:prstGeom>
        </p:spPr>
      </p:pic>
      <p:pic>
        <p:nvPicPr>
          <p:cNvPr id="533" name="Picture 532">
            <a:extLst>
              <a:ext uri="{FF2B5EF4-FFF2-40B4-BE49-F238E27FC236}">
                <a16:creationId xmlns:a16="http://schemas.microsoft.com/office/drawing/2014/main" id="{61D0B61B-2E66-4F8B-B883-F49E41C436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2445" y="4062679"/>
            <a:ext cx="320947" cy="320947"/>
          </a:xfrm>
          <a:prstGeom prst="rect">
            <a:avLst/>
          </a:prstGeom>
        </p:spPr>
      </p:pic>
      <p:pic>
        <p:nvPicPr>
          <p:cNvPr id="535" name="Picture 534">
            <a:extLst>
              <a:ext uri="{FF2B5EF4-FFF2-40B4-BE49-F238E27FC236}">
                <a16:creationId xmlns:a16="http://schemas.microsoft.com/office/drawing/2014/main" id="{4C44B825-727E-4702-B2F5-332CB19AC2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15358" y="2750573"/>
            <a:ext cx="282742" cy="282742"/>
          </a:xfrm>
          <a:prstGeom prst="rect">
            <a:avLst/>
          </a:prstGeom>
        </p:spPr>
      </p:pic>
      <p:pic>
        <p:nvPicPr>
          <p:cNvPr id="537" name="Picture 536">
            <a:extLst>
              <a:ext uri="{FF2B5EF4-FFF2-40B4-BE49-F238E27FC236}">
                <a16:creationId xmlns:a16="http://schemas.microsoft.com/office/drawing/2014/main" id="{135384AF-E345-4B6A-AEA5-5AD424828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02234" y="1694083"/>
            <a:ext cx="356033" cy="356033"/>
          </a:xfrm>
          <a:prstGeom prst="rect">
            <a:avLst/>
          </a:prstGeom>
        </p:spPr>
      </p:pic>
      <p:pic>
        <p:nvPicPr>
          <p:cNvPr id="539" name="Picture 538">
            <a:extLst>
              <a:ext uri="{FF2B5EF4-FFF2-40B4-BE49-F238E27FC236}">
                <a16:creationId xmlns:a16="http://schemas.microsoft.com/office/drawing/2014/main" id="{02D1E10F-8115-43E6-A344-5DC90982BC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11254" y="7902348"/>
            <a:ext cx="317184" cy="317184"/>
          </a:xfrm>
          <a:prstGeom prst="rect">
            <a:avLst/>
          </a:prstGeom>
        </p:spPr>
      </p:pic>
      <p:pic>
        <p:nvPicPr>
          <p:cNvPr id="541" name="Picture 540">
            <a:extLst>
              <a:ext uri="{FF2B5EF4-FFF2-40B4-BE49-F238E27FC236}">
                <a16:creationId xmlns:a16="http://schemas.microsoft.com/office/drawing/2014/main" id="{4D48D79A-E635-4A7D-848F-2AA6285AAB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31602" y="8000691"/>
            <a:ext cx="274463" cy="274463"/>
          </a:xfrm>
          <a:prstGeom prst="rect">
            <a:avLst/>
          </a:prstGeom>
        </p:spPr>
      </p:pic>
      <p:pic>
        <p:nvPicPr>
          <p:cNvPr id="545" name="Picture 544">
            <a:extLst>
              <a:ext uri="{FF2B5EF4-FFF2-40B4-BE49-F238E27FC236}">
                <a16:creationId xmlns:a16="http://schemas.microsoft.com/office/drawing/2014/main" id="{E28B78E4-09E4-4BEB-886A-318D709BA3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51731" y="6064049"/>
            <a:ext cx="309817" cy="309817"/>
          </a:xfrm>
          <a:prstGeom prst="rect">
            <a:avLst/>
          </a:prstGeom>
        </p:spPr>
      </p:pic>
      <p:pic>
        <p:nvPicPr>
          <p:cNvPr id="547" name="Picture 546">
            <a:extLst>
              <a:ext uri="{FF2B5EF4-FFF2-40B4-BE49-F238E27FC236}">
                <a16:creationId xmlns:a16="http://schemas.microsoft.com/office/drawing/2014/main" id="{F0802FF7-4017-44F2-A382-D24C774108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81342" y="6225217"/>
            <a:ext cx="298155" cy="298155"/>
          </a:xfrm>
          <a:prstGeom prst="rect">
            <a:avLst/>
          </a:prstGeom>
        </p:spPr>
      </p:pic>
      <p:pic>
        <p:nvPicPr>
          <p:cNvPr id="555" name="Picture 554">
            <a:extLst>
              <a:ext uri="{FF2B5EF4-FFF2-40B4-BE49-F238E27FC236}">
                <a16:creationId xmlns:a16="http://schemas.microsoft.com/office/drawing/2014/main" id="{F516674D-26A0-4411-8F47-7E1CFC4ACD2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69851" y="8719652"/>
            <a:ext cx="416337" cy="416337"/>
          </a:xfrm>
          <a:prstGeom prst="rect">
            <a:avLst/>
          </a:prstGeom>
        </p:spPr>
      </p:pic>
      <p:pic>
        <p:nvPicPr>
          <p:cNvPr id="557" name="Picture 556">
            <a:extLst>
              <a:ext uri="{FF2B5EF4-FFF2-40B4-BE49-F238E27FC236}">
                <a16:creationId xmlns:a16="http://schemas.microsoft.com/office/drawing/2014/main" id="{52BCB286-C4A4-4EBB-B91D-C391D21159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40663" y="8363487"/>
            <a:ext cx="376961" cy="3769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9A778F-A24D-4C80-9643-E409C63E37F4}"/>
              </a:ext>
            </a:extLst>
          </p:cNvPr>
          <p:cNvSpPr txBox="1"/>
          <p:nvPr/>
        </p:nvSpPr>
        <p:spPr>
          <a:xfrm>
            <a:off x="28449" y="6026910"/>
            <a:ext cx="754995" cy="745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development gap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B34426-9326-448D-908B-F5517319D1A3}"/>
              </a:ext>
            </a:extLst>
          </p:cNvPr>
          <p:cNvSpPr txBox="1"/>
          <p:nvPr/>
        </p:nvSpPr>
        <p:spPr>
          <a:xfrm>
            <a:off x="1776464" y="6045338"/>
            <a:ext cx="1005847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what we mean by Development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A96529-E261-4415-BF65-E7975C3CDC9A}"/>
              </a:ext>
            </a:extLst>
          </p:cNvPr>
          <p:cNvSpPr txBox="1"/>
          <p:nvPr/>
        </p:nvSpPr>
        <p:spPr>
          <a:xfrm>
            <a:off x="386643" y="6845506"/>
            <a:ext cx="847405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we measure development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33B670-E810-69BD-9532-635993E01F4B}"/>
              </a:ext>
            </a:extLst>
          </p:cNvPr>
          <p:cNvSpPr txBox="1"/>
          <p:nvPr/>
        </p:nvSpPr>
        <p:spPr>
          <a:xfrm>
            <a:off x="1072939" y="2347457"/>
            <a:ext cx="11274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Haiti vs L’Aquila Case Studies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FF9DB-DE48-1F8D-44BE-741F70F6A2C8}"/>
              </a:ext>
            </a:extLst>
          </p:cNvPr>
          <p:cNvSpPr txBox="1"/>
          <p:nvPr/>
        </p:nvSpPr>
        <p:spPr>
          <a:xfrm>
            <a:off x="2001023" y="2485488"/>
            <a:ext cx="11274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The Indian Ocean Tsunami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AAADF1-1B6E-C519-C99C-E933706E6DE1}"/>
              </a:ext>
            </a:extLst>
          </p:cNvPr>
          <p:cNvSpPr txBox="1"/>
          <p:nvPr/>
        </p:nvSpPr>
        <p:spPr>
          <a:xfrm>
            <a:off x="1803747" y="4588845"/>
            <a:ext cx="1391723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Monitoring, Prediction, Planning &amp; Protection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19CC4F-C91D-C623-A566-CB422E26D943}"/>
              </a:ext>
            </a:extLst>
          </p:cNvPr>
          <p:cNvCxnSpPr>
            <a:cxnSpLocks/>
          </p:cNvCxnSpPr>
          <p:nvPr/>
        </p:nvCxnSpPr>
        <p:spPr>
          <a:xfrm>
            <a:off x="2348405" y="4340926"/>
            <a:ext cx="0" cy="2277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7C3A03D-32E9-8F89-531E-643D249B0822}"/>
              </a:ext>
            </a:extLst>
          </p:cNvPr>
          <p:cNvSpPr txBox="1"/>
          <p:nvPr/>
        </p:nvSpPr>
        <p:spPr>
          <a:xfrm>
            <a:off x="36837" y="5450373"/>
            <a:ext cx="75499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Tourism In Jamaica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CEB7BD7-83C0-2F30-2C79-0CED357BC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9" y="5815883"/>
            <a:ext cx="374100" cy="21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E5D9D22-6E32-3C10-0E5D-941C76BEE205}"/>
              </a:ext>
            </a:extLst>
          </p:cNvPr>
          <p:cNvSpPr txBox="1"/>
          <p:nvPr/>
        </p:nvSpPr>
        <p:spPr>
          <a:xfrm>
            <a:off x="843841" y="5123821"/>
            <a:ext cx="1403564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Globalisation(Mc </a:t>
            </a:r>
            <a:r>
              <a:rPr lang="en-GB" sz="800" dirty="0" err="1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Donalds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)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50F214D-4F1A-FEAE-146A-AC1CC4973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18" y="5802783"/>
            <a:ext cx="596628" cy="3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CC3865D-6AD0-6194-965B-035D2E4B5AD8}"/>
              </a:ext>
            </a:extLst>
          </p:cNvPr>
          <p:cNvSpPr txBox="1"/>
          <p:nvPr/>
        </p:nvSpPr>
        <p:spPr>
          <a:xfrm>
            <a:off x="2209768" y="5141320"/>
            <a:ext cx="1014102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Nike in Indonesia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55F96D8A-9D4A-3B73-6163-BACCA7F96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619" y="5787379"/>
            <a:ext cx="552755" cy="4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2566D558-33CA-1E76-6CD8-B115F0CE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331" y="6218489"/>
            <a:ext cx="517501" cy="2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E2EA628-EF6E-D49C-CBCB-AD1A1F3A861C}"/>
              </a:ext>
            </a:extLst>
          </p:cNvPr>
          <p:cNvSpPr txBox="1"/>
          <p:nvPr/>
        </p:nvSpPr>
        <p:spPr>
          <a:xfrm>
            <a:off x="3276573" y="5150048"/>
            <a:ext cx="1134966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The Truth about </a:t>
            </a:r>
            <a:r>
              <a:rPr lang="en-GB" sz="800" dirty="0" err="1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Shein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2F2B83-7E25-F1E7-57E1-AA135EA8B55E}"/>
              </a:ext>
            </a:extLst>
          </p:cNvPr>
          <p:cNvCxnSpPr>
            <a:cxnSpLocks/>
          </p:cNvCxnSpPr>
          <p:nvPr/>
        </p:nvCxnSpPr>
        <p:spPr>
          <a:xfrm>
            <a:off x="3807296" y="5342906"/>
            <a:ext cx="4007" cy="224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>
            <a:extLst>
              <a:ext uri="{FF2B5EF4-FFF2-40B4-BE49-F238E27FC236}">
                <a16:creationId xmlns:a16="http://schemas.microsoft.com/office/drawing/2014/main" id="{CB1CCD6C-BD9B-F419-E8E1-4C0DE81F5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956" y="5417932"/>
            <a:ext cx="552750" cy="31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B49C00B-0116-E3AD-75F9-84B2F120DD40}"/>
              </a:ext>
            </a:extLst>
          </p:cNvPr>
          <p:cNvSpPr txBox="1"/>
          <p:nvPr/>
        </p:nvSpPr>
        <p:spPr>
          <a:xfrm>
            <a:off x="4396532" y="5154781"/>
            <a:ext cx="1134966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Toyota in the UK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17AF5348-1079-4C24-8238-082AE66E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365" y="5630717"/>
            <a:ext cx="514749" cy="31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2ECA751-9D7B-6529-FA46-A93664ECEDCA}"/>
              </a:ext>
            </a:extLst>
          </p:cNvPr>
          <p:cNvCxnSpPr>
            <a:cxnSpLocks/>
          </p:cNvCxnSpPr>
          <p:nvPr/>
        </p:nvCxnSpPr>
        <p:spPr>
          <a:xfrm>
            <a:off x="4870046" y="5367392"/>
            <a:ext cx="0" cy="1489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1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254670" y="8737048"/>
            <a:ext cx="3809651" cy="3538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23754" y="6651723"/>
            <a:ext cx="1497734" cy="1216181"/>
          </a:xfrm>
          <a:prstGeom prst="blockArc">
            <a:avLst>
              <a:gd name="adj1" fmla="val 10973406"/>
              <a:gd name="adj2" fmla="val 52619"/>
              <a:gd name="adj3" fmla="val 2384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38311" y="7673754"/>
            <a:ext cx="4091057" cy="3117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03792" y="6507903"/>
            <a:ext cx="4181981" cy="2754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543132" y="5472929"/>
            <a:ext cx="1402155" cy="1251875"/>
          </a:xfrm>
          <a:prstGeom prst="blockArc">
            <a:avLst>
              <a:gd name="adj1" fmla="val 10784240"/>
              <a:gd name="adj2" fmla="val 17658"/>
              <a:gd name="adj3" fmla="val 2473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61877" y="4266225"/>
            <a:ext cx="1600526" cy="1309607"/>
          </a:xfrm>
          <a:prstGeom prst="blockArc">
            <a:avLst>
              <a:gd name="adj1" fmla="val 11070107"/>
              <a:gd name="adj2" fmla="val 21548977"/>
              <a:gd name="adj3" fmla="val 2378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15801" y="5398801"/>
            <a:ext cx="2092276" cy="32249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5362" y="4114983"/>
            <a:ext cx="4621461" cy="3204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62790" y="3017179"/>
            <a:ext cx="1649452" cy="1226661"/>
          </a:xfrm>
          <a:prstGeom prst="blockArc">
            <a:avLst>
              <a:gd name="adj1" fmla="val 11151597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925937" y="1735355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85975" y="2813364"/>
            <a:ext cx="4812841" cy="3392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820202" y="1555883"/>
            <a:ext cx="4918996" cy="353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69534" y="230693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727579" y="8461943"/>
            <a:ext cx="754553" cy="9243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773537" y="8533749"/>
            <a:ext cx="665558" cy="7495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206378" y="9016393"/>
            <a:ext cx="0" cy="2352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660011" y="8784500"/>
            <a:ext cx="872840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741680" y="8594875"/>
            <a:ext cx="711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104563" y="494386"/>
            <a:ext cx="1679732" cy="1205700"/>
          </a:xfrm>
          <a:prstGeom prst="blockArc">
            <a:avLst>
              <a:gd name="adj1" fmla="val 10799996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714093" y="8575876"/>
            <a:ext cx="797180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Rivers 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914947" y="6131478"/>
            <a:ext cx="218076" cy="1184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725044" y="8477017"/>
            <a:ext cx="194868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523336" y="6347907"/>
            <a:ext cx="21254" cy="212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071842" y="1437189"/>
            <a:ext cx="34093" cy="3103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77521" y="2798920"/>
            <a:ext cx="185930" cy="502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4BA1F1-DE4D-4566-A6E4-DEB3B7822EE6}"/>
              </a:ext>
            </a:extLst>
          </p:cNvPr>
          <p:cNvSpPr txBox="1"/>
          <p:nvPr/>
        </p:nvSpPr>
        <p:spPr>
          <a:xfrm>
            <a:off x="1575916" y="148375"/>
            <a:ext cx="350358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latin typeface="Calibri" panose="020F0502020204030204"/>
                <a:cs typeface="Calibri" panose="020F0502020204030204"/>
              </a:rPr>
              <a:t>Geography Road Map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166527A-CB0E-4D54-BF20-A0CB60DE36E0}"/>
              </a:ext>
            </a:extLst>
          </p:cNvPr>
          <p:cNvSpPr txBox="1"/>
          <p:nvPr/>
        </p:nvSpPr>
        <p:spPr>
          <a:xfrm>
            <a:off x="4993871" y="9415536"/>
            <a:ext cx="139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KS3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98288" y="7615267"/>
            <a:ext cx="394373" cy="2051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916107" y="6407568"/>
            <a:ext cx="1" cy="1497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244268" y="5285257"/>
            <a:ext cx="642" cy="3363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2161914" y="3887270"/>
            <a:ext cx="13184" cy="3338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1B71E0EB-AE84-4D2E-9721-ECFD3268CC85}"/>
              </a:ext>
            </a:extLst>
          </p:cNvPr>
          <p:cNvSpPr txBox="1"/>
          <p:nvPr/>
        </p:nvSpPr>
        <p:spPr>
          <a:xfrm>
            <a:off x="2898394" y="8302033"/>
            <a:ext cx="154711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different types of Geography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DE905A0-1080-4229-8FA4-BB326002FD4E}"/>
              </a:ext>
            </a:extLst>
          </p:cNvPr>
          <p:cNvSpPr txBox="1"/>
          <p:nvPr/>
        </p:nvSpPr>
        <p:spPr>
          <a:xfrm>
            <a:off x="2810411" y="9206396"/>
            <a:ext cx="1214153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location of major rivers around the world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9B468-2023-4BBB-9697-20AB46B8F81A}"/>
              </a:ext>
            </a:extLst>
          </p:cNvPr>
          <p:cNvSpPr txBox="1"/>
          <p:nvPr/>
        </p:nvSpPr>
        <p:spPr>
          <a:xfrm>
            <a:off x="4370827" y="9297065"/>
            <a:ext cx="742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Year 7 Baseline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FF30F16-A959-443D-B8C4-B7B971716B35}"/>
              </a:ext>
            </a:extLst>
          </p:cNvPr>
          <p:cNvCxnSpPr>
            <a:cxnSpLocks/>
          </p:cNvCxnSpPr>
          <p:nvPr/>
        </p:nvCxnSpPr>
        <p:spPr>
          <a:xfrm flipH="1" flipV="1">
            <a:off x="4611912" y="8914428"/>
            <a:ext cx="44115" cy="3405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4976ED2-4D40-4FE4-B2EA-F891EE962C1E}"/>
              </a:ext>
            </a:extLst>
          </p:cNvPr>
          <p:cNvCxnSpPr>
            <a:cxnSpLocks/>
          </p:cNvCxnSpPr>
          <p:nvPr/>
        </p:nvCxnSpPr>
        <p:spPr>
          <a:xfrm>
            <a:off x="3457002" y="8612310"/>
            <a:ext cx="0" cy="185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107BE368-B578-48C8-868D-7F66C256E3A9}"/>
              </a:ext>
            </a:extLst>
          </p:cNvPr>
          <p:cNvSpPr txBox="1"/>
          <p:nvPr/>
        </p:nvSpPr>
        <p:spPr>
          <a:xfrm>
            <a:off x="2210288" y="8351234"/>
            <a:ext cx="764831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Key Terms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13C5347-7161-41B6-AEBD-17D878DDEF9D}"/>
              </a:ext>
            </a:extLst>
          </p:cNvPr>
          <p:cNvSpPr txBox="1"/>
          <p:nvPr/>
        </p:nvSpPr>
        <p:spPr>
          <a:xfrm>
            <a:off x="2188264" y="9103662"/>
            <a:ext cx="742239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water cycle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A92AA74-6712-46FD-A587-91A11A24CD19}"/>
              </a:ext>
            </a:extLst>
          </p:cNvPr>
          <p:cNvSpPr txBox="1"/>
          <p:nvPr/>
        </p:nvSpPr>
        <p:spPr>
          <a:xfrm>
            <a:off x="1599363" y="8320863"/>
            <a:ext cx="71501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Erosion &amp; Deposition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E6AFA3F-4E66-4C63-A41F-C4DC250398A8}"/>
              </a:ext>
            </a:extLst>
          </p:cNvPr>
          <p:cNvSpPr txBox="1"/>
          <p:nvPr/>
        </p:nvSpPr>
        <p:spPr>
          <a:xfrm>
            <a:off x="1562946" y="9243584"/>
            <a:ext cx="713366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Landforms in the upper course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A14CE62-058C-4E47-B5FA-42AF9215A078}"/>
              </a:ext>
            </a:extLst>
          </p:cNvPr>
          <p:cNvSpPr txBox="1"/>
          <p:nvPr/>
        </p:nvSpPr>
        <p:spPr>
          <a:xfrm>
            <a:off x="895201" y="9349266"/>
            <a:ext cx="73060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Landforms in the Lower course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238DD8A-DC9F-400F-BDF7-6338D6ADAEB9}"/>
              </a:ext>
            </a:extLst>
          </p:cNvPr>
          <p:cNvSpPr txBox="1"/>
          <p:nvPr/>
        </p:nvSpPr>
        <p:spPr>
          <a:xfrm>
            <a:off x="92262" y="9061013"/>
            <a:ext cx="641933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Causes of flooding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CE95C87-CCD6-4829-9E4A-C1547036F912}"/>
              </a:ext>
            </a:extLst>
          </p:cNvPr>
          <p:cNvSpPr txBox="1"/>
          <p:nvPr/>
        </p:nvSpPr>
        <p:spPr>
          <a:xfrm>
            <a:off x="68415" y="8723025"/>
            <a:ext cx="78937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Flood Management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6EA8FB0-9CFF-4A4A-B900-948B453ED31E}"/>
              </a:ext>
            </a:extLst>
          </p:cNvPr>
          <p:cNvSpPr txBox="1"/>
          <p:nvPr/>
        </p:nvSpPr>
        <p:spPr>
          <a:xfrm>
            <a:off x="100810" y="8396470"/>
            <a:ext cx="6771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Impacts of flooding</a:t>
            </a:r>
            <a:endParaRPr lang="en-GB" sz="8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8002250-A2B6-4BD7-8FE5-1D234AC2335B}"/>
              </a:ext>
            </a:extLst>
          </p:cNvPr>
          <p:cNvSpPr txBox="1"/>
          <p:nvPr/>
        </p:nvSpPr>
        <p:spPr>
          <a:xfrm>
            <a:off x="5562010" y="8546786"/>
            <a:ext cx="125259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/>
              <a:t>To test knowledge at Key stage 3 - retrieval is used during topic sand an end of topic assessment will be completed at the end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B5EE380-AAFF-478F-9CB7-43F938CA87C0}"/>
              </a:ext>
            </a:extLst>
          </p:cNvPr>
          <p:cNvSpPr/>
          <p:nvPr/>
        </p:nvSpPr>
        <p:spPr>
          <a:xfrm>
            <a:off x="351318" y="7786128"/>
            <a:ext cx="1278293" cy="49929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Urbanising World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3BB267E-E8FB-47E8-A9F4-17A1BE0D7114}"/>
              </a:ext>
            </a:extLst>
          </p:cNvPr>
          <p:cNvSpPr txBox="1"/>
          <p:nvPr/>
        </p:nvSpPr>
        <p:spPr>
          <a:xfrm>
            <a:off x="22261" y="7374800"/>
            <a:ext cx="142180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settlements and settlement factors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54E2F5D-4390-4FC1-837D-9CF569941E8E}"/>
              </a:ext>
            </a:extLst>
          </p:cNvPr>
          <p:cNvSpPr txBox="1"/>
          <p:nvPr/>
        </p:nvSpPr>
        <p:spPr>
          <a:xfrm>
            <a:off x="1537426" y="7259747"/>
            <a:ext cx="728777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Push &amp; Pull Factors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71FECD4-3142-4836-B340-B906DABD6944}"/>
              </a:ext>
            </a:extLst>
          </p:cNvPr>
          <p:cNvSpPr txBox="1"/>
          <p:nvPr/>
        </p:nvSpPr>
        <p:spPr>
          <a:xfrm>
            <a:off x="1778742" y="8099860"/>
            <a:ext cx="852039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Brazil &amp; Favelas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A0010F5-A859-4EBE-9536-A87BD3BC4246}"/>
              </a:ext>
            </a:extLst>
          </p:cNvPr>
          <p:cNvSpPr txBox="1"/>
          <p:nvPr/>
        </p:nvSpPr>
        <p:spPr>
          <a:xfrm>
            <a:off x="2249659" y="7282639"/>
            <a:ext cx="73560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Lagos &amp; Makoko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65823BB-85C9-4538-8548-30DCEF5894F1}"/>
              </a:ext>
            </a:extLst>
          </p:cNvPr>
          <p:cNvSpPr txBox="1"/>
          <p:nvPr/>
        </p:nvSpPr>
        <p:spPr>
          <a:xfrm>
            <a:off x="2559253" y="8107853"/>
            <a:ext cx="1560005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Solutions to rapid urban growth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1FB4E9B-E436-48B7-87BB-E64F8507EC35}"/>
              </a:ext>
            </a:extLst>
          </p:cNvPr>
          <p:cNvSpPr txBox="1"/>
          <p:nvPr/>
        </p:nvSpPr>
        <p:spPr>
          <a:xfrm>
            <a:off x="2822675" y="7298204"/>
            <a:ext cx="72035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10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Future Cities Dubai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7268709-1900-45D4-BC77-07C329AD4E22}"/>
              </a:ext>
            </a:extLst>
          </p:cNvPr>
          <p:cNvSpPr txBox="1"/>
          <p:nvPr/>
        </p:nvSpPr>
        <p:spPr>
          <a:xfrm>
            <a:off x="3618192" y="7312183"/>
            <a:ext cx="13410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</a:rPr>
              <a:t>Structure of UK Cities</a:t>
            </a:r>
            <a:endParaRPr lang="en-GB" sz="800" dirty="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5899C97-008B-4687-BC94-E5F4F5DB54FA}"/>
              </a:ext>
            </a:extLst>
          </p:cNvPr>
          <p:cNvCxnSpPr>
            <a:cxnSpLocks/>
          </p:cNvCxnSpPr>
          <p:nvPr/>
        </p:nvCxnSpPr>
        <p:spPr>
          <a:xfrm>
            <a:off x="1934630" y="8662473"/>
            <a:ext cx="0" cy="185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641BA4B-47E0-4D17-BBD3-8DE5D9757A80}"/>
              </a:ext>
            </a:extLst>
          </p:cNvPr>
          <p:cNvCxnSpPr>
            <a:cxnSpLocks/>
          </p:cNvCxnSpPr>
          <p:nvPr/>
        </p:nvCxnSpPr>
        <p:spPr>
          <a:xfrm>
            <a:off x="1919629" y="7540413"/>
            <a:ext cx="0" cy="185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E04F637-B14F-444F-8007-B8AB65E9FE04}"/>
              </a:ext>
            </a:extLst>
          </p:cNvPr>
          <p:cNvCxnSpPr>
            <a:cxnSpLocks/>
          </p:cNvCxnSpPr>
          <p:nvPr/>
        </p:nvCxnSpPr>
        <p:spPr>
          <a:xfrm>
            <a:off x="2564744" y="8646658"/>
            <a:ext cx="0" cy="185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C5D42A5-0C2C-4661-B9C5-2E49E675430A}"/>
              </a:ext>
            </a:extLst>
          </p:cNvPr>
          <p:cNvCxnSpPr>
            <a:cxnSpLocks/>
          </p:cNvCxnSpPr>
          <p:nvPr/>
        </p:nvCxnSpPr>
        <p:spPr>
          <a:xfrm flipV="1">
            <a:off x="1394149" y="8975003"/>
            <a:ext cx="147988" cy="3694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49AE380-B381-4D28-A9C8-DC24B9C3362E}"/>
              </a:ext>
            </a:extLst>
          </p:cNvPr>
          <p:cNvCxnSpPr>
            <a:cxnSpLocks/>
          </p:cNvCxnSpPr>
          <p:nvPr/>
        </p:nvCxnSpPr>
        <p:spPr>
          <a:xfrm flipV="1">
            <a:off x="1824697" y="8975003"/>
            <a:ext cx="0" cy="2352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758A84F-1BDA-4F07-9FAE-3F530F00F92F}"/>
              </a:ext>
            </a:extLst>
          </p:cNvPr>
          <p:cNvCxnSpPr>
            <a:cxnSpLocks/>
          </p:cNvCxnSpPr>
          <p:nvPr/>
        </p:nvCxnSpPr>
        <p:spPr>
          <a:xfrm flipV="1">
            <a:off x="2428626" y="8990579"/>
            <a:ext cx="0" cy="1241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4F782B85-F266-48AE-9311-6AD44182AF31}"/>
              </a:ext>
            </a:extLst>
          </p:cNvPr>
          <p:cNvCxnSpPr>
            <a:cxnSpLocks/>
          </p:cNvCxnSpPr>
          <p:nvPr/>
        </p:nvCxnSpPr>
        <p:spPr>
          <a:xfrm flipV="1">
            <a:off x="568289" y="8689852"/>
            <a:ext cx="400053" cy="146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D7B4A079-4BCC-4D8F-AD3B-19027B8E85AD}"/>
              </a:ext>
            </a:extLst>
          </p:cNvPr>
          <p:cNvCxnSpPr>
            <a:cxnSpLocks/>
          </p:cNvCxnSpPr>
          <p:nvPr/>
        </p:nvCxnSpPr>
        <p:spPr>
          <a:xfrm flipV="1">
            <a:off x="701889" y="8834070"/>
            <a:ext cx="451250" cy="3115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8E78CB3-1AC2-4676-9D9E-E6BABDE91045}"/>
              </a:ext>
            </a:extLst>
          </p:cNvPr>
          <p:cNvCxnSpPr>
            <a:cxnSpLocks/>
          </p:cNvCxnSpPr>
          <p:nvPr/>
        </p:nvCxnSpPr>
        <p:spPr>
          <a:xfrm flipV="1">
            <a:off x="2149751" y="7907442"/>
            <a:ext cx="0" cy="2169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D7280733-B9B0-44D1-9D38-A2480861873D}"/>
              </a:ext>
            </a:extLst>
          </p:cNvPr>
          <p:cNvCxnSpPr>
            <a:cxnSpLocks/>
          </p:cNvCxnSpPr>
          <p:nvPr/>
        </p:nvCxnSpPr>
        <p:spPr>
          <a:xfrm>
            <a:off x="2556347" y="7603481"/>
            <a:ext cx="0" cy="2194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F5E36C5-BCE1-4F14-8D08-23EE15334B99}"/>
              </a:ext>
            </a:extLst>
          </p:cNvPr>
          <p:cNvCxnSpPr>
            <a:cxnSpLocks/>
          </p:cNvCxnSpPr>
          <p:nvPr/>
        </p:nvCxnSpPr>
        <p:spPr>
          <a:xfrm flipV="1">
            <a:off x="3098052" y="7900918"/>
            <a:ext cx="0" cy="239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51731DAE-5BC4-43FC-A495-72C17172A940}"/>
              </a:ext>
            </a:extLst>
          </p:cNvPr>
          <p:cNvCxnSpPr>
            <a:cxnSpLocks/>
          </p:cNvCxnSpPr>
          <p:nvPr/>
        </p:nvCxnSpPr>
        <p:spPr>
          <a:xfrm>
            <a:off x="3249555" y="7490245"/>
            <a:ext cx="0" cy="2721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BFD5E551-EBC1-4B5A-8985-8BDD3037AD60}"/>
              </a:ext>
            </a:extLst>
          </p:cNvPr>
          <p:cNvCxnSpPr>
            <a:cxnSpLocks/>
          </p:cNvCxnSpPr>
          <p:nvPr/>
        </p:nvCxnSpPr>
        <p:spPr>
          <a:xfrm>
            <a:off x="3856995" y="7553223"/>
            <a:ext cx="0" cy="2463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>
            <a:extLst>
              <a:ext uri="{FF2B5EF4-FFF2-40B4-BE49-F238E27FC236}">
                <a16:creationId xmlns:a16="http://schemas.microsoft.com/office/drawing/2014/main" id="{669A6C8C-F1F7-4114-87F2-B1D03897BED0}"/>
              </a:ext>
            </a:extLst>
          </p:cNvPr>
          <p:cNvSpPr/>
          <p:nvPr/>
        </p:nvSpPr>
        <p:spPr>
          <a:xfrm>
            <a:off x="4018246" y="7540413"/>
            <a:ext cx="1193522" cy="66725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Ecosystems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DB53A94-22DC-475C-9E23-FB571EC6BA20}"/>
              </a:ext>
            </a:extLst>
          </p:cNvPr>
          <p:cNvSpPr txBox="1"/>
          <p:nvPr/>
        </p:nvSpPr>
        <p:spPr>
          <a:xfrm>
            <a:off x="5854516" y="7565714"/>
            <a:ext cx="107700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characteristics of these ecosystems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10FAC36-473F-4D10-9003-B452A7EAFC62}"/>
              </a:ext>
            </a:extLst>
          </p:cNvPr>
          <p:cNvSpPr txBox="1"/>
          <p:nvPr/>
        </p:nvSpPr>
        <p:spPr>
          <a:xfrm>
            <a:off x="4804655" y="548264"/>
            <a:ext cx="1096431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Characteristics of a Low-Income Country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73546A3-68E1-4B05-B0FA-164266C1232D}"/>
              </a:ext>
            </a:extLst>
          </p:cNvPr>
          <p:cNvSpPr txBox="1"/>
          <p:nvPr/>
        </p:nvSpPr>
        <p:spPr>
          <a:xfrm>
            <a:off x="4997449" y="5957093"/>
            <a:ext cx="1090801" cy="847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we can sustainably manage these ecosystems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C38962E-07FD-4419-AA91-8C48DB3A20B9}"/>
              </a:ext>
            </a:extLst>
          </p:cNvPr>
          <p:cNvSpPr txBox="1"/>
          <p:nvPr/>
        </p:nvSpPr>
        <p:spPr>
          <a:xfrm>
            <a:off x="4198546" y="5993315"/>
            <a:ext cx="873883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Tribal Life in the TRF &amp; Desert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AEBA713-F61C-40CE-AE64-F80951FE2A2A}"/>
              </a:ext>
            </a:extLst>
          </p:cNvPr>
          <p:cNvSpPr txBox="1"/>
          <p:nvPr/>
        </p:nvSpPr>
        <p:spPr>
          <a:xfrm>
            <a:off x="3417487" y="6166043"/>
            <a:ext cx="858821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Desertification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49A8CDFA-2809-4FAB-B481-6D046DB69508}"/>
              </a:ext>
            </a:extLst>
          </p:cNvPr>
          <p:cNvSpPr/>
          <p:nvPr/>
        </p:nvSpPr>
        <p:spPr>
          <a:xfrm>
            <a:off x="2780606" y="6349444"/>
            <a:ext cx="1016411" cy="57709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Weird &amp; Wonderful Places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9971CA9-7DC8-41F3-817E-3736486A36D5}"/>
              </a:ext>
            </a:extLst>
          </p:cNvPr>
          <p:cNvSpPr txBox="1"/>
          <p:nvPr/>
        </p:nvSpPr>
        <p:spPr>
          <a:xfrm>
            <a:off x="2200728" y="6851831"/>
            <a:ext cx="921420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Dark Tourism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77E0E4E-9806-453A-A20F-AD5E50A5B427}"/>
              </a:ext>
            </a:extLst>
          </p:cNvPr>
          <p:cNvSpPr txBox="1"/>
          <p:nvPr/>
        </p:nvSpPr>
        <p:spPr>
          <a:xfrm>
            <a:off x="2163737" y="5975887"/>
            <a:ext cx="99315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 err="1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Choeng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Ek Cambodia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F1320989-8EDE-46B7-83F0-46D7E104DD44}"/>
              </a:ext>
            </a:extLst>
          </p:cNvPr>
          <p:cNvSpPr txBox="1"/>
          <p:nvPr/>
        </p:nvSpPr>
        <p:spPr>
          <a:xfrm>
            <a:off x="1102497" y="6874193"/>
            <a:ext cx="921420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Doll Town Japan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3D9873B-BF83-416B-BBB1-E6B80CBF36AD}"/>
              </a:ext>
            </a:extLst>
          </p:cNvPr>
          <p:cNvSpPr txBox="1"/>
          <p:nvPr/>
        </p:nvSpPr>
        <p:spPr>
          <a:xfrm>
            <a:off x="1125527" y="5827895"/>
            <a:ext cx="96554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Who Should own the Arctic?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FD363AD-40B7-41B1-BD8F-1DD7C364FD61}"/>
              </a:ext>
            </a:extLst>
          </p:cNvPr>
          <p:cNvSpPr txBox="1"/>
          <p:nvPr/>
        </p:nvSpPr>
        <p:spPr>
          <a:xfrm>
            <a:off x="92262" y="6621850"/>
            <a:ext cx="82932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The Heart Attack Grill USA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8910B5F-B10A-4C76-B281-968784C25E2E}"/>
              </a:ext>
            </a:extLst>
          </p:cNvPr>
          <p:cNvSpPr txBox="1"/>
          <p:nvPr/>
        </p:nvSpPr>
        <p:spPr>
          <a:xfrm>
            <a:off x="22638" y="5923882"/>
            <a:ext cx="702406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Pirates in Somalia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40ECEA2-E022-4997-8930-AE3BED381AD5}"/>
              </a:ext>
            </a:extLst>
          </p:cNvPr>
          <p:cNvSpPr txBox="1"/>
          <p:nvPr/>
        </p:nvSpPr>
        <p:spPr>
          <a:xfrm>
            <a:off x="-4095" y="5165821"/>
            <a:ext cx="1284588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Bermuda Triangle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E0D002E7-F0E6-4C12-A38E-34EC087D815E}"/>
              </a:ext>
            </a:extLst>
          </p:cNvPr>
          <p:cNvSpPr txBox="1"/>
          <p:nvPr/>
        </p:nvSpPr>
        <p:spPr>
          <a:xfrm>
            <a:off x="908969" y="5041578"/>
            <a:ext cx="8685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Easter Island</a:t>
            </a:r>
            <a:endParaRPr lang="en-GB" sz="800" dirty="0"/>
          </a:p>
        </p:txBody>
      </p:sp>
      <p:sp>
        <p:nvSpPr>
          <p:cNvPr id="74" name="Cloud 73">
            <a:extLst>
              <a:ext uri="{FF2B5EF4-FFF2-40B4-BE49-F238E27FC236}">
                <a16:creationId xmlns:a16="http://schemas.microsoft.com/office/drawing/2014/main" id="{FEF0D569-0410-494D-A348-158929D5D4DA}"/>
              </a:ext>
            </a:extLst>
          </p:cNvPr>
          <p:cNvSpPr/>
          <p:nvPr/>
        </p:nvSpPr>
        <p:spPr>
          <a:xfrm>
            <a:off x="2073278" y="5214256"/>
            <a:ext cx="1057956" cy="6310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End of Year 7 Assessment</a:t>
            </a:r>
          </a:p>
        </p:txBody>
      </p:sp>
      <p:sp>
        <p:nvSpPr>
          <p:cNvPr id="183" name="Rectangle 140">
            <a:extLst>
              <a:ext uri="{FF2B5EF4-FFF2-40B4-BE49-F238E27FC236}">
                <a16:creationId xmlns:a16="http://schemas.microsoft.com/office/drawing/2014/main" id="{47021F07-4E16-46DD-9174-DF1987B308BA}"/>
              </a:ext>
            </a:extLst>
          </p:cNvPr>
          <p:cNvSpPr/>
          <p:nvPr/>
        </p:nvSpPr>
        <p:spPr>
          <a:xfrm>
            <a:off x="3265953" y="5390044"/>
            <a:ext cx="2319838" cy="32249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7CD86C55-C83D-47B1-98DF-505A5A0A8EC0}"/>
              </a:ext>
            </a:extLst>
          </p:cNvPr>
          <p:cNvSpPr/>
          <p:nvPr/>
        </p:nvSpPr>
        <p:spPr>
          <a:xfrm>
            <a:off x="3188627" y="5089448"/>
            <a:ext cx="959696" cy="72991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YEAR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DB0E30A-929C-4AB3-AC41-FD6FC4330E1B}"/>
              </a:ext>
            </a:extLst>
          </p:cNvPr>
          <p:cNvCxnSpPr>
            <a:cxnSpLocks/>
          </p:cNvCxnSpPr>
          <p:nvPr/>
        </p:nvCxnSpPr>
        <p:spPr>
          <a:xfrm flipH="1" flipV="1">
            <a:off x="4862027" y="6693762"/>
            <a:ext cx="8067" cy="1738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40DCF94C-45FB-4DAA-BA5C-41BD50B9C38B}"/>
              </a:ext>
            </a:extLst>
          </p:cNvPr>
          <p:cNvCxnSpPr>
            <a:cxnSpLocks/>
          </p:cNvCxnSpPr>
          <p:nvPr/>
        </p:nvCxnSpPr>
        <p:spPr>
          <a:xfrm>
            <a:off x="603632" y="5427387"/>
            <a:ext cx="224850" cy="2162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FDA3D617-E6E0-48A4-84BB-079CAF7C0847}"/>
              </a:ext>
            </a:extLst>
          </p:cNvPr>
          <p:cNvCxnSpPr>
            <a:cxnSpLocks/>
          </p:cNvCxnSpPr>
          <p:nvPr/>
        </p:nvCxnSpPr>
        <p:spPr>
          <a:xfrm>
            <a:off x="2451542" y="6313709"/>
            <a:ext cx="0" cy="2276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E97F3131-F5B7-453D-99D4-FC18E0002FCE}"/>
              </a:ext>
            </a:extLst>
          </p:cNvPr>
          <p:cNvCxnSpPr>
            <a:cxnSpLocks/>
          </p:cNvCxnSpPr>
          <p:nvPr/>
        </p:nvCxnSpPr>
        <p:spPr>
          <a:xfrm flipV="1">
            <a:off x="755757" y="6606371"/>
            <a:ext cx="306425" cy="2055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0A846FD2-2D66-4C86-840D-D83D189F2590}"/>
              </a:ext>
            </a:extLst>
          </p:cNvPr>
          <p:cNvCxnSpPr>
            <a:cxnSpLocks/>
          </p:cNvCxnSpPr>
          <p:nvPr/>
        </p:nvCxnSpPr>
        <p:spPr>
          <a:xfrm flipV="1">
            <a:off x="603632" y="5904581"/>
            <a:ext cx="161428" cy="722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CF2E0A5-7B26-4B1B-B847-49854CE47BD5}"/>
              </a:ext>
            </a:extLst>
          </p:cNvPr>
          <p:cNvCxnSpPr>
            <a:cxnSpLocks/>
          </p:cNvCxnSpPr>
          <p:nvPr/>
        </p:nvCxnSpPr>
        <p:spPr>
          <a:xfrm flipV="1">
            <a:off x="2630781" y="6695579"/>
            <a:ext cx="0" cy="1862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6A1C7E9F-9397-4090-A505-A828ADCA8FB6}"/>
              </a:ext>
            </a:extLst>
          </p:cNvPr>
          <p:cNvCxnSpPr>
            <a:cxnSpLocks/>
          </p:cNvCxnSpPr>
          <p:nvPr/>
        </p:nvCxnSpPr>
        <p:spPr>
          <a:xfrm>
            <a:off x="5322068" y="7967189"/>
            <a:ext cx="137250" cy="1771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3472EF2-9476-41F3-A376-F0C8DA32076A}"/>
              </a:ext>
            </a:extLst>
          </p:cNvPr>
          <p:cNvCxnSpPr>
            <a:cxnSpLocks/>
          </p:cNvCxnSpPr>
          <p:nvPr/>
        </p:nvCxnSpPr>
        <p:spPr>
          <a:xfrm flipV="1">
            <a:off x="1542137" y="6731841"/>
            <a:ext cx="0" cy="1806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26F81B41-D2DE-4981-92E1-2A6BCE024B37}"/>
              </a:ext>
            </a:extLst>
          </p:cNvPr>
          <p:cNvCxnSpPr>
            <a:cxnSpLocks/>
            <a:stCxn id="160" idx="2"/>
          </p:cNvCxnSpPr>
          <p:nvPr/>
        </p:nvCxnSpPr>
        <p:spPr>
          <a:xfrm flipH="1" flipV="1">
            <a:off x="5458524" y="6548881"/>
            <a:ext cx="84326" cy="255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90748AAD-4CD6-4AB2-A26F-B2766DFC257D}"/>
              </a:ext>
            </a:extLst>
          </p:cNvPr>
          <p:cNvCxnSpPr>
            <a:cxnSpLocks/>
          </p:cNvCxnSpPr>
          <p:nvPr/>
        </p:nvCxnSpPr>
        <p:spPr>
          <a:xfrm flipH="1">
            <a:off x="5745100" y="6621760"/>
            <a:ext cx="147183" cy="1764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7C12F7FA-2CDD-49CA-9538-5FBD5F62905E}"/>
              </a:ext>
            </a:extLst>
          </p:cNvPr>
          <p:cNvCxnSpPr>
            <a:cxnSpLocks/>
          </p:cNvCxnSpPr>
          <p:nvPr/>
        </p:nvCxnSpPr>
        <p:spPr>
          <a:xfrm flipH="1" flipV="1">
            <a:off x="5910275" y="7145694"/>
            <a:ext cx="219738" cy="1106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C3A035C6-6F95-4B91-B66C-2A3CFCD72325}"/>
              </a:ext>
            </a:extLst>
          </p:cNvPr>
          <p:cNvCxnSpPr>
            <a:cxnSpLocks/>
            <a:stCxn id="157" idx="1"/>
          </p:cNvCxnSpPr>
          <p:nvPr/>
        </p:nvCxnSpPr>
        <p:spPr>
          <a:xfrm flipH="1" flipV="1">
            <a:off x="5786252" y="7731503"/>
            <a:ext cx="68264" cy="750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Oval 234">
            <a:extLst>
              <a:ext uri="{FF2B5EF4-FFF2-40B4-BE49-F238E27FC236}">
                <a16:creationId xmlns:a16="http://schemas.microsoft.com/office/drawing/2014/main" id="{7C08DDC2-8A9A-41DC-806D-12BF3AE8A47B}"/>
              </a:ext>
            </a:extLst>
          </p:cNvPr>
          <p:cNvSpPr/>
          <p:nvPr/>
        </p:nvSpPr>
        <p:spPr>
          <a:xfrm>
            <a:off x="4584786" y="2633322"/>
            <a:ext cx="891483" cy="70560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Weather and Climate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CF857DD-C495-488F-A041-098B41131ED9}"/>
              </a:ext>
            </a:extLst>
          </p:cNvPr>
          <p:cNvSpPr txBox="1"/>
          <p:nvPr/>
        </p:nvSpPr>
        <p:spPr>
          <a:xfrm>
            <a:off x="5061260" y="2156904"/>
            <a:ext cx="1036309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factors that cause Climatic zone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36DD0BC4-065A-4246-9188-095849C04D21}"/>
              </a:ext>
            </a:extLst>
          </p:cNvPr>
          <p:cNvSpPr txBox="1"/>
          <p:nvPr/>
        </p:nvSpPr>
        <p:spPr>
          <a:xfrm>
            <a:off x="6046871" y="1036114"/>
            <a:ext cx="838971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we measure weather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0964B5A8-1BEC-4241-B4A2-AA0C18D67A40}"/>
              </a:ext>
            </a:extLst>
          </p:cNvPr>
          <p:cNvSpPr txBox="1"/>
          <p:nvPr/>
        </p:nvSpPr>
        <p:spPr>
          <a:xfrm>
            <a:off x="4330609" y="1940874"/>
            <a:ext cx="849910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UK Climate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32B3C007-5DEA-49B8-91A7-BA985733A3DC}"/>
              </a:ext>
            </a:extLst>
          </p:cNvPr>
          <p:cNvSpPr txBox="1"/>
          <p:nvPr/>
        </p:nvSpPr>
        <p:spPr>
          <a:xfrm>
            <a:off x="4783316" y="1012544"/>
            <a:ext cx="990181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Microclimates. School experiment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113C8D1-DCC3-4F19-9D0C-02886320C906}"/>
              </a:ext>
            </a:extLst>
          </p:cNvPr>
          <p:cNvSpPr txBox="1"/>
          <p:nvPr/>
        </p:nvSpPr>
        <p:spPr>
          <a:xfrm>
            <a:off x="3539777" y="1047868"/>
            <a:ext cx="1337809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Tropical storms and Haiyan case study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901CBD77-8027-458C-A560-9E9C22B318BB}"/>
              </a:ext>
            </a:extLst>
          </p:cNvPr>
          <p:cNvSpPr txBox="1"/>
          <p:nvPr/>
        </p:nvSpPr>
        <p:spPr>
          <a:xfrm>
            <a:off x="2681034" y="1964553"/>
            <a:ext cx="1169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the global climate is changing </a:t>
            </a:r>
            <a:endParaRPr lang="en-GB" sz="800" dirty="0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5C79D80F-518F-4F15-BCCB-C72808215C38}"/>
              </a:ext>
            </a:extLst>
          </p:cNvPr>
          <p:cNvSpPr/>
          <p:nvPr/>
        </p:nvSpPr>
        <p:spPr>
          <a:xfrm>
            <a:off x="2312130" y="3778966"/>
            <a:ext cx="1098705" cy="70560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Oceans &amp; Coasts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59D11A2C-FAA8-4134-AE64-A89518F8629B}"/>
              </a:ext>
            </a:extLst>
          </p:cNvPr>
          <p:cNvSpPr txBox="1"/>
          <p:nvPr/>
        </p:nvSpPr>
        <p:spPr>
          <a:xfrm>
            <a:off x="5462358" y="7993635"/>
            <a:ext cx="1216102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U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nderstand the distribution of Tropical Rainforest and Deserts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76" name="Rounded Rectangle 83">
            <a:extLst>
              <a:ext uri="{FF2B5EF4-FFF2-40B4-BE49-F238E27FC236}">
                <a16:creationId xmlns:a16="http://schemas.microsoft.com/office/drawing/2014/main" id="{6D5D12D9-D034-464D-B8A8-8419B8832968}"/>
              </a:ext>
            </a:extLst>
          </p:cNvPr>
          <p:cNvSpPr/>
          <p:nvPr/>
        </p:nvSpPr>
        <p:spPr>
          <a:xfrm>
            <a:off x="312942" y="771157"/>
            <a:ext cx="1389265" cy="100833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 Your journey continues in to Key Stage 3</a:t>
            </a: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5076BEA4-2C65-4194-A9B1-ADF6CCE21CDD}"/>
              </a:ext>
            </a:extLst>
          </p:cNvPr>
          <p:cNvCxnSpPr>
            <a:cxnSpLocks/>
          </p:cNvCxnSpPr>
          <p:nvPr/>
        </p:nvCxnSpPr>
        <p:spPr>
          <a:xfrm flipH="1">
            <a:off x="6151411" y="1696259"/>
            <a:ext cx="189065" cy="2086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3DCD6957-417E-4EF8-A68C-09C6A76471AE}"/>
              </a:ext>
            </a:extLst>
          </p:cNvPr>
          <p:cNvCxnSpPr>
            <a:cxnSpLocks/>
          </p:cNvCxnSpPr>
          <p:nvPr/>
        </p:nvCxnSpPr>
        <p:spPr>
          <a:xfrm>
            <a:off x="4795951" y="1644464"/>
            <a:ext cx="0" cy="2604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0D282C82-750C-4C3B-8D23-E52233E9460F}"/>
              </a:ext>
            </a:extLst>
          </p:cNvPr>
          <p:cNvCxnSpPr>
            <a:cxnSpLocks/>
          </p:cNvCxnSpPr>
          <p:nvPr/>
        </p:nvCxnSpPr>
        <p:spPr>
          <a:xfrm flipH="1" flipV="1">
            <a:off x="5930604" y="2980225"/>
            <a:ext cx="237777" cy="230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B3AAA433-6E4B-44AB-8457-1A93A87EC8F5}"/>
              </a:ext>
            </a:extLst>
          </p:cNvPr>
          <p:cNvCxnSpPr>
            <a:cxnSpLocks/>
          </p:cNvCxnSpPr>
          <p:nvPr/>
        </p:nvCxnSpPr>
        <p:spPr>
          <a:xfrm flipH="1">
            <a:off x="1468143" y="2711004"/>
            <a:ext cx="6939" cy="1755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ABB779B2-61E5-472C-82BE-4C4C75352B58}"/>
              </a:ext>
            </a:extLst>
          </p:cNvPr>
          <p:cNvCxnSpPr>
            <a:cxnSpLocks/>
          </p:cNvCxnSpPr>
          <p:nvPr/>
        </p:nvCxnSpPr>
        <p:spPr>
          <a:xfrm flipH="1">
            <a:off x="1394149" y="4340668"/>
            <a:ext cx="80933" cy="1207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39757659-55D6-429D-B9E8-BD2A7B278F16}"/>
              </a:ext>
            </a:extLst>
          </p:cNvPr>
          <p:cNvCxnSpPr>
            <a:cxnSpLocks/>
          </p:cNvCxnSpPr>
          <p:nvPr/>
        </p:nvCxnSpPr>
        <p:spPr>
          <a:xfrm flipV="1">
            <a:off x="1024808" y="3882364"/>
            <a:ext cx="77689" cy="3069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DEBF9B09-C593-42FC-9950-6E9C8527966B}"/>
              </a:ext>
            </a:extLst>
          </p:cNvPr>
          <p:cNvCxnSpPr>
            <a:cxnSpLocks/>
            <a:stCxn id="251" idx="0"/>
          </p:cNvCxnSpPr>
          <p:nvPr/>
        </p:nvCxnSpPr>
        <p:spPr>
          <a:xfrm flipV="1">
            <a:off x="3265953" y="1785267"/>
            <a:ext cx="70654" cy="1792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5E666B5F-052D-415E-AC77-81C87056A044}"/>
              </a:ext>
            </a:extLst>
          </p:cNvPr>
          <p:cNvCxnSpPr>
            <a:cxnSpLocks/>
          </p:cNvCxnSpPr>
          <p:nvPr/>
        </p:nvCxnSpPr>
        <p:spPr>
          <a:xfrm flipH="1" flipV="1">
            <a:off x="5627510" y="5578768"/>
            <a:ext cx="207561" cy="743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Cloud 311">
            <a:extLst>
              <a:ext uri="{FF2B5EF4-FFF2-40B4-BE49-F238E27FC236}">
                <a16:creationId xmlns:a16="http://schemas.microsoft.com/office/drawing/2014/main" id="{7F9AA27B-8515-4B54-A4FC-8A45205A1751}"/>
              </a:ext>
            </a:extLst>
          </p:cNvPr>
          <p:cNvSpPr/>
          <p:nvPr/>
        </p:nvSpPr>
        <p:spPr>
          <a:xfrm>
            <a:off x="1850308" y="625562"/>
            <a:ext cx="1651383" cy="1008333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Geographical skills and fieldwork skills will be incorporated through out topics</a:t>
            </a:r>
          </a:p>
        </p:txBody>
      </p:sp>
      <p:pic>
        <p:nvPicPr>
          <p:cNvPr id="313" name="Picture 312">
            <a:extLst>
              <a:ext uri="{FF2B5EF4-FFF2-40B4-BE49-F238E27FC236}">
                <a16:creationId xmlns:a16="http://schemas.microsoft.com/office/drawing/2014/main" id="{9C1A85A0-F477-4254-A175-0737E1EFF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207" y="1549534"/>
            <a:ext cx="519595" cy="519595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3BF370B0-F56B-406E-A2F0-B05B2CC59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681" y="652334"/>
            <a:ext cx="350892" cy="355634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71661FB3-41DE-4986-BA81-15922D5687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2613" y="9542497"/>
            <a:ext cx="289572" cy="289572"/>
          </a:xfrm>
          <a:prstGeom prst="rect">
            <a:avLst/>
          </a:prstGeom>
        </p:spPr>
      </p:pic>
      <p:pic>
        <p:nvPicPr>
          <p:cNvPr id="318" name="Picture 317">
            <a:extLst>
              <a:ext uri="{FF2B5EF4-FFF2-40B4-BE49-F238E27FC236}">
                <a16:creationId xmlns:a16="http://schemas.microsoft.com/office/drawing/2014/main" id="{2CCC8CCD-03F8-47D4-9D0F-1B45FA9AB2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8" y="9469020"/>
            <a:ext cx="427551" cy="427551"/>
          </a:xfrm>
          <a:prstGeom prst="rect">
            <a:avLst/>
          </a:prstGeom>
        </p:spPr>
      </p:pic>
      <p:pic>
        <p:nvPicPr>
          <p:cNvPr id="319" name="Picture 318">
            <a:extLst>
              <a:ext uri="{FF2B5EF4-FFF2-40B4-BE49-F238E27FC236}">
                <a16:creationId xmlns:a16="http://schemas.microsoft.com/office/drawing/2014/main" id="{9A09A9B8-966D-4F38-9F73-4B9F6E7A34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7818" y="7992978"/>
            <a:ext cx="396819" cy="396819"/>
          </a:xfrm>
          <a:prstGeom prst="rect">
            <a:avLst/>
          </a:prstGeom>
        </p:spPr>
      </p:pic>
      <p:pic>
        <p:nvPicPr>
          <p:cNvPr id="321" name="Picture 320">
            <a:extLst>
              <a:ext uri="{FF2B5EF4-FFF2-40B4-BE49-F238E27FC236}">
                <a16:creationId xmlns:a16="http://schemas.microsoft.com/office/drawing/2014/main" id="{AF258C45-E8D0-46FA-8FE2-B4BC418DD3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1143" y="8328716"/>
            <a:ext cx="367790" cy="367790"/>
          </a:xfrm>
          <a:prstGeom prst="rect">
            <a:avLst/>
          </a:prstGeom>
        </p:spPr>
      </p:pic>
      <p:pic>
        <p:nvPicPr>
          <p:cNvPr id="322" name="Picture 321">
            <a:extLst>
              <a:ext uri="{FF2B5EF4-FFF2-40B4-BE49-F238E27FC236}">
                <a16:creationId xmlns:a16="http://schemas.microsoft.com/office/drawing/2014/main" id="{18F58E3B-0946-4E86-BB00-77C4AF71E19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453" t="21043" r="18357" b="25139"/>
          <a:stretch/>
        </p:blipFill>
        <p:spPr>
          <a:xfrm>
            <a:off x="5559287" y="3231695"/>
            <a:ext cx="275784" cy="270042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655B6C7F-A9C8-4F23-95E9-1914940EFD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0501" y="1198368"/>
            <a:ext cx="366877" cy="366877"/>
          </a:xfrm>
          <a:prstGeom prst="rect">
            <a:avLst/>
          </a:prstGeom>
        </p:spPr>
      </p:pic>
      <p:pic>
        <p:nvPicPr>
          <p:cNvPr id="335" name="Picture 334">
            <a:extLst>
              <a:ext uri="{FF2B5EF4-FFF2-40B4-BE49-F238E27FC236}">
                <a16:creationId xmlns:a16="http://schemas.microsoft.com/office/drawing/2014/main" id="{29283C98-A8FD-4E6B-BD60-F77CB383ED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26521" y="1991270"/>
            <a:ext cx="349968" cy="349968"/>
          </a:xfrm>
          <a:prstGeom prst="rect">
            <a:avLst/>
          </a:prstGeom>
        </p:spPr>
      </p:pic>
      <p:pic>
        <p:nvPicPr>
          <p:cNvPr id="204" name="Picture 203">
            <a:extLst>
              <a:ext uri="{FF2B5EF4-FFF2-40B4-BE49-F238E27FC236}">
                <a16:creationId xmlns:a16="http://schemas.microsoft.com/office/drawing/2014/main" id="{5150E350-9083-4000-8A5F-3ABC58985E8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93844" y="7273754"/>
            <a:ext cx="355372" cy="355372"/>
          </a:xfrm>
          <a:prstGeom prst="rect">
            <a:avLst/>
          </a:prstGeom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49981829-D18F-4C86-90FE-6BAA914E4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28745" y="2673904"/>
            <a:ext cx="325775" cy="325775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D990A1E9-167F-47FD-81D5-57028C253C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89137" y="6690883"/>
            <a:ext cx="518151" cy="518151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F3BE565C-2605-4A54-88F9-D35CB45D168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7619" y="6765148"/>
            <a:ext cx="422156" cy="422156"/>
          </a:xfrm>
          <a:prstGeom prst="rect">
            <a:avLst/>
          </a:prstGeom>
        </p:spPr>
      </p:pic>
      <p:pic>
        <p:nvPicPr>
          <p:cNvPr id="220" name="Picture 219">
            <a:extLst>
              <a:ext uri="{FF2B5EF4-FFF2-40B4-BE49-F238E27FC236}">
                <a16:creationId xmlns:a16="http://schemas.microsoft.com/office/drawing/2014/main" id="{847ADBAC-EE12-4D28-8626-3F481E2F309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56604" y="7191982"/>
            <a:ext cx="428062" cy="4280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F20021-9AC7-36E3-A2D9-C982E0288EA9}"/>
              </a:ext>
            </a:extLst>
          </p:cNvPr>
          <p:cNvSpPr txBox="1"/>
          <p:nvPr/>
        </p:nvSpPr>
        <p:spPr>
          <a:xfrm>
            <a:off x="6055167" y="7122203"/>
            <a:ext cx="1153649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P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lant and animal adaptations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4351FD-1CB5-637C-CA7A-51CB779B8D1B}"/>
              </a:ext>
            </a:extLst>
          </p:cNvPr>
          <p:cNvSpPr txBox="1"/>
          <p:nvPr/>
        </p:nvSpPr>
        <p:spPr>
          <a:xfrm>
            <a:off x="5967168" y="6129799"/>
            <a:ext cx="918674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how humans use and impacts these ecosystems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B2F947-98D6-326D-E7C9-610F1A6B31EC}"/>
              </a:ext>
            </a:extLst>
          </p:cNvPr>
          <p:cNvSpPr txBox="1"/>
          <p:nvPr/>
        </p:nvSpPr>
        <p:spPr>
          <a:xfrm>
            <a:off x="4490376" y="6860794"/>
            <a:ext cx="11288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</a:rPr>
              <a:t>H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ow these are different to the UK ecosystem</a:t>
            </a:r>
            <a:endParaRPr lang="en-GB" sz="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1EB738-D947-4DCD-AB72-86961BB278D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48729" y="6797842"/>
            <a:ext cx="408920" cy="40892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BC45721-EE3E-1664-0370-A7BA95587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493" y="6045182"/>
            <a:ext cx="408876" cy="22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85143D3E-12AF-ED39-742B-5B227CAE7D82}"/>
              </a:ext>
            </a:extLst>
          </p:cNvPr>
          <p:cNvSpPr/>
          <p:nvPr/>
        </p:nvSpPr>
        <p:spPr>
          <a:xfrm>
            <a:off x="4181164" y="5047752"/>
            <a:ext cx="1182462" cy="85325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Population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6A748F9-1C26-577A-EF1B-80764C73A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60" y="7073493"/>
            <a:ext cx="387527" cy="258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5EECF54-8067-9B05-23A9-2413B1F02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" y="7066817"/>
            <a:ext cx="472069" cy="30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8ED2841-F4B5-B069-AE6F-055D043BE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8" y="6251459"/>
            <a:ext cx="505795" cy="29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717FC4D-0946-C3DE-EEDE-5221EC148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" y="5402412"/>
            <a:ext cx="549068" cy="30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BB4332E-41F2-29F6-DCE0-C6A457BA8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064" y="4845934"/>
            <a:ext cx="351761" cy="49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8738D4F8-C675-C177-9C02-77A08D34E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75" y="6146482"/>
            <a:ext cx="653725" cy="32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637C74B-092B-4E80-AE5F-D2752BB1935E}"/>
              </a:ext>
            </a:extLst>
          </p:cNvPr>
          <p:cNvSpPr txBox="1"/>
          <p:nvPr/>
        </p:nvSpPr>
        <p:spPr>
          <a:xfrm>
            <a:off x="6022331" y="3212255"/>
            <a:ext cx="849910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Define of weather and climate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724F10A-ECF2-5847-B2A5-24EF3BADAAF5}"/>
              </a:ext>
            </a:extLst>
          </p:cNvPr>
          <p:cNvCxnSpPr>
            <a:cxnSpLocks/>
          </p:cNvCxnSpPr>
          <p:nvPr/>
        </p:nvCxnSpPr>
        <p:spPr>
          <a:xfrm flipV="1">
            <a:off x="5854516" y="2422718"/>
            <a:ext cx="431805" cy="846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2BE814-1264-F6A5-AFE9-4472E2E291C9}"/>
              </a:ext>
            </a:extLst>
          </p:cNvPr>
          <p:cNvCxnSpPr>
            <a:cxnSpLocks/>
          </p:cNvCxnSpPr>
          <p:nvPr/>
        </p:nvCxnSpPr>
        <p:spPr>
          <a:xfrm>
            <a:off x="5211768" y="1472171"/>
            <a:ext cx="0" cy="2604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475F909-3F47-4E1A-90CD-7391C5B704C9}"/>
              </a:ext>
            </a:extLst>
          </p:cNvPr>
          <p:cNvSpPr txBox="1"/>
          <p:nvPr/>
        </p:nvSpPr>
        <p:spPr>
          <a:xfrm>
            <a:off x="5826983" y="5462925"/>
            <a:ext cx="91867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Factors that affect Population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A4AD3E-2129-4943-A06E-50E46C5118CB}"/>
              </a:ext>
            </a:extLst>
          </p:cNvPr>
          <p:cNvSpPr txBox="1"/>
          <p:nvPr/>
        </p:nvSpPr>
        <p:spPr>
          <a:xfrm>
            <a:off x="4253576" y="4788322"/>
            <a:ext cx="1600940" cy="218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DTM Model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A549915-5221-10F6-7D04-296C4105B6C3}"/>
              </a:ext>
            </a:extLst>
          </p:cNvPr>
          <p:cNvCxnSpPr>
            <a:cxnSpLocks/>
          </p:cNvCxnSpPr>
          <p:nvPr/>
        </p:nvCxnSpPr>
        <p:spPr>
          <a:xfrm flipH="1" flipV="1">
            <a:off x="5542849" y="5054639"/>
            <a:ext cx="123334" cy="1659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D6E449CD-1997-449C-AA92-862BBDDB1300}"/>
              </a:ext>
            </a:extLst>
          </p:cNvPr>
          <p:cNvSpPr txBox="1"/>
          <p:nvPr/>
        </p:nvSpPr>
        <p:spPr>
          <a:xfrm>
            <a:off x="6012876" y="4935681"/>
            <a:ext cx="906590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Population structures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1FA11D5-1AC9-1103-8748-5F40662CC0D7}"/>
              </a:ext>
            </a:extLst>
          </p:cNvPr>
          <p:cNvCxnSpPr>
            <a:cxnSpLocks/>
          </p:cNvCxnSpPr>
          <p:nvPr/>
        </p:nvCxnSpPr>
        <p:spPr>
          <a:xfrm flipH="1" flipV="1">
            <a:off x="5858383" y="5109908"/>
            <a:ext cx="207561" cy="743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>
            <a:extLst>
              <a:ext uri="{FF2B5EF4-FFF2-40B4-BE49-F238E27FC236}">
                <a16:creationId xmlns:a16="http://schemas.microsoft.com/office/drawing/2014/main" id="{C11770B1-487A-9DBD-39C6-AA66D8D9D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119" y="4495220"/>
            <a:ext cx="555798" cy="4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C6D1515-9538-428C-9334-071B842822B3}"/>
              </a:ext>
            </a:extLst>
          </p:cNvPr>
          <p:cNvSpPr txBox="1"/>
          <p:nvPr/>
        </p:nvSpPr>
        <p:spPr>
          <a:xfrm>
            <a:off x="5840053" y="3801661"/>
            <a:ext cx="828681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Global population distributions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8145C3E-CBA9-38F4-4149-E34123762655}"/>
              </a:ext>
            </a:extLst>
          </p:cNvPr>
          <p:cNvCxnSpPr>
            <a:cxnSpLocks/>
          </p:cNvCxnSpPr>
          <p:nvPr/>
        </p:nvCxnSpPr>
        <p:spPr>
          <a:xfrm flipV="1">
            <a:off x="5731038" y="4402736"/>
            <a:ext cx="199566" cy="998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6FD90D0-F019-40E5-B4C8-2BF9E2F0AAF9}"/>
              </a:ext>
            </a:extLst>
          </p:cNvPr>
          <p:cNvSpPr txBox="1"/>
          <p:nvPr/>
        </p:nvSpPr>
        <p:spPr>
          <a:xfrm>
            <a:off x="4871487" y="3630189"/>
            <a:ext cx="827591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impacts of overpopulation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69BF351-69C2-BF11-9D93-AA9155492FB9}"/>
              </a:ext>
            </a:extLst>
          </p:cNvPr>
          <p:cNvCxnSpPr>
            <a:cxnSpLocks/>
          </p:cNvCxnSpPr>
          <p:nvPr/>
        </p:nvCxnSpPr>
        <p:spPr>
          <a:xfrm flipV="1">
            <a:off x="5013595" y="4114902"/>
            <a:ext cx="198173" cy="2257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15CF645-F966-52FB-99CB-CB12D6B315FC}"/>
              </a:ext>
            </a:extLst>
          </p:cNvPr>
          <p:cNvCxnSpPr>
            <a:cxnSpLocks/>
          </p:cNvCxnSpPr>
          <p:nvPr/>
        </p:nvCxnSpPr>
        <p:spPr>
          <a:xfrm flipV="1">
            <a:off x="4584786" y="4445755"/>
            <a:ext cx="255980" cy="1412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8438020-CA3B-9271-6029-43A68D54B3F2}"/>
              </a:ext>
            </a:extLst>
          </p:cNvPr>
          <p:cNvSpPr txBox="1"/>
          <p:nvPr/>
        </p:nvSpPr>
        <p:spPr>
          <a:xfrm>
            <a:off x="3709371" y="4461401"/>
            <a:ext cx="1018208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China’s One Child Policy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24609733-53ED-686E-EA62-A65A6FD0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75" y="4567002"/>
            <a:ext cx="305817" cy="20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12A6AA9-FE44-4375-9140-4452958C9CC6}"/>
              </a:ext>
            </a:extLst>
          </p:cNvPr>
          <p:cNvSpPr txBox="1"/>
          <p:nvPr/>
        </p:nvSpPr>
        <p:spPr>
          <a:xfrm>
            <a:off x="4016491" y="3603004"/>
            <a:ext cx="80467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UK ageing population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800B08B-07CB-07B3-C31A-49EA26C43F18}"/>
              </a:ext>
            </a:extLst>
          </p:cNvPr>
          <p:cNvCxnSpPr>
            <a:cxnSpLocks/>
          </p:cNvCxnSpPr>
          <p:nvPr/>
        </p:nvCxnSpPr>
        <p:spPr>
          <a:xfrm flipV="1">
            <a:off x="4392661" y="4080122"/>
            <a:ext cx="7445" cy="1378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E9A4C9-76D6-CCBF-B2D2-9EC9AC78636C}"/>
              </a:ext>
            </a:extLst>
          </p:cNvPr>
          <p:cNvCxnSpPr>
            <a:cxnSpLocks/>
          </p:cNvCxnSpPr>
          <p:nvPr/>
        </p:nvCxnSpPr>
        <p:spPr>
          <a:xfrm flipV="1">
            <a:off x="3552413" y="3885749"/>
            <a:ext cx="8907" cy="3056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B01A368-7CB3-4EAC-8287-8DE874F92E95}"/>
              </a:ext>
            </a:extLst>
          </p:cNvPr>
          <p:cNvSpPr txBox="1"/>
          <p:nvPr/>
        </p:nvSpPr>
        <p:spPr>
          <a:xfrm>
            <a:off x="3188605" y="3300297"/>
            <a:ext cx="9302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evaluate strategies to deal with an ageing population</a:t>
            </a:r>
            <a:endParaRPr lang="en-GB" sz="800" dirty="0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D274A70D-F17A-413A-A1CB-DA73706691EB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994117" y="4465718"/>
            <a:ext cx="375586" cy="36158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24CA616-E805-4B3D-B0CA-6D6C980AECA4}"/>
              </a:ext>
            </a:extLst>
          </p:cNvPr>
          <p:cNvSpPr txBox="1"/>
          <p:nvPr/>
        </p:nvSpPr>
        <p:spPr>
          <a:xfrm>
            <a:off x="1671063" y="3364607"/>
            <a:ext cx="957375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Constructive and Destructive waves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1E24E8E-4FB9-4901-93F8-2CA54B7549C6}"/>
              </a:ext>
            </a:extLst>
          </p:cNvPr>
          <p:cNvSpPr txBox="1"/>
          <p:nvPr/>
        </p:nvSpPr>
        <p:spPr>
          <a:xfrm>
            <a:off x="481263" y="4453418"/>
            <a:ext cx="1579469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the erosion and transportation methods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527" name="Picture 526">
            <a:extLst>
              <a:ext uri="{FF2B5EF4-FFF2-40B4-BE49-F238E27FC236}">
                <a16:creationId xmlns:a16="http://schemas.microsoft.com/office/drawing/2014/main" id="{C1C62237-A97A-453A-8CC7-40988DF6F59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91227" y="3398803"/>
            <a:ext cx="475529" cy="475529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D4E4184E-A745-4850-9381-B4D5EF8B10DD}"/>
              </a:ext>
            </a:extLst>
          </p:cNvPr>
          <p:cNvSpPr txBox="1"/>
          <p:nvPr/>
        </p:nvSpPr>
        <p:spPr>
          <a:xfrm>
            <a:off x="890445" y="3259036"/>
            <a:ext cx="629109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F</a:t>
            </a: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ormation of arches, stacks and stumps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90EB626-BDC4-4CE1-9FE5-1DC33C8F819A}"/>
              </a:ext>
            </a:extLst>
          </p:cNvPr>
          <p:cNvSpPr txBox="1"/>
          <p:nvPr/>
        </p:nvSpPr>
        <p:spPr>
          <a:xfrm>
            <a:off x="62984" y="2178707"/>
            <a:ext cx="1028326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understand hard and soft engineering methods 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06ABA9F-1564-4145-9694-214D88523A44}"/>
              </a:ext>
            </a:extLst>
          </p:cNvPr>
          <p:cNvSpPr txBox="1"/>
          <p:nvPr/>
        </p:nvSpPr>
        <p:spPr>
          <a:xfrm>
            <a:off x="945395" y="2389013"/>
            <a:ext cx="1710437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To research a case study of a UK Coastline – Holderness Coast</a:t>
            </a:r>
            <a:endParaRPr lang="en-GB" sz="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38" name="Picture 237">
            <a:extLst>
              <a:ext uri="{FF2B5EF4-FFF2-40B4-BE49-F238E27FC236}">
                <a16:creationId xmlns:a16="http://schemas.microsoft.com/office/drawing/2014/main" id="{99BDEDF4-A28F-4B4E-914A-94B77D2FDB6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628438" y="3169684"/>
            <a:ext cx="375586" cy="361589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5435F0DA-5CB4-4D25-B3E0-0F4F5C083DDE}"/>
              </a:ext>
            </a:extLst>
          </p:cNvPr>
          <p:cNvSpPr txBox="1"/>
          <p:nvPr/>
        </p:nvSpPr>
        <p:spPr>
          <a:xfrm>
            <a:off x="3294625" y="2341628"/>
            <a:ext cx="1028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To understand how waves can create renewable energy </a:t>
            </a:r>
            <a:endParaRPr lang="en-GB" sz="800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58156F3-B410-E8EE-ADD3-0BEEBA970552}"/>
              </a:ext>
            </a:extLst>
          </p:cNvPr>
          <p:cNvCxnSpPr>
            <a:cxnSpLocks/>
          </p:cNvCxnSpPr>
          <p:nvPr/>
        </p:nvCxnSpPr>
        <p:spPr>
          <a:xfrm flipH="1">
            <a:off x="3749008" y="2786031"/>
            <a:ext cx="21573" cy="2030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411029" y="7742883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051302" y="8725126"/>
            <a:ext cx="4658827" cy="3429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354443" y="6622630"/>
            <a:ext cx="1529139" cy="1310148"/>
          </a:xfrm>
          <a:prstGeom prst="blockArc">
            <a:avLst>
              <a:gd name="adj1" fmla="val 10800009"/>
              <a:gd name="adj2" fmla="val 185083"/>
              <a:gd name="adj3" fmla="val 2846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081912" y="7663733"/>
            <a:ext cx="4091057" cy="367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015623" y="6535471"/>
            <a:ext cx="4181981" cy="387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285389" y="5524186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017867" y="5372599"/>
            <a:ext cx="3981157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763957" y="4191733"/>
            <a:ext cx="4621461" cy="3466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70768" y="3141322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93827" y="1867145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61246" y="2932755"/>
            <a:ext cx="4812841" cy="339275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11496" y="162703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064321" y="8320851"/>
            <a:ext cx="1243566" cy="1191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149220" y="8414559"/>
            <a:ext cx="1073768" cy="10040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2476024" y="8918813"/>
            <a:ext cx="177440" cy="2963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13204" y="544692"/>
            <a:ext cx="1904980" cy="1205700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705972" y="8471271"/>
            <a:ext cx="1175745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Locational Knowledge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351235" y="4953000"/>
            <a:ext cx="1295578" cy="98379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418280" y="5084558"/>
            <a:ext cx="1138064" cy="728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05" idx="1"/>
          </p:cNvCxnSpPr>
          <p:nvPr/>
        </p:nvCxnSpPr>
        <p:spPr>
          <a:xfrm flipH="1">
            <a:off x="681266" y="8383638"/>
            <a:ext cx="460856" cy="1666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97" idx="1"/>
          </p:cNvCxnSpPr>
          <p:nvPr/>
        </p:nvCxnSpPr>
        <p:spPr>
          <a:xfrm flipH="1">
            <a:off x="968342" y="6116230"/>
            <a:ext cx="246734" cy="4239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1978476" y="5186261"/>
            <a:ext cx="27775" cy="3578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750056" y="6371204"/>
            <a:ext cx="28592" cy="3054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694208" y="4029456"/>
            <a:ext cx="34093" cy="3103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48" idx="2"/>
          </p:cNvCxnSpPr>
          <p:nvPr/>
        </p:nvCxnSpPr>
        <p:spPr>
          <a:xfrm flipH="1">
            <a:off x="5735478" y="4292908"/>
            <a:ext cx="394416" cy="1792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048282" y="4122144"/>
            <a:ext cx="36203" cy="2003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4BA1F1-DE4D-4566-A6E4-DEB3B7822EE6}"/>
              </a:ext>
            </a:extLst>
          </p:cNvPr>
          <p:cNvSpPr txBox="1"/>
          <p:nvPr/>
        </p:nvSpPr>
        <p:spPr>
          <a:xfrm>
            <a:off x="1935514" y="110059"/>
            <a:ext cx="32620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latin typeface="Calibri" panose="020F0502020204030204"/>
                <a:cs typeface="Calibri" panose="020F0502020204030204"/>
              </a:rPr>
              <a:t>Geography Road 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7B748C-6E2A-4F84-AD74-C6177EC4C717}"/>
              </a:ext>
            </a:extLst>
          </p:cNvPr>
          <p:cNvSpPr txBox="1"/>
          <p:nvPr/>
        </p:nvSpPr>
        <p:spPr>
          <a:xfrm>
            <a:off x="1709670" y="9194262"/>
            <a:ext cx="17035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Students will learn to name and locate the worlds seven continents and five oceans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6420EF6-85A3-4E4E-BA07-B3034098C6BC}"/>
              </a:ext>
            </a:extLst>
          </p:cNvPr>
          <p:cNvSpPr txBox="1"/>
          <p:nvPr/>
        </p:nvSpPr>
        <p:spPr>
          <a:xfrm>
            <a:off x="1142122" y="8106639"/>
            <a:ext cx="2852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Students to name, locate and identify  characteristics of the four countries and capital cities of the UK and its surrounding seas.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6AC3A1E-5845-4780-A515-100D69919470}"/>
              </a:ext>
            </a:extLst>
          </p:cNvPr>
          <p:cNvSpPr txBox="1"/>
          <p:nvPr/>
        </p:nvSpPr>
        <p:spPr>
          <a:xfrm>
            <a:off x="4392370" y="5954181"/>
            <a:ext cx="1777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Identify seasonal and daily weather pattern in the UK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34C9DF1-EE4D-4CF8-B0DA-ED8F9F0430D4}"/>
              </a:ext>
            </a:extLst>
          </p:cNvPr>
          <p:cNvSpPr txBox="1"/>
          <p:nvPr/>
        </p:nvSpPr>
        <p:spPr>
          <a:xfrm>
            <a:off x="3176332" y="3301925"/>
            <a:ext cx="1236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Identify the position of hemispheres and lines of latitude and longitude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F76E4D0-6DD9-4F15-8653-D51E5C1A216E}"/>
              </a:ext>
            </a:extLst>
          </p:cNvPr>
          <p:cNvSpPr txBox="1"/>
          <p:nvPr/>
        </p:nvSpPr>
        <p:spPr>
          <a:xfrm>
            <a:off x="5556344" y="3431134"/>
            <a:ext cx="11471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Locate countries in Europe and North ad South  America and their features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166527A-CB0E-4D54-BF20-A0CB60DE36E0}"/>
              </a:ext>
            </a:extLst>
          </p:cNvPr>
          <p:cNvSpPr txBox="1"/>
          <p:nvPr/>
        </p:nvSpPr>
        <p:spPr>
          <a:xfrm>
            <a:off x="5313937" y="8711967"/>
            <a:ext cx="86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KS1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95142" y="1129853"/>
            <a:ext cx="1339990" cy="928399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 Your journey continues in to KEY STAGE 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511" y="441454"/>
            <a:ext cx="808124" cy="640135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82ABAB3A-1F44-4878-B877-1CF982C4178C}"/>
              </a:ext>
            </a:extLst>
          </p:cNvPr>
          <p:cNvSpPr txBox="1"/>
          <p:nvPr/>
        </p:nvSpPr>
        <p:spPr>
          <a:xfrm>
            <a:off x="1626657" y="7000041"/>
            <a:ext cx="2954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Students to understand the similarities and differences through studying the human and physical geography of a small are of the UK and a contrasting Non- European country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045364" y="7479617"/>
            <a:ext cx="72622" cy="3082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56AC3A1E-5845-4780-A515-100D69919470}"/>
              </a:ext>
            </a:extLst>
          </p:cNvPr>
          <p:cNvSpPr txBox="1"/>
          <p:nvPr/>
        </p:nvSpPr>
        <p:spPr>
          <a:xfrm>
            <a:off x="2727030" y="5800965"/>
            <a:ext cx="158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Location of hot and cold areas of the world in relation to the equator and the poles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069932" y="6440525"/>
            <a:ext cx="106401" cy="2863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56AC3A1E-5845-4780-A515-100D69919470}"/>
              </a:ext>
            </a:extLst>
          </p:cNvPr>
          <p:cNvSpPr txBox="1"/>
          <p:nvPr/>
        </p:nvSpPr>
        <p:spPr>
          <a:xfrm>
            <a:off x="1215076" y="5762287"/>
            <a:ext cx="1409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basic geographical vocabulary in reference to key physical and human features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AC3A1E-5845-4780-A515-100D69919470}"/>
              </a:ext>
            </a:extLst>
          </p:cNvPr>
          <p:cNvSpPr txBox="1"/>
          <p:nvPr/>
        </p:nvSpPr>
        <p:spPr>
          <a:xfrm>
            <a:off x="1531296" y="4632263"/>
            <a:ext cx="894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World map, atlases and globes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2125523-39E5-4977-9E3A-5AF569213B97}"/>
              </a:ext>
            </a:extLst>
          </p:cNvPr>
          <p:cNvSpPr txBox="1"/>
          <p:nvPr/>
        </p:nvSpPr>
        <p:spPr>
          <a:xfrm>
            <a:off x="3472749" y="4635840"/>
            <a:ext cx="1141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fieldwork to study their school and surrounding areas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978846" y="5144329"/>
            <a:ext cx="29267" cy="3531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934C9DF1-EE4D-4CF8-B0DA-ED8F9F0430D4}"/>
              </a:ext>
            </a:extLst>
          </p:cNvPr>
          <p:cNvSpPr txBox="1"/>
          <p:nvPr/>
        </p:nvSpPr>
        <p:spPr>
          <a:xfrm>
            <a:off x="873798" y="3359444"/>
            <a:ext cx="1781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Understand similarities and differences between a region in the UK, a region in Europe and a region in North or South America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626657" y="4010299"/>
            <a:ext cx="13184" cy="3338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993BAD1D-7499-4B38-A185-E9DEBC8CECD8}"/>
              </a:ext>
            </a:extLst>
          </p:cNvPr>
          <p:cNvSpPr txBox="1"/>
          <p:nvPr/>
        </p:nvSpPr>
        <p:spPr>
          <a:xfrm>
            <a:off x="1489078" y="2121923"/>
            <a:ext cx="23287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Physical Geography – Describe and understand key aspects of climate zones biomes, rivers, mountains, volcanoes &amp; Earthquakes and the water cycle</a:t>
            </a:r>
            <a:br>
              <a:rPr lang="en-GB" sz="1000" dirty="0"/>
            </a:br>
            <a:endParaRPr lang="en-GB" sz="10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93BAD1D-7499-4B38-A185-E9DEBC8CECD8}"/>
              </a:ext>
            </a:extLst>
          </p:cNvPr>
          <p:cNvSpPr txBox="1"/>
          <p:nvPr/>
        </p:nvSpPr>
        <p:spPr>
          <a:xfrm>
            <a:off x="3755912" y="2129170"/>
            <a:ext cx="18909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Human Geography – Describe and understand key aspects of settlements &amp; land use, economic activities and  natural resources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240212" y="2794487"/>
            <a:ext cx="21951" cy="266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986695" y="2821661"/>
            <a:ext cx="32397" cy="3120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636900" y="1468557"/>
            <a:ext cx="119012" cy="4298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56F5A3E-175B-4442-AF75-D985DAC3AFA4}"/>
              </a:ext>
            </a:extLst>
          </p:cNvPr>
          <p:cNvSpPr txBox="1"/>
          <p:nvPr/>
        </p:nvSpPr>
        <p:spPr>
          <a:xfrm>
            <a:off x="5889297" y="6376793"/>
            <a:ext cx="829023" cy="19543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Key Stage 1 &amp;2 National Curriculum is based on content and skills needed to be covered in these Key stages.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018F8B3-C9B7-4606-A96E-23828B271035}"/>
              </a:ext>
            </a:extLst>
          </p:cNvPr>
          <p:cNvSpPr/>
          <p:nvPr/>
        </p:nvSpPr>
        <p:spPr>
          <a:xfrm>
            <a:off x="410627" y="7222982"/>
            <a:ext cx="1175745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Place Knowledge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84E13E2-EB74-4A8F-A672-3DF66CD5D781}"/>
              </a:ext>
            </a:extLst>
          </p:cNvPr>
          <p:cNvSpPr/>
          <p:nvPr/>
        </p:nvSpPr>
        <p:spPr>
          <a:xfrm>
            <a:off x="4603245" y="6656129"/>
            <a:ext cx="1216653" cy="111763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Physical and Human Geography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B651883-4ECA-414C-BD64-697E6A9D23AD}"/>
              </a:ext>
            </a:extLst>
          </p:cNvPr>
          <p:cNvSpPr/>
          <p:nvPr/>
        </p:nvSpPr>
        <p:spPr>
          <a:xfrm>
            <a:off x="146503" y="4912486"/>
            <a:ext cx="1376634" cy="90056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Geographical Skills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E7F5DF2-4832-40BE-A57D-8A39B58FCE83}"/>
              </a:ext>
            </a:extLst>
          </p:cNvPr>
          <p:cNvSpPr txBox="1"/>
          <p:nvPr/>
        </p:nvSpPr>
        <p:spPr>
          <a:xfrm>
            <a:off x="4567625" y="5235317"/>
            <a:ext cx="862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KS2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A9FC943-132D-4E08-B94A-880BB7395965}"/>
              </a:ext>
            </a:extLst>
          </p:cNvPr>
          <p:cNvSpPr/>
          <p:nvPr/>
        </p:nvSpPr>
        <p:spPr>
          <a:xfrm>
            <a:off x="5430422" y="1566348"/>
            <a:ext cx="1372783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Geographical Skills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01ACA6DC-3C84-4568-90F3-C97172C665D9}"/>
              </a:ext>
            </a:extLst>
          </p:cNvPr>
          <p:cNvSpPr/>
          <p:nvPr/>
        </p:nvSpPr>
        <p:spPr>
          <a:xfrm>
            <a:off x="5477835" y="4549895"/>
            <a:ext cx="1183457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Locational Knowledge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96AEF16F-E165-4FCF-B3C6-69CACC2ADF05}"/>
              </a:ext>
            </a:extLst>
          </p:cNvPr>
          <p:cNvSpPr/>
          <p:nvPr/>
        </p:nvSpPr>
        <p:spPr>
          <a:xfrm>
            <a:off x="2301360" y="3961242"/>
            <a:ext cx="1175745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Place Knowledge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8B7F9EF-5673-4828-8736-E981E20637E3}"/>
              </a:ext>
            </a:extLst>
          </p:cNvPr>
          <p:cNvSpPr/>
          <p:nvPr/>
        </p:nvSpPr>
        <p:spPr>
          <a:xfrm>
            <a:off x="347473" y="2468363"/>
            <a:ext cx="1175745" cy="841082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Physical and Human Geography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CD31F5C-4E22-4A9F-9C11-888BB062799D}"/>
              </a:ext>
            </a:extLst>
          </p:cNvPr>
          <p:cNvSpPr txBox="1"/>
          <p:nvPr/>
        </p:nvSpPr>
        <p:spPr>
          <a:xfrm>
            <a:off x="2250800" y="4914953"/>
            <a:ext cx="126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simple compass directions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E6DC621-262C-46E6-808D-BA986A1A5EB8}"/>
              </a:ext>
            </a:extLst>
          </p:cNvPr>
          <p:cNvCxnSpPr>
            <a:cxnSpLocks/>
          </p:cNvCxnSpPr>
          <p:nvPr/>
        </p:nvCxnSpPr>
        <p:spPr>
          <a:xfrm>
            <a:off x="2927682" y="5232421"/>
            <a:ext cx="38759" cy="3569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AE7652E9-6F8F-4945-814E-238D7C2E89A0}"/>
              </a:ext>
            </a:extLst>
          </p:cNvPr>
          <p:cNvSpPr txBox="1"/>
          <p:nvPr/>
        </p:nvSpPr>
        <p:spPr>
          <a:xfrm>
            <a:off x="4425473" y="3295308"/>
            <a:ext cx="11471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Name and locate counties and cities in the UK and their human and physical features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8BFDB2D-64AA-4713-9022-CEB0E517C215}"/>
              </a:ext>
            </a:extLst>
          </p:cNvPr>
          <p:cNvSpPr txBox="1"/>
          <p:nvPr/>
        </p:nvSpPr>
        <p:spPr>
          <a:xfrm>
            <a:off x="4369385" y="842928"/>
            <a:ext cx="13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maps, atlases, globes and digital mapping to locate countries and features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A3223B-475D-4CF5-8270-76E754F621C9}"/>
              </a:ext>
            </a:extLst>
          </p:cNvPr>
          <p:cNvSpPr txBox="1"/>
          <p:nvPr/>
        </p:nvSpPr>
        <p:spPr>
          <a:xfrm>
            <a:off x="3151017" y="524340"/>
            <a:ext cx="1260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8 point compass directions, grid references and OS symbols to build an understanding of the world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2B03CD0-FB53-40F4-8F4B-85D0D75AFDA3}"/>
              </a:ext>
            </a:extLst>
          </p:cNvPr>
          <p:cNvSpPr txBox="1"/>
          <p:nvPr/>
        </p:nvSpPr>
        <p:spPr>
          <a:xfrm>
            <a:off x="1853652" y="701786"/>
            <a:ext cx="1141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fieldwork to measure and present data using a range of methods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F91129E-4A59-4625-BFAE-511356951374}"/>
              </a:ext>
            </a:extLst>
          </p:cNvPr>
          <p:cNvCxnSpPr>
            <a:cxnSpLocks/>
          </p:cNvCxnSpPr>
          <p:nvPr/>
        </p:nvCxnSpPr>
        <p:spPr>
          <a:xfrm>
            <a:off x="4913326" y="1525780"/>
            <a:ext cx="32397" cy="3120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FE5FE25-7C99-4805-8105-6642E28EA0D4}"/>
              </a:ext>
            </a:extLst>
          </p:cNvPr>
          <p:cNvCxnSpPr>
            <a:cxnSpLocks/>
          </p:cNvCxnSpPr>
          <p:nvPr/>
        </p:nvCxnSpPr>
        <p:spPr>
          <a:xfrm>
            <a:off x="2275690" y="1516654"/>
            <a:ext cx="32397" cy="3120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8AE1B7E-DEAB-409C-9C9C-FECD7D4F5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539" y="9159374"/>
            <a:ext cx="564517" cy="5645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80385B-5D60-4B26-B773-EF8870BA71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739" y="8875717"/>
            <a:ext cx="696539" cy="6965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CF6FC3B-ED91-4C78-B416-A7F8ED82EF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5325" y="5673029"/>
            <a:ext cx="610056" cy="6100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87D15E-0365-4068-A52D-052CA452FF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0816" y="5334736"/>
            <a:ext cx="427551" cy="42755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99FFEED-A6D6-40BE-A2E6-BAA404B8B7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189" y="6181598"/>
            <a:ext cx="585782" cy="58578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AAFB705-5CC6-481A-A019-F476F1BD82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1995" y="4353863"/>
            <a:ext cx="571500" cy="5715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9231791-974C-4C8B-8D5C-B0DA275D58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0374" y="4118319"/>
            <a:ext cx="551005" cy="5510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B1C5685-702F-4670-B748-EDDF566AC4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94155" y="2931410"/>
            <a:ext cx="467053" cy="46705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7782B0E-4E85-4848-87B7-95D0260924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6744" y="2542543"/>
            <a:ext cx="785638" cy="78563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B5594C2-7C06-4252-A688-86E4331B904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78591" y="6153663"/>
            <a:ext cx="589964" cy="58996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DB0E78B-8BFE-49A0-835C-94504E8A5C1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74087" y="990094"/>
            <a:ext cx="474144" cy="47414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E2422F8-81F1-46F0-9E83-DABFF935DD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23050" y="1371717"/>
            <a:ext cx="525212" cy="52521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00D7BEB-179A-4FA1-8E3A-C6A5B395C9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96608" y="1171531"/>
            <a:ext cx="541822" cy="5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9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ac0a9ddd704fc5aadb2eb24485c5ff xmlns="aaca47bb-579c-405e-962a-6a7ade7935c0">
      <Terms xmlns="http://schemas.microsoft.com/office/infopath/2007/PartnerControls"/>
    </haac0a9ddd704fc5aadb2eb24485c5ff>
    <TaxCatchAll xmlns="aaca47bb-579c-405e-962a-6a7ade7935c0"/>
    <PersonalIdentificationData xmlns="aaca47bb-579c-405e-962a-6a7ade7935c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1F40C99B8544DA909759DC071AE15" ma:contentTypeVersion="16" ma:contentTypeDescription="Create a new document." ma:contentTypeScope="" ma:versionID="0e6e4a663aa17b0086c545671c39d56b">
  <xsd:schema xmlns:xsd="http://www.w3.org/2001/XMLSchema" xmlns:xs="http://www.w3.org/2001/XMLSchema" xmlns:p="http://schemas.microsoft.com/office/2006/metadata/properties" xmlns:ns2="aaca47bb-579c-405e-962a-6a7ade7935c0" xmlns:ns3="5eb443e1-658d-4870-a07f-e92c9512c456" targetNamespace="http://schemas.microsoft.com/office/2006/metadata/properties" ma:root="true" ma:fieldsID="88c0d6a76ddc78db8d51d57499f6adf0" ns2:_="" ns3:_="">
    <xsd:import namespace="aaca47bb-579c-405e-962a-6a7ade7935c0"/>
    <xsd:import namespace="5eb443e1-658d-4870-a07f-e92c9512c456"/>
    <xsd:element name="properties">
      <xsd:complexType>
        <xsd:sequence>
          <xsd:element name="documentManagement">
            <xsd:complexType>
              <xsd:all>
                <xsd:element ref="ns2:haac0a9ddd704fc5aadb2eb24485c5ff" minOccurs="0"/>
                <xsd:element ref="ns2:TaxCatchAll" minOccurs="0"/>
                <xsd:element ref="ns2:PersonalIdentificationData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a47bb-579c-405e-962a-6a7ade7935c0" elementFormDefault="qualified">
    <xsd:import namespace="http://schemas.microsoft.com/office/2006/documentManagement/types"/>
    <xsd:import namespace="http://schemas.microsoft.com/office/infopath/2007/PartnerControls"/>
    <xsd:element name="haac0a9ddd704fc5aadb2eb24485c5ff" ma:index="9" nillable="true" ma:taxonomy="true" ma:internalName="haac0a9ddd704fc5aadb2eb24485c5ff" ma:taxonomyFieldName="Staff_x0020_Category" ma:displayName="Staff Category" ma:default="" ma:fieldId="{1aac0a9d-dd70-4fc5-aadb-2eb24485c5ff}" ma:sspId="dbb730f3-cb67-4fff-a825-dc793f2f48e0" ma:termSetId="833ea855-44ec-40a3-b0e4-f7b119561b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d04e94b-efcb-4a94-a574-420a6f825e72}" ma:internalName="TaxCatchAll" ma:showField="CatchAllData" ma:web="aaca47bb-579c-405e-962a-6a7ade7935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ersonalIdentificationData" ma:index="11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443e1-658d-4870-a07f-e92c9512c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AB996A-8FB9-4708-BA63-F45CED847384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5eb443e1-658d-4870-a07f-e92c9512c456"/>
    <ds:schemaRef ds:uri="aaca47bb-579c-405e-962a-6a7ade7935c0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5B588D2-0B16-414D-B0C9-A515A2A265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029E3-364D-4E5C-BC13-E4DC5428A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ca47bb-579c-405e-962a-6a7ade7935c0"/>
    <ds:schemaRef ds:uri="5eb443e1-658d-4870-a07f-e92c9512c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2054</TotalTime>
  <Words>1937</Words>
  <Application>Microsoft Office PowerPoint</Application>
  <PresentationFormat>A4 Paper (210x297 mm)</PresentationFormat>
  <Paragraphs>292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Malgun Gothic</vt:lpstr>
      <vt:lpstr>Arial</vt:lpstr>
      <vt:lpstr>Calibri</vt:lpstr>
      <vt:lpstr>Calibri Light</vt:lpstr>
      <vt:lpstr>Cavolini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D.Egan</cp:lastModifiedBy>
  <cp:revision>294</cp:revision>
  <cp:lastPrinted>2024-09-12T11:19:29Z</cp:lastPrinted>
  <dcterms:created xsi:type="dcterms:W3CDTF">2019-10-28T16:02:33Z</dcterms:created>
  <dcterms:modified xsi:type="dcterms:W3CDTF">2024-09-12T11:20:10Z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0x010100A0B1F40C99B8544DA909759DC071AE15</vt:lpwstr>
  </property>
  <property fmtid="{D5CDD505-2E9C-101B-9397-08002B2CF9AE}" pid="3" name="Staff Category">
    <vt:lpwstr/>
  </property>
</Properties>
</file>