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61" r:id="rId3"/>
    <p:sldId id="259" r:id="rId4"/>
    <p:sldId id="257" r:id="rId5"/>
    <p:sldId id="260" r:id="rId6"/>
    <p:sldId id="263" r:id="rId7"/>
    <p:sldId id="258" r:id="rId8"/>
    <p:sldId id="262" r:id="rId9"/>
    <p:sldId id="264" r:id="rId10"/>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AFA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059" autoAdjust="0"/>
    <p:restoredTop sz="94660"/>
  </p:normalViewPr>
  <p:slideViewPr>
    <p:cSldViewPr snapToGrid="0">
      <p:cViewPr>
        <p:scale>
          <a:sx n="140" d="100"/>
          <a:sy n="140" d="100"/>
        </p:scale>
        <p:origin x="-642" y="-31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352616F8-1898-457F-AC96-7F7B49D42054}" type="datetimeFigureOut">
              <a:rPr lang="en-GB" smtClean="0"/>
              <a:t>06/11/2024</a:t>
            </a:fld>
            <a:endParaRPr lang="en-GB"/>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D70811F2-4269-4986-B9C8-C89F2F55816B}" type="slidenum">
              <a:rPr lang="en-GB" smtClean="0"/>
              <a:t>‹#›</a:t>
            </a:fld>
            <a:endParaRPr lang="en-GB"/>
          </a:p>
        </p:txBody>
      </p:sp>
    </p:spTree>
    <p:extLst>
      <p:ext uri="{BB962C8B-B14F-4D97-AF65-F5344CB8AC3E}">
        <p14:creationId xmlns:p14="http://schemas.microsoft.com/office/powerpoint/2010/main" val="37754809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D70811F2-4269-4986-B9C8-C89F2F55816B}" type="slidenum">
              <a:rPr lang="en-GB" smtClean="0"/>
              <a:t>4</a:t>
            </a:fld>
            <a:endParaRPr lang="en-GB"/>
          </a:p>
        </p:txBody>
      </p:sp>
    </p:spTree>
    <p:extLst>
      <p:ext uri="{BB962C8B-B14F-4D97-AF65-F5344CB8AC3E}">
        <p14:creationId xmlns:p14="http://schemas.microsoft.com/office/powerpoint/2010/main" val="1369300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D70811F2-4269-4986-B9C8-C89F2F55816B}" type="slidenum">
              <a:rPr lang="en-GB" smtClean="0"/>
              <a:t>5</a:t>
            </a:fld>
            <a:endParaRPr lang="en-GB"/>
          </a:p>
        </p:txBody>
      </p:sp>
    </p:spTree>
    <p:extLst>
      <p:ext uri="{BB962C8B-B14F-4D97-AF65-F5344CB8AC3E}">
        <p14:creationId xmlns:p14="http://schemas.microsoft.com/office/powerpoint/2010/main" val="23037522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D70811F2-4269-4986-B9C8-C89F2F55816B}" type="slidenum">
              <a:rPr lang="en-GB" smtClean="0"/>
              <a:t>6</a:t>
            </a:fld>
            <a:endParaRPr lang="en-GB"/>
          </a:p>
        </p:txBody>
      </p:sp>
    </p:spTree>
    <p:extLst>
      <p:ext uri="{BB962C8B-B14F-4D97-AF65-F5344CB8AC3E}">
        <p14:creationId xmlns:p14="http://schemas.microsoft.com/office/powerpoint/2010/main" val="872479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D70811F2-4269-4986-B9C8-C89F2F55816B}" type="slidenum">
              <a:rPr lang="en-GB" smtClean="0"/>
              <a:t>7</a:t>
            </a:fld>
            <a:endParaRPr lang="en-GB"/>
          </a:p>
        </p:txBody>
      </p:sp>
    </p:spTree>
    <p:extLst>
      <p:ext uri="{BB962C8B-B14F-4D97-AF65-F5344CB8AC3E}">
        <p14:creationId xmlns:p14="http://schemas.microsoft.com/office/powerpoint/2010/main" val="35037125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D70811F2-4269-4986-B9C8-C89F2F55816B}" type="slidenum">
              <a:rPr lang="en-GB" smtClean="0"/>
              <a:t>8</a:t>
            </a:fld>
            <a:endParaRPr lang="en-GB"/>
          </a:p>
        </p:txBody>
      </p:sp>
    </p:spTree>
    <p:extLst>
      <p:ext uri="{BB962C8B-B14F-4D97-AF65-F5344CB8AC3E}">
        <p14:creationId xmlns:p14="http://schemas.microsoft.com/office/powerpoint/2010/main" val="396451176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D70811F2-4269-4986-B9C8-C89F2F55816B}" type="slidenum">
              <a:rPr lang="en-GB" smtClean="0"/>
              <a:t>9</a:t>
            </a:fld>
            <a:endParaRPr lang="en-GB"/>
          </a:p>
        </p:txBody>
      </p:sp>
    </p:spTree>
    <p:extLst>
      <p:ext uri="{BB962C8B-B14F-4D97-AF65-F5344CB8AC3E}">
        <p14:creationId xmlns:p14="http://schemas.microsoft.com/office/powerpoint/2010/main" val="920995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42208B-6D15-4B66-8381-10F17BE8F6E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E75D3015-EF6D-4D04-A965-32EF2283092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0D308E8F-B93F-4907-A817-34E82C1B7593}"/>
              </a:ext>
            </a:extLst>
          </p:cNvPr>
          <p:cNvSpPr>
            <a:spLocks noGrp="1"/>
          </p:cNvSpPr>
          <p:nvPr>
            <p:ph type="dt" sz="half" idx="10"/>
          </p:nvPr>
        </p:nvSpPr>
        <p:spPr/>
        <p:txBody>
          <a:bodyPr/>
          <a:lstStyle/>
          <a:p>
            <a:fld id="{ACA6BB27-8B69-4479-B247-EF6FA0076BC4}" type="datetimeFigureOut">
              <a:rPr lang="en-GB" smtClean="0"/>
              <a:t>06/11/2024</a:t>
            </a:fld>
            <a:endParaRPr lang="en-GB"/>
          </a:p>
        </p:txBody>
      </p:sp>
      <p:sp>
        <p:nvSpPr>
          <p:cNvPr id="5" name="Footer Placeholder 4">
            <a:extLst>
              <a:ext uri="{FF2B5EF4-FFF2-40B4-BE49-F238E27FC236}">
                <a16:creationId xmlns:a16="http://schemas.microsoft.com/office/drawing/2014/main" id="{7FBB6EB3-BFBE-4711-BFE7-A6B8C4ADBEA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85B2808-BACB-413C-B1BC-B8981D65BF95}"/>
              </a:ext>
            </a:extLst>
          </p:cNvPr>
          <p:cNvSpPr>
            <a:spLocks noGrp="1"/>
          </p:cNvSpPr>
          <p:nvPr>
            <p:ph type="sldNum" sz="quarter" idx="12"/>
          </p:nvPr>
        </p:nvSpPr>
        <p:spPr/>
        <p:txBody>
          <a:bodyPr/>
          <a:lstStyle/>
          <a:p>
            <a:fld id="{E9E06600-CA13-447F-AF09-936796CF05E0}" type="slidenum">
              <a:rPr lang="en-GB" smtClean="0"/>
              <a:t>‹#›</a:t>
            </a:fld>
            <a:endParaRPr lang="en-GB"/>
          </a:p>
        </p:txBody>
      </p:sp>
    </p:spTree>
    <p:extLst>
      <p:ext uri="{BB962C8B-B14F-4D97-AF65-F5344CB8AC3E}">
        <p14:creationId xmlns:p14="http://schemas.microsoft.com/office/powerpoint/2010/main" val="4647399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508957-ED62-405F-9F78-F48065ADC3F4}"/>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255D22E6-B3B2-4B54-AF57-4602589960B9}"/>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5EFB937-C66C-437E-8A7D-FE35E7E7E3D2}"/>
              </a:ext>
            </a:extLst>
          </p:cNvPr>
          <p:cNvSpPr>
            <a:spLocks noGrp="1"/>
          </p:cNvSpPr>
          <p:nvPr>
            <p:ph type="dt" sz="half" idx="10"/>
          </p:nvPr>
        </p:nvSpPr>
        <p:spPr/>
        <p:txBody>
          <a:bodyPr/>
          <a:lstStyle/>
          <a:p>
            <a:fld id="{ACA6BB27-8B69-4479-B247-EF6FA0076BC4}" type="datetimeFigureOut">
              <a:rPr lang="en-GB" smtClean="0"/>
              <a:t>06/11/2024</a:t>
            </a:fld>
            <a:endParaRPr lang="en-GB"/>
          </a:p>
        </p:txBody>
      </p:sp>
      <p:sp>
        <p:nvSpPr>
          <p:cNvPr id="5" name="Footer Placeholder 4">
            <a:extLst>
              <a:ext uri="{FF2B5EF4-FFF2-40B4-BE49-F238E27FC236}">
                <a16:creationId xmlns:a16="http://schemas.microsoft.com/office/drawing/2014/main" id="{95C7034B-8A6E-419A-B511-4ED9ED10ECB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B7D5F71-72BD-469A-8E3C-0240A5E05FA1}"/>
              </a:ext>
            </a:extLst>
          </p:cNvPr>
          <p:cNvSpPr>
            <a:spLocks noGrp="1"/>
          </p:cNvSpPr>
          <p:nvPr>
            <p:ph type="sldNum" sz="quarter" idx="12"/>
          </p:nvPr>
        </p:nvSpPr>
        <p:spPr/>
        <p:txBody>
          <a:bodyPr/>
          <a:lstStyle/>
          <a:p>
            <a:fld id="{E9E06600-CA13-447F-AF09-936796CF05E0}" type="slidenum">
              <a:rPr lang="en-GB" smtClean="0"/>
              <a:t>‹#›</a:t>
            </a:fld>
            <a:endParaRPr lang="en-GB"/>
          </a:p>
        </p:txBody>
      </p:sp>
    </p:spTree>
    <p:extLst>
      <p:ext uri="{BB962C8B-B14F-4D97-AF65-F5344CB8AC3E}">
        <p14:creationId xmlns:p14="http://schemas.microsoft.com/office/powerpoint/2010/main" val="21235057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31C8624-DD05-4C2A-A294-4938411EF38E}"/>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51587CB4-3D9D-452E-9771-AF0CF0CF520A}"/>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9558EB7-E406-4FA5-B852-2FF4FE3F96FE}"/>
              </a:ext>
            </a:extLst>
          </p:cNvPr>
          <p:cNvSpPr>
            <a:spLocks noGrp="1"/>
          </p:cNvSpPr>
          <p:nvPr>
            <p:ph type="dt" sz="half" idx="10"/>
          </p:nvPr>
        </p:nvSpPr>
        <p:spPr/>
        <p:txBody>
          <a:bodyPr/>
          <a:lstStyle/>
          <a:p>
            <a:fld id="{ACA6BB27-8B69-4479-B247-EF6FA0076BC4}" type="datetimeFigureOut">
              <a:rPr lang="en-GB" smtClean="0"/>
              <a:t>06/11/2024</a:t>
            </a:fld>
            <a:endParaRPr lang="en-GB"/>
          </a:p>
        </p:txBody>
      </p:sp>
      <p:sp>
        <p:nvSpPr>
          <p:cNvPr id="5" name="Footer Placeholder 4">
            <a:extLst>
              <a:ext uri="{FF2B5EF4-FFF2-40B4-BE49-F238E27FC236}">
                <a16:creationId xmlns:a16="http://schemas.microsoft.com/office/drawing/2014/main" id="{C74B05A1-8B48-44E8-B660-BAEACE21724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5FF6BB2-C5EC-491F-914E-59408EEA335C}"/>
              </a:ext>
            </a:extLst>
          </p:cNvPr>
          <p:cNvSpPr>
            <a:spLocks noGrp="1"/>
          </p:cNvSpPr>
          <p:nvPr>
            <p:ph type="sldNum" sz="quarter" idx="12"/>
          </p:nvPr>
        </p:nvSpPr>
        <p:spPr/>
        <p:txBody>
          <a:bodyPr/>
          <a:lstStyle/>
          <a:p>
            <a:fld id="{E9E06600-CA13-447F-AF09-936796CF05E0}" type="slidenum">
              <a:rPr lang="en-GB" smtClean="0"/>
              <a:t>‹#›</a:t>
            </a:fld>
            <a:endParaRPr lang="en-GB"/>
          </a:p>
        </p:txBody>
      </p:sp>
    </p:spTree>
    <p:extLst>
      <p:ext uri="{BB962C8B-B14F-4D97-AF65-F5344CB8AC3E}">
        <p14:creationId xmlns:p14="http://schemas.microsoft.com/office/powerpoint/2010/main" val="24441085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6E8E24-AD4F-46F9-A1F9-20447B8F3507}"/>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F97518C2-3115-4354-B10B-DD63C196DC7D}"/>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833168B-5B74-4C17-B87B-E44E9A1C869C}"/>
              </a:ext>
            </a:extLst>
          </p:cNvPr>
          <p:cNvSpPr>
            <a:spLocks noGrp="1"/>
          </p:cNvSpPr>
          <p:nvPr>
            <p:ph type="dt" sz="half" idx="10"/>
          </p:nvPr>
        </p:nvSpPr>
        <p:spPr/>
        <p:txBody>
          <a:bodyPr/>
          <a:lstStyle/>
          <a:p>
            <a:fld id="{ACA6BB27-8B69-4479-B247-EF6FA0076BC4}" type="datetimeFigureOut">
              <a:rPr lang="en-GB" smtClean="0"/>
              <a:t>06/11/2024</a:t>
            </a:fld>
            <a:endParaRPr lang="en-GB"/>
          </a:p>
        </p:txBody>
      </p:sp>
      <p:sp>
        <p:nvSpPr>
          <p:cNvPr id="5" name="Footer Placeholder 4">
            <a:extLst>
              <a:ext uri="{FF2B5EF4-FFF2-40B4-BE49-F238E27FC236}">
                <a16:creationId xmlns:a16="http://schemas.microsoft.com/office/drawing/2014/main" id="{A4A0A5C4-7C92-4F8A-9355-2BEB58890BE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9265660-BE52-4D19-9122-91C71A4D8533}"/>
              </a:ext>
            </a:extLst>
          </p:cNvPr>
          <p:cNvSpPr>
            <a:spLocks noGrp="1"/>
          </p:cNvSpPr>
          <p:nvPr>
            <p:ph type="sldNum" sz="quarter" idx="12"/>
          </p:nvPr>
        </p:nvSpPr>
        <p:spPr/>
        <p:txBody>
          <a:bodyPr/>
          <a:lstStyle/>
          <a:p>
            <a:fld id="{E9E06600-CA13-447F-AF09-936796CF05E0}" type="slidenum">
              <a:rPr lang="en-GB" smtClean="0"/>
              <a:t>‹#›</a:t>
            </a:fld>
            <a:endParaRPr lang="en-GB"/>
          </a:p>
        </p:txBody>
      </p:sp>
    </p:spTree>
    <p:extLst>
      <p:ext uri="{BB962C8B-B14F-4D97-AF65-F5344CB8AC3E}">
        <p14:creationId xmlns:p14="http://schemas.microsoft.com/office/powerpoint/2010/main" val="32693682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F81336-6F59-41AE-A5AF-DB239FC2CB1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FF589217-B3F3-42E7-BF89-E1D8FAD053E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3D745C13-9C65-448D-A62D-15D39627E01C}"/>
              </a:ext>
            </a:extLst>
          </p:cNvPr>
          <p:cNvSpPr>
            <a:spLocks noGrp="1"/>
          </p:cNvSpPr>
          <p:nvPr>
            <p:ph type="dt" sz="half" idx="10"/>
          </p:nvPr>
        </p:nvSpPr>
        <p:spPr/>
        <p:txBody>
          <a:bodyPr/>
          <a:lstStyle/>
          <a:p>
            <a:fld id="{ACA6BB27-8B69-4479-B247-EF6FA0076BC4}" type="datetimeFigureOut">
              <a:rPr lang="en-GB" smtClean="0"/>
              <a:t>06/11/2024</a:t>
            </a:fld>
            <a:endParaRPr lang="en-GB"/>
          </a:p>
        </p:txBody>
      </p:sp>
      <p:sp>
        <p:nvSpPr>
          <p:cNvPr id="5" name="Footer Placeholder 4">
            <a:extLst>
              <a:ext uri="{FF2B5EF4-FFF2-40B4-BE49-F238E27FC236}">
                <a16:creationId xmlns:a16="http://schemas.microsoft.com/office/drawing/2014/main" id="{5A7C9330-BC74-43B2-B848-AADEDB5DAE6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FE4CECF-6061-4253-8593-6C05BBF40112}"/>
              </a:ext>
            </a:extLst>
          </p:cNvPr>
          <p:cNvSpPr>
            <a:spLocks noGrp="1"/>
          </p:cNvSpPr>
          <p:nvPr>
            <p:ph type="sldNum" sz="quarter" idx="12"/>
          </p:nvPr>
        </p:nvSpPr>
        <p:spPr/>
        <p:txBody>
          <a:bodyPr/>
          <a:lstStyle/>
          <a:p>
            <a:fld id="{E9E06600-CA13-447F-AF09-936796CF05E0}" type="slidenum">
              <a:rPr lang="en-GB" smtClean="0"/>
              <a:t>‹#›</a:t>
            </a:fld>
            <a:endParaRPr lang="en-GB"/>
          </a:p>
        </p:txBody>
      </p:sp>
    </p:spTree>
    <p:extLst>
      <p:ext uri="{BB962C8B-B14F-4D97-AF65-F5344CB8AC3E}">
        <p14:creationId xmlns:p14="http://schemas.microsoft.com/office/powerpoint/2010/main" val="1918118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27013C-7212-4114-86E3-051909E0ECCB}"/>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A8BA346-51AE-4F75-B9F9-5BADF27BAFEA}"/>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CE5213B7-2098-4320-B655-D89699318026}"/>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11D58236-A6EE-4654-8CF0-C0B12AC9D89E}"/>
              </a:ext>
            </a:extLst>
          </p:cNvPr>
          <p:cNvSpPr>
            <a:spLocks noGrp="1"/>
          </p:cNvSpPr>
          <p:nvPr>
            <p:ph type="dt" sz="half" idx="10"/>
          </p:nvPr>
        </p:nvSpPr>
        <p:spPr/>
        <p:txBody>
          <a:bodyPr/>
          <a:lstStyle/>
          <a:p>
            <a:fld id="{ACA6BB27-8B69-4479-B247-EF6FA0076BC4}" type="datetimeFigureOut">
              <a:rPr lang="en-GB" smtClean="0"/>
              <a:t>06/11/2024</a:t>
            </a:fld>
            <a:endParaRPr lang="en-GB"/>
          </a:p>
        </p:txBody>
      </p:sp>
      <p:sp>
        <p:nvSpPr>
          <p:cNvPr id="6" name="Footer Placeholder 5">
            <a:extLst>
              <a:ext uri="{FF2B5EF4-FFF2-40B4-BE49-F238E27FC236}">
                <a16:creationId xmlns:a16="http://schemas.microsoft.com/office/drawing/2014/main" id="{CD1A37F7-9396-4C33-8552-A3D643C7363F}"/>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BEC20EBF-8756-49FC-A90E-C29544405777}"/>
              </a:ext>
            </a:extLst>
          </p:cNvPr>
          <p:cNvSpPr>
            <a:spLocks noGrp="1"/>
          </p:cNvSpPr>
          <p:nvPr>
            <p:ph type="sldNum" sz="quarter" idx="12"/>
          </p:nvPr>
        </p:nvSpPr>
        <p:spPr/>
        <p:txBody>
          <a:bodyPr/>
          <a:lstStyle/>
          <a:p>
            <a:fld id="{E9E06600-CA13-447F-AF09-936796CF05E0}" type="slidenum">
              <a:rPr lang="en-GB" smtClean="0"/>
              <a:t>‹#›</a:t>
            </a:fld>
            <a:endParaRPr lang="en-GB"/>
          </a:p>
        </p:txBody>
      </p:sp>
    </p:spTree>
    <p:extLst>
      <p:ext uri="{BB962C8B-B14F-4D97-AF65-F5344CB8AC3E}">
        <p14:creationId xmlns:p14="http://schemas.microsoft.com/office/powerpoint/2010/main" val="11497108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76A3C0-C610-4B2D-A7C2-B6298DC87A3A}"/>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9651A092-360E-4682-9E28-556AB3491F8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569D8F48-2B05-4B72-A79B-4E10E5152D5B}"/>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5F1A3B82-5524-4B00-A423-EB498A4F8A8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454E0A88-FD36-4599-89CC-ABEEAC40734C}"/>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5180B37C-A6AC-476B-987E-46DFF4360CE7}"/>
              </a:ext>
            </a:extLst>
          </p:cNvPr>
          <p:cNvSpPr>
            <a:spLocks noGrp="1"/>
          </p:cNvSpPr>
          <p:nvPr>
            <p:ph type="dt" sz="half" idx="10"/>
          </p:nvPr>
        </p:nvSpPr>
        <p:spPr/>
        <p:txBody>
          <a:bodyPr/>
          <a:lstStyle/>
          <a:p>
            <a:fld id="{ACA6BB27-8B69-4479-B247-EF6FA0076BC4}" type="datetimeFigureOut">
              <a:rPr lang="en-GB" smtClean="0"/>
              <a:t>06/11/2024</a:t>
            </a:fld>
            <a:endParaRPr lang="en-GB"/>
          </a:p>
        </p:txBody>
      </p:sp>
      <p:sp>
        <p:nvSpPr>
          <p:cNvPr id="8" name="Footer Placeholder 7">
            <a:extLst>
              <a:ext uri="{FF2B5EF4-FFF2-40B4-BE49-F238E27FC236}">
                <a16:creationId xmlns:a16="http://schemas.microsoft.com/office/drawing/2014/main" id="{EFFE8DB1-383E-4FC9-ADDF-C4E06332BF9F}"/>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4382566B-DE8B-4BDC-878D-923F349A2ED1}"/>
              </a:ext>
            </a:extLst>
          </p:cNvPr>
          <p:cNvSpPr>
            <a:spLocks noGrp="1"/>
          </p:cNvSpPr>
          <p:nvPr>
            <p:ph type="sldNum" sz="quarter" idx="12"/>
          </p:nvPr>
        </p:nvSpPr>
        <p:spPr/>
        <p:txBody>
          <a:bodyPr/>
          <a:lstStyle/>
          <a:p>
            <a:fld id="{E9E06600-CA13-447F-AF09-936796CF05E0}" type="slidenum">
              <a:rPr lang="en-GB" smtClean="0"/>
              <a:t>‹#›</a:t>
            </a:fld>
            <a:endParaRPr lang="en-GB"/>
          </a:p>
        </p:txBody>
      </p:sp>
    </p:spTree>
    <p:extLst>
      <p:ext uri="{BB962C8B-B14F-4D97-AF65-F5344CB8AC3E}">
        <p14:creationId xmlns:p14="http://schemas.microsoft.com/office/powerpoint/2010/main" val="30422206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545F09-A2C6-4E28-A77A-3B2C063C31AE}"/>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11BEAF39-7573-4609-97EC-42F701C47820}"/>
              </a:ext>
            </a:extLst>
          </p:cNvPr>
          <p:cNvSpPr>
            <a:spLocks noGrp="1"/>
          </p:cNvSpPr>
          <p:nvPr>
            <p:ph type="dt" sz="half" idx="10"/>
          </p:nvPr>
        </p:nvSpPr>
        <p:spPr/>
        <p:txBody>
          <a:bodyPr/>
          <a:lstStyle/>
          <a:p>
            <a:fld id="{ACA6BB27-8B69-4479-B247-EF6FA0076BC4}" type="datetimeFigureOut">
              <a:rPr lang="en-GB" smtClean="0"/>
              <a:t>06/11/2024</a:t>
            </a:fld>
            <a:endParaRPr lang="en-GB"/>
          </a:p>
        </p:txBody>
      </p:sp>
      <p:sp>
        <p:nvSpPr>
          <p:cNvPr id="4" name="Footer Placeholder 3">
            <a:extLst>
              <a:ext uri="{FF2B5EF4-FFF2-40B4-BE49-F238E27FC236}">
                <a16:creationId xmlns:a16="http://schemas.microsoft.com/office/drawing/2014/main" id="{DD517F07-9306-4958-B185-7BBDF40465AB}"/>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D3D31D1C-7A10-4121-AE79-5A682FA617C5}"/>
              </a:ext>
            </a:extLst>
          </p:cNvPr>
          <p:cNvSpPr>
            <a:spLocks noGrp="1"/>
          </p:cNvSpPr>
          <p:nvPr>
            <p:ph type="sldNum" sz="quarter" idx="12"/>
          </p:nvPr>
        </p:nvSpPr>
        <p:spPr/>
        <p:txBody>
          <a:bodyPr/>
          <a:lstStyle/>
          <a:p>
            <a:fld id="{E9E06600-CA13-447F-AF09-936796CF05E0}" type="slidenum">
              <a:rPr lang="en-GB" smtClean="0"/>
              <a:t>‹#›</a:t>
            </a:fld>
            <a:endParaRPr lang="en-GB"/>
          </a:p>
        </p:txBody>
      </p:sp>
    </p:spTree>
    <p:extLst>
      <p:ext uri="{BB962C8B-B14F-4D97-AF65-F5344CB8AC3E}">
        <p14:creationId xmlns:p14="http://schemas.microsoft.com/office/powerpoint/2010/main" val="29195153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946479F-9842-412E-8AFD-75B32F3860CF}"/>
              </a:ext>
            </a:extLst>
          </p:cNvPr>
          <p:cNvSpPr>
            <a:spLocks noGrp="1"/>
          </p:cNvSpPr>
          <p:nvPr>
            <p:ph type="dt" sz="half" idx="10"/>
          </p:nvPr>
        </p:nvSpPr>
        <p:spPr/>
        <p:txBody>
          <a:bodyPr/>
          <a:lstStyle/>
          <a:p>
            <a:fld id="{ACA6BB27-8B69-4479-B247-EF6FA0076BC4}" type="datetimeFigureOut">
              <a:rPr lang="en-GB" smtClean="0"/>
              <a:t>06/11/2024</a:t>
            </a:fld>
            <a:endParaRPr lang="en-GB"/>
          </a:p>
        </p:txBody>
      </p:sp>
      <p:sp>
        <p:nvSpPr>
          <p:cNvPr id="3" name="Footer Placeholder 2">
            <a:extLst>
              <a:ext uri="{FF2B5EF4-FFF2-40B4-BE49-F238E27FC236}">
                <a16:creationId xmlns:a16="http://schemas.microsoft.com/office/drawing/2014/main" id="{DB8ECBE2-1394-4B2C-923E-6AE1052F7F57}"/>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122CE944-A576-4774-87F3-5F3D06FE12E5}"/>
              </a:ext>
            </a:extLst>
          </p:cNvPr>
          <p:cNvSpPr>
            <a:spLocks noGrp="1"/>
          </p:cNvSpPr>
          <p:nvPr>
            <p:ph type="sldNum" sz="quarter" idx="12"/>
          </p:nvPr>
        </p:nvSpPr>
        <p:spPr/>
        <p:txBody>
          <a:bodyPr/>
          <a:lstStyle/>
          <a:p>
            <a:fld id="{E9E06600-CA13-447F-AF09-936796CF05E0}" type="slidenum">
              <a:rPr lang="en-GB" smtClean="0"/>
              <a:t>‹#›</a:t>
            </a:fld>
            <a:endParaRPr lang="en-GB"/>
          </a:p>
        </p:txBody>
      </p:sp>
    </p:spTree>
    <p:extLst>
      <p:ext uri="{BB962C8B-B14F-4D97-AF65-F5344CB8AC3E}">
        <p14:creationId xmlns:p14="http://schemas.microsoft.com/office/powerpoint/2010/main" val="31690839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55B175-7D8D-484F-BE55-6EF97E8870E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6867370F-2358-46A1-B462-5D8E519D9AF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08C7435F-AA15-4873-A632-8A4CB8BDCDA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B96DCFAE-8C00-40A8-8A6B-B1902BFE1B81}"/>
              </a:ext>
            </a:extLst>
          </p:cNvPr>
          <p:cNvSpPr>
            <a:spLocks noGrp="1"/>
          </p:cNvSpPr>
          <p:nvPr>
            <p:ph type="dt" sz="half" idx="10"/>
          </p:nvPr>
        </p:nvSpPr>
        <p:spPr/>
        <p:txBody>
          <a:bodyPr/>
          <a:lstStyle/>
          <a:p>
            <a:fld id="{ACA6BB27-8B69-4479-B247-EF6FA0076BC4}" type="datetimeFigureOut">
              <a:rPr lang="en-GB" smtClean="0"/>
              <a:t>06/11/2024</a:t>
            </a:fld>
            <a:endParaRPr lang="en-GB"/>
          </a:p>
        </p:txBody>
      </p:sp>
      <p:sp>
        <p:nvSpPr>
          <p:cNvPr id="6" name="Footer Placeholder 5">
            <a:extLst>
              <a:ext uri="{FF2B5EF4-FFF2-40B4-BE49-F238E27FC236}">
                <a16:creationId xmlns:a16="http://schemas.microsoft.com/office/drawing/2014/main" id="{185E7EC8-CB55-45E8-9516-35EFFC651D85}"/>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4F3ACD5-05F6-4579-8659-28E6C1E734D9}"/>
              </a:ext>
            </a:extLst>
          </p:cNvPr>
          <p:cNvSpPr>
            <a:spLocks noGrp="1"/>
          </p:cNvSpPr>
          <p:nvPr>
            <p:ph type="sldNum" sz="quarter" idx="12"/>
          </p:nvPr>
        </p:nvSpPr>
        <p:spPr/>
        <p:txBody>
          <a:bodyPr/>
          <a:lstStyle/>
          <a:p>
            <a:fld id="{E9E06600-CA13-447F-AF09-936796CF05E0}" type="slidenum">
              <a:rPr lang="en-GB" smtClean="0"/>
              <a:t>‹#›</a:t>
            </a:fld>
            <a:endParaRPr lang="en-GB"/>
          </a:p>
        </p:txBody>
      </p:sp>
    </p:spTree>
    <p:extLst>
      <p:ext uri="{BB962C8B-B14F-4D97-AF65-F5344CB8AC3E}">
        <p14:creationId xmlns:p14="http://schemas.microsoft.com/office/powerpoint/2010/main" val="37768558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C2F129-0125-467C-A347-60B75B26BD4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5F30A124-DEE5-4C50-B4AD-EFE7FFECD96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861DF87D-D76C-43C8-ABF3-0BEEED52E31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07B42FC2-99D0-4919-8E8A-BE5F0A79AD68}"/>
              </a:ext>
            </a:extLst>
          </p:cNvPr>
          <p:cNvSpPr>
            <a:spLocks noGrp="1"/>
          </p:cNvSpPr>
          <p:nvPr>
            <p:ph type="dt" sz="half" idx="10"/>
          </p:nvPr>
        </p:nvSpPr>
        <p:spPr/>
        <p:txBody>
          <a:bodyPr/>
          <a:lstStyle/>
          <a:p>
            <a:fld id="{ACA6BB27-8B69-4479-B247-EF6FA0076BC4}" type="datetimeFigureOut">
              <a:rPr lang="en-GB" smtClean="0"/>
              <a:t>06/11/2024</a:t>
            </a:fld>
            <a:endParaRPr lang="en-GB"/>
          </a:p>
        </p:txBody>
      </p:sp>
      <p:sp>
        <p:nvSpPr>
          <p:cNvPr id="6" name="Footer Placeholder 5">
            <a:extLst>
              <a:ext uri="{FF2B5EF4-FFF2-40B4-BE49-F238E27FC236}">
                <a16:creationId xmlns:a16="http://schemas.microsoft.com/office/drawing/2014/main" id="{64D86F4A-EB62-48B8-ADB5-F865E081A84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B8DA074D-7FAC-4F19-8E47-BF11B54872F2}"/>
              </a:ext>
            </a:extLst>
          </p:cNvPr>
          <p:cNvSpPr>
            <a:spLocks noGrp="1"/>
          </p:cNvSpPr>
          <p:nvPr>
            <p:ph type="sldNum" sz="quarter" idx="12"/>
          </p:nvPr>
        </p:nvSpPr>
        <p:spPr/>
        <p:txBody>
          <a:bodyPr/>
          <a:lstStyle/>
          <a:p>
            <a:fld id="{E9E06600-CA13-447F-AF09-936796CF05E0}" type="slidenum">
              <a:rPr lang="en-GB" smtClean="0"/>
              <a:t>‹#›</a:t>
            </a:fld>
            <a:endParaRPr lang="en-GB"/>
          </a:p>
        </p:txBody>
      </p:sp>
    </p:spTree>
    <p:extLst>
      <p:ext uri="{BB962C8B-B14F-4D97-AF65-F5344CB8AC3E}">
        <p14:creationId xmlns:p14="http://schemas.microsoft.com/office/powerpoint/2010/main" val="17757299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0534A96-97F4-4A44-9A73-409E71C3ACC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AA70661A-769F-440B-955A-954F27DCFDC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06D107A-4575-4048-9240-D3105E7127C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CA6BB27-8B69-4479-B247-EF6FA0076BC4}" type="datetimeFigureOut">
              <a:rPr lang="en-GB" smtClean="0"/>
              <a:t>06/11/2024</a:t>
            </a:fld>
            <a:endParaRPr lang="en-GB"/>
          </a:p>
        </p:txBody>
      </p:sp>
      <p:sp>
        <p:nvSpPr>
          <p:cNvPr id="5" name="Footer Placeholder 4">
            <a:extLst>
              <a:ext uri="{FF2B5EF4-FFF2-40B4-BE49-F238E27FC236}">
                <a16:creationId xmlns:a16="http://schemas.microsoft.com/office/drawing/2014/main" id="{696C3268-9962-44BF-B46D-CC624479917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F5F884B9-4158-447A-9BA3-04832BA06F6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9E06600-CA13-447F-AF09-936796CF05E0}" type="slidenum">
              <a:rPr lang="en-GB" smtClean="0"/>
              <a:t>‹#›</a:t>
            </a:fld>
            <a:endParaRPr lang="en-GB"/>
          </a:p>
        </p:txBody>
      </p:sp>
    </p:spTree>
    <p:extLst>
      <p:ext uri="{BB962C8B-B14F-4D97-AF65-F5344CB8AC3E}">
        <p14:creationId xmlns:p14="http://schemas.microsoft.com/office/powerpoint/2010/main" val="26297685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3AA6274D-5CB0-406A-8AFB-D93342B1EA92}"/>
              </a:ext>
            </a:extLst>
          </p:cNvPr>
          <p:cNvGraphicFramePr>
            <a:graphicFrameLocks noGrp="1"/>
          </p:cNvGraphicFramePr>
          <p:nvPr>
            <p:extLst>
              <p:ext uri="{D42A27DB-BD31-4B8C-83A1-F6EECF244321}">
                <p14:modId xmlns:p14="http://schemas.microsoft.com/office/powerpoint/2010/main" val="38717675"/>
              </p:ext>
            </p:extLst>
          </p:nvPr>
        </p:nvGraphicFramePr>
        <p:xfrm>
          <a:off x="29980" y="666536"/>
          <a:ext cx="12162020" cy="705064"/>
        </p:xfrm>
        <a:graphic>
          <a:graphicData uri="http://schemas.openxmlformats.org/drawingml/2006/table">
            <a:tbl>
              <a:tblPr firstRow="1" bandRow="1">
                <a:tableStyleId>{5940675A-B579-460E-94D1-54222C63F5DA}</a:tableStyleId>
              </a:tblPr>
              <a:tblGrid>
                <a:gridCol w="1603948">
                  <a:extLst>
                    <a:ext uri="{9D8B030D-6E8A-4147-A177-3AD203B41FA5}">
                      <a16:colId xmlns:a16="http://schemas.microsoft.com/office/drawing/2014/main" val="1323354650"/>
                    </a:ext>
                  </a:extLst>
                </a:gridCol>
                <a:gridCol w="1849502">
                  <a:extLst>
                    <a:ext uri="{9D8B030D-6E8A-4147-A177-3AD203B41FA5}">
                      <a16:colId xmlns:a16="http://schemas.microsoft.com/office/drawing/2014/main" val="2268397797"/>
                    </a:ext>
                  </a:extLst>
                </a:gridCol>
                <a:gridCol w="1741714">
                  <a:extLst>
                    <a:ext uri="{9D8B030D-6E8A-4147-A177-3AD203B41FA5}">
                      <a16:colId xmlns:a16="http://schemas.microsoft.com/office/drawing/2014/main" val="1411940593"/>
                    </a:ext>
                  </a:extLst>
                </a:gridCol>
                <a:gridCol w="1741714">
                  <a:extLst>
                    <a:ext uri="{9D8B030D-6E8A-4147-A177-3AD203B41FA5}">
                      <a16:colId xmlns:a16="http://schemas.microsoft.com/office/drawing/2014/main" val="415188477"/>
                    </a:ext>
                  </a:extLst>
                </a:gridCol>
                <a:gridCol w="1741714">
                  <a:extLst>
                    <a:ext uri="{9D8B030D-6E8A-4147-A177-3AD203B41FA5}">
                      <a16:colId xmlns:a16="http://schemas.microsoft.com/office/drawing/2014/main" val="2116589672"/>
                    </a:ext>
                  </a:extLst>
                </a:gridCol>
                <a:gridCol w="1741714">
                  <a:extLst>
                    <a:ext uri="{9D8B030D-6E8A-4147-A177-3AD203B41FA5}">
                      <a16:colId xmlns:a16="http://schemas.microsoft.com/office/drawing/2014/main" val="1988259304"/>
                    </a:ext>
                  </a:extLst>
                </a:gridCol>
                <a:gridCol w="1741714">
                  <a:extLst>
                    <a:ext uri="{9D8B030D-6E8A-4147-A177-3AD203B41FA5}">
                      <a16:colId xmlns:a16="http://schemas.microsoft.com/office/drawing/2014/main" val="2065259818"/>
                    </a:ext>
                  </a:extLst>
                </a:gridCol>
              </a:tblGrid>
              <a:tr h="705064">
                <a:tc>
                  <a:txBody>
                    <a:bodyPr/>
                    <a:lstStyle/>
                    <a:p>
                      <a:pPr algn="ctr"/>
                      <a:r>
                        <a:rPr lang="en-GB" sz="2400" b="1" dirty="0"/>
                        <a:t>Year Group</a:t>
                      </a:r>
                    </a:p>
                  </a:txBody>
                  <a:tcPr/>
                </a:tc>
                <a:tc>
                  <a:txBody>
                    <a:bodyPr/>
                    <a:lstStyle/>
                    <a:p>
                      <a:r>
                        <a:rPr lang="en-GB" b="1" dirty="0"/>
                        <a:t>HT1</a:t>
                      </a:r>
                    </a:p>
                    <a:p>
                      <a:r>
                        <a:rPr lang="en-GB" b="1" dirty="0"/>
                        <a:t>(Sept-Oct)</a:t>
                      </a:r>
                    </a:p>
                  </a:txBody>
                  <a:tcPr/>
                </a:tc>
                <a:tc>
                  <a:txBody>
                    <a:bodyPr/>
                    <a:lstStyle/>
                    <a:p>
                      <a:r>
                        <a:rPr lang="en-GB" b="1" dirty="0"/>
                        <a:t>HT2</a:t>
                      </a:r>
                    </a:p>
                    <a:p>
                      <a:r>
                        <a:rPr lang="en-GB" b="1" dirty="0"/>
                        <a:t>(Nov-Dec)</a:t>
                      </a:r>
                    </a:p>
                  </a:txBody>
                  <a:tcPr/>
                </a:tc>
                <a:tc>
                  <a:txBody>
                    <a:bodyPr/>
                    <a:lstStyle/>
                    <a:p>
                      <a:r>
                        <a:rPr lang="en-GB" b="1" dirty="0"/>
                        <a:t>HT3</a:t>
                      </a:r>
                    </a:p>
                    <a:p>
                      <a:r>
                        <a:rPr lang="en-GB" b="1" dirty="0"/>
                        <a:t>(Jan-Feb)</a:t>
                      </a:r>
                    </a:p>
                  </a:txBody>
                  <a:tcPr/>
                </a:tc>
                <a:tc>
                  <a:txBody>
                    <a:bodyPr/>
                    <a:lstStyle/>
                    <a:p>
                      <a:r>
                        <a:rPr lang="en-GB" b="1" dirty="0"/>
                        <a:t>HT4</a:t>
                      </a:r>
                    </a:p>
                    <a:p>
                      <a:r>
                        <a:rPr lang="en-GB" b="1" dirty="0"/>
                        <a:t>(March-April)</a:t>
                      </a:r>
                    </a:p>
                  </a:txBody>
                  <a:tcPr/>
                </a:tc>
                <a:tc>
                  <a:txBody>
                    <a:bodyPr/>
                    <a:lstStyle/>
                    <a:p>
                      <a:r>
                        <a:rPr lang="en-GB" b="1" dirty="0"/>
                        <a:t>HT5</a:t>
                      </a:r>
                    </a:p>
                    <a:p>
                      <a:r>
                        <a:rPr lang="en-GB" b="1" dirty="0"/>
                        <a:t>(April-May)</a:t>
                      </a:r>
                    </a:p>
                  </a:txBody>
                  <a:tcPr/>
                </a:tc>
                <a:tc>
                  <a:txBody>
                    <a:bodyPr/>
                    <a:lstStyle/>
                    <a:p>
                      <a:r>
                        <a:rPr lang="en-GB" b="1" dirty="0"/>
                        <a:t>HT6</a:t>
                      </a:r>
                    </a:p>
                    <a:p>
                      <a:r>
                        <a:rPr lang="en-GB" b="1" dirty="0"/>
                        <a:t>(June-July)</a:t>
                      </a:r>
                    </a:p>
                  </a:txBody>
                  <a:tcPr/>
                </a:tc>
                <a:extLst>
                  <a:ext uri="{0D108BD9-81ED-4DB2-BD59-A6C34878D82A}">
                    <a16:rowId xmlns:a16="http://schemas.microsoft.com/office/drawing/2014/main" val="1744465016"/>
                  </a:ext>
                </a:extLst>
              </a:tr>
            </a:tbl>
          </a:graphicData>
        </a:graphic>
      </p:graphicFrame>
      <p:pic>
        <p:nvPicPr>
          <p:cNvPr id="1026" name="Picture 2" descr="Walton High School, Stafford Mission Statement, Employees and Hiring ...">
            <a:extLst>
              <a:ext uri="{FF2B5EF4-FFF2-40B4-BE49-F238E27FC236}">
                <a16:creationId xmlns:a16="http://schemas.microsoft.com/office/drawing/2014/main" id="{9C9E15CF-D2C8-40CB-9FD0-BDCA2D324A9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2267" y="71705"/>
            <a:ext cx="580063" cy="580063"/>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id="{840F49B9-2DCB-4BF6-8F97-B4D0A5A16C5B}"/>
              </a:ext>
            </a:extLst>
          </p:cNvPr>
          <p:cNvSpPr/>
          <p:nvPr/>
        </p:nvSpPr>
        <p:spPr>
          <a:xfrm>
            <a:off x="1004047" y="0"/>
            <a:ext cx="11187953" cy="666536"/>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dirty="0">
                <a:solidFill>
                  <a:schemeClr val="bg1"/>
                </a:solidFill>
              </a:rPr>
              <a:t>WALTON HIGH SCHOOL – </a:t>
            </a:r>
            <a:r>
              <a:rPr lang="en-GB" sz="2800" b="1" dirty="0">
                <a:solidFill>
                  <a:srgbClr val="FF0000"/>
                </a:solidFill>
              </a:rPr>
              <a:t>KS3</a:t>
            </a:r>
            <a:r>
              <a:rPr lang="en-GB" sz="2800" b="1" dirty="0">
                <a:solidFill>
                  <a:schemeClr val="bg1"/>
                </a:solidFill>
              </a:rPr>
              <a:t> CURRICULUM OVERVIEW FOR GEOGRAPHY</a:t>
            </a:r>
          </a:p>
        </p:txBody>
      </p:sp>
      <p:graphicFrame>
        <p:nvGraphicFramePr>
          <p:cNvPr id="2" name="Table 1">
            <a:extLst>
              <a:ext uri="{FF2B5EF4-FFF2-40B4-BE49-F238E27FC236}">
                <a16:creationId xmlns:a16="http://schemas.microsoft.com/office/drawing/2014/main" id="{D3FBA3F7-3435-4841-B2C9-52C88567F878}"/>
              </a:ext>
            </a:extLst>
          </p:cNvPr>
          <p:cNvGraphicFramePr>
            <a:graphicFrameLocks noGrp="1"/>
          </p:cNvGraphicFramePr>
          <p:nvPr>
            <p:extLst>
              <p:ext uri="{D42A27DB-BD31-4B8C-83A1-F6EECF244321}">
                <p14:modId xmlns:p14="http://schemas.microsoft.com/office/powerpoint/2010/main" val="1426404004"/>
              </p:ext>
            </p:extLst>
          </p:nvPr>
        </p:nvGraphicFramePr>
        <p:xfrm>
          <a:off x="29980" y="1499016"/>
          <a:ext cx="12162020" cy="5351924"/>
        </p:xfrm>
        <a:graphic>
          <a:graphicData uri="http://schemas.openxmlformats.org/drawingml/2006/table">
            <a:tbl>
              <a:tblPr firstRow="1" bandRow="1">
                <a:tableStyleId>{5940675A-B579-460E-94D1-54222C63F5DA}</a:tableStyleId>
              </a:tblPr>
              <a:tblGrid>
                <a:gridCol w="1603948">
                  <a:extLst>
                    <a:ext uri="{9D8B030D-6E8A-4147-A177-3AD203B41FA5}">
                      <a16:colId xmlns:a16="http://schemas.microsoft.com/office/drawing/2014/main" val="1056271329"/>
                    </a:ext>
                  </a:extLst>
                </a:gridCol>
                <a:gridCol w="2458387">
                  <a:extLst>
                    <a:ext uri="{9D8B030D-6E8A-4147-A177-3AD203B41FA5}">
                      <a16:colId xmlns:a16="http://schemas.microsoft.com/office/drawing/2014/main" val="2627628439"/>
                    </a:ext>
                  </a:extLst>
                </a:gridCol>
                <a:gridCol w="2128603">
                  <a:extLst>
                    <a:ext uri="{9D8B030D-6E8A-4147-A177-3AD203B41FA5}">
                      <a16:colId xmlns:a16="http://schemas.microsoft.com/office/drawing/2014/main" val="1191833750"/>
                    </a:ext>
                  </a:extLst>
                </a:gridCol>
                <a:gridCol w="2188564">
                  <a:extLst>
                    <a:ext uri="{9D8B030D-6E8A-4147-A177-3AD203B41FA5}">
                      <a16:colId xmlns:a16="http://schemas.microsoft.com/office/drawing/2014/main" val="3617068575"/>
                    </a:ext>
                  </a:extLst>
                </a:gridCol>
                <a:gridCol w="2193448">
                  <a:extLst>
                    <a:ext uri="{9D8B030D-6E8A-4147-A177-3AD203B41FA5}">
                      <a16:colId xmlns:a16="http://schemas.microsoft.com/office/drawing/2014/main" val="2141700294"/>
                    </a:ext>
                  </a:extLst>
                </a:gridCol>
                <a:gridCol w="1589070">
                  <a:extLst>
                    <a:ext uri="{9D8B030D-6E8A-4147-A177-3AD203B41FA5}">
                      <a16:colId xmlns:a16="http://schemas.microsoft.com/office/drawing/2014/main" val="3785866748"/>
                    </a:ext>
                  </a:extLst>
                </a:gridCol>
              </a:tblGrid>
              <a:tr h="993284">
                <a:tc rowSpan="2">
                  <a:txBody>
                    <a:bodyPr/>
                    <a:lstStyle/>
                    <a:p>
                      <a:pPr algn="ctr"/>
                      <a:r>
                        <a:rPr lang="en-GB" sz="5400" dirty="0"/>
                        <a:t>7</a:t>
                      </a:r>
                    </a:p>
                  </a:txBody>
                  <a:tcPr/>
                </a:tc>
                <a:tc>
                  <a:txBody>
                    <a:bodyPr/>
                    <a:lstStyle/>
                    <a:p>
                      <a:r>
                        <a:rPr lang="en-GB" sz="1200" b="1" dirty="0"/>
                        <a:t>Main topics</a:t>
                      </a:r>
                    </a:p>
                    <a:p>
                      <a:r>
                        <a:rPr lang="en-GB" sz="1800" kern="1200" dirty="0">
                          <a:solidFill>
                            <a:schemeClr val="tx1"/>
                          </a:solidFill>
                          <a:effectLst/>
                          <a:latin typeface="+mn-lt"/>
                          <a:ea typeface="+mn-ea"/>
                          <a:cs typeface="+mn-cs"/>
                        </a:rPr>
                        <a:t>Rivers (Bangladesh)</a:t>
                      </a:r>
                      <a:endParaRPr lang="en-GB" sz="1200" b="1" dirty="0"/>
                    </a:p>
                    <a:p>
                      <a:endParaRPr lang="en-GB" sz="1200" b="1" dirty="0"/>
                    </a:p>
                    <a:p>
                      <a:endParaRPr lang="en-GB" sz="1200" b="1" dirty="0"/>
                    </a:p>
                  </a:txBody>
                  <a:tcPr/>
                </a:tc>
                <a:tc>
                  <a:txBody>
                    <a:bodyPr/>
                    <a:lstStyle/>
                    <a:p>
                      <a:r>
                        <a:rPr lang="en-GB" sz="1200" b="1" dirty="0"/>
                        <a:t>Main topics</a:t>
                      </a:r>
                    </a:p>
                    <a:p>
                      <a:r>
                        <a:rPr lang="en-GB" sz="1800" kern="1200" dirty="0">
                          <a:solidFill>
                            <a:schemeClr val="tx1"/>
                          </a:solidFill>
                          <a:effectLst/>
                          <a:latin typeface="+mn-lt"/>
                          <a:ea typeface="+mn-ea"/>
                          <a:cs typeface="+mn-cs"/>
                        </a:rPr>
                        <a:t>Urbanisation</a:t>
                      </a:r>
                      <a:endParaRPr lang="en-GB" sz="1200" b="1" dirty="0"/>
                    </a:p>
                  </a:txBody>
                  <a:tcPr/>
                </a:tc>
                <a:tc>
                  <a:txBody>
                    <a:bodyPr/>
                    <a:lstStyle/>
                    <a:p>
                      <a:r>
                        <a:rPr lang="en-GB" sz="1200" b="1" dirty="0"/>
                        <a:t>Main topics</a:t>
                      </a:r>
                    </a:p>
                    <a:p>
                      <a:r>
                        <a:rPr lang="en-GB" sz="1800" kern="1200" dirty="0">
                          <a:solidFill>
                            <a:schemeClr val="tx1"/>
                          </a:solidFill>
                          <a:effectLst/>
                          <a:latin typeface="+mn-lt"/>
                          <a:ea typeface="+mn-ea"/>
                          <a:cs typeface="+mn-cs"/>
                        </a:rPr>
                        <a:t>Ecosystems (Deserts &amp; Rainforests)</a:t>
                      </a:r>
                      <a:endParaRPr lang="en-GB" sz="1200" b="1" dirty="0"/>
                    </a:p>
                  </a:txBody>
                  <a:tcPr/>
                </a:tc>
                <a:tc>
                  <a:txBody>
                    <a:bodyPr/>
                    <a:lstStyle/>
                    <a:p>
                      <a:r>
                        <a:rPr lang="en-GB" sz="1200" b="1" dirty="0"/>
                        <a:t>Main Topics</a:t>
                      </a:r>
                    </a:p>
                    <a:p>
                      <a:r>
                        <a:rPr lang="en-GB" sz="1800" kern="1200" dirty="0">
                          <a:solidFill>
                            <a:schemeClr val="tx1"/>
                          </a:solidFill>
                          <a:effectLst/>
                          <a:latin typeface="+mn-lt"/>
                          <a:ea typeface="+mn-ea"/>
                          <a:cs typeface="+mn-cs"/>
                        </a:rPr>
                        <a:t>Amazing Places</a:t>
                      </a:r>
                      <a:endParaRPr lang="en-GB" sz="1200" b="1" dirty="0"/>
                    </a:p>
                  </a:txBody>
                  <a:tcPr/>
                </a:tc>
                <a:tc>
                  <a:txBody>
                    <a:bodyPr/>
                    <a:lstStyle/>
                    <a:p>
                      <a:r>
                        <a:rPr lang="en-GB" sz="1200" b="1" dirty="0"/>
                        <a:t>Main Topics</a:t>
                      </a:r>
                    </a:p>
                    <a:p>
                      <a:r>
                        <a:rPr lang="en-GB" sz="1800" b="0" dirty="0"/>
                        <a:t>Fieldwork skills</a:t>
                      </a:r>
                    </a:p>
                  </a:txBody>
                  <a:tcPr/>
                </a:tc>
                <a:extLst>
                  <a:ext uri="{0D108BD9-81ED-4DB2-BD59-A6C34878D82A}">
                    <a16:rowId xmlns:a16="http://schemas.microsoft.com/office/drawing/2014/main" val="1389684446"/>
                  </a:ext>
                </a:extLst>
              </a:tr>
              <a:tr h="4260192">
                <a:tc vMerge="1">
                  <a:txBody>
                    <a:bodyPr/>
                    <a:lstStyle/>
                    <a:p>
                      <a:endParaRPr lang="en-GB" dirty="0"/>
                    </a:p>
                  </a:txBody>
                  <a:tcPr/>
                </a:tc>
                <a:tc>
                  <a:txBody>
                    <a:bodyPr/>
                    <a:lstStyle/>
                    <a:p>
                      <a:r>
                        <a:rPr lang="en-GB" sz="1000" kern="1200" dirty="0">
                          <a:solidFill>
                            <a:schemeClr val="tx1"/>
                          </a:solidFill>
                          <a:effectLst/>
                          <a:latin typeface="+mn-lt"/>
                          <a:ea typeface="+mn-ea"/>
                          <a:cs typeface="+mn-cs"/>
                        </a:rPr>
                        <a:t>This topic extends locational knowledge and deepen their spatial awareness of </a:t>
                      </a:r>
                      <a:r>
                        <a:rPr lang="en-GB" sz="1000" i="0" kern="1200" dirty="0">
                          <a:solidFill>
                            <a:schemeClr val="tx1"/>
                          </a:solidFill>
                          <a:effectLst/>
                          <a:latin typeface="+mn-lt"/>
                          <a:ea typeface="+mn-ea"/>
                          <a:cs typeface="+mn-cs"/>
                        </a:rPr>
                        <a:t>global river using maps of the world. They will focus on Bangladesh and understand the struggles and solutions to flooding in an LIC. </a:t>
                      </a:r>
                    </a:p>
                    <a:p>
                      <a:endParaRPr lang="en-GB" sz="1000" i="0" kern="1200" dirty="0">
                        <a:solidFill>
                          <a:schemeClr val="tx1"/>
                        </a:solidFill>
                        <a:effectLst/>
                        <a:latin typeface="+mn-lt"/>
                        <a:ea typeface="+mn-ea"/>
                        <a:cs typeface="+mn-cs"/>
                      </a:endParaRPr>
                    </a:p>
                    <a:p>
                      <a:r>
                        <a:rPr lang="en-GB" sz="1000" i="0" kern="1200" dirty="0">
                          <a:solidFill>
                            <a:schemeClr val="tx1"/>
                          </a:solidFill>
                          <a:effectLst/>
                          <a:latin typeface="+mn-lt"/>
                          <a:ea typeface="+mn-ea"/>
                          <a:cs typeface="+mn-cs"/>
                        </a:rPr>
                        <a:t>Pupils will be encouraged to understand geographical similarities, differences and links between difference places of the river channel.</a:t>
                      </a:r>
                    </a:p>
                    <a:p>
                      <a:endParaRPr lang="en-GB" sz="1000" i="0" kern="1200" dirty="0">
                        <a:solidFill>
                          <a:schemeClr val="tx1"/>
                        </a:solidFill>
                        <a:effectLst/>
                        <a:latin typeface="+mn-lt"/>
                        <a:ea typeface="+mn-ea"/>
                        <a:cs typeface="+mn-cs"/>
                      </a:endParaRPr>
                    </a:p>
                    <a:p>
                      <a:r>
                        <a:rPr lang="en-GB" sz="1000" i="0" kern="1200" dirty="0">
                          <a:solidFill>
                            <a:schemeClr val="tx1"/>
                          </a:solidFill>
                          <a:effectLst/>
                          <a:latin typeface="+mn-lt"/>
                          <a:ea typeface="+mn-ea"/>
                          <a:cs typeface="+mn-cs"/>
                        </a:rPr>
                        <a:t>Pupils will understand, through the use of detailed place-based exemplars at a variety of scales, the key processes in physical geography relating to: rocks, weathering and soils.</a:t>
                      </a:r>
                    </a:p>
                    <a:p>
                      <a:endParaRPr lang="en-GB" sz="1000" b="1" dirty="0"/>
                    </a:p>
                    <a:p>
                      <a:endParaRPr lang="en-GB" sz="1000" b="1" dirty="0"/>
                    </a:p>
                    <a:p>
                      <a:endParaRPr lang="en-GB" sz="1000" b="1" dirty="0"/>
                    </a:p>
                    <a:p>
                      <a:endParaRPr lang="en-GB" sz="1000" b="1" dirty="0"/>
                    </a:p>
                  </a:txBody>
                  <a:tcPr/>
                </a:tc>
                <a:tc>
                  <a:txBody>
                    <a:bodyPr/>
                    <a:lstStyle/>
                    <a:p>
                      <a:r>
                        <a:rPr lang="en-GB" sz="1000" b="0" i="0" dirty="0"/>
                        <a:t>This topics looks at the theory of cities and the reality of living in them. Focusing on Rio, Dubai, Lagos and cities in the UK.</a:t>
                      </a:r>
                    </a:p>
                    <a:p>
                      <a:endParaRPr lang="en-GB" sz="1000" b="0" i="0" dirty="0"/>
                    </a:p>
                    <a:p>
                      <a:r>
                        <a:rPr lang="en-GB" sz="1000" b="0" i="0" dirty="0"/>
                        <a:t>This topic will open the eyes of students to those less fortunate than themselves and via virtual tours will get a birds eye view of life in some of the most amazing, dysfunctional and crazy places around the world. </a:t>
                      </a:r>
                    </a:p>
                    <a:p>
                      <a:endParaRPr lang="en-GB" sz="1000" b="0" i="0" dirty="0"/>
                    </a:p>
                    <a:p>
                      <a:r>
                        <a:rPr lang="en-GB" sz="1000" b="0" i="0" dirty="0"/>
                        <a:t>Students will learn how cities are laid out and what to expect in these cities. They will put this learning into practice at the end of the year on their human fieldwork trip to Lichfield. </a:t>
                      </a:r>
                    </a:p>
                  </a:txBody>
                  <a:tcPr/>
                </a:tc>
                <a:tc>
                  <a:txBody>
                    <a:bodyPr/>
                    <a:lstStyle/>
                    <a:p>
                      <a:r>
                        <a:rPr lang="en-GB" sz="1000" i="0" kern="1200" dirty="0">
                          <a:solidFill>
                            <a:schemeClr val="tx1"/>
                          </a:solidFill>
                          <a:effectLst/>
                          <a:latin typeface="+mn-lt"/>
                          <a:ea typeface="+mn-ea"/>
                          <a:cs typeface="+mn-cs"/>
                        </a:rPr>
                        <a:t>This topic extends locational knowledge and deepen their spatial awareness of the Amazon rainforest and the Sahara Desert  using maps of the world.</a:t>
                      </a:r>
                    </a:p>
                    <a:p>
                      <a:endParaRPr lang="en-GB" sz="1000" i="0" kern="1200" dirty="0">
                        <a:solidFill>
                          <a:schemeClr val="tx1"/>
                        </a:solidFill>
                        <a:effectLst/>
                        <a:latin typeface="+mn-lt"/>
                        <a:ea typeface="+mn-ea"/>
                        <a:cs typeface="+mn-cs"/>
                      </a:endParaRPr>
                    </a:p>
                    <a:p>
                      <a:r>
                        <a:rPr lang="en-GB" sz="1000" i="0" kern="1200" dirty="0">
                          <a:solidFill>
                            <a:schemeClr val="tx1"/>
                          </a:solidFill>
                          <a:effectLst/>
                          <a:latin typeface="+mn-lt"/>
                          <a:ea typeface="+mn-ea"/>
                          <a:cs typeface="+mn-cs"/>
                        </a:rPr>
                        <a:t>This topic will develop knowledge of environmental regions, for example global biomes and the location of rainforests throughout the world,  key physical and human characteristics such as plant and animal adaptations, climate characteristics, countries </a:t>
                      </a:r>
                    </a:p>
                    <a:p>
                      <a:r>
                        <a:rPr lang="en-GB" sz="1000" i="0" kern="1200" dirty="0">
                          <a:solidFill>
                            <a:schemeClr val="tx1"/>
                          </a:solidFill>
                          <a:effectLst/>
                          <a:latin typeface="+mn-lt"/>
                          <a:ea typeface="+mn-ea"/>
                          <a:cs typeface="+mn-cs"/>
                        </a:rPr>
                        <a:t>(Brazil) and major cities within Brazil.</a:t>
                      </a:r>
                    </a:p>
                    <a:p>
                      <a:r>
                        <a:rPr lang="en-GB" sz="1000" i="0" kern="1200" dirty="0">
                          <a:solidFill>
                            <a:schemeClr val="tx1"/>
                          </a:solidFill>
                          <a:effectLst/>
                          <a:latin typeface="+mn-lt"/>
                          <a:ea typeface="+mn-ea"/>
                          <a:cs typeface="+mn-cs"/>
                        </a:rPr>
                        <a:t>Pupils will understand through the use of detailed place-based exemplars at a variety of scales, the key processes in physical geography relating to: rocks, weathering and soils; weather and climate.</a:t>
                      </a:r>
                    </a:p>
                    <a:p>
                      <a:endParaRPr lang="en-GB" sz="1000" i="0" kern="1200" dirty="0">
                        <a:solidFill>
                          <a:schemeClr val="tx1"/>
                        </a:solidFill>
                        <a:effectLst/>
                        <a:latin typeface="+mn-lt"/>
                        <a:ea typeface="+mn-ea"/>
                        <a:cs typeface="+mn-cs"/>
                      </a:endParaRPr>
                    </a:p>
                    <a:p>
                      <a:r>
                        <a:rPr lang="en-GB" sz="1000" i="0" kern="1200" dirty="0">
                          <a:solidFill>
                            <a:schemeClr val="tx1"/>
                          </a:solidFill>
                          <a:effectLst/>
                          <a:latin typeface="+mn-lt"/>
                          <a:ea typeface="+mn-ea"/>
                          <a:cs typeface="+mn-cs"/>
                        </a:rPr>
                        <a:t>Understand how human and physical processes interact to influence, and change landscapes, environments and the climate; and how human activity relies on effective functioning of natural system.</a:t>
                      </a:r>
                    </a:p>
                    <a:p>
                      <a:endParaRPr lang="en-GB" sz="1000" b="1"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kern="1200" dirty="0">
                          <a:solidFill>
                            <a:schemeClr val="tx1"/>
                          </a:solidFill>
                          <a:effectLst/>
                          <a:latin typeface="+mn-lt"/>
                          <a:ea typeface="+mn-ea"/>
                          <a:cs typeface="+mn-cs"/>
                        </a:rPr>
                        <a:t>This topic extends locational knowledge and deepen their spatial awareness of the Pacific Ocean, the Atlantic Ocean, South America, Russia, and Greenland using maps of the world.</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000" kern="1200" dirty="0">
                        <a:solidFill>
                          <a:schemeClr val="tx1"/>
                        </a:solidFill>
                        <a:effectLst/>
                        <a:latin typeface="+mn-lt"/>
                        <a:ea typeface="+mn-ea"/>
                        <a:cs typeface="+mn-cs"/>
                      </a:endParaRPr>
                    </a:p>
                    <a:p>
                      <a:r>
                        <a:rPr lang="en-GB" sz="1000" kern="1200" dirty="0">
                          <a:solidFill>
                            <a:schemeClr val="tx1"/>
                          </a:solidFill>
                          <a:effectLst/>
                          <a:latin typeface="+mn-lt"/>
                          <a:ea typeface="+mn-ea"/>
                          <a:cs typeface="+mn-cs"/>
                        </a:rPr>
                        <a:t>This topic will develop knowledge of environmental regions, for example the Aral Sea and the Northern Lights. Pupils will be encouraged to understand geographical similarities, differences and links between places – comparing and contrasting to find links.</a:t>
                      </a:r>
                    </a:p>
                    <a:p>
                      <a:endParaRPr lang="en-GB" sz="1000" kern="1200" dirty="0">
                        <a:solidFill>
                          <a:schemeClr val="tx1"/>
                        </a:solidFill>
                        <a:effectLst/>
                        <a:latin typeface="+mn-lt"/>
                        <a:ea typeface="+mn-ea"/>
                        <a:cs typeface="+mn-cs"/>
                      </a:endParaRPr>
                    </a:p>
                    <a:p>
                      <a:r>
                        <a:rPr lang="en-GB" sz="1000" kern="1200" dirty="0">
                          <a:solidFill>
                            <a:schemeClr val="tx1"/>
                          </a:solidFill>
                          <a:effectLst/>
                          <a:latin typeface="+mn-lt"/>
                          <a:ea typeface="+mn-ea"/>
                          <a:cs typeface="+mn-cs"/>
                        </a:rPr>
                        <a:t>Pupils will understand how human and physical processes interact to influence, and change landscapes, environments, and the climate; and how human activity relies on effective functioning of natural system.</a:t>
                      </a:r>
                    </a:p>
                    <a:p>
                      <a:r>
                        <a:rPr lang="en-GB" sz="1000" kern="1200" dirty="0">
                          <a:solidFill>
                            <a:schemeClr val="tx1"/>
                          </a:solidFill>
                          <a:effectLst/>
                          <a:latin typeface="+mn-lt"/>
                          <a:ea typeface="+mn-ea"/>
                          <a:cs typeface="+mn-cs"/>
                        </a:rPr>
                        <a:t>Pupils will build on their knowledge of globes, maps and atlases and apply and develop this knowledge routinely in the classroom.</a:t>
                      </a:r>
                      <a:endParaRPr lang="en-GB" sz="1000" b="1" dirty="0"/>
                    </a:p>
                  </a:txBody>
                  <a:tcPr/>
                </a:tc>
                <a:tc>
                  <a:txBody>
                    <a:bodyPr/>
                    <a:lstStyle/>
                    <a:p>
                      <a:r>
                        <a:rPr lang="en-GB" sz="1000" b="0" u="none" dirty="0"/>
                        <a:t>Fieldtrip to Lichfield to practise human fieldwork methods. </a:t>
                      </a:r>
                    </a:p>
                    <a:p>
                      <a:r>
                        <a:rPr lang="en-GB" sz="1000" b="0" u="none" dirty="0"/>
                        <a:t>Write up for data presentation and analysis of data.</a:t>
                      </a:r>
                    </a:p>
                    <a:p>
                      <a:endParaRPr lang="en-GB" sz="1000" b="0" u="none"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sz="1000" b="0" u="none" dirty="0"/>
                        <a:t>Students will learn how to complete an Environmental Quality Survey, A Bipolar survey, traffic &amp; pedestrian counts and a land use survey.</a:t>
                      </a:r>
                    </a:p>
                    <a:p>
                      <a:endParaRPr lang="en-GB" sz="1000" b="0" u="none" dirty="0"/>
                    </a:p>
                    <a:p>
                      <a:r>
                        <a:rPr lang="en-GB" sz="1000" b="0" u="none" dirty="0"/>
                        <a:t>Evaluation of fieldwork. </a:t>
                      </a:r>
                    </a:p>
                    <a:p>
                      <a:endParaRPr lang="en-GB" sz="1000" b="0" u="none" dirty="0"/>
                    </a:p>
                  </a:txBody>
                  <a:tcPr/>
                </a:tc>
                <a:extLst>
                  <a:ext uri="{0D108BD9-81ED-4DB2-BD59-A6C34878D82A}">
                    <a16:rowId xmlns:a16="http://schemas.microsoft.com/office/drawing/2014/main" val="1929438187"/>
                  </a:ext>
                </a:extLst>
              </a:tr>
            </a:tbl>
          </a:graphicData>
        </a:graphic>
      </p:graphicFrame>
    </p:spTree>
    <p:extLst>
      <p:ext uri="{BB962C8B-B14F-4D97-AF65-F5344CB8AC3E}">
        <p14:creationId xmlns:p14="http://schemas.microsoft.com/office/powerpoint/2010/main" val="10156402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3AA6274D-5CB0-406A-8AFB-D93342B1EA92}"/>
              </a:ext>
            </a:extLst>
          </p:cNvPr>
          <p:cNvGraphicFramePr>
            <a:graphicFrameLocks noGrp="1"/>
          </p:cNvGraphicFramePr>
          <p:nvPr/>
        </p:nvGraphicFramePr>
        <p:xfrm>
          <a:off x="29980" y="666536"/>
          <a:ext cx="12162020" cy="705064"/>
        </p:xfrm>
        <a:graphic>
          <a:graphicData uri="http://schemas.openxmlformats.org/drawingml/2006/table">
            <a:tbl>
              <a:tblPr firstRow="1" bandRow="1">
                <a:tableStyleId>{5940675A-B579-460E-94D1-54222C63F5DA}</a:tableStyleId>
              </a:tblPr>
              <a:tblGrid>
                <a:gridCol w="1711736">
                  <a:extLst>
                    <a:ext uri="{9D8B030D-6E8A-4147-A177-3AD203B41FA5}">
                      <a16:colId xmlns:a16="http://schemas.microsoft.com/office/drawing/2014/main" val="1323354650"/>
                    </a:ext>
                  </a:extLst>
                </a:gridCol>
                <a:gridCol w="1741714">
                  <a:extLst>
                    <a:ext uri="{9D8B030D-6E8A-4147-A177-3AD203B41FA5}">
                      <a16:colId xmlns:a16="http://schemas.microsoft.com/office/drawing/2014/main" val="2268397797"/>
                    </a:ext>
                  </a:extLst>
                </a:gridCol>
                <a:gridCol w="1741714">
                  <a:extLst>
                    <a:ext uri="{9D8B030D-6E8A-4147-A177-3AD203B41FA5}">
                      <a16:colId xmlns:a16="http://schemas.microsoft.com/office/drawing/2014/main" val="1411940593"/>
                    </a:ext>
                  </a:extLst>
                </a:gridCol>
                <a:gridCol w="1741714">
                  <a:extLst>
                    <a:ext uri="{9D8B030D-6E8A-4147-A177-3AD203B41FA5}">
                      <a16:colId xmlns:a16="http://schemas.microsoft.com/office/drawing/2014/main" val="415188477"/>
                    </a:ext>
                  </a:extLst>
                </a:gridCol>
                <a:gridCol w="1741714">
                  <a:extLst>
                    <a:ext uri="{9D8B030D-6E8A-4147-A177-3AD203B41FA5}">
                      <a16:colId xmlns:a16="http://schemas.microsoft.com/office/drawing/2014/main" val="2116589672"/>
                    </a:ext>
                  </a:extLst>
                </a:gridCol>
                <a:gridCol w="1741714">
                  <a:extLst>
                    <a:ext uri="{9D8B030D-6E8A-4147-A177-3AD203B41FA5}">
                      <a16:colId xmlns:a16="http://schemas.microsoft.com/office/drawing/2014/main" val="1988259304"/>
                    </a:ext>
                  </a:extLst>
                </a:gridCol>
                <a:gridCol w="1741714">
                  <a:extLst>
                    <a:ext uri="{9D8B030D-6E8A-4147-A177-3AD203B41FA5}">
                      <a16:colId xmlns:a16="http://schemas.microsoft.com/office/drawing/2014/main" val="2065259818"/>
                    </a:ext>
                  </a:extLst>
                </a:gridCol>
              </a:tblGrid>
              <a:tr h="705064">
                <a:tc>
                  <a:txBody>
                    <a:bodyPr/>
                    <a:lstStyle/>
                    <a:p>
                      <a:pPr algn="ctr"/>
                      <a:r>
                        <a:rPr lang="en-GB" sz="2400" b="1" dirty="0"/>
                        <a:t>Year Group</a:t>
                      </a:r>
                    </a:p>
                  </a:txBody>
                  <a:tcPr/>
                </a:tc>
                <a:tc>
                  <a:txBody>
                    <a:bodyPr/>
                    <a:lstStyle/>
                    <a:p>
                      <a:r>
                        <a:rPr lang="en-GB" b="1" dirty="0"/>
                        <a:t>HT1</a:t>
                      </a:r>
                    </a:p>
                    <a:p>
                      <a:r>
                        <a:rPr lang="en-GB" b="1" dirty="0"/>
                        <a:t>(Sept-Oct)</a:t>
                      </a:r>
                    </a:p>
                  </a:txBody>
                  <a:tcPr/>
                </a:tc>
                <a:tc>
                  <a:txBody>
                    <a:bodyPr/>
                    <a:lstStyle/>
                    <a:p>
                      <a:r>
                        <a:rPr lang="en-GB" b="1" dirty="0"/>
                        <a:t>HT2</a:t>
                      </a:r>
                    </a:p>
                    <a:p>
                      <a:r>
                        <a:rPr lang="en-GB" b="1" dirty="0"/>
                        <a:t>(Nov-Dec)</a:t>
                      </a:r>
                    </a:p>
                  </a:txBody>
                  <a:tcPr/>
                </a:tc>
                <a:tc>
                  <a:txBody>
                    <a:bodyPr/>
                    <a:lstStyle/>
                    <a:p>
                      <a:r>
                        <a:rPr lang="en-GB" b="1" dirty="0"/>
                        <a:t>HT3</a:t>
                      </a:r>
                    </a:p>
                    <a:p>
                      <a:r>
                        <a:rPr lang="en-GB" b="1" dirty="0"/>
                        <a:t>(Jan-Feb)</a:t>
                      </a:r>
                    </a:p>
                  </a:txBody>
                  <a:tcPr/>
                </a:tc>
                <a:tc>
                  <a:txBody>
                    <a:bodyPr/>
                    <a:lstStyle/>
                    <a:p>
                      <a:r>
                        <a:rPr lang="en-GB" b="1" dirty="0"/>
                        <a:t>HT4</a:t>
                      </a:r>
                    </a:p>
                    <a:p>
                      <a:r>
                        <a:rPr lang="en-GB" b="1" dirty="0"/>
                        <a:t>(March-April)</a:t>
                      </a:r>
                    </a:p>
                  </a:txBody>
                  <a:tcPr/>
                </a:tc>
                <a:tc>
                  <a:txBody>
                    <a:bodyPr/>
                    <a:lstStyle/>
                    <a:p>
                      <a:r>
                        <a:rPr lang="en-GB" b="1" dirty="0"/>
                        <a:t>HT5</a:t>
                      </a:r>
                    </a:p>
                    <a:p>
                      <a:r>
                        <a:rPr lang="en-GB" b="1" dirty="0"/>
                        <a:t>(April-May)</a:t>
                      </a:r>
                    </a:p>
                  </a:txBody>
                  <a:tcPr/>
                </a:tc>
                <a:tc>
                  <a:txBody>
                    <a:bodyPr/>
                    <a:lstStyle/>
                    <a:p>
                      <a:r>
                        <a:rPr lang="en-GB" b="1" dirty="0"/>
                        <a:t>HT6</a:t>
                      </a:r>
                    </a:p>
                    <a:p>
                      <a:r>
                        <a:rPr lang="en-GB" b="1" dirty="0"/>
                        <a:t>(June-July)</a:t>
                      </a:r>
                    </a:p>
                  </a:txBody>
                  <a:tcPr/>
                </a:tc>
                <a:extLst>
                  <a:ext uri="{0D108BD9-81ED-4DB2-BD59-A6C34878D82A}">
                    <a16:rowId xmlns:a16="http://schemas.microsoft.com/office/drawing/2014/main" val="1744465016"/>
                  </a:ext>
                </a:extLst>
              </a:tr>
            </a:tbl>
          </a:graphicData>
        </a:graphic>
      </p:graphicFrame>
      <p:pic>
        <p:nvPicPr>
          <p:cNvPr id="1026" name="Picture 2" descr="Walton High School, Stafford Mission Statement, Employees and Hiring ...">
            <a:extLst>
              <a:ext uri="{FF2B5EF4-FFF2-40B4-BE49-F238E27FC236}">
                <a16:creationId xmlns:a16="http://schemas.microsoft.com/office/drawing/2014/main" id="{9C9E15CF-D2C8-40CB-9FD0-BDCA2D324A9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2267" y="71705"/>
            <a:ext cx="580063" cy="580063"/>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id="{840F49B9-2DCB-4BF6-8F97-B4D0A5A16C5B}"/>
              </a:ext>
            </a:extLst>
          </p:cNvPr>
          <p:cNvSpPr/>
          <p:nvPr/>
        </p:nvSpPr>
        <p:spPr>
          <a:xfrm>
            <a:off x="1004047" y="0"/>
            <a:ext cx="11187953" cy="666536"/>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dirty="0">
                <a:solidFill>
                  <a:schemeClr val="bg1"/>
                </a:solidFill>
              </a:rPr>
              <a:t>WALTON HIGH SCHOOL – </a:t>
            </a:r>
            <a:r>
              <a:rPr lang="en-GB" sz="2800" b="1" dirty="0">
                <a:solidFill>
                  <a:srgbClr val="FF0000"/>
                </a:solidFill>
              </a:rPr>
              <a:t>KS3</a:t>
            </a:r>
            <a:r>
              <a:rPr lang="en-GB" sz="2800" b="1" dirty="0">
                <a:solidFill>
                  <a:schemeClr val="bg1"/>
                </a:solidFill>
              </a:rPr>
              <a:t> CURRICULUM OVERVIEW FOR GEOGRAPHY</a:t>
            </a:r>
          </a:p>
        </p:txBody>
      </p:sp>
      <p:graphicFrame>
        <p:nvGraphicFramePr>
          <p:cNvPr id="7" name="Table 6">
            <a:extLst>
              <a:ext uri="{FF2B5EF4-FFF2-40B4-BE49-F238E27FC236}">
                <a16:creationId xmlns:a16="http://schemas.microsoft.com/office/drawing/2014/main" id="{6FC6C982-819C-46F2-A52F-6339EF5922F0}"/>
              </a:ext>
            </a:extLst>
          </p:cNvPr>
          <p:cNvGraphicFramePr>
            <a:graphicFrameLocks noGrp="1"/>
          </p:cNvGraphicFramePr>
          <p:nvPr>
            <p:extLst>
              <p:ext uri="{D42A27DB-BD31-4B8C-83A1-F6EECF244321}">
                <p14:modId xmlns:p14="http://schemas.microsoft.com/office/powerpoint/2010/main" val="255438799"/>
              </p:ext>
            </p:extLst>
          </p:nvPr>
        </p:nvGraphicFramePr>
        <p:xfrm>
          <a:off x="29980" y="1457857"/>
          <a:ext cx="12162020" cy="4907280"/>
        </p:xfrm>
        <a:graphic>
          <a:graphicData uri="http://schemas.openxmlformats.org/drawingml/2006/table">
            <a:tbl>
              <a:tblPr firstRow="1" bandRow="1">
                <a:tableStyleId>{5940675A-B579-460E-94D1-54222C63F5DA}</a:tableStyleId>
              </a:tblPr>
              <a:tblGrid>
                <a:gridCol w="1723869">
                  <a:extLst>
                    <a:ext uri="{9D8B030D-6E8A-4147-A177-3AD203B41FA5}">
                      <a16:colId xmlns:a16="http://schemas.microsoft.com/office/drawing/2014/main" val="1056271329"/>
                    </a:ext>
                  </a:extLst>
                </a:gridCol>
                <a:gridCol w="2862199">
                  <a:extLst>
                    <a:ext uri="{9D8B030D-6E8A-4147-A177-3AD203B41FA5}">
                      <a16:colId xmlns:a16="http://schemas.microsoft.com/office/drawing/2014/main" val="2627628439"/>
                    </a:ext>
                  </a:extLst>
                </a:gridCol>
                <a:gridCol w="3028935">
                  <a:extLst>
                    <a:ext uri="{9D8B030D-6E8A-4147-A177-3AD203B41FA5}">
                      <a16:colId xmlns:a16="http://schemas.microsoft.com/office/drawing/2014/main" val="1191833750"/>
                    </a:ext>
                  </a:extLst>
                </a:gridCol>
                <a:gridCol w="2653259">
                  <a:extLst>
                    <a:ext uri="{9D8B030D-6E8A-4147-A177-3AD203B41FA5}">
                      <a16:colId xmlns:a16="http://schemas.microsoft.com/office/drawing/2014/main" val="2141700294"/>
                    </a:ext>
                  </a:extLst>
                </a:gridCol>
                <a:gridCol w="1893758">
                  <a:extLst>
                    <a:ext uri="{9D8B030D-6E8A-4147-A177-3AD203B41FA5}">
                      <a16:colId xmlns:a16="http://schemas.microsoft.com/office/drawing/2014/main" val="3785866748"/>
                    </a:ext>
                  </a:extLst>
                </a:gridCol>
              </a:tblGrid>
              <a:tr h="705064">
                <a:tc rowSpan="2">
                  <a:txBody>
                    <a:bodyPr/>
                    <a:lstStyle/>
                    <a:p>
                      <a:pPr algn="ctr"/>
                      <a:r>
                        <a:rPr lang="en-GB" sz="5400" dirty="0"/>
                        <a:t>8</a:t>
                      </a:r>
                    </a:p>
                  </a:txBody>
                  <a:tcPr/>
                </a:tc>
                <a:tc>
                  <a:txBody>
                    <a:bodyPr/>
                    <a:lstStyle/>
                    <a:p>
                      <a:r>
                        <a:rPr lang="en-GB" sz="1200" b="1" dirty="0"/>
                        <a:t>Main topics </a:t>
                      </a:r>
                      <a:r>
                        <a:rPr lang="en-GB" sz="1200" b="1" dirty="0">
                          <a:solidFill>
                            <a:srgbClr val="FF0000"/>
                          </a:solidFill>
                        </a:rPr>
                        <a:t>(ONLY 1 LESSON A WEEK)</a:t>
                      </a:r>
                    </a:p>
                    <a:p>
                      <a:r>
                        <a:rPr lang="en-GB" sz="1800" kern="1200" dirty="0">
                          <a:solidFill>
                            <a:schemeClr val="tx1"/>
                          </a:solidFill>
                          <a:effectLst/>
                          <a:latin typeface="+mn-lt"/>
                          <a:ea typeface="+mn-ea"/>
                          <a:cs typeface="+mn-cs"/>
                        </a:rPr>
                        <a:t>Population</a:t>
                      </a:r>
                      <a:endParaRPr lang="en-GB" sz="1200" b="1" dirty="0"/>
                    </a:p>
                  </a:txBody>
                  <a:tcPr/>
                </a:tc>
                <a:tc>
                  <a:txBody>
                    <a:bodyPr/>
                    <a:lstStyle/>
                    <a:p>
                      <a:r>
                        <a:rPr lang="en-GB" sz="1200" b="1" dirty="0"/>
                        <a:t>Main topics</a:t>
                      </a:r>
                    </a:p>
                    <a:p>
                      <a:r>
                        <a:rPr lang="en-GB" sz="1800" kern="1200" dirty="0">
                          <a:solidFill>
                            <a:schemeClr val="tx1"/>
                          </a:solidFill>
                          <a:effectLst/>
                          <a:latin typeface="+mn-lt"/>
                          <a:ea typeface="+mn-ea"/>
                          <a:cs typeface="+mn-cs"/>
                        </a:rPr>
                        <a:t>Coasts &amp; Oceans</a:t>
                      </a:r>
                      <a:endParaRPr lang="en-GB" sz="1200" b="1" dirty="0"/>
                    </a:p>
                  </a:txBody>
                  <a:tcPr/>
                </a:tc>
                <a:tc>
                  <a:txBody>
                    <a:bodyPr/>
                    <a:lstStyle/>
                    <a:p>
                      <a:r>
                        <a:rPr lang="en-GB" sz="1200" b="1" dirty="0"/>
                        <a:t>Main Topics</a:t>
                      </a:r>
                    </a:p>
                    <a:p>
                      <a:r>
                        <a:rPr lang="en-GB" sz="1800" kern="1200" dirty="0">
                          <a:solidFill>
                            <a:schemeClr val="tx1"/>
                          </a:solidFill>
                          <a:effectLst/>
                          <a:latin typeface="+mn-lt"/>
                          <a:ea typeface="+mn-ea"/>
                          <a:cs typeface="+mn-cs"/>
                        </a:rPr>
                        <a:t>Glaciation</a:t>
                      </a:r>
                      <a:endParaRPr lang="en-GB" sz="1800" b="1" dirty="0"/>
                    </a:p>
                  </a:txBody>
                  <a:tcPr/>
                </a:tc>
                <a:tc>
                  <a:txBody>
                    <a:bodyPr/>
                    <a:lstStyle/>
                    <a:p>
                      <a:r>
                        <a:rPr lang="en-GB" sz="1200" b="1" dirty="0"/>
                        <a:t>Main Topics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tx1"/>
                          </a:solidFill>
                          <a:effectLst/>
                          <a:latin typeface="+mn-lt"/>
                          <a:ea typeface="+mn-ea"/>
                          <a:cs typeface="+mn-cs"/>
                        </a:rPr>
                        <a:t>Weather &amp; Climate (Hazards)</a:t>
                      </a:r>
                      <a:endParaRPr lang="en-GB" sz="1200" b="1" dirty="0"/>
                    </a:p>
                    <a:p>
                      <a:endParaRPr lang="en-GB" sz="1200" b="1" dirty="0"/>
                    </a:p>
                  </a:txBody>
                  <a:tcPr/>
                </a:tc>
                <a:extLst>
                  <a:ext uri="{0D108BD9-81ED-4DB2-BD59-A6C34878D82A}">
                    <a16:rowId xmlns:a16="http://schemas.microsoft.com/office/drawing/2014/main" val="1389684446"/>
                  </a:ext>
                </a:extLst>
              </a:tr>
              <a:tr h="705064">
                <a:tc vMerge="1">
                  <a:txBody>
                    <a:bodyPr/>
                    <a:lstStyle/>
                    <a:p>
                      <a:endParaRPr lang="en-GB" dirty="0"/>
                    </a:p>
                  </a:txBody>
                  <a:tcPr/>
                </a:tc>
                <a:tc>
                  <a:txBody>
                    <a:bodyPr/>
                    <a:lstStyle/>
                    <a:p>
                      <a:r>
                        <a:rPr lang="en-GB" sz="1000" b="0" i="0" kern="1200" dirty="0">
                          <a:solidFill>
                            <a:schemeClr val="tx1"/>
                          </a:solidFill>
                          <a:effectLst/>
                          <a:latin typeface="+mn-lt"/>
                          <a:ea typeface="+mn-ea"/>
                          <a:cs typeface="+mn-cs"/>
                        </a:rPr>
                        <a:t>This topic extends locational knowledge and deepen their spatial awareness of population distribution using maps of the world. Pupils will understand, through the use of detailed place-based exemplars at a variety of scales, where people live; the link between people, the environment and the climate. </a:t>
                      </a:r>
                    </a:p>
                    <a:p>
                      <a:endParaRPr lang="en-GB" sz="1000" b="0" i="0" kern="1200" dirty="0">
                        <a:solidFill>
                          <a:schemeClr val="tx1"/>
                        </a:solidFill>
                        <a:effectLst/>
                        <a:latin typeface="+mn-lt"/>
                        <a:ea typeface="+mn-ea"/>
                        <a:cs typeface="+mn-cs"/>
                      </a:endParaRPr>
                    </a:p>
                    <a:p>
                      <a:r>
                        <a:rPr lang="en-GB" sz="1000" b="0" i="0" kern="1200" dirty="0">
                          <a:solidFill>
                            <a:schemeClr val="tx1"/>
                          </a:solidFill>
                          <a:effectLst/>
                          <a:latin typeface="+mn-lt"/>
                          <a:ea typeface="+mn-ea"/>
                          <a:cs typeface="+mn-cs"/>
                        </a:rPr>
                        <a:t>Pupils will also understand the connection between people and resources and the carrying capacity of land. </a:t>
                      </a:r>
                    </a:p>
                    <a:p>
                      <a:endParaRPr lang="en-GB" sz="1000" b="0" i="0" kern="1200" dirty="0">
                        <a:solidFill>
                          <a:schemeClr val="tx1"/>
                        </a:solidFill>
                        <a:effectLst/>
                        <a:latin typeface="+mn-lt"/>
                        <a:ea typeface="+mn-ea"/>
                        <a:cs typeface="+mn-cs"/>
                      </a:endParaRPr>
                    </a:p>
                    <a:p>
                      <a:r>
                        <a:rPr lang="en-GB" sz="1000" b="0" i="0" kern="1200" dirty="0">
                          <a:solidFill>
                            <a:schemeClr val="tx1"/>
                          </a:solidFill>
                          <a:effectLst/>
                          <a:latin typeface="+mn-lt"/>
                          <a:ea typeface="+mn-ea"/>
                          <a:cs typeface="+mn-cs"/>
                        </a:rPr>
                        <a:t>Pupils will study contrasting population policies to reduce the growth of populations and evaluate the success of those policies. (China &amp; Kerala, India) </a:t>
                      </a:r>
                      <a:endParaRPr lang="en-GB" sz="1000" b="0" i="0" dirty="0"/>
                    </a:p>
                    <a:p>
                      <a:endParaRPr lang="en-GB" sz="1000" b="1" i="0" dirty="0"/>
                    </a:p>
                    <a:p>
                      <a:endParaRPr lang="en-GB" sz="1000" b="1" i="0" dirty="0"/>
                    </a:p>
                    <a:p>
                      <a:endParaRPr lang="en-GB" sz="1000" b="1" i="0" dirty="0"/>
                    </a:p>
                    <a:p>
                      <a:endParaRPr lang="en-GB" sz="1000" b="1" i="0" dirty="0"/>
                    </a:p>
                  </a:txBody>
                  <a:tcPr/>
                </a:tc>
                <a:tc>
                  <a:txBody>
                    <a:bodyPr/>
                    <a:lstStyle/>
                    <a:p>
                      <a:r>
                        <a:rPr lang="en-GB" sz="1000" i="0" kern="1200" dirty="0">
                          <a:solidFill>
                            <a:schemeClr val="tx1"/>
                          </a:solidFill>
                          <a:effectLst/>
                          <a:latin typeface="+mn-lt"/>
                          <a:ea typeface="+mn-ea"/>
                          <a:cs typeface="+mn-cs"/>
                        </a:rPr>
                        <a:t>This topic extends locational knowledge and deepen their spatial awareness of different coastal landforms using maps and photographs.</a:t>
                      </a:r>
                    </a:p>
                    <a:p>
                      <a:endParaRPr lang="en-GB" sz="1000" i="0" kern="1200" dirty="0">
                        <a:solidFill>
                          <a:schemeClr val="tx1"/>
                        </a:solidFill>
                        <a:effectLst/>
                        <a:latin typeface="+mn-lt"/>
                        <a:ea typeface="+mn-ea"/>
                        <a:cs typeface="+mn-cs"/>
                      </a:endParaRPr>
                    </a:p>
                    <a:p>
                      <a:r>
                        <a:rPr lang="en-GB" sz="1000" i="0" kern="1200" dirty="0">
                          <a:solidFill>
                            <a:schemeClr val="tx1"/>
                          </a:solidFill>
                          <a:effectLst/>
                          <a:latin typeface="+mn-lt"/>
                          <a:ea typeface="+mn-ea"/>
                          <a:cs typeface="+mn-cs"/>
                        </a:rPr>
                        <a:t>Pupils will be encouraged to understand geographical similarities, differences and links between places by examining coastal flooding events in the UK.</a:t>
                      </a:r>
                    </a:p>
                    <a:p>
                      <a:endParaRPr lang="en-GB" sz="1000" i="0" kern="1200" dirty="0">
                        <a:solidFill>
                          <a:schemeClr val="tx1"/>
                        </a:solidFill>
                        <a:effectLst/>
                        <a:latin typeface="+mn-lt"/>
                        <a:ea typeface="+mn-ea"/>
                        <a:cs typeface="+mn-cs"/>
                      </a:endParaRPr>
                    </a:p>
                    <a:p>
                      <a:r>
                        <a:rPr lang="en-GB" sz="1000" i="0" kern="1200" dirty="0">
                          <a:solidFill>
                            <a:schemeClr val="tx1"/>
                          </a:solidFill>
                          <a:effectLst/>
                          <a:latin typeface="+mn-lt"/>
                          <a:ea typeface="+mn-ea"/>
                          <a:cs typeface="+mn-cs"/>
                        </a:rPr>
                        <a:t>Pupils will understand, through the use of detailed place-based exemplars at a variety of scales, the key processes in physical geography relating to: geological timescales; rocks, weathering and soils; weather and climate, including the change in climate from the Ice Age to the present; hydrology and coasts.</a:t>
                      </a:r>
                    </a:p>
                    <a:p>
                      <a:endParaRPr lang="en-GB" sz="1000" i="0" kern="1200" dirty="0">
                        <a:solidFill>
                          <a:schemeClr val="tx1"/>
                        </a:solidFill>
                        <a:effectLst/>
                        <a:latin typeface="+mn-lt"/>
                        <a:ea typeface="+mn-ea"/>
                        <a:cs typeface="+mn-cs"/>
                      </a:endParaRPr>
                    </a:p>
                    <a:p>
                      <a:r>
                        <a:rPr lang="en-GB" sz="1000" kern="1200" dirty="0">
                          <a:solidFill>
                            <a:schemeClr val="tx1"/>
                          </a:solidFill>
                          <a:effectLst/>
                          <a:latin typeface="+mn-lt"/>
                          <a:ea typeface="+mn-ea"/>
                          <a:cs typeface="+mn-cs"/>
                        </a:rPr>
                        <a:t>To develop an understanding about how human activities impact marine life and food chains. Activities include plastic pollution and overfishing. </a:t>
                      </a:r>
                    </a:p>
                    <a:p>
                      <a:r>
                        <a:rPr lang="en-GB" sz="1000" kern="1200" dirty="0">
                          <a:solidFill>
                            <a:schemeClr val="tx1"/>
                          </a:solidFill>
                          <a:effectLst/>
                          <a:latin typeface="+mn-lt"/>
                          <a:ea typeface="+mn-ea"/>
                          <a:cs typeface="+mn-cs"/>
                        </a:rPr>
                        <a:t>The features, layers and importance of the oceans are also addressed.  This unit of work will involve the pupils learning about an important current issue, its causes and effects and possible sustainable management strategies. Key skills and assessments will be built into each lesson with a formal assessment. </a:t>
                      </a:r>
                    </a:p>
                    <a:p>
                      <a:endParaRPr lang="en-GB" sz="1000" b="1" i="0" dirty="0"/>
                    </a:p>
                  </a:txBody>
                  <a:tcPr/>
                </a:tc>
                <a:tc>
                  <a:txBody>
                    <a:bodyPr/>
                    <a:lstStyle/>
                    <a:p>
                      <a:r>
                        <a:rPr lang="en-GB" sz="1000" b="0" i="0" dirty="0"/>
                        <a:t>This topic looks at the physical processes of erosion, transportation and deposition of a glacial environment. </a:t>
                      </a:r>
                    </a:p>
                    <a:p>
                      <a:endParaRPr lang="en-GB" sz="1000" b="0" i="0" dirty="0"/>
                    </a:p>
                    <a:p>
                      <a:r>
                        <a:rPr lang="en-GB" sz="1000" b="0" i="0" dirty="0"/>
                        <a:t>Pupils will learn the formation of erosional and depositional landforms. </a:t>
                      </a:r>
                    </a:p>
                    <a:p>
                      <a:endParaRPr lang="en-GB" sz="1000" b="1" i="0" dirty="0"/>
                    </a:p>
                  </a:txBody>
                  <a:tcPr/>
                </a:tc>
                <a:tc>
                  <a:txBody>
                    <a:bodyPr/>
                    <a:lstStyle/>
                    <a:p>
                      <a:r>
                        <a:rPr lang="en-GB" sz="1000" i="0" kern="1200" dirty="0">
                          <a:solidFill>
                            <a:schemeClr val="tx1"/>
                          </a:solidFill>
                          <a:effectLst/>
                          <a:latin typeface="+mn-lt"/>
                          <a:ea typeface="+mn-ea"/>
                          <a:cs typeface="+mn-cs"/>
                        </a:rPr>
                        <a:t>This topic extends locational knowledge and deepen their spatial awareness of the location of hurricanes using maps of the world.</a:t>
                      </a:r>
                    </a:p>
                    <a:p>
                      <a:endParaRPr lang="en-GB" sz="1000" i="0" kern="1200" dirty="0">
                        <a:solidFill>
                          <a:schemeClr val="tx1"/>
                        </a:solidFill>
                        <a:effectLst/>
                        <a:latin typeface="+mn-lt"/>
                        <a:ea typeface="+mn-ea"/>
                        <a:cs typeface="+mn-cs"/>
                      </a:endParaRPr>
                    </a:p>
                    <a:p>
                      <a:r>
                        <a:rPr lang="en-GB" sz="1000" i="0" kern="1200" dirty="0">
                          <a:solidFill>
                            <a:schemeClr val="tx1"/>
                          </a:solidFill>
                          <a:effectLst/>
                          <a:latin typeface="+mn-lt"/>
                          <a:ea typeface="+mn-ea"/>
                          <a:cs typeface="+mn-cs"/>
                        </a:rPr>
                        <a:t>Pupils will be encouraged to understand geographical similarities, differences and links between places by comparing physical processes involved in the formation of hurricanes; the impacts and responses of countries to a hurricane.</a:t>
                      </a:r>
                    </a:p>
                    <a:p>
                      <a:endParaRPr lang="en-GB" sz="1000" i="0" kern="1200" dirty="0">
                        <a:solidFill>
                          <a:schemeClr val="tx1"/>
                        </a:solidFill>
                        <a:effectLst/>
                        <a:latin typeface="+mn-lt"/>
                        <a:ea typeface="+mn-ea"/>
                        <a:cs typeface="+mn-cs"/>
                      </a:endParaRPr>
                    </a:p>
                    <a:p>
                      <a:r>
                        <a:rPr lang="en-GB" sz="1000" i="0" kern="1200" dirty="0">
                          <a:solidFill>
                            <a:schemeClr val="tx1"/>
                          </a:solidFill>
                          <a:effectLst/>
                          <a:latin typeface="+mn-lt"/>
                          <a:ea typeface="+mn-ea"/>
                          <a:cs typeface="+mn-cs"/>
                        </a:rPr>
                        <a:t>Understand how human and physical processes interact to influence, and change landscapes, environments, and the climate; and how human activity relies on effective functioning of natural system.</a:t>
                      </a:r>
                    </a:p>
                    <a:p>
                      <a:endParaRPr lang="en-GB" sz="1000" b="0" i="0" dirty="0"/>
                    </a:p>
                  </a:txBody>
                  <a:tcPr/>
                </a:tc>
                <a:extLst>
                  <a:ext uri="{0D108BD9-81ED-4DB2-BD59-A6C34878D82A}">
                    <a16:rowId xmlns:a16="http://schemas.microsoft.com/office/drawing/2014/main" val="1929438187"/>
                  </a:ext>
                </a:extLst>
              </a:tr>
            </a:tbl>
          </a:graphicData>
        </a:graphic>
      </p:graphicFrame>
    </p:spTree>
    <p:extLst>
      <p:ext uri="{BB962C8B-B14F-4D97-AF65-F5344CB8AC3E}">
        <p14:creationId xmlns:p14="http://schemas.microsoft.com/office/powerpoint/2010/main" val="22974866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3AA6274D-5CB0-406A-8AFB-D93342B1EA92}"/>
              </a:ext>
            </a:extLst>
          </p:cNvPr>
          <p:cNvGraphicFramePr>
            <a:graphicFrameLocks noGrp="1"/>
          </p:cNvGraphicFramePr>
          <p:nvPr/>
        </p:nvGraphicFramePr>
        <p:xfrm>
          <a:off x="29980" y="666536"/>
          <a:ext cx="12162020" cy="705064"/>
        </p:xfrm>
        <a:graphic>
          <a:graphicData uri="http://schemas.openxmlformats.org/drawingml/2006/table">
            <a:tbl>
              <a:tblPr firstRow="1" bandRow="1">
                <a:tableStyleId>{5940675A-B579-460E-94D1-54222C63F5DA}</a:tableStyleId>
              </a:tblPr>
              <a:tblGrid>
                <a:gridCol w="1711736">
                  <a:extLst>
                    <a:ext uri="{9D8B030D-6E8A-4147-A177-3AD203B41FA5}">
                      <a16:colId xmlns:a16="http://schemas.microsoft.com/office/drawing/2014/main" val="1323354650"/>
                    </a:ext>
                  </a:extLst>
                </a:gridCol>
                <a:gridCol w="1741714">
                  <a:extLst>
                    <a:ext uri="{9D8B030D-6E8A-4147-A177-3AD203B41FA5}">
                      <a16:colId xmlns:a16="http://schemas.microsoft.com/office/drawing/2014/main" val="2268397797"/>
                    </a:ext>
                  </a:extLst>
                </a:gridCol>
                <a:gridCol w="1741714">
                  <a:extLst>
                    <a:ext uri="{9D8B030D-6E8A-4147-A177-3AD203B41FA5}">
                      <a16:colId xmlns:a16="http://schemas.microsoft.com/office/drawing/2014/main" val="1411940593"/>
                    </a:ext>
                  </a:extLst>
                </a:gridCol>
                <a:gridCol w="1741714">
                  <a:extLst>
                    <a:ext uri="{9D8B030D-6E8A-4147-A177-3AD203B41FA5}">
                      <a16:colId xmlns:a16="http://schemas.microsoft.com/office/drawing/2014/main" val="415188477"/>
                    </a:ext>
                  </a:extLst>
                </a:gridCol>
                <a:gridCol w="1741714">
                  <a:extLst>
                    <a:ext uri="{9D8B030D-6E8A-4147-A177-3AD203B41FA5}">
                      <a16:colId xmlns:a16="http://schemas.microsoft.com/office/drawing/2014/main" val="2116589672"/>
                    </a:ext>
                  </a:extLst>
                </a:gridCol>
                <a:gridCol w="1741714">
                  <a:extLst>
                    <a:ext uri="{9D8B030D-6E8A-4147-A177-3AD203B41FA5}">
                      <a16:colId xmlns:a16="http://schemas.microsoft.com/office/drawing/2014/main" val="1988259304"/>
                    </a:ext>
                  </a:extLst>
                </a:gridCol>
                <a:gridCol w="1741714">
                  <a:extLst>
                    <a:ext uri="{9D8B030D-6E8A-4147-A177-3AD203B41FA5}">
                      <a16:colId xmlns:a16="http://schemas.microsoft.com/office/drawing/2014/main" val="2065259818"/>
                    </a:ext>
                  </a:extLst>
                </a:gridCol>
              </a:tblGrid>
              <a:tr h="705064">
                <a:tc>
                  <a:txBody>
                    <a:bodyPr/>
                    <a:lstStyle/>
                    <a:p>
                      <a:pPr algn="ctr"/>
                      <a:r>
                        <a:rPr lang="en-GB" sz="2400" b="1" dirty="0"/>
                        <a:t>Year Group</a:t>
                      </a:r>
                    </a:p>
                  </a:txBody>
                  <a:tcPr/>
                </a:tc>
                <a:tc>
                  <a:txBody>
                    <a:bodyPr/>
                    <a:lstStyle/>
                    <a:p>
                      <a:r>
                        <a:rPr lang="en-GB" b="1" dirty="0"/>
                        <a:t>HT1</a:t>
                      </a:r>
                    </a:p>
                    <a:p>
                      <a:r>
                        <a:rPr lang="en-GB" b="1" dirty="0"/>
                        <a:t>(Sept-Oct)</a:t>
                      </a:r>
                    </a:p>
                  </a:txBody>
                  <a:tcPr/>
                </a:tc>
                <a:tc>
                  <a:txBody>
                    <a:bodyPr/>
                    <a:lstStyle/>
                    <a:p>
                      <a:r>
                        <a:rPr lang="en-GB" b="1" dirty="0"/>
                        <a:t>HT2</a:t>
                      </a:r>
                    </a:p>
                    <a:p>
                      <a:r>
                        <a:rPr lang="en-GB" b="1" dirty="0"/>
                        <a:t>(Nov-Dec)</a:t>
                      </a:r>
                    </a:p>
                  </a:txBody>
                  <a:tcPr/>
                </a:tc>
                <a:tc>
                  <a:txBody>
                    <a:bodyPr/>
                    <a:lstStyle/>
                    <a:p>
                      <a:r>
                        <a:rPr lang="en-GB" b="1" dirty="0"/>
                        <a:t>HT3</a:t>
                      </a:r>
                    </a:p>
                    <a:p>
                      <a:r>
                        <a:rPr lang="en-GB" b="1" dirty="0"/>
                        <a:t>(Jan-Feb)</a:t>
                      </a:r>
                    </a:p>
                  </a:txBody>
                  <a:tcPr/>
                </a:tc>
                <a:tc>
                  <a:txBody>
                    <a:bodyPr/>
                    <a:lstStyle/>
                    <a:p>
                      <a:r>
                        <a:rPr lang="en-GB" b="1" dirty="0"/>
                        <a:t>HT4</a:t>
                      </a:r>
                    </a:p>
                    <a:p>
                      <a:r>
                        <a:rPr lang="en-GB" b="1" dirty="0"/>
                        <a:t>(March-April)</a:t>
                      </a:r>
                    </a:p>
                  </a:txBody>
                  <a:tcPr/>
                </a:tc>
                <a:tc>
                  <a:txBody>
                    <a:bodyPr/>
                    <a:lstStyle/>
                    <a:p>
                      <a:r>
                        <a:rPr lang="en-GB" b="1" dirty="0"/>
                        <a:t>HT5</a:t>
                      </a:r>
                    </a:p>
                    <a:p>
                      <a:r>
                        <a:rPr lang="en-GB" b="1" dirty="0"/>
                        <a:t>(April-May)</a:t>
                      </a:r>
                    </a:p>
                  </a:txBody>
                  <a:tcPr/>
                </a:tc>
                <a:tc>
                  <a:txBody>
                    <a:bodyPr/>
                    <a:lstStyle/>
                    <a:p>
                      <a:r>
                        <a:rPr lang="en-GB" b="1" dirty="0"/>
                        <a:t>HT6</a:t>
                      </a:r>
                    </a:p>
                    <a:p>
                      <a:r>
                        <a:rPr lang="en-GB" b="1" dirty="0"/>
                        <a:t>(June-July)</a:t>
                      </a:r>
                    </a:p>
                  </a:txBody>
                  <a:tcPr/>
                </a:tc>
                <a:extLst>
                  <a:ext uri="{0D108BD9-81ED-4DB2-BD59-A6C34878D82A}">
                    <a16:rowId xmlns:a16="http://schemas.microsoft.com/office/drawing/2014/main" val="1744465016"/>
                  </a:ext>
                </a:extLst>
              </a:tr>
            </a:tbl>
          </a:graphicData>
        </a:graphic>
      </p:graphicFrame>
      <p:pic>
        <p:nvPicPr>
          <p:cNvPr id="1026" name="Picture 2" descr="Walton High School, Stafford Mission Statement, Employees and Hiring ...">
            <a:extLst>
              <a:ext uri="{FF2B5EF4-FFF2-40B4-BE49-F238E27FC236}">
                <a16:creationId xmlns:a16="http://schemas.microsoft.com/office/drawing/2014/main" id="{9C9E15CF-D2C8-40CB-9FD0-BDCA2D324A9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2267" y="71705"/>
            <a:ext cx="580063" cy="580063"/>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id="{840F49B9-2DCB-4BF6-8F97-B4D0A5A16C5B}"/>
              </a:ext>
            </a:extLst>
          </p:cNvPr>
          <p:cNvSpPr/>
          <p:nvPr/>
        </p:nvSpPr>
        <p:spPr>
          <a:xfrm>
            <a:off x="1004047" y="0"/>
            <a:ext cx="11187953" cy="666536"/>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dirty="0">
                <a:solidFill>
                  <a:schemeClr val="bg1"/>
                </a:solidFill>
              </a:rPr>
              <a:t>WALTON HIGH SCHOOL – </a:t>
            </a:r>
            <a:r>
              <a:rPr lang="en-GB" sz="2800" b="1" dirty="0">
                <a:solidFill>
                  <a:srgbClr val="FF0000"/>
                </a:solidFill>
              </a:rPr>
              <a:t>KS3</a:t>
            </a:r>
            <a:r>
              <a:rPr lang="en-GB" sz="2800" b="1" dirty="0">
                <a:solidFill>
                  <a:schemeClr val="bg1"/>
                </a:solidFill>
              </a:rPr>
              <a:t> CURRICULUM OVERVIEW FOR GEOGRAPHY</a:t>
            </a:r>
          </a:p>
        </p:txBody>
      </p:sp>
      <p:graphicFrame>
        <p:nvGraphicFramePr>
          <p:cNvPr id="2" name="Table 1">
            <a:extLst>
              <a:ext uri="{FF2B5EF4-FFF2-40B4-BE49-F238E27FC236}">
                <a16:creationId xmlns:a16="http://schemas.microsoft.com/office/drawing/2014/main" id="{D3FBA3F7-3435-4841-B2C9-52C88567F878}"/>
              </a:ext>
            </a:extLst>
          </p:cNvPr>
          <p:cNvGraphicFramePr>
            <a:graphicFrameLocks noGrp="1"/>
          </p:cNvGraphicFramePr>
          <p:nvPr>
            <p:extLst>
              <p:ext uri="{D42A27DB-BD31-4B8C-83A1-F6EECF244321}">
                <p14:modId xmlns:p14="http://schemas.microsoft.com/office/powerpoint/2010/main" val="3229695212"/>
              </p:ext>
            </p:extLst>
          </p:nvPr>
        </p:nvGraphicFramePr>
        <p:xfrm>
          <a:off x="0" y="1386368"/>
          <a:ext cx="12112053" cy="5562600"/>
        </p:xfrm>
        <a:graphic>
          <a:graphicData uri="http://schemas.openxmlformats.org/drawingml/2006/table">
            <a:tbl>
              <a:tblPr firstRow="1" bandRow="1">
                <a:tableStyleId>{5940675A-B579-460E-94D1-54222C63F5DA}</a:tableStyleId>
              </a:tblPr>
              <a:tblGrid>
                <a:gridCol w="1708879">
                  <a:extLst>
                    <a:ext uri="{9D8B030D-6E8A-4147-A177-3AD203B41FA5}">
                      <a16:colId xmlns:a16="http://schemas.microsoft.com/office/drawing/2014/main" val="1056271329"/>
                    </a:ext>
                  </a:extLst>
                </a:gridCol>
                <a:gridCol w="3192905">
                  <a:extLst>
                    <a:ext uri="{9D8B030D-6E8A-4147-A177-3AD203B41FA5}">
                      <a16:colId xmlns:a16="http://schemas.microsoft.com/office/drawing/2014/main" val="2627628439"/>
                    </a:ext>
                  </a:extLst>
                </a:gridCol>
                <a:gridCol w="2473377">
                  <a:extLst>
                    <a:ext uri="{9D8B030D-6E8A-4147-A177-3AD203B41FA5}">
                      <a16:colId xmlns:a16="http://schemas.microsoft.com/office/drawing/2014/main" val="1191833750"/>
                    </a:ext>
                  </a:extLst>
                </a:gridCol>
                <a:gridCol w="2038662">
                  <a:extLst>
                    <a:ext uri="{9D8B030D-6E8A-4147-A177-3AD203B41FA5}">
                      <a16:colId xmlns:a16="http://schemas.microsoft.com/office/drawing/2014/main" val="3617068575"/>
                    </a:ext>
                  </a:extLst>
                </a:gridCol>
                <a:gridCol w="2698230">
                  <a:extLst>
                    <a:ext uri="{9D8B030D-6E8A-4147-A177-3AD203B41FA5}">
                      <a16:colId xmlns:a16="http://schemas.microsoft.com/office/drawing/2014/main" val="2141700294"/>
                    </a:ext>
                  </a:extLst>
                </a:gridCol>
              </a:tblGrid>
              <a:tr h="896814">
                <a:tc rowSpan="2">
                  <a:txBody>
                    <a:bodyPr/>
                    <a:lstStyle/>
                    <a:p>
                      <a:pPr algn="ctr"/>
                      <a:r>
                        <a:rPr lang="en-GB" sz="5400" dirty="0"/>
                        <a:t>9</a:t>
                      </a:r>
                    </a:p>
                  </a:txBody>
                  <a:tcPr/>
                </a:tc>
                <a:tc>
                  <a:txBody>
                    <a:bodyPr/>
                    <a:lstStyle/>
                    <a:p>
                      <a:r>
                        <a:rPr lang="en-GB" sz="1200" b="1" dirty="0"/>
                        <a:t>Main topics</a:t>
                      </a:r>
                    </a:p>
                    <a:p>
                      <a:endParaRPr lang="en-GB" sz="500" b="1" dirty="0"/>
                    </a:p>
                    <a:p>
                      <a:r>
                        <a:rPr lang="en-GB" sz="1800" kern="1200" dirty="0">
                          <a:solidFill>
                            <a:schemeClr val="tx1"/>
                          </a:solidFill>
                          <a:effectLst/>
                          <a:latin typeface="+mn-lt"/>
                          <a:ea typeface="+mn-ea"/>
                          <a:cs typeface="+mn-cs"/>
                        </a:rPr>
                        <a:t>Resource Management.</a:t>
                      </a:r>
                    </a:p>
                    <a:p>
                      <a:r>
                        <a:rPr lang="en-GB" sz="1800" b="0" kern="1200" dirty="0">
                          <a:solidFill>
                            <a:schemeClr val="tx1"/>
                          </a:solidFill>
                          <a:effectLst/>
                          <a:latin typeface="+mn-lt"/>
                          <a:ea typeface="+mn-ea"/>
                          <a:cs typeface="+mn-cs"/>
                        </a:rPr>
                        <a:t>Energy, food and water.</a:t>
                      </a:r>
                      <a:endParaRPr lang="en-GB" sz="1200" b="0" dirty="0"/>
                    </a:p>
                  </a:txBody>
                  <a:tcPr/>
                </a:tc>
                <a:tc>
                  <a:txBody>
                    <a:bodyPr/>
                    <a:lstStyle/>
                    <a:p>
                      <a:endParaRPr lang="en-GB" sz="1200" b="1" dirty="0"/>
                    </a:p>
                    <a:p>
                      <a:r>
                        <a:rPr lang="en-GB" sz="1800" kern="1200" dirty="0">
                          <a:solidFill>
                            <a:schemeClr val="tx1"/>
                          </a:solidFill>
                          <a:effectLst/>
                          <a:latin typeface="+mn-lt"/>
                          <a:ea typeface="+mn-ea"/>
                          <a:cs typeface="+mn-cs"/>
                        </a:rPr>
                        <a:t>Development and Globalisation</a:t>
                      </a:r>
                      <a:endParaRPr lang="en-GB" sz="1200" b="1" dirty="0"/>
                    </a:p>
                  </a:txBody>
                  <a:tcPr/>
                </a:tc>
                <a:tc>
                  <a:txBody>
                    <a:bodyPr/>
                    <a:lstStyle/>
                    <a:p>
                      <a:endParaRPr lang="en-GB" sz="1200" b="1" dirty="0"/>
                    </a:p>
                    <a:p>
                      <a:r>
                        <a:rPr lang="en-GB" sz="1800" kern="1200" dirty="0">
                          <a:solidFill>
                            <a:schemeClr val="tx1"/>
                          </a:solidFill>
                          <a:effectLst/>
                          <a:latin typeface="+mn-lt"/>
                          <a:ea typeface="+mn-ea"/>
                          <a:cs typeface="+mn-cs"/>
                        </a:rPr>
                        <a:t>Tectonic Hazards</a:t>
                      </a:r>
                      <a:endParaRPr lang="en-GB" sz="1200" b="1" dirty="0"/>
                    </a:p>
                  </a:txBody>
                  <a:tcPr/>
                </a:tc>
                <a:tc>
                  <a:txBody>
                    <a:bodyPr/>
                    <a:lstStyle/>
                    <a:p>
                      <a:endParaRPr lang="en-GB" sz="1100" kern="1200" dirty="0">
                        <a:solidFill>
                          <a:schemeClr val="tx1"/>
                        </a:solidFill>
                        <a:effectLst/>
                        <a:latin typeface="+mn-lt"/>
                        <a:ea typeface="+mn-ea"/>
                        <a:cs typeface="+mn-cs"/>
                      </a:endParaRPr>
                    </a:p>
                    <a:p>
                      <a:r>
                        <a:rPr lang="en-GB" sz="1800" kern="1200" dirty="0">
                          <a:solidFill>
                            <a:schemeClr val="tx1"/>
                          </a:solidFill>
                          <a:effectLst/>
                          <a:latin typeface="+mn-lt"/>
                          <a:ea typeface="+mn-ea"/>
                          <a:cs typeface="+mn-cs"/>
                        </a:rPr>
                        <a:t>Climate Change</a:t>
                      </a:r>
                      <a:endParaRPr lang="en-GB" sz="1200" b="1" dirty="0"/>
                    </a:p>
                  </a:txBody>
                  <a:tcPr/>
                </a:tc>
                <a:extLst>
                  <a:ext uri="{0D108BD9-81ED-4DB2-BD59-A6C34878D82A}">
                    <a16:rowId xmlns:a16="http://schemas.microsoft.com/office/drawing/2014/main" val="1389684446"/>
                  </a:ext>
                </a:extLst>
              </a:tr>
              <a:tr h="705064">
                <a:tc vMerge="1">
                  <a:txBody>
                    <a:bodyPr/>
                    <a:lstStyle/>
                    <a:p>
                      <a:endParaRPr lang="en-GB" dirty="0"/>
                    </a:p>
                  </a:txBody>
                  <a:tcPr/>
                </a:tc>
                <a:tc>
                  <a:txBody>
                    <a:bodyPr/>
                    <a:lstStyle/>
                    <a:p>
                      <a:r>
                        <a:rPr lang="en-GB" sz="1000" dirty="0"/>
                        <a:t>Food, water and energy are fundamental to human development. The changing demand and provision of resources in the UK create opportunities and challenges.</a:t>
                      </a:r>
                    </a:p>
                    <a:p>
                      <a:endParaRPr lang="en-GB" sz="1000" b="1" dirty="0"/>
                    </a:p>
                    <a:p>
                      <a:r>
                        <a:rPr lang="en-GB" sz="1000" dirty="0"/>
                        <a:t>Demand for energy resources is rising globally but supply can be insecure, which may lead to conflict.</a:t>
                      </a:r>
                    </a:p>
                    <a:p>
                      <a:r>
                        <a:rPr lang="en-GB" sz="1000" b="0" dirty="0"/>
                        <a:t>Advantages and disadvantages of oil.</a:t>
                      </a:r>
                      <a:r>
                        <a:rPr lang="en-GB" sz="1000" b="0" baseline="0" dirty="0"/>
                        <a:t> A local sustainable example of renewable energy.</a:t>
                      </a:r>
                    </a:p>
                    <a:p>
                      <a:endParaRPr lang="en-GB" sz="1000" b="0" baseline="0" dirty="0"/>
                    </a:p>
                    <a:p>
                      <a:r>
                        <a:rPr lang="en-GB" sz="1000" b="1" i="0" kern="1200" dirty="0">
                          <a:solidFill>
                            <a:schemeClr val="tx1"/>
                          </a:solidFill>
                          <a:effectLst/>
                          <a:latin typeface="+mn-lt"/>
                          <a:ea typeface="+mn-ea"/>
                          <a:cs typeface="+mn-cs"/>
                        </a:rPr>
                        <a:t>Energy</a:t>
                      </a:r>
                      <a:r>
                        <a:rPr lang="en-GB" sz="1000" b="0" i="0" kern="1200" dirty="0">
                          <a:solidFill>
                            <a:schemeClr val="tx1"/>
                          </a:solidFill>
                          <a:effectLst/>
                          <a:latin typeface="+mn-lt"/>
                          <a:ea typeface="+mn-ea"/>
                          <a:cs typeface="+mn-cs"/>
                        </a:rPr>
                        <a:t>: The changing energy mix – reliance on fossil fuels, growing significance of renewables,</a:t>
                      </a:r>
                    </a:p>
                    <a:p>
                      <a:r>
                        <a:rPr lang="en-GB" sz="1000" b="0" i="0" kern="1200" dirty="0">
                          <a:solidFill>
                            <a:schemeClr val="tx1"/>
                          </a:solidFill>
                          <a:effectLst/>
                          <a:latin typeface="+mn-lt"/>
                          <a:ea typeface="+mn-ea"/>
                          <a:cs typeface="+mn-cs"/>
                        </a:rPr>
                        <a:t>reduced domestic supplies of coal, gas and oil</a:t>
                      </a:r>
                    </a:p>
                    <a:p>
                      <a:r>
                        <a:rPr lang="en-GB" sz="1000" b="0" i="0" kern="1200" dirty="0">
                          <a:solidFill>
                            <a:schemeClr val="tx1"/>
                          </a:solidFill>
                          <a:effectLst/>
                          <a:latin typeface="+mn-lt"/>
                          <a:ea typeface="+mn-ea"/>
                          <a:cs typeface="+mn-cs"/>
                        </a:rPr>
                        <a:t>economic and environmental issues associated with exploitation of energy sources.</a:t>
                      </a:r>
                    </a:p>
                    <a:p>
                      <a:endParaRPr lang="en-GB" sz="1000" b="0" i="0" kern="1200" dirty="0">
                        <a:solidFill>
                          <a:schemeClr val="tx1"/>
                        </a:solidFill>
                        <a:effectLst/>
                        <a:latin typeface="+mn-lt"/>
                        <a:ea typeface="+mn-ea"/>
                        <a:cs typeface="+mn-cs"/>
                      </a:endParaRPr>
                    </a:p>
                    <a:p>
                      <a:r>
                        <a:rPr lang="en-GB" sz="1000" b="1" i="0" kern="1200" dirty="0">
                          <a:solidFill>
                            <a:schemeClr val="tx1"/>
                          </a:solidFill>
                          <a:effectLst/>
                          <a:latin typeface="+mn-lt"/>
                          <a:ea typeface="+mn-ea"/>
                          <a:cs typeface="+mn-cs"/>
                        </a:rPr>
                        <a:t>Food: </a:t>
                      </a:r>
                      <a:r>
                        <a:rPr lang="en-GB" sz="1000" b="0" i="0" kern="1200" dirty="0">
                          <a:solidFill>
                            <a:schemeClr val="tx1"/>
                          </a:solidFill>
                          <a:effectLst/>
                          <a:latin typeface="+mn-lt"/>
                          <a:ea typeface="+mn-ea"/>
                          <a:cs typeface="+mn-cs"/>
                        </a:rPr>
                        <a:t>The growing demand for high-value food exports from low income countries and all-year demand for seasonal food and organic produce</a:t>
                      </a:r>
                    </a:p>
                    <a:p>
                      <a:r>
                        <a:rPr lang="en-GB" sz="1000" b="0" i="0" kern="1200" dirty="0">
                          <a:solidFill>
                            <a:schemeClr val="tx1"/>
                          </a:solidFill>
                          <a:effectLst/>
                          <a:latin typeface="+mn-lt"/>
                          <a:ea typeface="+mn-ea"/>
                          <a:cs typeface="+mn-cs"/>
                        </a:rPr>
                        <a:t>larger carbon footprints due to the increasing number of ‘food miles’ travelled, and moves towards local sourcing of food and the trend towards agribusiness.</a:t>
                      </a:r>
                    </a:p>
                    <a:p>
                      <a:endParaRPr lang="en-GB" sz="1000" b="0" i="0" kern="1200" dirty="0">
                        <a:solidFill>
                          <a:schemeClr val="tx1"/>
                        </a:solidFill>
                        <a:effectLst/>
                        <a:latin typeface="+mn-lt"/>
                        <a:ea typeface="+mn-ea"/>
                        <a:cs typeface="+mn-cs"/>
                      </a:endParaRPr>
                    </a:p>
                    <a:p>
                      <a:r>
                        <a:rPr lang="en-GB" sz="1000" b="1" i="0" kern="1200" dirty="0">
                          <a:solidFill>
                            <a:schemeClr val="tx1"/>
                          </a:solidFill>
                          <a:effectLst/>
                          <a:latin typeface="+mn-lt"/>
                          <a:ea typeface="+mn-ea"/>
                          <a:cs typeface="+mn-cs"/>
                        </a:rPr>
                        <a:t>Water</a:t>
                      </a:r>
                      <a:r>
                        <a:rPr lang="en-GB" sz="1000" b="0" i="0" kern="1200" dirty="0">
                          <a:solidFill>
                            <a:schemeClr val="tx1"/>
                          </a:solidFill>
                          <a:effectLst/>
                          <a:latin typeface="+mn-lt"/>
                          <a:ea typeface="+mn-ea"/>
                          <a:cs typeface="+mn-cs"/>
                        </a:rPr>
                        <a:t>: The changing demand for water</a:t>
                      </a:r>
                    </a:p>
                    <a:p>
                      <a:r>
                        <a:rPr lang="en-GB" sz="1000" b="0" i="0" kern="1200" dirty="0">
                          <a:solidFill>
                            <a:schemeClr val="tx1"/>
                          </a:solidFill>
                          <a:effectLst/>
                          <a:latin typeface="+mn-lt"/>
                          <a:ea typeface="+mn-ea"/>
                          <a:cs typeface="+mn-cs"/>
                        </a:rPr>
                        <a:t>water quality and pollution management</a:t>
                      </a:r>
                    </a:p>
                    <a:p>
                      <a:r>
                        <a:rPr lang="en-GB" sz="1000" b="0" i="0" kern="1200" dirty="0">
                          <a:solidFill>
                            <a:schemeClr val="tx1"/>
                          </a:solidFill>
                          <a:effectLst/>
                          <a:latin typeface="+mn-lt"/>
                          <a:ea typeface="+mn-ea"/>
                          <a:cs typeface="+mn-cs"/>
                        </a:rPr>
                        <a:t>matching supply and demand – areas of deficit and surplus and the need for transfer to maintain supplies</a:t>
                      </a:r>
                    </a:p>
                    <a:p>
                      <a:endParaRPr lang="en-GB" sz="1000" b="0" i="0" kern="1200" dirty="0">
                        <a:solidFill>
                          <a:schemeClr val="tx1"/>
                        </a:solidFill>
                        <a:effectLst/>
                        <a:latin typeface="+mn-lt"/>
                        <a:ea typeface="+mn-ea"/>
                        <a:cs typeface="+mn-cs"/>
                      </a:endParaRPr>
                    </a:p>
                    <a:p>
                      <a:endParaRPr lang="en-GB" sz="1000" b="0" dirty="0"/>
                    </a:p>
                    <a:p>
                      <a:endParaRPr lang="en-GB" sz="1000" b="1" dirty="0"/>
                    </a:p>
                  </a:txBody>
                  <a:tcPr/>
                </a:tc>
                <a:tc>
                  <a:txBody>
                    <a:bodyPr/>
                    <a:lstStyle/>
                    <a:p>
                      <a:r>
                        <a:rPr lang="en-GB" sz="1000" b="0" dirty="0"/>
                        <a:t>Development in countries is uneven. LICs and HICs develop at vastly different rates. </a:t>
                      </a:r>
                    </a:p>
                    <a:p>
                      <a:endParaRPr lang="en-GB" sz="1000" b="0" dirty="0"/>
                    </a:p>
                    <a:p>
                      <a:r>
                        <a:rPr lang="en-GB" sz="1000" b="0" dirty="0"/>
                        <a:t>How development is measured and create our own development indicator. </a:t>
                      </a:r>
                    </a:p>
                    <a:p>
                      <a:endParaRPr lang="en-GB" sz="1000" b="0" dirty="0"/>
                    </a:p>
                    <a:p>
                      <a:r>
                        <a:rPr lang="en-GB" sz="1000" b="0" i="0" kern="1200" dirty="0">
                          <a:solidFill>
                            <a:schemeClr val="tx1"/>
                          </a:solidFill>
                          <a:effectLst/>
                          <a:latin typeface="+mn-lt"/>
                          <a:ea typeface="+mn-ea"/>
                          <a:cs typeface="+mn-cs"/>
                        </a:rPr>
                        <a:t>Causes of uneven development: physical, economic and historical. Consequences of uneven development: disparities in wealth and health, international migration.</a:t>
                      </a:r>
                    </a:p>
                    <a:p>
                      <a:endParaRPr lang="en-GB" sz="1000" b="0" dirty="0"/>
                    </a:p>
                    <a:p>
                      <a:r>
                        <a:rPr lang="en-GB" sz="1000" b="0" i="0" kern="1200" dirty="0">
                          <a:solidFill>
                            <a:schemeClr val="tx1"/>
                          </a:solidFill>
                          <a:effectLst/>
                          <a:latin typeface="+mn-lt"/>
                          <a:ea typeface="+mn-ea"/>
                          <a:cs typeface="+mn-cs"/>
                        </a:rPr>
                        <a:t>An overview of the strategies used to reduce the development gap: investment, industrial development, aid, using intermediate technology, Fairtrade, debt relief, microfinance loans.</a:t>
                      </a:r>
                    </a:p>
                    <a:p>
                      <a:endParaRPr lang="en-GB" sz="1000" b="0" i="0" kern="1200" dirty="0">
                        <a:solidFill>
                          <a:schemeClr val="tx1"/>
                        </a:solidFill>
                        <a:effectLst/>
                        <a:latin typeface="+mn-lt"/>
                        <a:ea typeface="+mn-ea"/>
                        <a:cs typeface="+mn-cs"/>
                      </a:endParaRPr>
                    </a:p>
                    <a:p>
                      <a:r>
                        <a:rPr lang="en-GB" sz="1000" b="0" i="0" kern="1200" dirty="0">
                          <a:solidFill>
                            <a:schemeClr val="tx1"/>
                          </a:solidFill>
                          <a:effectLst/>
                          <a:latin typeface="+mn-lt"/>
                          <a:ea typeface="+mn-ea"/>
                          <a:cs typeface="+mn-cs"/>
                        </a:rPr>
                        <a:t>An </a:t>
                      </a:r>
                      <a:r>
                        <a:rPr lang="en-GB" sz="1000" b="1" i="0" kern="1200" dirty="0">
                          <a:solidFill>
                            <a:schemeClr val="tx1"/>
                          </a:solidFill>
                          <a:effectLst/>
                          <a:latin typeface="+mn-lt"/>
                          <a:ea typeface="+mn-ea"/>
                          <a:cs typeface="+mn-cs"/>
                        </a:rPr>
                        <a:t>example</a:t>
                      </a:r>
                      <a:r>
                        <a:rPr lang="en-GB" sz="1000" b="0" i="0" kern="1200" dirty="0">
                          <a:solidFill>
                            <a:schemeClr val="tx1"/>
                          </a:solidFill>
                          <a:effectLst/>
                          <a:latin typeface="+mn-lt"/>
                          <a:ea typeface="+mn-ea"/>
                          <a:cs typeface="+mn-cs"/>
                        </a:rPr>
                        <a:t> of how the growth of tourism in an LIC or NEE helps to reduce the development gap</a:t>
                      </a:r>
                    </a:p>
                    <a:p>
                      <a:endParaRPr lang="en-GB" sz="1000" b="0" i="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000" b="0" i="0" kern="1200" dirty="0">
                          <a:solidFill>
                            <a:schemeClr val="tx1"/>
                          </a:solidFill>
                          <a:effectLst/>
                          <a:latin typeface="+mn-lt"/>
                          <a:ea typeface="+mn-ea"/>
                          <a:cs typeface="+mn-cs"/>
                        </a:rPr>
                        <a:t>The role of transnational corporations (TNCs) in relation to industrial development. Advantages and disadvantages of TNCs to the host country.</a:t>
                      </a:r>
                    </a:p>
                    <a:p>
                      <a:endParaRPr lang="en-GB" sz="1800" b="0" i="0" kern="1200" dirty="0">
                        <a:solidFill>
                          <a:schemeClr val="tx1"/>
                        </a:solidFill>
                        <a:effectLst/>
                        <a:latin typeface="+mn-lt"/>
                        <a:ea typeface="+mn-ea"/>
                        <a:cs typeface="+mn-cs"/>
                      </a:endParaRPr>
                    </a:p>
                    <a:p>
                      <a:endParaRPr lang="en-GB" sz="1000" b="0" dirty="0"/>
                    </a:p>
                  </a:txBody>
                  <a:tcPr/>
                </a:tc>
                <a:tc>
                  <a:txBody>
                    <a:bodyPr/>
                    <a:lstStyle/>
                    <a:p>
                      <a:r>
                        <a:rPr lang="en-GB" sz="1000" b="0" i="0" kern="1200" dirty="0">
                          <a:solidFill>
                            <a:schemeClr val="tx1"/>
                          </a:solidFill>
                          <a:effectLst/>
                          <a:latin typeface="+mn-lt"/>
                          <a:ea typeface="+mn-ea"/>
                          <a:cs typeface="+mn-cs"/>
                        </a:rPr>
                        <a:t>Plate tectonics theory.</a:t>
                      </a:r>
                    </a:p>
                    <a:p>
                      <a:r>
                        <a:rPr lang="en-GB" sz="1000" b="0" i="0" kern="1200" dirty="0">
                          <a:solidFill>
                            <a:schemeClr val="tx1"/>
                          </a:solidFill>
                          <a:effectLst/>
                          <a:latin typeface="+mn-lt"/>
                          <a:ea typeface="+mn-ea"/>
                          <a:cs typeface="+mn-cs"/>
                        </a:rPr>
                        <a:t>Global distribution of earthquakes and volcanic eruptions, and their relationship to plate margins.</a:t>
                      </a:r>
                    </a:p>
                    <a:p>
                      <a:r>
                        <a:rPr lang="en-GB" sz="1000" b="0" i="0" kern="1200" dirty="0">
                          <a:solidFill>
                            <a:schemeClr val="tx1"/>
                          </a:solidFill>
                          <a:effectLst/>
                          <a:latin typeface="+mn-lt"/>
                          <a:ea typeface="+mn-ea"/>
                          <a:cs typeface="+mn-cs"/>
                        </a:rPr>
                        <a:t>Physical processes taking place at different types of plate margin (constructive, destructive and conservative) that lead to earthquakes and volcanic activity.</a:t>
                      </a:r>
                    </a:p>
                    <a:p>
                      <a:endParaRPr lang="en-GB" sz="1000" b="0" i="0" kern="1200" dirty="0">
                        <a:solidFill>
                          <a:schemeClr val="tx1"/>
                        </a:solidFill>
                        <a:effectLst/>
                        <a:latin typeface="+mn-lt"/>
                        <a:ea typeface="+mn-ea"/>
                        <a:cs typeface="+mn-cs"/>
                      </a:endParaRPr>
                    </a:p>
                    <a:p>
                      <a:r>
                        <a:rPr lang="en-GB" sz="1000" b="0" i="0" kern="1200" dirty="0">
                          <a:solidFill>
                            <a:schemeClr val="tx1"/>
                          </a:solidFill>
                          <a:effectLst/>
                          <a:latin typeface="+mn-lt"/>
                          <a:ea typeface="+mn-ea"/>
                          <a:cs typeface="+mn-cs"/>
                        </a:rPr>
                        <a:t>Primary and secondary effects of a tectonic hazard.</a:t>
                      </a:r>
                    </a:p>
                    <a:p>
                      <a:r>
                        <a:rPr lang="en-GB" sz="1000" b="0" i="0" kern="1200" dirty="0">
                          <a:solidFill>
                            <a:schemeClr val="tx1"/>
                          </a:solidFill>
                          <a:effectLst/>
                          <a:latin typeface="+mn-lt"/>
                          <a:ea typeface="+mn-ea"/>
                          <a:cs typeface="+mn-cs"/>
                        </a:rPr>
                        <a:t>Immediate and long-term responses to a tectonic hazard.</a:t>
                      </a:r>
                    </a:p>
                    <a:p>
                      <a:r>
                        <a:rPr lang="en-GB" sz="1000" b="0" i="0" kern="1200" dirty="0">
                          <a:solidFill>
                            <a:schemeClr val="tx1"/>
                          </a:solidFill>
                          <a:effectLst/>
                          <a:latin typeface="+mn-lt"/>
                          <a:ea typeface="+mn-ea"/>
                          <a:cs typeface="+mn-cs"/>
                        </a:rPr>
                        <a:t>Use </a:t>
                      </a:r>
                      <a:r>
                        <a:rPr lang="en-GB" sz="1000" b="1" i="0" kern="1200" dirty="0">
                          <a:solidFill>
                            <a:schemeClr val="tx1"/>
                          </a:solidFill>
                          <a:effectLst/>
                          <a:latin typeface="+mn-lt"/>
                          <a:ea typeface="+mn-ea"/>
                          <a:cs typeface="+mn-cs"/>
                        </a:rPr>
                        <a:t>named examples</a:t>
                      </a:r>
                      <a:r>
                        <a:rPr lang="en-GB" sz="1000" b="0" i="0" kern="1200" dirty="0">
                          <a:solidFill>
                            <a:schemeClr val="tx1"/>
                          </a:solidFill>
                          <a:effectLst/>
                          <a:latin typeface="+mn-lt"/>
                          <a:ea typeface="+mn-ea"/>
                          <a:cs typeface="+mn-cs"/>
                        </a:rPr>
                        <a:t> to show how the effects and responses to a tectonic hazard vary between two areas of contrasting levels of wealth.</a:t>
                      </a:r>
                    </a:p>
                    <a:p>
                      <a:endParaRPr lang="en-GB" sz="1000" b="0" i="0" kern="1200" dirty="0">
                        <a:solidFill>
                          <a:schemeClr val="tx1"/>
                        </a:solidFill>
                        <a:effectLst/>
                        <a:latin typeface="+mn-lt"/>
                        <a:ea typeface="+mn-ea"/>
                        <a:cs typeface="+mn-cs"/>
                      </a:endParaRPr>
                    </a:p>
                    <a:p>
                      <a:r>
                        <a:rPr lang="en-GB" sz="1000" b="0" i="0" kern="1200" dirty="0">
                          <a:solidFill>
                            <a:schemeClr val="tx1"/>
                          </a:solidFill>
                          <a:effectLst/>
                          <a:latin typeface="+mn-lt"/>
                          <a:ea typeface="+mn-ea"/>
                          <a:cs typeface="+mn-cs"/>
                        </a:rPr>
                        <a:t>Reasons why people continue to live in areas at risk from a tectonic hazard.</a:t>
                      </a:r>
                    </a:p>
                    <a:p>
                      <a:endParaRPr lang="en-GB" sz="1000" b="0" i="0" kern="1200" dirty="0">
                        <a:solidFill>
                          <a:schemeClr val="tx1"/>
                        </a:solidFill>
                        <a:effectLst/>
                        <a:latin typeface="+mn-lt"/>
                        <a:ea typeface="+mn-ea"/>
                        <a:cs typeface="+mn-cs"/>
                      </a:endParaRPr>
                    </a:p>
                    <a:p>
                      <a:r>
                        <a:rPr lang="en-GB" sz="1000" b="0" i="0" kern="1200" dirty="0">
                          <a:solidFill>
                            <a:schemeClr val="tx1"/>
                          </a:solidFill>
                          <a:effectLst/>
                          <a:latin typeface="+mn-lt"/>
                          <a:ea typeface="+mn-ea"/>
                          <a:cs typeface="+mn-cs"/>
                        </a:rPr>
                        <a:t>How monitoring, prediction, protection and planning can reduce the risks from a tectonic hazard.</a:t>
                      </a:r>
                    </a:p>
                    <a:p>
                      <a:endParaRPr lang="en-GB" sz="1000" b="0" i="0" kern="1200" dirty="0">
                        <a:solidFill>
                          <a:schemeClr val="tx1"/>
                        </a:solidFill>
                        <a:effectLst/>
                        <a:latin typeface="+mn-lt"/>
                        <a:ea typeface="+mn-ea"/>
                        <a:cs typeface="+mn-cs"/>
                      </a:endParaRPr>
                    </a:p>
                    <a:p>
                      <a:endParaRPr lang="en-GB" sz="1000" dirty="0"/>
                    </a:p>
                  </a:txBody>
                  <a:tcPr/>
                </a:tc>
                <a:tc>
                  <a:txBody>
                    <a:bodyPr/>
                    <a:lstStyle/>
                    <a:p>
                      <a:r>
                        <a:rPr lang="en-GB" sz="1000" dirty="0"/>
                        <a:t>Global atmospheric circulation helps to determine patterns of weather and climate.</a:t>
                      </a:r>
                    </a:p>
                    <a:p>
                      <a:endParaRPr lang="en-GB" sz="1000" dirty="0"/>
                    </a:p>
                    <a:p>
                      <a:r>
                        <a:rPr lang="en-GB" sz="1000" b="0" i="0" kern="1200" dirty="0">
                          <a:solidFill>
                            <a:schemeClr val="tx1"/>
                          </a:solidFill>
                          <a:effectLst/>
                          <a:latin typeface="+mn-lt"/>
                          <a:ea typeface="+mn-ea"/>
                          <a:cs typeface="+mn-cs"/>
                        </a:rPr>
                        <a:t>Evidence for climate change from the beginning of the quaternary period to the present day.</a:t>
                      </a:r>
                    </a:p>
                    <a:p>
                      <a:r>
                        <a:rPr lang="en-GB" sz="1000" b="0" i="0" kern="1200" dirty="0">
                          <a:solidFill>
                            <a:schemeClr val="tx1"/>
                          </a:solidFill>
                          <a:effectLst/>
                          <a:latin typeface="+mn-lt"/>
                          <a:ea typeface="+mn-ea"/>
                          <a:cs typeface="+mn-cs"/>
                        </a:rPr>
                        <a:t>Possible causes of climate change:</a:t>
                      </a:r>
                    </a:p>
                    <a:p>
                      <a:r>
                        <a:rPr lang="en-GB" sz="1000" b="0" i="0" kern="1200" dirty="0">
                          <a:solidFill>
                            <a:schemeClr val="tx1"/>
                          </a:solidFill>
                          <a:effectLst/>
                          <a:latin typeface="+mn-lt"/>
                          <a:ea typeface="+mn-ea"/>
                          <a:cs typeface="+mn-cs"/>
                        </a:rPr>
                        <a:t>- natural factors (orbital changes, volcanic activity and solar output)</a:t>
                      </a:r>
                    </a:p>
                    <a:p>
                      <a:r>
                        <a:rPr lang="en-GB" sz="1000" b="0" i="0" kern="1200" dirty="0">
                          <a:solidFill>
                            <a:schemeClr val="tx1"/>
                          </a:solidFill>
                          <a:effectLst/>
                          <a:latin typeface="+mn-lt"/>
                          <a:ea typeface="+mn-ea"/>
                          <a:cs typeface="+mn-cs"/>
                        </a:rPr>
                        <a:t>- human factors  (use of fossil fuels, agriculture and deforestation).</a:t>
                      </a:r>
                    </a:p>
                    <a:p>
                      <a:endParaRPr lang="en-GB" sz="1000" b="0" i="0" kern="1200" dirty="0">
                        <a:solidFill>
                          <a:schemeClr val="tx1"/>
                        </a:solidFill>
                        <a:effectLst/>
                        <a:latin typeface="+mn-lt"/>
                        <a:ea typeface="+mn-ea"/>
                        <a:cs typeface="+mn-cs"/>
                      </a:endParaRPr>
                    </a:p>
                    <a:p>
                      <a:r>
                        <a:rPr lang="en-GB" sz="1000" b="0" i="0" kern="1200" dirty="0">
                          <a:solidFill>
                            <a:schemeClr val="tx1"/>
                          </a:solidFill>
                          <a:effectLst/>
                          <a:latin typeface="+mn-lt"/>
                          <a:ea typeface="+mn-ea"/>
                          <a:cs typeface="+mn-cs"/>
                        </a:rPr>
                        <a:t>Overview of the effects of climate change on people and the environment.</a:t>
                      </a:r>
                    </a:p>
                    <a:p>
                      <a:endParaRPr lang="en-GB" sz="1000" b="0" i="0" kern="1200" dirty="0">
                        <a:solidFill>
                          <a:schemeClr val="tx1"/>
                        </a:solidFill>
                        <a:effectLst/>
                        <a:latin typeface="+mn-lt"/>
                        <a:ea typeface="+mn-ea"/>
                        <a:cs typeface="+mn-cs"/>
                      </a:endParaRPr>
                    </a:p>
                    <a:p>
                      <a:r>
                        <a:rPr lang="en-GB" sz="1000" b="0" i="0" kern="1200" dirty="0">
                          <a:solidFill>
                            <a:schemeClr val="tx1"/>
                          </a:solidFill>
                          <a:effectLst/>
                          <a:latin typeface="+mn-lt"/>
                          <a:ea typeface="+mn-ea"/>
                          <a:cs typeface="+mn-cs"/>
                        </a:rPr>
                        <a:t>Managing climate change:</a:t>
                      </a:r>
                    </a:p>
                    <a:p>
                      <a:r>
                        <a:rPr lang="en-GB" sz="1000" b="0" i="0" kern="1200" dirty="0">
                          <a:solidFill>
                            <a:schemeClr val="tx1"/>
                          </a:solidFill>
                          <a:effectLst/>
                          <a:latin typeface="+mn-lt"/>
                          <a:ea typeface="+mn-ea"/>
                          <a:cs typeface="+mn-cs"/>
                        </a:rPr>
                        <a:t>- mitigation (alternative energy production, carbon capture, planting trees, international agreements)</a:t>
                      </a:r>
                    </a:p>
                    <a:p>
                      <a:r>
                        <a:rPr lang="en-GB" sz="1000" b="0" i="0" kern="1200" dirty="0">
                          <a:solidFill>
                            <a:schemeClr val="tx1"/>
                          </a:solidFill>
                          <a:effectLst/>
                          <a:latin typeface="+mn-lt"/>
                          <a:ea typeface="+mn-ea"/>
                          <a:cs typeface="+mn-cs"/>
                        </a:rPr>
                        <a:t>- adaptation (change in agricultural systems, managing water supply, reducing risk from rising sea levels).</a:t>
                      </a:r>
                    </a:p>
                    <a:p>
                      <a:endParaRPr lang="en-GB" sz="1000" b="0" i="0" kern="1200" dirty="0">
                        <a:solidFill>
                          <a:schemeClr val="tx1"/>
                        </a:solidFill>
                        <a:effectLst/>
                        <a:latin typeface="+mn-lt"/>
                        <a:ea typeface="+mn-ea"/>
                        <a:cs typeface="+mn-cs"/>
                      </a:endParaRPr>
                    </a:p>
                    <a:p>
                      <a:endParaRPr lang="en-GB" sz="1000" b="1" dirty="0"/>
                    </a:p>
                    <a:p>
                      <a:endParaRPr lang="en-GB" sz="1000" b="1" dirty="0"/>
                    </a:p>
                  </a:txBody>
                  <a:tcPr/>
                </a:tc>
                <a:extLst>
                  <a:ext uri="{0D108BD9-81ED-4DB2-BD59-A6C34878D82A}">
                    <a16:rowId xmlns:a16="http://schemas.microsoft.com/office/drawing/2014/main" val="1929438187"/>
                  </a:ext>
                </a:extLst>
              </a:tr>
            </a:tbl>
          </a:graphicData>
        </a:graphic>
      </p:graphicFrame>
    </p:spTree>
    <p:extLst>
      <p:ext uri="{BB962C8B-B14F-4D97-AF65-F5344CB8AC3E}">
        <p14:creationId xmlns:p14="http://schemas.microsoft.com/office/powerpoint/2010/main" val="27742882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3AA6274D-5CB0-406A-8AFB-D93342B1EA92}"/>
              </a:ext>
            </a:extLst>
          </p:cNvPr>
          <p:cNvGraphicFramePr>
            <a:graphicFrameLocks noGrp="1"/>
          </p:cNvGraphicFramePr>
          <p:nvPr>
            <p:extLst>
              <p:ext uri="{D42A27DB-BD31-4B8C-83A1-F6EECF244321}">
                <p14:modId xmlns:p14="http://schemas.microsoft.com/office/powerpoint/2010/main" val="1021301088"/>
              </p:ext>
            </p:extLst>
          </p:nvPr>
        </p:nvGraphicFramePr>
        <p:xfrm>
          <a:off x="0" y="651768"/>
          <a:ext cx="12039599" cy="6151372"/>
        </p:xfrm>
        <a:graphic>
          <a:graphicData uri="http://schemas.openxmlformats.org/drawingml/2006/table">
            <a:tbl>
              <a:tblPr firstRow="1" bandRow="1">
                <a:tableStyleId>{5940675A-B579-460E-94D1-54222C63F5DA}</a:tableStyleId>
              </a:tblPr>
              <a:tblGrid>
                <a:gridCol w="1343829">
                  <a:extLst>
                    <a:ext uri="{9D8B030D-6E8A-4147-A177-3AD203B41FA5}">
                      <a16:colId xmlns:a16="http://schemas.microsoft.com/office/drawing/2014/main" val="1323354650"/>
                    </a:ext>
                  </a:extLst>
                </a:gridCol>
                <a:gridCol w="3499356">
                  <a:extLst>
                    <a:ext uri="{9D8B030D-6E8A-4147-A177-3AD203B41FA5}">
                      <a16:colId xmlns:a16="http://schemas.microsoft.com/office/drawing/2014/main" val="2268397797"/>
                    </a:ext>
                  </a:extLst>
                </a:gridCol>
                <a:gridCol w="2027876">
                  <a:extLst>
                    <a:ext uri="{9D8B030D-6E8A-4147-A177-3AD203B41FA5}">
                      <a16:colId xmlns:a16="http://schemas.microsoft.com/office/drawing/2014/main" val="415188477"/>
                    </a:ext>
                  </a:extLst>
                </a:gridCol>
                <a:gridCol w="1654374">
                  <a:extLst>
                    <a:ext uri="{9D8B030D-6E8A-4147-A177-3AD203B41FA5}">
                      <a16:colId xmlns:a16="http://schemas.microsoft.com/office/drawing/2014/main" val="2116589672"/>
                    </a:ext>
                  </a:extLst>
                </a:gridCol>
                <a:gridCol w="1791318">
                  <a:extLst>
                    <a:ext uri="{9D8B030D-6E8A-4147-A177-3AD203B41FA5}">
                      <a16:colId xmlns:a16="http://schemas.microsoft.com/office/drawing/2014/main" val="1988259304"/>
                    </a:ext>
                  </a:extLst>
                </a:gridCol>
                <a:gridCol w="1722846">
                  <a:extLst>
                    <a:ext uri="{9D8B030D-6E8A-4147-A177-3AD203B41FA5}">
                      <a16:colId xmlns:a16="http://schemas.microsoft.com/office/drawing/2014/main" val="2065259818"/>
                    </a:ext>
                  </a:extLst>
                </a:gridCol>
              </a:tblGrid>
              <a:tr h="784509">
                <a:tc>
                  <a:txBody>
                    <a:bodyPr/>
                    <a:lstStyle/>
                    <a:p>
                      <a:pPr algn="ctr"/>
                      <a:r>
                        <a:rPr lang="en-GB" sz="2400" b="1" dirty="0"/>
                        <a:t>Year Group</a:t>
                      </a:r>
                    </a:p>
                  </a:txBody>
                  <a:tcPr/>
                </a:tc>
                <a:tc>
                  <a:txBody>
                    <a:bodyPr/>
                    <a:lstStyle/>
                    <a:p>
                      <a:r>
                        <a:rPr lang="en-GB" b="1" dirty="0"/>
                        <a:t>HT1                            HT2</a:t>
                      </a:r>
                    </a:p>
                    <a:p>
                      <a:r>
                        <a:rPr lang="en-GB" b="1" dirty="0"/>
                        <a:t>(Sept-Oct)                 (Nov-Dec)</a:t>
                      </a:r>
                    </a:p>
                  </a:txBody>
                  <a:tcPr/>
                </a:tc>
                <a:tc>
                  <a:txBody>
                    <a:bodyPr/>
                    <a:lstStyle/>
                    <a:p>
                      <a:r>
                        <a:rPr lang="en-GB" b="1" dirty="0"/>
                        <a:t>HT3</a:t>
                      </a:r>
                    </a:p>
                    <a:p>
                      <a:r>
                        <a:rPr lang="en-GB" b="1" dirty="0"/>
                        <a:t>(Jan-Feb)</a:t>
                      </a:r>
                    </a:p>
                  </a:txBody>
                  <a:tcPr/>
                </a:tc>
                <a:tc>
                  <a:txBody>
                    <a:bodyPr/>
                    <a:lstStyle/>
                    <a:p>
                      <a:r>
                        <a:rPr lang="en-GB" b="1" dirty="0"/>
                        <a:t>HT4</a:t>
                      </a:r>
                    </a:p>
                    <a:p>
                      <a:r>
                        <a:rPr lang="en-GB" b="1" dirty="0"/>
                        <a:t>(March-April)</a:t>
                      </a:r>
                    </a:p>
                  </a:txBody>
                  <a:tcPr/>
                </a:tc>
                <a:tc>
                  <a:txBody>
                    <a:bodyPr/>
                    <a:lstStyle/>
                    <a:p>
                      <a:r>
                        <a:rPr lang="en-GB" b="1" dirty="0"/>
                        <a:t>HT5</a:t>
                      </a:r>
                    </a:p>
                    <a:p>
                      <a:r>
                        <a:rPr lang="en-GB" b="1" dirty="0"/>
                        <a:t>(April-May)</a:t>
                      </a:r>
                    </a:p>
                  </a:txBody>
                  <a:tcPr/>
                </a:tc>
                <a:tc>
                  <a:txBody>
                    <a:bodyPr/>
                    <a:lstStyle/>
                    <a:p>
                      <a:r>
                        <a:rPr lang="en-GB" b="1" dirty="0"/>
                        <a:t>HT6</a:t>
                      </a:r>
                    </a:p>
                    <a:p>
                      <a:r>
                        <a:rPr lang="en-GB" b="1" dirty="0"/>
                        <a:t>(June-July)</a:t>
                      </a:r>
                    </a:p>
                  </a:txBody>
                  <a:tcPr/>
                </a:tc>
                <a:extLst>
                  <a:ext uri="{0D108BD9-81ED-4DB2-BD59-A6C34878D82A}">
                    <a16:rowId xmlns:a16="http://schemas.microsoft.com/office/drawing/2014/main" val="1744465016"/>
                  </a:ext>
                </a:extLst>
              </a:tr>
              <a:tr h="1205820">
                <a:tc rowSpan="2">
                  <a:txBody>
                    <a:bodyPr/>
                    <a:lstStyle/>
                    <a:p>
                      <a:pPr algn="ctr"/>
                      <a:r>
                        <a:rPr lang="en-GB" sz="5400" dirty="0"/>
                        <a:t>10</a:t>
                      </a:r>
                    </a:p>
                  </a:txBody>
                  <a:tcPr/>
                </a:tc>
                <a:tc>
                  <a:txBody>
                    <a:bodyPr/>
                    <a:lstStyle/>
                    <a:p>
                      <a:pPr marL="0" marR="0" lvl="0" indent="0" algn="just" defTabSz="914400" rtl="0" eaLnBrk="1" fontAlgn="auto" latinLnBrk="0" hangingPunct="1">
                        <a:lnSpc>
                          <a:spcPct val="100000"/>
                        </a:lnSpc>
                        <a:spcBef>
                          <a:spcPts val="0"/>
                        </a:spcBef>
                        <a:spcAft>
                          <a:spcPts val="800"/>
                        </a:spcAft>
                        <a:buClrTx/>
                        <a:buSzTx/>
                        <a:buFontTx/>
                        <a:buNone/>
                        <a:tabLst/>
                        <a:defRPr/>
                      </a:pPr>
                      <a:r>
                        <a:rPr lang="en-GB" sz="1200" b="1" dirty="0">
                          <a:latin typeface="+mn-lt"/>
                        </a:rPr>
                        <a:t>Main topics (in the double lesson)</a:t>
                      </a:r>
                    </a:p>
                    <a:p>
                      <a:pPr marL="228600" indent="-228600" algn="just">
                        <a:lnSpc>
                          <a:spcPct val="100000"/>
                        </a:lnSpc>
                        <a:spcAft>
                          <a:spcPts val="800"/>
                        </a:spcAft>
                        <a:buAutoNum type="arabicPeriod"/>
                      </a:pPr>
                      <a:r>
                        <a:rPr lang="en-GB" sz="1200" b="1" dirty="0">
                          <a:effectLst/>
                          <a:latin typeface="+mn-lt"/>
                          <a:ea typeface="Calibri" panose="020F0502020204030204" pitchFamily="34" charset="0"/>
                          <a:cs typeface="Times New Roman" panose="02020603050405020304" pitchFamily="18" charset="0"/>
                        </a:rPr>
                        <a:t>NATURAL HAZARDS – Weather/Tropical Storms</a:t>
                      </a:r>
                    </a:p>
                    <a:p>
                      <a:pPr algn="just">
                        <a:lnSpc>
                          <a:spcPct val="100000"/>
                        </a:lnSpc>
                        <a:spcAft>
                          <a:spcPts val="800"/>
                        </a:spcAft>
                      </a:pPr>
                      <a:r>
                        <a:rPr lang="en-GB" sz="1200" b="1" dirty="0">
                          <a:effectLst/>
                          <a:latin typeface="+mn-lt"/>
                          <a:ea typeface="Calibri" panose="020F0502020204030204" pitchFamily="34" charset="0"/>
                          <a:cs typeface="Times New Roman" panose="02020603050405020304" pitchFamily="18" charset="0"/>
                        </a:rPr>
                        <a:t>2.  THE LIVING WORLD</a:t>
                      </a:r>
                    </a:p>
                    <a:p>
                      <a:pPr algn="just">
                        <a:lnSpc>
                          <a:spcPct val="100000"/>
                        </a:lnSpc>
                        <a:spcAft>
                          <a:spcPts val="800"/>
                        </a:spcAft>
                      </a:pPr>
                      <a:r>
                        <a:rPr lang="en-GB" sz="1200" b="1" dirty="0">
                          <a:effectLst/>
                          <a:latin typeface="+mn-lt"/>
                          <a:ea typeface="Calibri" panose="020F0502020204030204" pitchFamily="34" charset="0"/>
                          <a:cs typeface="Times New Roman" panose="02020603050405020304" pitchFamily="18" charset="0"/>
                        </a:rPr>
                        <a:t>       - TROPICAL RAINFORESTS and HOT DESERTS </a:t>
                      </a:r>
                      <a:endParaRPr lang="en-GB" sz="1600" dirty="0">
                        <a:effectLst/>
                        <a:latin typeface="+mn-lt"/>
                        <a:ea typeface="Calibri" panose="020F0502020204030204" pitchFamily="34" charset="0"/>
                        <a:cs typeface="Times New Roman" panose="02020603050405020304" pitchFamily="18" charset="0"/>
                      </a:endParaRPr>
                    </a:p>
                  </a:txBody>
                  <a:tcPr marL="114300" marR="114300" marT="0" marB="0"/>
                </a:tc>
                <a:tc gridSpan="2">
                  <a:txBody>
                    <a:bodyPr/>
                    <a:lstStyle/>
                    <a:p>
                      <a:pPr algn="just">
                        <a:lnSpc>
                          <a:spcPct val="100000"/>
                        </a:lnSpc>
                        <a:spcAft>
                          <a:spcPts val="800"/>
                        </a:spcAft>
                      </a:pPr>
                      <a:r>
                        <a:rPr lang="en-GB" sz="1200" b="1" dirty="0">
                          <a:effectLst/>
                          <a:latin typeface="+mn-lt"/>
                          <a:ea typeface="Calibri" panose="020F0502020204030204" pitchFamily="34" charset="0"/>
                          <a:cs typeface="Calibri" panose="020F0502020204030204" pitchFamily="34" charset="0"/>
                        </a:rPr>
                        <a:t>HOT DESERTS -continued</a:t>
                      </a:r>
                    </a:p>
                    <a:p>
                      <a:pPr algn="just">
                        <a:lnSpc>
                          <a:spcPct val="100000"/>
                        </a:lnSpc>
                        <a:spcAft>
                          <a:spcPts val="800"/>
                        </a:spcAft>
                      </a:pPr>
                      <a:r>
                        <a:rPr lang="en-GB" sz="1200" b="1" dirty="0">
                          <a:effectLst/>
                          <a:latin typeface="+mn-lt"/>
                          <a:ea typeface="Calibri" panose="020F0502020204030204" pitchFamily="34" charset="0"/>
                          <a:cs typeface="Calibri" panose="020F0502020204030204" pitchFamily="34" charset="0"/>
                        </a:rPr>
                        <a:t>ECONOMIC</a:t>
                      </a:r>
                      <a:r>
                        <a:rPr lang="en-GB" sz="1200" b="1" baseline="0" dirty="0">
                          <a:effectLst/>
                          <a:latin typeface="+mn-lt"/>
                          <a:ea typeface="Calibri" panose="020F0502020204030204" pitchFamily="34" charset="0"/>
                          <a:cs typeface="Calibri" panose="020F0502020204030204" pitchFamily="34" charset="0"/>
                        </a:rPr>
                        <a:t> WORLD</a:t>
                      </a:r>
                      <a:endParaRPr lang="en-GB" sz="1200" b="1" dirty="0">
                        <a:effectLst/>
                        <a:latin typeface="+mn-lt"/>
                        <a:ea typeface="Calibri" panose="020F0502020204030204" pitchFamily="34" charset="0"/>
                        <a:cs typeface="Calibri" panose="020F0502020204030204" pitchFamily="34" charset="0"/>
                      </a:endParaRPr>
                    </a:p>
                    <a:p>
                      <a:pPr algn="just">
                        <a:lnSpc>
                          <a:spcPct val="100000"/>
                        </a:lnSpc>
                      </a:pPr>
                      <a:r>
                        <a:rPr lang="en-GB" sz="1200" b="1" kern="1200" dirty="0">
                          <a:solidFill>
                            <a:schemeClr val="tx1"/>
                          </a:solidFill>
                          <a:effectLst/>
                          <a:latin typeface="+mn-lt"/>
                          <a:ea typeface="Calibri" panose="020F0502020204030204" pitchFamily="34" charset="0"/>
                          <a:cs typeface="Calibri" panose="020F0502020204030204" pitchFamily="34" charset="0"/>
                        </a:rPr>
                        <a:t>-THE DEVELOPMENT GAP</a:t>
                      </a:r>
                      <a:endParaRPr lang="en-GB" sz="1200" kern="1200" dirty="0">
                        <a:solidFill>
                          <a:schemeClr val="tx1"/>
                        </a:solidFill>
                        <a:effectLst/>
                        <a:latin typeface="+mn-lt"/>
                        <a:ea typeface="Calibri" panose="020F0502020204030204" pitchFamily="34" charset="0"/>
                        <a:cs typeface="Calibri" panose="020F0502020204030204" pitchFamily="34" charset="0"/>
                      </a:endParaRPr>
                    </a:p>
                    <a:p>
                      <a:pPr algn="just">
                        <a:lnSpc>
                          <a:spcPct val="100000"/>
                        </a:lnSpc>
                      </a:pPr>
                      <a:r>
                        <a:rPr lang="en-GB" sz="1200" b="1" kern="1200" dirty="0">
                          <a:solidFill>
                            <a:schemeClr val="tx1"/>
                          </a:solidFill>
                          <a:effectLst/>
                          <a:latin typeface="+mn-lt"/>
                          <a:ea typeface="Calibri" panose="020F0502020204030204" pitchFamily="34" charset="0"/>
                          <a:cs typeface="Calibri" panose="020F0502020204030204" pitchFamily="34" charset="0"/>
                        </a:rPr>
                        <a:t>-NIGERIA: A NEWLY-EMERGING ECONOMY</a:t>
                      </a:r>
                      <a:endParaRPr lang="en-GB" sz="1200" kern="1200" dirty="0">
                        <a:solidFill>
                          <a:schemeClr val="tx1"/>
                        </a:solidFill>
                        <a:effectLst/>
                        <a:latin typeface="+mn-lt"/>
                        <a:ea typeface="Calibri" panose="020F0502020204030204" pitchFamily="34" charset="0"/>
                        <a:cs typeface="Calibri" panose="020F0502020204030204" pitchFamily="34" charset="0"/>
                      </a:endParaRPr>
                    </a:p>
                    <a:p>
                      <a:pPr algn="just">
                        <a:lnSpc>
                          <a:spcPct val="100000"/>
                        </a:lnSpc>
                      </a:pPr>
                      <a:r>
                        <a:rPr lang="en-GB" sz="1200" b="1" kern="1200" dirty="0">
                          <a:solidFill>
                            <a:schemeClr val="tx1"/>
                          </a:solidFill>
                          <a:effectLst/>
                          <a:latin typeface="+mn-lt"/>
                          <a:ea typeface="Calibri" panose="020F0502020204030204" pitchFamily="34" charset="0"/>
                          <a:cs typeface="Calibri" panose="020F0502020204030204" pitchFamily="34" charset="0"/>
                        </a:rPr>
                        <a:t>-THE CHANGING UK ECONOMY</a:t>
                      </a:r>
                      <a:endParaRPr lang="en-GB" sz="1200" kern="1200" dirty="0">
                        <a:solidFill>
                          <a:schemeClr val="tx1"/>
                        </a:solidFill>
                        <a:effectLst/>
                        <a:latin typeface="+mn-lt"/>
                        <a:ea typeface="Calibri" panose="020F0502020204030204" pitchFamily="34" charset="0"/>
                        <a:cs typeface="Calibri" panose="020F0502020204030204" pitchFamily="34" charset="0"/>
                      </a:endParaRPr>
                    </a:p>
                  </a:txBody>
                  <a:tcPr marL="114300" marR="114300" marT="0" marB="0"/>
                </a:tc>
                <a:tc hMerge="1">
                  <a:txBody>
                    <a:bodyPr/>
                    <a:lstStyle/>
                    <a:p>
                      <a:endParaRPr lang="en-GB" sz="1200" b="1" dirty="0"/>
                    </a:p>
                  </a:txBody>
                  <a:tcPr/>
                </a:tc>
                <a:tc>
                  <a:txBody>
                    <a:bodyPr/>
                    <a:lstStyle/>
                    <a:p>
                      <a:pPr marL="0" indent="0" algn="just">
                        <a:buNone/>
                      </a:pPr>
                      <a:endParaRPr lang="en-GB" sz="1100" b="1" dirty="0">
                        <a:latin typeface="+mn-lt"/>
                      </a:endParaRPr>
                    </a:p>
                    <a:p>
                      <a:pPr marL="0" indent="0" algn="just">
                        <a:buNone/>
                      </a:pPr>
                      <a:r>
                        <a:rPr lang="en-GB" sz="1100" b="1" dirty="0">
                          <a:latin typeface="+mn-lt"/>
                        </a:rPr>
                        <a:t>COASTS</a:t>
                      </a:r>
                    </a:p>
                  </a:txBody>
                  <a:tcPr/>
                </a:tc>
                <a:tc>
                  <a:txBody>
                    <a:bodyPr/>
                    <a:lstStyle/>
                    <a:p>
                      <a:pPr algn="just"/>
                      <a:endParaRPr lang="en-GB" sz="1100" b="1" dirty="0">
                        <a:latin typeface="+mn-lt"/>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lang="en-GB" sz="1100" b="1" dirty="0">
                          <a:latin typeface="+mn-lt"/>
                        </a:rPr>
                        <a:t>PHYSICAL FIELDWORK – CARDING MILL VALLEY</a:t>
                      </a:r>
                    </a:p>
                    <a:p>
                      <a:pPr marL="0" marR="0" lvl="0" indent="0" algn="just" defTabSz="914400" rtl="0" eaLnBrk="1" fontAlgn="auto" latinLnBrk="0" hangingPunct="1">
                        <a:lnSpc>
                          <a:spcPct val="100000"/>
                        </a:lnSpc>
                        <a:spcBef>
                          <a:spcPts val="0"/>
                        </a:spcBef>
                        <a:spcAft>
                          <a:spcPts val="0"/>
                        </a:spcAft>
                        <a:buClrTx/>
                        <a:buSzTx/>
                        <a:buFontTx/>
                        <a:buNone/>
                        <a:tabLst/>
                        <a:defRPr/>
                      </a:pPr>
                      <a:r>
                        <a:rPr lang="en-GB" sz="1100" b="1" dirty="0">
                          <a:latin typeface="+mn-lt"/>
                        </a:rPr>
                        <a:t>UNSEEN FIELDWORK</a:t>
                      </a:r>
                    </a:p>
                    <a:p>
                      <a:pPr marL="0" marR="0" lvl="0" indent="0" algn="just" defTabSz="914400" rtl="0" eaLnBrk="1" fontAlgn="auto" latinLnBrk="0" hangingPunct="1">
                        <a:lnSpc>
                          <a:spcPct val="100000"/>
                        </a:lnSpc>
                        <a:spcBef>
                          <a:spcPts val="0"/>
                        </a:spcBef>
                        <a:spcAft>
                          <a:spcPts val="0"/>
                        </a:spcAft>
                        <a:buClrTx/>
                        <a:buSzTx/>
                        <a:buFontTx/>
                        <a:buNone/>
                        <a:tabLst/>
                        <a:defRPr/>
                      </a:pPr>
                      <a:endParaRPr lang="en-GB" sz="1100" b="1" dirty="0">
                        <a:latin typeface="+mn-lt"/>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lang="en-GB" sz="1100" b="1" dirty="0">
                          <a:latin typeface="+mn-lt"/>
                        </a:rPr>
                        <a:t>Year</a:t>
                      </a:r>
                      <a:r>
                        <a:rPr lang="en-GB" sz="1100" b="1" baseline="0" dirty="0">
                          <a:latin typeface="+mn-lt"/>
                        </a:rPr>
                        <a:t> 10 Mock</a:t>
                      </a:r>
                      <a:endParaRPr lang="en-GB" sz="1100" b="1" dirty="0">
                        <a:latin typeface="+mn-lt"/>
                      </a:endParaRPr>
                    </a:p>
                    <a:p>
                      <a:pPr algn="just"/>
                      <a:endParaRPr lang="en-GB" sz="1100" b="1" dirty="0">
                        <a:latin typeface="+mn-lt"/>
                      </a:endParaRPr>
                    </a:p>
                  </a:txBody>
                  <a:tcPr/>
                </a:tc>
                <a:extLst>
                  <a:ext uri="{0D108BD9-81ED-4DB2-BD59-A6C34878D82A}">
                    <a16:rowId xmlns:a16="http://schemas.microsoft.com/office/drawing/2014/main" val="2116581383"/>
                  </a:ext>
                </a:extLst>
              </a:tr>
              <a:tr h="4009715">
                <a:tc vMerge="1">
                  <a:txBody>
                    <a:bodyPr/>
                    <a:lstStyle/>
                    <a:p>
                      <a:endParaRPr lang="en-GB" dirty="0"/>
                    </a:p>
                  </a:txBody>
                  <a:tcPr/>
                </a:tc>
                <a:tc>
                  <a:txBody>
                    <a:bodyPr/>
                    <a:lstStyle/>
                    <a:p>
                      <a:r>
                        <a:rPr lang="en-GB" sz="1000" b="1" dirty="0">
                          <a:latin typeface="+mn-lt"/>
                        </a:rPr>
                        <a:t>Additional Info</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000" b="0" dirty="0">
                          <a:latin typeface="+mn-lt"/>
                        </a:rPr>
                        <a:t>Natural Hazards: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000" b="0" dirty="0">
                          <a:latin typeface="+mn-lt"/>
                        </a:rPr>
                        <a:t>UK extreme weather. Examples: Beast from the East and Somerset Levels Flooding. </a:t>
                      </a:r>
                    </a:p>
                    <a:p>
                      <a:pPr marL="0" indent="0">
                        <a:buNone/>
                      </a:pPr>
                      <a:endParaRPr lang="en-GB" sz="1000" b="0" dirty="0">
                        <a:latin typeface="+mn-lt"/>
                      </a:endParaRPr>
                    </a:p>
                    <a:p>
                      <a:pPr marL="0" indent="0">
                        <a:buNone/>
                      </a:pPr>
                      <a:r>
                        <a:rPr lang="en-GB" sz="1000" b="0" dirty="0">
                          <a:latin typeface="+mn-lt"/>
                        </a:rPr>
                        <a:t>Tropical storms (Location, formation, effects, responses, predication, planning &amp; protection).  Example: Typhoon Haiyan.</a:t>
                      </a:r>
                    </a:p>
                    <a:p>
                      <a:pPr algn="l">
                        <a:lnSpc>
                          <a:spcPct val="107000"/>
                        </a:lnSpc>
                        <a:spcAft>
                          <a:spcPts val="800"/>
                        </a:spcAft>
                      </a:pPr>
                      <a:endParaRPr lang="en-GB" sz="1000" b="0" dirty="0">
                        <a:effectLst/>
                        <a:latin typeface="+mn-lt"/>
                        <a:ea typeface="+mn-ea"/>
                        <a:cs typeface="+mn-cs"/>
                      </a:endParaRPr>
                    </a:p>
                    <a:p>
                      <a:pPr algn="l">
                        <a:lnSpc>
                          <a:spcPct val="107000"/>
                        </a:lnSpc>
                        <a:spcAft>
                          <a:spcPts val="800"/>
                        </a:spcAft>
                      </a:pPr>
                      <a:r>
                        <a:rPr lang="en-GB" sz="1000" dirty="0">
                          <a:effectLst/>
                          <a:latin typeface="+mn-lt"/>
                          <a:ea typeface="Calibri" panose="020F0502020204030204" pitchFamily="34" charset="0"/>
                          <a:cs typeface="Times New Roman" panose="02020603050405020304" pitchFamily="18" charset="0"/>
                        </a:rPr>
                        <a:t>The Living World:</a:t>
                      </a:r>
                    </a:p>
                    <a:p>
                      <a:pPr algn="l">
                        <a:lnSpc>
                          <a:spcPct val="107000"/>
                        </a:lnSpc>
                        <a:spcAft>
                          <a:spcPts val="800"/>
                        </a:spcAft>
                      </a:pPr>
                      <a:r>
                        <a:rPr lang="en-GB" sz="1000" dirty="0">
                          <a:effectLst/>
                          <a:latin typeface="+mn-lt"/>
                          <a:ea typeface="Calibri" panose="020F0502020204030204" pitchFamily="34" charset="0"/>
                          <a:cs typeface="Times New Roman" panose="02020603050405020304" pitchFamily="18" charset="0"/>
                        </a:rPr>
                        <a:t>Small scale ecosystems - Nutrient cycles, food webs and food chains. E.g. Pond. How change affects ecosystems. </a:t>
                      </a:r>
                    </a:p>
                    <a:p>
                      <a:pPr algn="l">
                        <a:lnSpc>
                          <a:spcPct val="107000"/>
                        </a:lnSpc>
                        <a:spcAft>
                          <a:spcPts val="800"/>
                        </a:spcAft>
                      </a:pPr>
                      <a:r>
                        <a:rPr lang="en-GB" sz="1000" dirty="0">
                          <a:effectLst/>
                          <a:latin typeface="+mn-lt"/>
                          <a:ea typeface="Calibri" panose="020F0502020204030204" pitchFamily="34" charset="0"/>
                          <a:cs typeface="Times New Roman" panose="02020603050405020304" pitchFamily="18" charset="0"/>
                        </a:rPr>
                        <a:t>Environmental characteristics of rainforests. Causes of deforestation in Amazon. Impacts of deforestation. Managing tropical rainforests. Sustainable management of tropical rainforests. </a:t>
                      </a:r>
                      <a:r>
                        <a:rPr lang="en-GB" sz="1000" b="0" dirty="0">
                          <a:effectLst/>
                          <a:latin typeface="+mn-lt"/>
                          <a:ea typeface="Calibri" panose="020F0502020204030204" pitchFamily="34" charset="0"/>
                          <a:cs typeface="Times New Roman" panose="02020603050405020304" pitchFamily="18" charset="0"/>
                        </a:rPr>
                        <a:t>Plant and animal adaptations. </a:t>
                      </a:r>
                      <a:endParaRPr lang="en-GB" sz="1000" dirty="0">
                        <a:effectLst/>
                        <a:latin typeface="+mn-lt"/>
                        <a:ea typeface="Calibri" panose="020F0502020204030204" pitchFamily="34" charset="0"/>
                        <a:cs typeface="Times New Roman" panose="02020603050405020304" pitchFamily="18" charset="0"/>
                      </a:endParaRPr>
                    </a:p>
                  </a:txBody>
                  <a:tcPr/>
                </a:tc>
                <a:tc gridSpan="2">
                  <a:txBody>
                    <a:bodyPr/>
                    <a:lstStyle/>
                    <a:p>
                      <a:pPr algn="l">
                        <a:lnSpc>
                          <a:spcPct val="107000"/>
                        </a:lnSpc>
                        <a:spcAft>
                          <a:spcPts val="800"/>
                        </a:spcAft>
                      </a:pPr>
                      <a:r>
                        <a:rPr lang="en-GB" sz="1000" dirty="0">
                          <a:effectLst/>
                          <a:latin typeface="+mn-lt"/>
                          <a:ea typeface="Calibri" panose="020F0502020204030204" pitchFamily="34" charset="0"/>
                          <a:cs typeface="Times New Roman" panose="02020603050405020304" pitchFamily="18" charset="0"/>
                        </a:rPr>
                        <a:t>Environmental characteristics of deserts.</a:t>
                      </a:r>
                      <a:r>
                        <a:rPr lang="en-GB" sz="1000" b="0" dirty="0">
                          <a:effectLst/>
                          <a:latin typeface="+mn-lt"/>
                          <a:ea typeface="Calibri" panose="020F0502020204030204" pitchFamily="34" charset="0"/>
                          <a:cs typeface="Times New Roman" panose="02020603050405020304" pitchFamily="18" charset="0"/>
                        </a:rPr>
                        <a:t> Plant and animal adaptations to hot environments. </a:t>
                      </a:r>
                      <a:r>
                        <a:rPr lang="en-GB" sz="1000" dirty="0">
                          <a:effectLst/>
                          <a:latin typeface="+mn-lt"/>
                          <a:ea typeface="Calibri" panose="020F0502020204030204" pitchFamily="34" charset="0"/>
                          <a:cs typeface="Times New Roman" panose="02020603050405020304" pitchFamily="18" charset="0"/>
                        </a:rPr>
                        <a:t> Opportunities &amp; challenges of development. Case study: Western desert.</a:t>
                      </a:r>
                    </a:p>
                    <a:p>
                      <a:pPr algn="l">
                        <a:lnSpc>
                          <a:spcPct val="107000"/>
                        </a:lnSpc>
                        <a:spcAft>
                          <a:spcPts val="800"/>
                        </a:spcAft>
                      </a:pPr>
                      <a:r>
                        <a:rPr lang="en-GB" sz="1000" dirty="0">
                          <a:effectLst/>
                          <a:latin typeface="+mn-lt"/>
                          <a:ea typeface="Calibri" panose="020F0502020204030204" pitchFamily="34" charset="0"/>
                          <a:cs typeface="Times New Roman" panose="02020603050405020304" pitchFamily="18" charset="0"/>
                        </a:rPr>
                        <a:t>Causes of desertification/threats. Reducing desertification.  CASE STUDY:  The Sahel</a:t>
                      </a:r>
                      <a:r>
                        <a:rPr lang="en-GB" sz="1000" b="1" dirty="0">
                          <a:effectLst/>
                          <a:latin typeface="+mn-lt"/>
                          <a:ea typeface="Calibri" panose="020F0502020204030204" pitchFamily="34" charset="0"/>
                          <a:cs typeface="Times New Roman" panose="02020603050405020304" pitchFamily="18" charset="0"/>
                        </a:rPr>
                        <a:t>. </a:t>
                      </a:r>
                      <a:endParaRPr lang="en-GB" sz="1000" b="0" dirty="0">
                        <a:effectLst/>
                        <a:latin typeface="+mn-lt"/>
                        <a:ea typeface="Calibri" panose="020F0502020204030204" pitchFamily="34" charset="0"/>
                        <a:cs typeface="Times New Roman" panose="02020603050405020304" pitchFamily="18" charset="0"/>
                      </a:endParaRPr>
                    </a:p>
                    <a:p>
                      <a:pPr algn="l">
                        <a:lnSpc>
                          <a:spcPct val="107000"/>
                        </a:lnSpc>
                        <a:spcAft>
                          <a:spcPts val="800"/>
                        </a:spcAft>
                      </a:pPr>
                      <a:r>
                        <a:rPr lang="en-GB" sz="1000" dirty="0">
                          <a:effectLst/>
                          <a:latin typeface="+mn-lt"/>
                          <a:ea typeface="Calibri" panose="020F0502020204030204" pitchFamily="34" charset="0"/>
                          <a:cs typeface="Times New Roman" panose="02020603050405020304" pitchFamily="18" charset="0"/>
                        </a:rPr>
                        <a:t>Our unequal world and measuring development</a:t>
                      </a:r>
                    </a:p>
                    <a:p>
                      <a:pPr algn="l">
                        <a:lnSpc>
                          <a:spcPct val="107000"/>
                        </a:lnSpc>
                        <a:spcAft>
                          <a:spcPts val="800"/>
                        </a:spcAft>
                      </a:pPr>
                      <a:r>
                        <a:rPr lang="en-GB" sz="1000" dirty="0">
                          <a:effectLst/>
                          <a:latin typeface="+mn-lt"/>
                          <a:ea typeface="Calibri" panose="020F0502020204030204" pitchFamily="34" charset="0"/>
                          <a:cs typeface="Times New Roman" panose="02020603050405020304" pitchFamily="18" charset="0"/>
                        </a:rPr>
                        <a:t>The DTM and population pyramids</a:t>
                      </a:r>
                    </a:p>
                    <a:p>
                      <a:pPr algn="l">
                        <a:lnSpc>
                          <a:spcPct val="107000"/>
                        </a:lnSpc>
                        <a:spcAft>
                          <a:spcPts val="800"/>
                        </a:spcAft>
                      </a:pPr>
                      <a:r>
                        <a:rPr lang="en-GB" sz="1000" dirty="0">
                          <a:effectLst/>
                          <a:latin typeface="+mn-lt"/>
                          <a:ea typeface="Calibri" panose="020F0502020204030204" pitchFamily="34" charset="0"/>
                          <a:cs typeface="Times New Roman" panose="02020603050405020304" pitchFamily="18" charset="0"/>
                        </a:rPr>
                        <a:t>Causes of uneven development. Uneven development: wealth and health, and migration</a:t>
                      </a:r>
                    </a:p>
                    <a:p>
                      <a:pPr algn="l">
                        <a:lnSpc>
                          <a:spcPct val="107000"/>
                        </a:lnSpc>
                        <a:spcAft>
                          <a:spcPts val="800"/>
                        </a:spcAft>
                      </a:pPr>
                      <a:r>
                        <a:rPr lang="en-GB" sz="1000" dirty="0">
                          <a:effectLst/>
                          <a:latin typeface="+mn-lt"/>
                          <a:ea typeface="Calibri" panose="020F0502020204030204" pitchFamily="34" charset="0"/>
                          <a:cs typeface="Times New Roman" panose="02020603050405020304" pitchFamily="18" charset="0"/>
                        </a:rPr>
                        <a:t>Reducing the gap: aid and intermediate technology, fair trade, debt relief and tourism. CASE STUDY Jamaica</a:t>
                      </a:r>
                    </a:p>
                    <a:p>
                      <a:pPr algn="l">
                        <a:lnSpc>
                          <a:spcPct val="107000"/>
                        </a:lnSpc>
                        <a:spcAft>
                          <a:spcPts val="800"/>
                        </a:spcAft>
                      </a:pPr>
                      <a:r>
                        <a:rPr lang="en-GB" sz="1000" dirty="0">
                          <a:effectLst/>
                          <a:latin typeface="+mn-lt"/>
                          <a:ea typeface="Calibri" panose="020F0502020204030204" pitchFamily="34" charset="0"/>
                          <a:cs typeface="Times New Roman" panose="02020603050405020304" pitchFamily="18" charset="0"/>
                        </a:rPr>
                        <a:t>Exploring Nigeria. Nigeria in the wider world. Balancing a changing industrial structure. Impacts of TNCs (Transnational company). Impact of international aid. Managing environmental issues. Quality of life. </a:t>
                      </a:r>
                    </a:p>
                    <a:p>
                      <a:pPr algn="l">
                        <a:lnSpc>
                          <a:spcPct val="107000"/>
                        </a:lnSpc>
                        <a:spcAft>
                          <a:spcPts val="800"/>
                        </a:spcAft>
                      </a:pPr>
                      <a:r>
                        <a:rPr lang="en-GB" sz="1000" dirty="0">
                          <a:effectLst/>
                          <a:latin typeface="+mn-lt"/>
                          <a:ea typeface="Calibri" panose="020F0502020204030204" pitchFamily="34" charset="0"/>
                          <a:cs typeface="Times New Roman" panose="02020603050405020304" pitchFamily="18" charset="0"/>
                        </a:rPr>
                        <a:t>Post-industrial economy. UK science and business parks. Environmental impacts of industry, Car industry. Changing rural landscapes. Changing transport infrastructure. North-south divide. UK and the Wider World.</a:t>
                      </a:r>
                      <a:endParaRPr lang="en-GB" sz="1000" b="1" dirty="0">
                        <a:latin typeface="+mn-lt"/>
                      </a:endParaRPr>
                    </a:p>
                    <a:p>
                      <a:endParaRPr lang="en-GB" sz="1000" b="1" dirty="0">
                        <a:latin typeface="+mn-lt"/>
                      </a:endParaRPr>
                    </a:p>
                  </a:txBody>
                  <a:tcPr marL="114300" marR="114300" marT="0" marB="0"/>
                </a:tc>
                <a:tc hMerge="1">
                  <a:txBody>
                    <a:bodyPr/>
                    <a:lstStyle/>
                    <a:p>
                      <a:endParaRPr lang="en-GB" sz="1200" b="1" dirty="0"/>
                    </a:p>
                  </a:txBody>
                  <a:tcPr/>
                </a:tc>
                <a:tc>
                  <a:txBody>
                    <a:bodyPr/>
                    <a:lstStyle/>
                    <a:p>
                      <a:r>
                        <a:rPr lang="en-GB" sz="1000" b="0" i="0" kern="1200" dirty="0">
                          <a:solidFill>
                            <a:schemeClr val="tx1"/>
                          </a:solidFill>
                          <a:effectLst/>
                          <a:latin typeface="+mn-lt"/>
                          <a:ea typeface="+mn-ea"/>
                          <a:cs typeface="+mn-cs"/>
                        </a:rPr>
                        <a:t>Wave types and characteristics.</a:t>
                      </a:r>
                    </a:p>
                    <a:p>
                      <a:r>
                        <a:rPr lang="en-GB" sz="1000" b="0" i="0" kern="1200" dirty="0">
                          <a:solidFill>
                            <a:schemeClr val="tx1"/>
                          </a:solidFill>
                          <a:effectLst/>
                          <a:latin typeface="+mn-lt"/>
                          <a:ea typeface="+mn-ea"/>
                          <a:cs typeface="+mn-cs"/>
                        </a:rPr>
                        <a:t>Coastal processes: weathering processes, </a:t>
                      </a:r>
                    </a:p>
                    <a:p>
                      <a:r>
                        <a:rPr lang="en-GB" sz="1000" b="0" i="0" kern="1200" dirty="0">
                          <a:solidFill>
                            <a:schemeClr val="tx1"/>
                          </a:solidFill>
                          <a:effectLst/>
                          <a:latin typeface="+mn-lt"/>
                          <a:ea typeface="+mn-ea"/>
                          <a:cs typeface="+mn-cs"/>
                        </a:rPr>
                        <a:t>mass movement,</a:t>
                      </a:r>
                    </a:p>
                    <a:p>
                      <a:r>
                        <a:rPr lang="en-GB" sz="1000" b="0" i="0" kern="1200" dirty="0">
                          <a:solidFill>
                            <a:schemeClr val="tx1"/>
                          </a:solidFill>
                          <a:effectLst/>
                          <a:latin typeface="+mn-lt"/>
                          <a:ea typeface="+mn-ea"/>
                          <a:cs typeface="+mn-cs"/>
                        </a:rPr>
                        <a:t>Erosion, transportation &amp; deposition. </a:t>
                      </a:r>
                      <a:endParaRPr lang="en-GB" sz="1000" b="0" dirty="0">
                        <a:latin typeface="+mn-lt"/>
                      </a:endParaRPr>
                    </a:p>
                    <a:p>
                      <a:r>
                        <a:rPr lang="en-GB" sz="1000" b="0" i="0" kern="1200" dirty="0">
                          <a:solidFill>
                            <a:schemeClr val="tx1"/>
                          </a:solidFill>
                          <a:effectLst/>
                          <a:latin typeface="+mn-lt"/>
                          <a:ea typeface="+mn-ea"/>
                          <a:cs typeface="+mn-cs"/>
                        </a:rPr>
                        <a:t>An </a:t>
                      </a:r>
                      <a:r>
                        <a:rPr lang="en-GB" sz="1000" b="1" i="0" kern="1200" dirty="0">
                          <a:solidFill>
                            <a:schemeClr val="tx1"/>
                          </a:solidFill>
                          <a:effectLst/>
                          <a:latin typeface="+mn-lt"/>
                          <a:ea typeface="+mn-ea"/>
                          <a:cs typeface="+mn-cs"/>
                        </a:rPr>
                        <a:t>example</a:t>
                      </a:r>
                      <a:r>
                        <a:rPr lang="en-GB" sz="1000" b="0" i="0" kern="1200" dirty="0">
                          <a:solidFill>
                            <a:schemeClr val="tx1"/>
                          </a:solidFill>
                          <a:effectLst/>
                          <a:latin typeface="+mn-lt"/>
                          <a:ea typeface="+mn-ea"/>
                          <a:cs typeface="+mn-cs"/>
                        </a:rPr>
                        <a:t> of a section of coastline in the UK to identify its major landforms of erosion and deposition. Dorset Coast. </a:t>
                      </a:r>
                    </a:p>
                    <a:p>
                      <a:endParaRPr lang="en-GB" sz="1000" b="0" i="0" kern="1200" dirty="0">
                        <a:solidFill>
                          <a:schemeClr val="tx1"/>
                        </a:solidFill>
                        <a:effectLst/>
                        <a:latin typeface="+mn-lt"/>
                        <a:ea typeface="+mn-ea"/>
                        <a:cs typeface="+mn-cs"/>
                      </a:endParaRPr>
                    </a:p>
                    <a:p>
                      <a:r>
                        <a:rPr lang="en-GB" sz="1000" b="0" i="0" kern="1200" dirty="0">
                          <a:solidFill>
                            <a:schemeClr val="tx1"/>
                          </a:solidFill>
                          <a:effectLst/>
                          <a:latin typeface="+mn-lt"/>
                          <a:ea typeface="+mn-ea"/>
                          <a:cs typeface="+mn-cs"/>
                        </a:rPr>
                        <a:t>Managing the coast: The costs and benefits of hard engineering  &amp; soft engineering. </a:t>
                      </a:r>
                    </a:p>
                    <a:p>
                      <a:endParaRPr lang="en-GB" sz="1000" b="0" i="0" kern="1200" dirty="0">
                        <a:solidFill>
                          <a:schemeClr val="tx1"/>
                        </a:solidFill>
                        <a:effectLst/>
                        <a:latin typeface="+mn-lt"/>
                        <a:ea typeface="+mn-ea"/>
                        <a:cs typeface="+mn-cs"/>
                      </a:endParaRPr>
                    </a:p>
                    <a:p>
                      <a:r>
                        <a:rPr lang="en-GB" sz="1000" b="0" i="0" kern="1200" dirty="0">
                          <a:solidFill>
                            <a:schemeClr val="tx1"/>
                          </a:solidFill>
                          <a:effectLst/>
                          <a:latin typeface="+mn-lt"/>
                          <a:ea typeface="+mn-ea"/>
                          <a:cs typeface="+mn-cs"/>
                        </a:rPr>
                        <a:t>An </a:t>
                      </a:r>
                      <a:r>
                        <a:rPr lang="en-GB" sz="1000" b="1" i="0" kern="1200" dirty="0">
                          <a:solidFill>
                            <a:schemeClr val="tx1"/>
                          </a:solidFill>
                          <a:effectLst/>
                          <a:latin typeface="+mn-lt"/>
                          <a:ea typeface="+mn-ea"/>
                          <a:cs typeface="+mn-cs"/>
                        </a:rPr>
                        <a:t>example</a:t>
                      </a:r>
                      <a:r>
                        <a:rPr lang="en-GB" sz="1000" b="0" i="0" kern="1200" dirty="0">
                          <a:solidFill>
                            <a:schemeClr val="tx1"/>
                          </a:solidFill>
                          <a:effectLst/>
                          <a:latin typeface="+mn-lt"/>
                          <a:ea typeface="+mn-ea"/>
                          <a:cs typeface="+mn-cs"/>
                        </a:rPr>
                        <a:t> of a coastal management scheme in the UK to show the reasons for management, the management strategy</a:t>
                      </a:r>
                    </a:p>
                    <a:p>
                      <a:r>
                        <a:rPr lang="en-GB" sz="1000" b="0" i="0" kern="1200" dirty="0">
                          <a:solidFill>
                            <a:schemeClr val="tx1"/>
                          </a:solidFill>
                          <a:effectLst/>
                          <a:latin typeface="+mn-lt"/>
                          <a:ea typeface="+mn-ea"/>
                          <a:cs typeface="+mn-cs"/>
                        </a:rPr>
                        <a:t>the resulting effects and conflicts. Example: Lyme Regis</a:t>
                      </a:r>
                    </a:p>
                    <a:p>
                      <a:endParaRPr lang="en-GB" sz="1000" b="0" dirty="0">
                        <a:latin typeface="+mn-lt"/>
                      </a:endParaRPr>
                    </a:p>
                  </a:txBody>
                  <a:tcPr/>
                </a:tc>
                <a:tc>
                  <a:txBody>
                    <a:bodyPr/>
                    <a:lstStyle/>
                    <a:p>
                      <a:pPr algn="l">
                        <a:lnSpc>
                          <a:spcPct val="107000"/>
                        </a:lnSpc>
                        <a:spcAft>
                          <a:spcPts val="800"/>
                        </a:spcAft>
                      </a:pPr>
                      <a:r>
                        <a:rPr lang="en-GB" sz="1000" dirty="0">
                          <a:effectLst/>
                          <a:latin typeface="+mn-lt"/>
                          <a:ea typeface="Calibri" panose="020F0502020204030204" pitchFamily="34" charset="0"/>
                          <a:cs typeface="Times New Roman" panose="02020603050405020304" pitchFamily="18" charset="0"/>
                        </a:rPr>
                        <a:t>Fieldtrip</a:t>
                      </a:r>
                    </a:p>
                    <a:p>
                      <a:pPr algn="l">
                        <a:lnSpc>
                          <a:spcPct val="107000"/>
                        </a:lnSpc>
                        <a:spcAft>
                          <a:spcPts val="800"/>
                        </a:spcAft>
                      </a:pPr>
                      <a:r>
                        <a:rPr lang="en-GB" sz="1000" dirty="0">
                          <a:effectLst/>
                          <a:latin typeface="+mn-lt"/>
                          <a:ea typeface="Calibri" panose="020F0502020204030204" pitchFamily="34" charset="0"/>
                          <a:cs typeface="Times New Roman" panose="02020603050405020304" pitchFamily="18" charset="0"/>
                        </a:rPr>
                        <a:t>Location</a:t>
                      </a:r>
                    </a:p>
                    <a:p>
                      <a:pPr algn="l">
                        <a:lnSpc>
                          <a:spcPct val="107000"/>
                        </a:lnSpc>
                        <a:spcAft>
                          <a:spcPts val="800"/>
                        </a:spcAft>
                      </a:pPr>
                      <a:r>
                        <a:rPr lang="en-GB" sz="1000" dirty="0">
                          <a:effectLst/>
                          <a:latin typeface="+mn-lt"/>
                          <a:ea typeface="Calibri" panose="020F0502020204030204" pitchFamily="34" charset="0"/>
                          <a:cs typeface="Times New Roman" panose="02020603050405020304" pitchFamily="18" charset="0"/>
                        </a:rPr>
                        <a:t>Risk assessment</a:t>
                      </a:r>
                    </a:p>
                    <a:p>
                      <a:pPr algn="l">
                        <a:lnSpc>
                          <a:spcPct val="107000"/>
                        </a:lnSpc>
                        <a:spcAft>
                          <a:spcPts val="800"/>
                        </a:spcAft>
                      </a:pPr>
                      <a:r>
                        <a:rPr lang="en-GB" sz="1000" dirty="0">
                          <a:effectLst/>
                          <a:latin typeface="+mn-lt"/>
                          <a:ea typeface="Calibri" panose="020F0502020204030204" pitchFamily="34" charset="0"/>
                          <a:cs typeface="Times New Roman" panose="02020603050405020304" pitchFamily="18" charset="0"/>
                        </a:rPr>
                        <a:t>Data presentation</a:t>
                      </a:r>
                    </a:p>
                    <a:p>
                      <a:pPr algn="l">
                        <a:lnSpc>
                          <a:spcPct val="107000"/>
                        </a:lnSpc>
                        <a:spcAft>
                          <a:spcPts val="800"/>
                        </a:spcAft>
                      </a:pPr>
                      <a:r>
                        <a:rPr lang="en-GB" sz="1000" dirty="0">
                          <a:effectLst/>
                          <a:latin typeface="+mn-lt"/>
                          <a:ea typeface="Calibri" panose="020F0502020204030204" pitchFamily="34" charset="0"/>
                          <a:cs typeface="Times New Roman" panose="02020603050405020304" pitchFamily="18" charset="0"/>
                        </a:rPr>
                        <a:t>Data collection methods</a:t>
                      </a:r>
                    </a:p>
                    <a:p>
                      <a:pPr algn="l">
                        <a:lnSpc>
                          <a:spcPct val="107000"/>
                        </a:lnSpc>
                        <a:spcAft>
                          <a:spcPts val="800"/>
                        </a:spcAft>
                      </a:pPr>
                      <a:r>
                        <a:rPr lang="en-GB" sz="1000" dirty="0">
                          <a:effectLst/>
                          <a:latin typeface="+mn-lt"/>
                          <a:ea typeface="Calibri" panose="020F0502020204030204" pitchFamily="34" charset="0"/>
                          <a:cs typeface="Times New Roman" panose="02020603050405020304" pitchFamily="18" charset="0"/>
                        </a:rPr>
                        <a:t>Conclusions</a:t>
                      </a:r>
                    </a:p>
                    <a:p>
                      <a:pPr algn="l">
                        <a:lnSpc>
                          <a:spcPct val="107000"/>
                        </a:lnSpc>
                        <a:spcAft>
                          <a:spcPts val="800"/>
                        </a:spcAft>
                      </a:pPr>
                      <a:r>
                        <a:rPr lang="en-GB" sz="1000" dirty="0">
                          <a:effectLst/>
                          <a:latin typeface="+mn-lt"/>
                          <a:ea typeface="Calibri" panose="020F0502020204030204" pitchFamily="34" charset="0"/>
                          <a:cs typeface="Times New Roman" panose="02020603050405020304" pitchFamily="18" charset="0"/>
                        </a:rPr>
                        <a:t>Evaluations</a:t>
                      </a:r>
                    </a:p>
                    <a:p>
                      <a:pPr algn="l">
                        <a:lnSpc>
                          <a:spcPct val="107000"/>
                        </a:lnSpc>
                        <a:spcAft>
                          <a:spcPts val="800"/>
                        </a:spcAft>
                      </a:pPr>
                      <a:r>
                        <a:rPr lang="en-GB" sz="1000" dirty="0">
                          <a:effectLst/>
                          <a:latin typeface="+mn-lt"/>
                          <a:ea typeface="Calibri" panose="020F0502020204030204" pitchFamily="34" charset="0"/>
                          <a:cs typeface="Times New Roman" panose="02020603050405020304" pitchFamily="18" charset="0"/>
                        </a:rPr>
                        <a:t>Improvements.</a:t>
                      </a:r>
                      <a:r>
                        <a:rPr lang="en-GB" sz="1000" b="0" dirty="0">
                          <a:latin typeface="+mn-lt"/>
                        </a:rPr>
                        <a:t> </a:t>
                      </a:r>
                    </a:p>
                    <a:p>
                      <a:pPr algn="l">
                        <a:lnSpc>
                          <a:spcPct val="107000"/>
                        </a:lnSpc>
                        <a:spcAft>
                          <a:spcPts val="800"/>
                        </a:spcAft>
                      </a:pPr>
                      <a:r>
                        <a:rPr lang="en-GB" sz="1000" b="0" dirty="0">
                          <a:latin typeface="+mn-lt"/>
                        </a:rPr>
                        <a:t>Exam questions focused on unseen fieldwork. </a:t>
                      </a:r>
                    </a:p>
                    <a:p>
                      <a:pPr algn="l">
                        <a:lnSpc>
                          <a:spcPct val="107000"/>
                        </a:lnSpc>
                        <a:spcAft>
                          <a:spcPts val="800"/>
                        </a:spcAft>
                      </a:pPr>
                      <a:r>
                        <a:rPr lang="en-GB" sz="1000" b="0" dirty="0">
                          <a:effectLst/>
                          <a:latin typeface="+mn-lt"/>
                          <a:ea typeface="Calibri" panose="020F0502020204030204" pitchFamily="34" charset="0"/>
                          <a:cs typeface="Times New Roman" panose="02020603050405020304" pitchFamily="18" charset="0"/>
                        </a:rPr>
                        <a:t>Year</a:t>
                      </a:r>
                      <a:r>
                        <a:rPr lang="en-GB" sz="1000" b="0" baseline="0" dirty="0">
                          <a:effectLst/>
                          <a:latin typeface="+mn-lt"/>
                          <a:ea typeface="Calibri" panose="020F0502020204030204" pitchFamily="34" charset="0"/>
                          <a:cs typeface="Times New Roman" panose="02020603050405020304" pitchFamily="18" charset="0"/>
                        </a:rPr>
                        <a:t> 10 end of year assessment / feedback</a:t>
                      </a:r>
                      <a:endParaRPr lang="en-GB" sz="1000" dirty="0">
                        <a:effectLst/>
                        <a:latin typeface="+mn-lt"/>
                        <a:ea typeface="Calibri" panose="020F0502020204030204" pitchFamily="34" charset="0"/>
                        <a:cs typeface="Times New Roman" panose="02020603050405020304" pitchFamily="18" charset="0"/>
                      </a:endParaRPr>
                    </a:p>
                  </a:txBody>
                  <a:tcPr marL="114300" marR="114300" marT="0" marB="0"/>
                </a:tc>
                <a:extLst>
                  <a:ext uri="{0D108BD9-81ED-4DB2-BD59-A6C34878D82A}">
                    <a16:rowId xmlns:a16="http://schemas.microsoft.com/office/drawing/2014/main" val="3671543630"/>
                  </a:ext>
                </a:extLst>
              </a:tr>
            </a:tbl>
          </a:graphicData>
        </a:graphic>
      </p:graphicFrame>
      <p:pic>
        <p:nvPicPr>
          <p:cNvPr id="1026" name="Picture 2" descr="Walton High School, Stafford Mission Statement, Employees and Hiring ...">
            <a:extLst>
              <a:ext uri="{FF2B5EF4-FFF2-40B4-BE49-F238E27FC236}">
                <a16:creationId xmlns:a16="http://schemas.microsoft.com/office/drawing/2014/main" id="{9C9E15CF-D2C8-40CB-9FD0-BDCA2D324A9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2267" y="71705"/>
            <a:ext cx="580063" cy="580063"/>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id="{840F49B9-2DCB-4BF6-8F97-B4D0A5A16C5B}"/>
              </a:ext>
            </a:extLst>
          </p:cNvPr>
          <p:cNvSpPr/>
          <p:nvPr/>
        </p:nvSpPr>
        <p:spPr>
          <a:xfrm>
            <a:off x="1004047" y="0"/>
            <a:ext cx="11187953" cy="666536"/>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dirty="0">
                <a:solidFill>
                  <a:schemeClr val="bg1"/>
                </a:solidFill>
              </a:rPr>
              <a:t>WALTON HIGH SCHOOL – </a:t>
            </a:r>
            <a:r>
              <a:rPr lang="en-GB" sz="2800" b="1" dirty="0">
                <a:solidFill>
                  <a:srgbClr val="FF0000"/>
                </a:solidFill>
              </a:rPr>
              <a:t>KS4</a:t>
            </a:r>
            <a:r>
              <a:rPr lang="en-GB" sz="2800" b="1" dirty="0">
                <a:solidFill>
                  <a:schemeClr val="bg1"/>
                </a:solidFill>
              </a:rPr>
              <a:t> CURRICULUM OVERVIEW FOR GEOGRAPHY</a:t>
            </a:r>
          </a:p>
        </p:txBody>
      </p:sp>
    </p:spTree>
    <p:extLst>
      <p:ext uri="{BB962C8B-B14F-4D97-AF65-F5344CB8AC3E}">
        <p14:creationId xmlns:p14="http://schemas.microsoft.com/office/powerpoint/2010/main" val="12111959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3AA6274D-5CB0-406A-8AFB-D93342B1EA92}"/>
              </a:ext>
            </a:extLst>
          </p:cNvPr>
          <p:cNvGraphicFramePr>
            <a:graphicFrameLocks noGrp="1"/>
          </p:cNvGraphicFramePr>
          <p:nvPr>
            <p:extLst>
              <p:ext uri="{D42A27DB-BD31-4B8C-83A1-F6EECF244321}">
                <p14:modId xmlns:p14="http://schemas.microsoft.com/office/powerpoint/2010/main" val="3772458067"/>
              </p:ext>
            </p:extLst>
          </p:nvPr>
        </p:nvGraphicFramePr>
        <p:xfrm>
          <a:off x="20549" y="666536"/>
          <a:ext cx="12171451" cy="6169089"/>
        </p:xfrm>
        <a:graphic>
          <a:graphicData uri="http://schemas.openxmlformats.org/drawingml/2006/table">
            <a:tbl>
              <a:tblPr firstRow="1" bandRow="1">
                <a:tableStyleId>{5940675A-B579-460E-94D1-54222C63F5DA}</a:tableStyleId>
              </a:tblPr>
              <a:tblGrid>
                <a:gridCol w="1583399">
                  <a:extLst>
                    <a:ext uri="{9D8B030D-6E8A-4147-A177-3AD203B41FA5}">
                      <a16:colId xmlns:a16="http://schemas.microsoft.com/office/drawing/2014/main" val="1323354650"/>
                    </a:ext>
                  </a:extLst>
                </a:gridCol>
                <a:gridCol w="1879482">
                  <a:extLst>
                    <a:ext uri="{9D8B030D-6E8A-4147-A177-3AD203B41FA5}">
                      <a16:colId xmlns:a16="http://schemas.microsoft.com/office/drawing/2014/main" val="2268397797"/>
                    </a:ext>
                  </a:extLst>
                </a:gridCol>
                <a:gridCol w="1741714">
                  <a:extLst>
                    <a:ext uri="{9D8B030D-6E8A-4147-A177-3AD203B41FA5}">
                      <a16:colId xmlns:a16="http://schemas.microsoft.com/office/drawing/2014/main" val="1411940593"/>
                    </a:ext>
                  </a:extLst>
                </a:gridCol>
                <a:gridCol w="1741714">
                  <a:extLst>
                    <a:ext uri="{9D8B030D-6E8A-4147-A177-3AD203B41FA5}">
                      <a16:colId xmlns:a16="http://schemas.microsoft.com/office/drawing/2014/main" val="415188477"/>
                    </a:ext>
                  </a:extLst>
                </a:gridCol>
                <a:gridCol w="1741714">
                  <a:extLst>
                    <a:ext uri="{9D8B030D-6E8A-4147-A177-3AD203B41FA5}">
                      <a16:colId xmlns:a16="http://schemas.microsoft.com/office/drawing/2014/main" val="2116589672"/>
                    </a:ext>
                  </a:extLst>
                </a:gridCol>
                <a:gridCol w="1741714">
                  <a:extLst>
                    <a:ext uri="{9D8B030D-6E8A-4147-A177-3AD203B41FA5}">
                      <a16:colId xmlns:a16="http://schemas.microsoft.com/office/drawing/2014/main" val="1988259304"/>
                    </a:ext>
                  </a:extLst>
                </a:gridCol>
                <a:gridCol w="1741714">
                  <a:extLst>
                    <a:ext uri="{9D8B030D-6E8A-4147-A177-3AD203B41FA5}">
                      <a16:colId xmlns:a16="http://schemas.microsoft.com/office/drawing/2014/main" val="2065259818"/>
                    </a:ext>
                  </a:extLst>
                </a:gridCol>
              </a:tblGrid>
              <a:tr h="771444">
                <a:tc>
                  <a:txBody>
                    <a:bodyPr/>
                    <a:lstStyle/>
                    <a:p>
                      <a:pPr algn="ctr"/>
                      <a:r>
                        <a:rPr lang="en-GB" sz="2400" b="1" dirty="0"/>
                        <a:t>Year Group</a:t>
                      </a:r>
                    </a:p>
                  </a:txBody>
                  <a:tcPr/>
                </a:tc>
                <a:tc gridSpan="2">
                  <a:txBody>
                    <a:bodyPr/>
                    <a:lstStyle/>
                    <a:p>
                      <a:r>
                        <a:rPr lang="en-GB" b="1" dirty="0"/>
                        <a:t>HT1                            HT2</a:t>
                      </a:r>
                    </a:p>
                    <a:p>
                      <a:r>
                        <a:rPr lang="en-GB" b="1" dirty="0"/>
                        <a:t>(Sept-Oct)                 (Nov-Dec)</a:t>
                      </a:r>
                    </a:p>
                  </a:txBody>
                  <a:tcPr/>
                </a:tc>
                <a:tc hMerge="1">
                  <a:txBody>
                    <a:bodyPr/>
                    <a:lstStyle/>
                    <a:p>
                      <a:endParaRPr lang="en-GB" b="1" dirty="0"/>
                    </a:p>
                  </a:txBody>
                  <a:tcPr/>
                </a:tc>
                <a:tc>
                  <a:txBody>
                    <a:bodyPr/>
                    <a:lstStyle/>
                    <a:p>
                      <a:r>
                        <a:rPr lang="en-GB" b="1" dirty="0"/>
                        <a:t>HT3</a:t>
                      </a:r>
                    </a:p>
                    <a:p>
                      <a:r>
                        <a:rPr lang="en-GB" b="1" dirty="0"/>
                        <a:t>(Jan-Feb)</a:t>
                      </a:r>
                    </a:p>
                  </a:txBody>
                  <a:tcPr/>
                </a:tc>
                <a:tc>
                  <a:txBody>
                    <a:bodyPr/>
                    <a:lstStyle/>
                    <a:p>
                      <a:r>
                        <a:rPr lang="en-GB" b="1" dirty="0"/>
                        <a:t>HT4</a:t>
                      </a:r>
                    </a:p>
                    <a:p>
                      <a:r>
                        <a:rPr lang="en-GB" b="1" dirty="0"/>
                        <a:t>(March-April)</a:t>
                      </a:r>
                    </a:p>
                  </a:txBody>
                  <a:tcPr/>
                </a:tc>
                <a:tc>
                  <a:txBody>
                    <a:bodyPr/>
                    <a:lstStyle/>
                    <a:p>
                      <a:r>
                        <a:rPr lang="en-GB" b="1" dirty="0"/>
                        <a:t>HT5</a:t>
                      </a:r>
                    </a:p>
                    <a:p>
                      <a:r>
                        <a:rPr lang="en-GB" b="1" dirty="0"/>
                        <a:t>(April-May)</a:t>
                      </a:r>
                    </a:p>
                  </a:txBody>
                  <a:tcPr/>
                </a:tc>
                <a:tc>
                  <a:txBody>
                    <a:bodyPr/>
                    <a:lstStyle/>
                    <a:p>
                      <a:r>
                        <a:rPr lang="en-GB" b="1" dirty="0"/>
                        <a:t>HT6</a:t>
                      </a:r>
                    </a:p>
                    <a:p>
                      <a:r>
                        <a:rPr lang="en-GB" b="1" dirty="0"/>
                        <a:t>(June-July)</a:t>
                      </a:r>
                    </a:p>
                  </a:txBody>
                  <a:tcPr/>
                </a:tc>
                <a:extLst>
                  <a:ext uri="{0D108BD9-81ED-4DB2-BD59-A6C34878D82A}">
                    <a16:rowId xmlns:a16="http://schemas.microsoft.com/office/drawing/2014/main" val="1744465016"/>
                  </a:ext>
                </a:extLst>
              </a:tr>
              <a:tr h="1285740">
                <a:tc rowSpan="2">
                  <a:txBody>
                    <a:bodyPr/>
                    <a:lstStyle/>
                    <a:p>
                      <a:pPr algn="ctr"/>
                      <a:r>
                        <a:rPr lang="en-GB" sz="5400" dirty="0"/>
                        <a:t>11</a:t>
                      </a:r>
                    </a:p>
                  </a:txBody>
                  <a:tcPr/>
                </a:tc>
                <a:tc>
                  <a:txBody>
                    <a:bodyPr/>
                    <a:lstStyle/>
                    <a:p>
                      <a:r>
                        <a:rPr lang="en-GB" sz="1200" b="1" dirty="0"/>
                        <a:t>Main topics</a:t>
                      </a:r>
                    </a:p>
                    <a:p>
                      <a:endParaRPr lang="en-GB" sz="900" b="1" dirty="0"/>
                    </a:p>
                    <a:p>
                      <a:r>
                        <a:rPr lang="en-GB" sz="1100" b="1" kern="1200" dirty="0">
                          <a:solidFill>
                            <a:schemeClr val="tx1"/>
                          </a:solidFill>
                          <a:effectLst/>
                          <a:latin typeface="+mn-lt"/>
                          <a:ea typeface="+mn-ea"/>
                          <a:cs typeface="+mn-cs"/>
                        </a:rPr>
                        <a:t>1 GLACIATION</a:t>
                      </a:r>
                      <a:endParaRPr lang="en-GB" sz="1200" b="1"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dirty="0"/>
                        <a:t>2. HUMAN FIELDWORK</a:t>
                      </a:r>
                    </a:p>
                    <a:p>
                      <a:endParaRPr lang="en-GB" sz="1200" b="1" dirty="0"/>
                    </a:p>
                    <a:p>
                      <a:endParaRPr lang="en-GB" sz="1200" b="1" dirty="0"/>
                    </a:p>
                  </a:txBody>
                  <a:tcPr/>
                </a:tc>
                <a:tc>
                  <a:txBody>
                    <a:bodyPr/>
                    <a:lstStyle/>
                    <a:p>
                      <a:endParaRPr lang="en-GB" sz="1200" b="1" dirty="0"/>
                    </a:p>
                    <a:p>
                      <a:r>
                        <a:rPr lang="en-GB" sz="1200" b="1" kern="1200" dirty="0">
                          <a:solidFill>
                            <a:schemeClr val="tx1"/>
                          </a:solidFill>
                          <a:effectLst/>
                          <a:latin typeface="+mn-lt"/>
                          <a:ea typeface="+mn-ea"/>
                          <a:cs typeface="+mn-cs"/>
                        </a:rPr>
                        <a:t>URBAN ISSUES</a:t>
                      </a:r>
                      <a:endParaRPr lang="en-GB" sz="1200" b="0" kern="1200" dirty="0">
                        <a:solidFill>
                          <a:schemeClr val="tx1"/>
                        </a:solidFill>
                        <a:effectLst/>
                        <a:latin typeface="+mn-lt"/>
                        <a:ea typeface="+mn-ea"/>
                        <a:cs typeface="+mn-cs"/>
                      </a:endParaRPr>
                    </a:p>
                    <a:p>
                      <a:endParaRPr lang="en-GB" sz="1200" b="0" kern="1200" dirty="0">
                        <a:solidFill>
                          <a:schemeClr val="tx1"/>
                        </a:solidFill>
                        <a:effectLst/>
                        <a:latin typeface="+mn-lt"/>
                        <a:ea typeface="+mn-ea"/>
                        <a:cs typeface="+mn-cs"/>
                      </a:endParaRPr>
                    </a:p>
                    <a:p>
                      <a:endParaRPr lang="en-GB" sz="1200" b="1"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dirty="0"/>
                        <a:t>MOCK EXAMS / FEEDBACK</a:t>
                      </a:r>
                    </a:p>
                    <a:p>
                      <a:endParaRPr lang="en-GB" sz="1200" b="1" kern="1200" dirty="0">
                        <a:solidFill>
                          <a:schemeClr val="tx1"/>
                        </a:solidFill>
                        <a:effectLst/>
                        <a:latin typeface="+mn-lt"/>
                        <a:ea typeface="+mn-ea"/>
                        <a:cs typeface="+mn-cs"/>
                      </a:endParaRPr>
                    </a:p>
                    <a:p>
                      <a:r>
                        <a:rPr lang="en-GB" sz="1200" b="1" kern="1200" dirty="0">
                          <a:solidFill>
                            <a:schemeClr val="tx1"/>
                          </a:solidFill>
                          <a:effectLst/>
                          <a:latin typeface="+mn-lt"/>
                          <a:ea typeface="+mn-ea"/>
                          <a:cs typeface="+mn-cs"/>
                        </a:rPr>
                        <a:t>URBAN CHANGE IN THE UK - LONDON</a:t>
                      </a:r>
                      <a:endParaRPr lang="en-GB" sz="1200" kern="1200" dirty="0">
                        <a:solidFill>
                          <a:schemeClr val="tx1"/>
                        </a:solidFill>
                        <a:effectLst/>
                        <a:latin typeface="+mn-lt"/>
                        <a:ea typeface="+mn-ea"/>
                        <a:cs typeface="+mn-cs"/>
                      </a:endParaRPr>
                    </a:p>
                    <a:p>
                      <a:r>
                        <a:rPr lang="en-GB" sz="1200" b="1" kern="1200" dirty="0">
                          <a:solidFill>
                            <a:schemeClr val="tx1"/>
                          </a:solidFill>
                          <a:effectLst/>
                          <a:latin typeface="+mn-lt"/>
                          <a:ea typeface="+mn-ea"/>
                          <a:cs typeface="+mn-cs"/>
                        </a:rPr>
                        <a:t>URBAN SUSTAINABILITY</a:t>
                      </a:r>
                      <a:endParaRPr lang="en-GB" sz="1200" kern="1200" dirty="0">
                        <a:solidFill>
                          <a:schemeClr val="tx1"/>
                        </a:solidFill>
                        <a:effectLst/>
                        <a:latin typeface="+mn-lt"/>
                        <a:ea typeface="+mn-ea"/>
                        <a:cs typeface="+mn-cs"/>
                      </a:endParaRPr>
                    </a:p>
                    <a:p>
                      <a:endParaRPr lang="en-GB" sz="1200" b="1" dirty="0"/>
                    </a:p>
                  </a:txBody>
                  <a:tcPr/>
                </a:tc>
                <a:tc>
                  <a:txBody>
                    <a:bodyPr/>
                    <a:lstStyle/>
                    <a:p>
                      <a:endParaRPr lang="en-GB" sz="1200" b="1" dirty="0"/>
                    </a:p>
                    <a:p>
                      <a:r>
                        <a:rPr lang="en-GB" sz="1200" b="1" dirty="0"/>
                        <a:t>1. UNSEEN</a:t>
                      </a:r>
                      <a:r>
                        <a:rPr lang="en-GB" sz="1200" b="1" baseline="0" dirty="0"/>
                        <a:t> FIELDWORK</a:t>
                      </a:r>
                      <a:endParaRPr lang="en-GB" sz="1200" b="1" dirty="0"/>
                    </a:p>
                    <a:p>
                      <a:endParaRPr lang="en-GB" sz="1200" b="1" dirty="0"/>
                    </a:p>
                    <a:p>
                      <a:r>
                        <a:rPr lang="en-GB" sz="1200" b="1" dirty="0"/>
                        <a:t>2. PRE-RELEASE ISSUE</a:t>
                      </a:r>
                      <a:r>
                        <a:rPr lang="en-GB" sz="1200" b="1" baseline="0" dirty="0"/>
                        <a:t> EVALUATION </a:t>
                      </a:r>
                      <a:r>
                        <a:rPr lang="en-GB" sz="1200" b="1" dirty="0"/>
                        <a:t>BOOKLET.</a:t>
                      </a:r>
                    </a:p>
                  </a:txBody>
                  <a:tcPr/>
                </a:tc>
                <a:tc rowSpan="2"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600" b="1" dirty="0"/>
                    </a:p>
                    <a:p>
                      <a:pPr marL="0" marR="0" lvl="0" indent="0" algn="ctr" defTabSz="914400" rtl="0" eaLnBrk="1" fontAlgn="auto" latinLnBrk="0" hangingPunct="1">
                        <a:lnSpc>
                          <a:spcPct val="100000"/>
                        </a:lnSpc>
                        <a:spcBef>
                          <a:spcPts val="0"/>
                        </a:spcBef>
                        <a:spcAft>
                          <a:spcPts val="0"/>
                        </a:spcAft>
                        <a:buClrTx/>
                        <a:buSzTx/>
                        <a:buFontTx/>
                        <a:buNone/>
                        <a:tabLst/>
                        <a:defRPr/>
                      </a:pPr>
                      <a:r>
                        <a:rPr lang="en-GB" sz="1600" b="1" dirty="0"/>
                        <a:t>Revision sessions in any lessons</a:t>
                      </a:r>
                    </a:p>
                    <a:p>
                      <a:pPr algn="ctr"/>
                      <a:endParaRPr lang="en-GB" sz="3600" b="1" dirty="0"/>
                    </a:p>
                    <a:p>
                      <a:pPr algn="ctr"/>
                      <a:r>
                        <a:rPr lang="en-GB" sz="3600" b="1" dirty="0"/>
                        <a:t>PUBLIC EXAMINATIONS</a:t>
                      </a:r>
                    </a:p>
                  </a:txBody>
                  <a:tcPr>
                    <a:solidFill>
                      <a:srgbClr val="FFAFAF"/>
                    </a:solidFill>
                  </a:tcPr>
                </a:tc>
                <a:tc rowSpan="2" hMerge="1">
                  <a:txBody>
                    <a:bodyPr/>
                    <a:lstStyle/>
                    <a:p>
                      <a:endParaRPr lang="en-GB" sz="1200" b="1" dirty="0"/>
                    </a:p>
                  </a:txBody>
                  <a:tcPr>
                    <a:solidFill>
                      <a:srgbClr val="FF0000"/>
                    </a:solidFill>
                  </a:tcPr>
                </a:tc>
                <a:extLst>
                  <a:ext uri="{0D108BD9-81ED-4DB2-BD59-A6C34878D82A}">
                    <a16:rowId xmlns:a16="http://schemas.microsoft.com/office/drawing/2014/main" val="627657364"/>
                  </a:ext>
                </a:extLst>
              </a:tr>
              <a:tr h="3817756">
                <a:tc vMerge="1">
                  <a:txBody>
                    <a:bodyPr/>
                    <a:lstStyle/>
                    <a:p>
                      <a:endParaRPr lang="en-GB" dirty="0"/>
                    </a:p>
                  </a:txBody>
                  <a:tcPr/>
                </a:tc>
                <a:tc>
                  <a:txBody>
                    <a:bodyPr/>
                    <a:lstStyle/>
                    <a:p>
                      <a:r>
                        <a:rPr lang="en-GB" sz="1000" b="0" i="0" kern="1200" dirty="0">
                          <a:solidFill>
                            <a:schemeClr val="tx1"/>
                          </a:solidFill>
                          <a:effectLst/>
                          <a:latin typeface="+mn-lt"/>
                          <a:ea typeface="+mn-ea"/>
                          <a:cs typeface="+mn-cs"/>
                        </a:rPr>
                        <a:t>Maximum extent of ice cover across the UK during the last ice age. Glacial processes-Erosion, Transportation &amp; Deposition. </a:t>
                      </a:r>
                    </a:p>
                    <a:p>
                      <a:endParaRPr lang="en-GB" sz="1000" b="0" i="0" kern="1200" dirty="0">
                        <a:solidFill>
                          <a:schemeClr val="tx1"/>
                        </a:solidFill>
                        <a:effectLst/>
                        <a:latin typeface="+mn-lt"/>
                        <a:ea typeface="+mn-ea"/>
                        <a:cs typeface="+mn-cs"/>
                      </a:endParaRPr>
                    </a:p>
                    <a:p>
                      <a:r>
                        <a:rPr lang="en-GB" sz="1000" b="0" i="0" kern="1200" dirty="0">
                          <a:solidFill>
                            <a:schemeClr val="tx1"/>
                          </a:solidFill>
                          <a:effectLst/>
                          <a:latin typeface="+mn-lt"/>
                          <a:ea typeface="+mn-ea"/>
                          <a:cs typeface="+mn-cs"/>
                        </a:rPr>
                        <a:t>An </a:t>
                      </a:r>
                      <a:r>
                        <a:rPr lang="en-GB" sz="1000" b="1" i="0" kern="1200" dirty="0">
                          <a:solidFill>
                            <a:schemeClr val="tx1"/>
                          </a:solidFill>
                          <a:effectLst/>
                          <a:latin typeface="+mn-lt"/>
                          <a:ea typeface="+mn-ea"/>
                          <a:cs typeface="+mn-cs"/>
                        </a:rPr>
                        <a:t>example</a:t>
                      </a:r>
                      <a:r>
                        <a:rPr lang="en-GB" sz="1000" b="0" i="0" kern="1200" dirty="0">
                          <a:solidFill>
                            <a:schemeClr val="tx1"/>
                          </a:solidFill>
                          <a:effectLst/>
                          <a:latin typeface="+mn-lt"/>
                          <a:ea typeface="+mn-ea"/>
                          <a:cs typeface="+mn-cs"/>
                        </a:rPr>
                        <a:t> of an upland area in the UK affected by glaciation to identify its major landforms of erosion and deposition. The Lake District</a:t>
                      </a:r>
                    </a:p>
                    <a:p>
                      <a:endParaRPr lang="en-GB" sz="1000" b="0" i="0" kern="1200" dirty="0">
                        <a:solidFill>
                          <a:schemeClr val="tx1"/>
                        </a:solidFill>
                        <a:effectLst/>
                        <a:latin typeface="+mn-lt"/>
                        <a:ea typeface="+mn-ea"/>
                        <a:cs typeface="+mn-cs"/>
                      </a:endParaRPr>
                    </a:p>
                    <a:p>
                      <a:r>
                        <a:rPr lang="en-GB" sz="1000" b="0" i="0" kern="1200" dirty="0">
                          <a:solidFill>
                            <a:schemeClr val="tx1"/>
                          </a:solidFill>
                          <a:effectLst/>
                          <a:latin typeface="+mn-lt"/>
                          <a:ea typeface="+mn-ea"/>
                          <a:cs typeface="+mn-cs"/>
                        </a:rPr>
                        <a:t>An overview of economic activities in glaciated upland areas. Conflicts between different land uses, and between development and conservation.</a:t>
                      </a:r>
                    </a:p>
                    <a:p>
                      <a:endParaRPr lang="en-GB" sz="1000" b="1" dirty="0"/>
                    </a:p>
                    <a:p>
                      <a:r>
                        <a:rPr lang="en-GB" sz="1000" b="1" dirty="0"/>
                        <a:t>Human fieldtrip</a:t>
                      </a:r>
                    </a:p>
                    <a:p>
                      <a:pPr algn="l">
                        <a:lnSpc>
                          <a:spcPct val="107000"/>
                        </a:lnSpc>
                        <a:spcAft>
                          <a:spcPts val="800"/>
                        </a:spcAft>
                      </a:pPr>
                      <a:r>
                        <a:rPr lang="en-GB" sz="1000" dirty="0">
                          <a:effectLst/>
                          <a:latin typeface="Calibri" panose="020F0502020204030204" pitchFamily="34" charset="0"/>
                          <a:ea typeface="Calibri" panose="020F0502020204030204" pitchFamily="34" charset="0"/>
                          <a:cs typeface="Times New Roman" panose="02020603050405020304" pitchFamily="18" charset="0"/>
                        </a:rPr>
                        <a:t>Fieldtrip, Location, Risk assessment, Data presentation, Data collection methods, Conclusions, Evaluations and  improvements.</a:t>
                      </a:r>
                      <a:r>
                        <a:rPr lang="en-GB" sz="1100" b="0" dirty="0"/>
                        <a:t> </a:t>
                      </a:r>
                      <a:r>
                        <a:rPr lang="en-GB" sz="1000" b="0" dirty="0"/>
                        <a:t>Stafford Town Centre.</a:t>
                      </a:r>
                      <a:endParaRPr lang="en-GB" sz="1200" b="1" dirty="0"/>
                    </a:p>
                  </a:txBody>
                  <a:tcPr/>
                </a:tc>
                <a:tc>
                  <a:txBody>
                    <a:bodyPr/>
                    <a:lstStyle/>
                    <a:p>
                      <a:r>
                        <a:rPr lang="en-GB" sz="1000" b="0" i="0" kern="1200" dirty="0">
                          <a:solidFill>
                            <a:schemeClr val="tx1"/>
                          </a:solidFill>
                          <a:effectLst/>
                          <a:latin typeface="+mn-lt"/>
                          <a:ea typeface="+mn-ea"/>
                          <a:cs typeface="+mn-cs"/>
                        </a:rPr>
                        <a:t>The global pattern of urban change.</a:t>
                      </a:r>
                    </a:p>
                    <a:p>
                      <a:r>
                        <a:rPr lang="en-GB" sz="1000" b="0" i="0" kern="1200" dirty="0">
                          <a:solidFill>
                            <a:schemeClr val="tx1"/>
                          </a:solidFill>
                          <a:effectLst/>
                          <a:latin typeface="+mn-lt"/>
                          <a:ea typeface="+mn-ea"/>
                          <a:cs typeface="+mn-cs"/>
                        </a:rPr>
                        <a:t>Urban trends in different parts of the world including HICs and LICs.</a:t>
                      </a:r>
                    </a:p>
                    <a:p>
                      <a:r>
                        <a:rPr lang="en-GB" sz="1000" b="0" i="0" kern="1200" dirty="0">
                          <a:solidFill>
                            <a:schemeClr val="tx1"/>
                          </a:solidFill>
                          <a:effectLst/>
                          <a:latin typeface="+mn-lt"/>
                          <a:ea typeface="+mn-ea"/>
                          <a:cs typeface="+mn-cs"/>
                        </a:rPr>
                        <a:t>Factors affecting the rate of urbanisation. </a:t>
                      </a:r>
                    </a:p>
                    <a:p>
                      <a:r>
                        <a:rPr lang="en-GB" sz="1000" b="0" i="0" kern="1200" dirty="0">
                          <a:solidFill>
                            <a:schemeClr val="tx1"/>
                          </a:solidFill>
                          <a:effectLst/>
                          <a:latin typeface="+mn-lt"/>
                          <a:ea typeface="+mn-ea"/>
                          <a:cs typeface="+mn-cs"/>
                        </a:rPr>
                        <a:t>The emergence of megacities.</a:t>
                      </a:r>
                    </a:p>
                    <a:p>
                      <a:pPr marL="0" marR="0" lvl="0" indent="0" algn="l" defTabSz="914400" rtl="0" eaLnBrk="1" fontAlgn="auto" latinLnBrk="0" hangingPunct="1">
                        <a:lnSpc>
                          <a:spcPct val="107000"/>
                        </a:lnSpc>
                        <a:spcBef>
                          <a:spcPts val="0"/>
                        </a:spcBef>
                        <a:spcAft>
                          <a:spcPts val="800"/>
                        </a:spcAft>
                        <a:buClrTx/>
                        <a:buSzTx/>
                        <a:buFontTx/>
                        <a:buNone/>
                        <a:tabLst/>
                        <a:defRPr/>
                      </a:pPr>
                      <a:r>
                        <a:rPr lang="en-GB" sz="1000" b="0" i="0" kern="1200" dirty="0">
                          <a:solidFill>
                            <a:schemeClr val="tx1"/>
                          </a:solidFill>
                          <a:effectLst/>
                          <a:latin typeface="+mn-lt"/>
                          <a:ea typeface="+mn-ea"/>
                          <a:cs typeface="+mn-cs"/>
                        </a:rPr>
                        <a:t>Urban growth creates opportunities and challenges for cities in LICs and NEEs. A </a:t>
                      </a:r>
                      <a:r>
                        <a:rPr lang="en-GB" sz="1000" b="1" i="0" kern="1200" dirty="0">
                          <a:solidFill>
                            <a:schemeClr val="tx1"/>
                          </a:solidFill>
                          <a:effectLst/>
                          <a:latin typeface="+mn-lt"/>
                          <a:ea typeface="+mn-ea"/>
                          <a:cs typeface="+mn-cs"/>
                        </a:rPr>
                        <a:t>case study</a:t>
                      </a:r>
                      <a:r>
                        <a:rPr lang="en-GB" sz="1000" b="0" i="0" kern="1200" dirty="0">
                          <a:solidFill>
                            <a:schemeClr val="tx1"/>
                          </a:solidFill>
                          <a:effectLst/>
                          <a:latin typeface="+mn-lt"/>
                          <a:ea typeface="+mn-ea"/>
                          <a:cs typeface="+mn-cs"/>
                        </a:rPr>
                        <a:t> of a major city in an LIC or NEE. Lagos, Nigeria. </a:t>
                      </a:r>
                    </a:p>
                    <a:p>
                      <a:pPr marL="0" marR="0" lvl="0" indent="0" algn="l" defTabSz="914400" rtl="0" eaLnBrk="1" fontAlgn="auto" latinLnBrk="0" hangingPunct="1">
                        <a:lnSpc>
                          <a:spcPct val="107000"/>
                        </a:lnSpc>
                        <a:spcBef>
                          <a:spcPts val="0"/>
                        </a:spcBef>
                        <a:spcAft>
                          <a:spcPts val="800"/>
                        </a:spcAft>
                        <a:buClrTx/>
                        <a:buSzTx/>
                        <a:buFontTx/>
                        <a:buNone/>
                        <a:tabLst/>
                        <a:defRPr/>
                      </a:pPr>
                      <a:r>
                        <a:rPr lang="en-GB" sz="1000" b="0" i="0" kern="1200" dirty="0">
                          <a:solidFill>
                            <a:schemeClr val="tx1"/>
                          </a:solidFill>
                          <a:effectLst/>
                          <a:latin typeface="+mn-lt"/>
                          <a:ea typeface="+mn-ea"/>
                          <a:cs typeface="+mn-cs"/>
                        </a:rPr>
                        <a:t>An </a:t>
                      </a:r>
                      <a:r>
                        <a:rPr lang="en-GB" sz="1000" b="1" i="0" kern="1200" dirty="0">
                          <a:solidFill>
                            <a:schemeClr val="tx1"/>
                          </a:solidFill>
                          <a:effectLst/>
                          <a:latin typeface="+mn-lt"/>
                          <a:ea typeface="+mn-ea"/>
                          <a:cs typeface="+mn-cs"/>
                        </a:rPr>
                        <a:t>example</a:t>
                      </a:r>
                      <a:r>
                        <a:rPr lang="en-GB" sz="1000" b="0" i="0" kern="1200" dirty="0">
                          <a:solidFill>
                            <a:schemeClr val="tx1"/>
                          </a:solidFill>
                          <a:effectLst/>
                          <a:latin typeface="+mn-lt"/>
                          <a:ea typeface="+mn-ea"/>
                          <a:cs typeface="+mn-cs"/>
                        </a:rPr>
                        <a:t> of how urban planning is improving the quality of life for the urban poor.</a:t>
                      </a:r>
                    </a:p>
                    <a:p>
                      <a:pPr marL="0" marR="0" lvl="0" indent="0" algn="l" defTabSz="914400" rtl="0" eaLnBrk="1" fontAlgn="auto" latinLnBrk="0" hangingPunct="1">
                        <a:lnSpc>
                          <a:spcPct val="107000"/>
                        </a:lnSpc>
                        <a:spcBef>
                          <a:spcPts val="0"/>
                        </a:spcBef>
                        <a:spcAft>
                          <a:spcPts val="800"/>
                        </a:spcAft>
                        <a:buClrTx/>
                        <a:buSzTx/>
                        <a:buFontTx/>
                        <a:buNone/>
                        <a:tabLst/>
                        <a:defRPr/>
                      </a:pPr>
                      <a:r>
                        <a:rPr lang="en-GB" sz="1000" b="0" i="0" kern="1200" dirty="0">
                          <a:solidFill>
                            <a:schemeClr val="tx1"/>
                          </a:solidFill>
                          <a:effectLst/>
                          <a:latin typeface="+mn-lt"/>
                          <a:ea typeface="+mn-ea"/>
                          <a:cs typeface="+mn-cs"/>
                        </a:rPr>
                        <a:t>Urban change in cities in the UK leads to a variety of social, economic and environmental opportunities and challenges. London.</a:t>
                      </a:r>
                      <a:endParaRPr lang="en-GB" sz="1200" dirty="0"/>
                    </a:p>
                  </a:txBody>
                  <a:tcPr/>
                </a:tc>
                <a:tc>
                  <a:txBody>
                    <a:bodyPr/>
                    <a:lstStyle/>
                    <a:p>
                      <a:r>
                        <a:rPr lang="en-GB" sz="1000" kern="1200" dirty="0">
                          <a:solidFill>
                            <a:schemeClr val="tx1"/>
                          </a:solidFill>
                          <a:effectLst/>
                          <a:latin typeface="+mn-lt"/>
                          <a:ea typeface="+mn-ea"/>
                          <a:cs typeface="+mn-cs"/>
                        </a:rPr>
                        <a:t>Planning for urban sustainability.</a:t>
                      </a:r>
                    </a:p>
                    <a:p>
                      <a:r>
                        <a:rPr lang="en-GB" sz="1000" kern="1200" dirty="0">
                          <a:solidFill>
                            <a:schemeClr val="tx1"/>
                          </a:solidFill>
                          <a:effectLst/>
                          <a:latin typeface="+mn-lt"/>
                          <a:ea typeface="+mn-ea"/>
                          <a:cs typeface="+mn-cs"/>
                        </a:rPr>
                        <a:t>Sustainable living in Freiburg, Germany.</a:t>
                      </a:r>
                    </a:p>
                    <a:p>
                      <a:r>
                        <a:rPr lang="en-GB" sz="1000" kern="1200" dirty="0">
                          <a:solidFill>
                            <a:schemeClr val="tx1"/>
                          </a:solidFill>
                          <a:effectLst/>
                          <a:latin typeface="+mn-lt"/>
                          <a:ea typeface="+mn-ea"/>
                          <a:cs typeface="+mn-cs"/>
                        </a:rPr>
                        <a:t>Sustainable traffic management -</a:t>
                      </a:r>
                    </a:p>
                    <a:p>
                      <a:r>
                        <a:rPr lang="en-GB" sz="1000" kern="1200" dirty="0">
                          <a:solidFill>
                            <a:schemeClr val="tx1"/>
                          </a:solidFill>
                          <a:effectLst/>
                          <a:latin typeface="+mn-lt"/>
                          <a:ea typeface="+mn-ea"/>
                          <a:cs typeface="+mn-cs"/>
                        </a:rPr>
                        <a:t>Curitiba, Brazil - Integrated Transport.</a:t>
                      </a:r>
                    </a:p>
                    <a:p>
                      <a:endParaRPr lang="en-GB"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effectLst/>
                          <a:latin typeface="Calibri" panose="020F0502020204030204" pitchFamily="34" charset="0"/>
                          <a:ea typeface="Calibri" panose="020F0502020204030204" pitchFamily="34" charset="0"/>
                          <a:cs typeface="Times New Roman" panose="02020603050405020304" pitchFamily="18" charset="0"/>
                        </a:rPr>
                        <a:t>2 WEEK MOCK EXAMS AND FEEDBACK FROM EXAMS. </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p>
                      <a:endParaRPr lang="en-GB" sz="1200" b="1" dirty="0"/>
                    </a:p>
                  </a:txBody>
                  <a:tcPr/>
                </a:tc>
                <a:tc>
                  <a:txBody>
                    <a:bodyPr/>
                    <a:lstStyle/>
                    <a:p>
                      <a:r>
                        <a:rPr lang="en-GB" sz="1200" b="1" dirty="0"/>
                        <a:t>1. Unseen fieldwork questions</a:t>
                      </a:r>
                      <a:r>
                        <a:rPr lang="en-GB" sz="1200" b="1" baseline="0" dirty="0"/>
                        <a:t> for paper 3.</a:t>
                      </a:r>
                    </a:p>
                    <a:p>
                      <a:endParaRPr lang="en-GB" sz="1200" b="1" baseline="0" dirty="0"/>
                    </a:p>
                    <a:p>
                      <a:r>
                        <a:rPr lang="en-GB" sz="1200" b="1" baseline="0" dirty="0"/>
                        <a:t>2. </a:t>
                      </a:r>
                      <a:r>
                        <a:rPr lang="en-GB" sz="1200" b="1" dirty="0"/>
                        <a:t>Preparation for paper 3 issue</a:t>
                      </a:r>
                      <a:r>
                        <a:rPr lang="en-GB" sz="1200" b="1" baseline="0" dirty="0"/>
                        <a:t> evaluation</a:t>
                      </a:r>
                      <a:r>
                        <a:rPr lang="en-GB" sz="1200" b="1" dirty="0"/>
                        <a:t>. (Booklet released 12 weeks before paper 3 exam.)</a:t>
                      </a:r>
                    </a:p>
                  </a:txBody>
                  <a:tcPr/>
                </a:tc>
                <a:tc gridSpan="2" vMerge="1">
                  <a:txBody>
                    <a:bodyPr/>
                    <a:lstStyle/>
                    <a:p>
                      <a:endParaRPr lang="en-GB" sz="1200" b="1" dirty="0"/>
                    </a:p>
                  </a:txBody>
                  <a:tcPr>
                    <a:solidFill>
                      <a:srgbClr val="FF0000"/>
                    </a:solidFill>
                  </a:tcPr>
                </a:tc>
                <a:tc hMerge="1" vMerge="1">
                  <a:txBody>
                    <a:bodyPr/>
                    <a:lstStyle/>
                    <a:p>
                      <a:endParaRPr lang="en-GB" sz="1200" b="1" dirty="0"/>
                    </a:p>
                  </a:txBody>
                  <a:tcPr>
                    <a:solidFill>
                      <a:srgbClr val="FF0000"/>
                    </a:solidFill>
                  </a:tcPr>
                </a:tc>
                <a:extLst>
                  <a:ext uri="{0D108BD9-81ED-4DB2-BD59-A6C34878D82A}">
                    <a16:rowId xmlns:a16="http://schemas.microsoft.com/office/drawing/2014/main" val="552443569"/>
                  </a:ext>
                </a:extLst>
              </a:tr>
            </a:tbl>
          </a:graphicData>
        </a:graphic>
      </p:graphicFrame>
      <p:pic>
        <p:nvPicPr>
          <p:cNvPr id="1026" name="Picture 2" descr="Walton High School, Stafford Mission Statement, Employees and Hiring ...">
            <a:extLst>
              <a:ext uri="{FF2B5EF4-FFF2-40B4-BE49-F238E27FC236}">
                <a16:creationId xmlns:a16="http://schemas.microsoft.com/office/drawing/2014/main" id="{9C9E15CF-D2C8-40CB-9FD0-BDCA2D324A9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2267" y="71705"/>
            <a:ext cx="580063" cy="580063"/>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id="{840F49B9-2DCB-4BF6-8F97-B4D0A5A16C5B}"/>
              </a:ext>
            </a:extLst>
          </p:cNvPr>
          <p:cNvSpPr/>
          <p:nvPr/>
        </p:nvSpPr>
        <p:spPr>
          <a:xfrm>
            <a:off x="1004047" y="0"/>
            <a:ext cx="11187953" cy="666536"/>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dirty="0">
                <a:solidFill>
                  <a:schemeClr val="bg1"/>
                </a:solidFill>
              </a:rPr>
              <a:t>WALTON HIGH SCHOOL – </a:t>
            </a:r>
            <a:r>
              <a:rPr lang="en-GB" sz="2800" b="1" dirty="0">
                <a:solidFill>
                  <a:srgbClr val="FF0000"/>
                </a:solidFill>
              </a:rPr>
              <a:t>KS4</a:t>
            </a:r>
            <a:r>
              <a:rPr lang="en-GB" sz="2800" b="1" dirty="0">
                <a:solidFill>
                  <a:schemeClr val="bg1"/>
                </a:solidFill>
              </a:rPr>
              <a:t> CURRICULUM OVERVIEW FOR GEOGRAPHY</a:t>
            </a:r>
          </a:p>
        </p:txBody>
      </p:sp>
    </p:spTree>
    <p:extLst>
      <p:ext uri="{BB962C8B-B14F-4D97-AF65-F5344CB8AC3E}">
        <p14:creationId xmlns:p14="http://schemas.microsoft.com/office/powerpoint/2010/main" val="35571836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3AA6274D-5CB0-406A-8AFB-D93342B1EA92}"/>
              </a:ext>
            </a:extLst>
          </p:cNvPr>
          <p:cNvGraphicFramePr>
            <a:graphicFrameLocks noGrp="1"/>
          </p:cNvGraphicFramePr>
          <p:nvPr>
            <p:extLst>
              <p:ext uri="{D42A27DB-BD31-4B8C-83A1-F6EECF244321}">
                <p14:modId xmlns:p14="http://schemas.microsoft.com/office/powerpoint/2010/main" val="1729858391"/>
              </p:ext>
            </p:extLst>
          </p:nvPr>
        </p:nvGraphicFramePr>
        <p:xfrm>
          <a:off x="20549" y="666537"/>
          <a:ext cx="12171451" cy="6141612"/>
        </p:xfrm>
        <a:graphic>
          <a:graphicData uri="http://schemas.openxmlformats.org/drawingml/2006/table">
            <a:tbl>
              <a:tblPr firstRow="1" bandRow="1">
                <a:tableStyleId>{5940675A-B579-460E-94D1-54222C63F5DA}</a:tableStyleId>
              </a:tblPr>
              <a:tblGrid>
                <a:gridCol w="1721167">
                  <a:extLst>
                    <a:ext uri="{9D8B030D-6E8A-4147-A177-3AD203B41FA5}">
                      <a16:colId xmlns:a16="http://schemas.microsoft.com/office/drawing/2014/main" val="1323354650"/>
                    </a:ext>
                  </a:extLst>
                </a:gridCol>
                <a:gridCol w="1741714">
                  <a:extLst>
                    <a:ext uri="{9D8B030D-6E8A-4147-A177-3AD203B41FA5}">
                      <a16:colId xmlns:a16="http://schemas.microsoft.com/office/drawing/2014/main" val="2268397797"/>
                    </a:ext>
                  </a:extLst>
                </a:gridCol>
                <a:gridCol w="1741714">
                  <a:extLst>
                    <a:ext uri="{9D8B030D-6E8A-4147-A177-3AD203B41FA5}">
                      <a16:colId xmlns:a16="http://schemas.microsoft.com/office/drawing/2014/main" val="1411940593"/>
                    </a:ext>
                  </a:extLst>
                </a:gridCol>
                <a:gridCol w="1741714">
                  <a:extLst>
                    <a:ext uri="{9D8B030D-6E8A-4147-A177-3AD203B41FA5}">
                      <a16:colId xmlns:a16="http://schemas.microsoft.com/office/drawing/2014/main" val="415188477"/>
                    </a:ext>
                  </a:extLst>
                </a:gridCol>
                <a:gridCol w="1741714">
                  <a:extLst>
                    <a:ext uri="{9D8B030D-6E8A-4147-A177-3AD203B41FA5}">
                      <a16:colId xmlns:a16="http://schemas.microsoft.com/office/drawing/2014/main" val="2116589672"/>
                    </a:ext>
                  </a:extLst>
                </a:gridCol>
                <a:gridCol w="1741714">
                  <a:extLst>
                    <a:ext uri="{9D8B030D-6E8A-4147-A177-3AD203B41FA5}">
                      <a16:colId xmlns:a16="http://schemas.microsoft.com/office/drawing/2014/main" val="1988259304"/>
                    </a:ext>
                  </a:extLst>
                </a:gridCol>
                <a:gridCol w="1741714">
                  <a:extLst>
                    <a:ext uri="{9D8B030D-6E8A-4147-A177-3AD203B41FA5}">
                      <a16:colId xmlns:a16="http://schemas.microsoft.com/office/drawing/2014/main" val="2065259818"/>
                    </a:ext>
                  </a:extLst>
                </a:gridCol>
              </a:tblGrid>
              <a:tr h="582485">
                <a:tc>
                  <a:txBody>
                    <a:bodyPr/>
                    <a:lstStyle/>
                    <a:p>
                      <a:pPr algn="ctr"/>
                      <a:r>
                        <a:rPr lang="en-GB" sz="2400" b="1" dirty="0"/>
                        <a:t>Year Group</a:t>
                      </a:r>
                    </a:p>
                  </a:txBody>
                  <a:tcPr/>
                </a:tc>
                <a:tc>
                  <a:txBody>
                    <a:bodyPr/>
                    <a:lstStyle/>
                    <a:p>
                      <a:r>
                        <a:rPr lang="en-GB" b="1" dirty="0"/>
                        <a:t>HT1</a:t>
                      </a:r>
                    </a:p>
                    <a:p>
                      <a:r>
                        <a:rPr lang="en-GB" b="1" dirty="0"/>
                        <a:t>(Sept-Oct)</a:t>
                      </a:r>
                    </a:p>
                  </a:txBody>
                  <a:tcPr/>
                </a:tc>
                <a:tc>
                  <a:txBody>
                    <a:bodyPr/>
                    <a:lstStyle/>
                    <a:p>
                      <a:r>
                        <a:rPr lang="en-GB" b="1" dirty="0"/>
                        <a:t>HT2</a:t>
                      </a:r>
                    </a:p>
                    <a:p>
                      <a:r>
                        <a:rPr lang="en-GB" b="1" dirty="0"/>
                        <a:t>(Nov-Dec)</a:t>
                      </a:r>
                    </a:p>
                  </a:txBody>
                  <a:tcPr/>
                </a:tc>
                <a:tc>
                  <a:txBody>
                    <a:bodyPr/>
                    <a:lstStyle/>
                    <a:p>
                      <a:r>
                        <a:rPr lang="en-GB" b="1" dirty="0"/>
                        <a:t>HT3</a:t>
                      </a:r>
                    </a:p>
                    <a:p>
                      <a:r>
                        <a:rPr lang="en-GB" b="1" dirty="0"/>
                        <a:t>(Jan-Feb)</a:t>
                      </a:r>
                    </a:p>
                  </a:txBody>
                  <a:tcPr/>
                </a:tc>
                <a:tc>
                  <a:txBody>
                    <a:bodyPr/>
                    <a:lstStyle/>
                    <a:p>
                      <a:r>
                        <a:rPr lang="en-GB" b="1" dirty="0"/>
                        <a:t>HT4</a:t>
                      </a:r>
                    </a:p>
                    <a:p>
                      <a:r>
                        <a:rPr lang="en-GB" b="1" dirty="0"/>
                        <a:t>(March-April)</a:t>
                      </a:r>
                    </a:p>
                  </a:txBody>
                  <a:tcPr/>
                </a:tc>
                <a:tc>
                  <a:txBody>
                    <a:bodyPr/>
                    <a:lstStyle/>
                    <a:p>
                      <a:r>
                        <a:rPr lang="en-GB" b="1" dirty="0"/>
                        <a:t>HT5</a:t>
                      </a:r>
                    </a:p>
                    <a:p>
                      <a:r>
                        <a:rPr lang="en-GB" b="1" dirty="0"/>
                        <a:t>(April-May)</a:t>
                      </a:r>
                    </a:p>
                  </a:txBody>
                  <a:tcPr/>
                </a:tc>
                <a:tc>
                  <a:txBody>
                    <a:bodyPr/>
                    <a:lstStyle/>
                    <a:p>
                      <a:r>
                        <a:rPr lang="en-GB" b="1" dirty="0"/>
                        <a:t>HT6</a:t>
                      </a:r>
                    </a:p>
                    <a:p>
                      <a:r>
                        <a:rPr lang="en-GB" b="1" dirty="0"/>
                        <a:t>(June-July)</a:t>
                      </a:r>
                    </a:p>
                  </a:txBody>
                  <a:tcPr/>
                </a:tc>
                <a:extLst>
                  <a:ext uri="{0D108BD9-81ED-4DB2-BD59-A6C34878D82A}">
                    <a16:rowId xmlns:a16="http://schemas.microsoft.com/office/drawing/2014/main" val="1744465016"/>
                  </a:ext>
                </a:extLst>
              </a:tr>
              <a:tr h="3786150">
                <a:tc rowSpan="2">
                  <a:txBody>
                    <a:bodyPr/>
                    <a:lstStyle/>
                    <a:p>
                      <a:pPr algn="ctr"/>
                      <a:r>
                        <a:rPr lang="en-GB" sz="3200" dirty="0"/>
                        <a:t>12</a:t>
                      </a:r>
                    </a:p>
                    <a:p>
                      <a:pPr algn="ctr"/>
                      <a:r>
                        <a:rPr lang="en-GB" sz="2800" dirty="0"/>
                        <a:t>PHYSICAL</a:t>
                      </a:r>
                    </a:p>
                  </a:txBody>
                  <a:tcPr/>
                </a:tc>
                <a:tc gridSpan="2">
                  <a:txBody>
                    <a:bodyPr/>
                    <a:lstStyle/>
                    <a:p>
                      <a:r>
                        <a:rPr lang="en-GB" sz="1000" b="1" dirty="0"/>
                        <a:t>Main topics – key concepts</a:t>
                      </a:r>
                    </a:p>
                    <a:p>
                      <a:endParaRPr lang="en-GB" sz="1000" b="1" dirty="0"/>
                    </a:p>
                    <a:p>
                      <a:r>
                        <a:rPr lang="en-GB" sz="1000" b="1" dirty="0"/>
                        <a:t>COASTS </a:t>
                      </a:r>
                    </a:p>
                    <a:p>
                      <a:r>
                        <a:rPr lang="en-GB" sz="1000" dirty="0"/>
                        <a:t>The coast, and wider littoral zone, has distinctive features and landscapes.</a:t>
                      </a:r>
                    </a:p>
                    <a:p>
                      <a:r>
                        <a:rPr lang="en-GB" sz="1000" dirty="0"/>
                        <a:t>Geological structure influences the development of coastal landscapes at a variety of scales.</a:t>
                      </a:r>
                    </a:p>
                    <a:p>
                      <a:r>
                        <a:rPr lang="en-GB" sz="1000" dirty="0"/>
                        <a:t>Rates of coastal recession and stability depend on lithology and other factors.</a:t>
                      </a:r>
                    </a:p>
                    <a:p>
                      <a:r>
                        <a:rPr lang="en-GB" sz="1000" dirty="0"/>
                        <a:t>Marine erosion creates distinctive coastal landforms and contributes to coastal landscapes.</a:t>
                      </a:r>
                    </a:p>
                    <a:p>
                      <a:r>
                        <a:rPr lang="en-GB" sz="1000" dirty="0"/>
                        <a:t>Sediment transport and deposition create distinctive landforms and contribute to coastal landscapes.</a:t>
                      </a:r>
                    </a:p>
                    <a:p>
                      <a:r>
                        <a:rPr lang="en-GB" sz="1000" dirty="0"/>
                        <a:t>Subaerial processes of mass movement and weathering influence coastal landforms and contribute to coastal landscapes.</a:t>
                      </a:r>
                    </a:p>
                    <a:p>
                      <a:r>
                        <a:rPr lang="en-GB" sz="1000" dirty="0"/>
                        <a:t>Subaerial processes of mass movement and weathering influence coastal landforms and contribute to coastal landscapes.</a:t>
                      </a:r>
                    </a:p>
                    <a:p>
                      <a:r>
                        <a:rPr lang="en-GB" sz="1000" dirty="0"/>
                        <a:t>Sea level change influences coasts on different timescales.</a:t>
                      </a:r>
                    </a:p>
                    <a:p>
                      <a:r>
                        <a:rPr lang="en-GB" sz="1000" dirty="0"/>
                        <a:t>Rapid coastal retreat causes threats to people at the coast.</a:t>
                      </a:r>
                    </a:p>
                    <a:p>
                      <a:r>
                        <a:rPr lang="en-GB" sz="1000" dirty="0"/>
                        <a:t>Coastal flooding is a significant and increasing risk for some coastlines.</a:t>
                      </a:r>
                    </a:p>
                    <a:p>
                      <a:r>
                        <a:rPr lang="en-GB" sz="1000" dirty="0"/>
                        <a:t>Increasing risks of coastal recession and coastal flooding have serious consequences for affected communities.</a:t>
                      </a:r>
                    </a:p>
                    <a:p>
                      <a:endParaRPr lang="en-GB" sz="1000" dirty="0"/>
                    </a:p>
                    <a:p>
                      <a:endParaRPr lang="en-GB" sz="1000" b="1" dirty="0"/>
                    </a:p>
                  </a:txBody>
                  <a:tcPr/>
                </a:tc>
                <a:tc hMerge="1">
                  <a:txBody>
                    <a:bodyPr/>
                    <a:lstStyle/>
                    <a:p>
                      <a:endParaRPr lang="en-GB" sz="1200" b="1" dirty="0"/>
                    </a:p>
                  </a:txBody>
                  <a:tcPr/>
                </a:tc>
                <a:tc gridSpan="2">
                  <a:txBody>
                    <a:bodyPr/>
                    <a:lstStyle/>
                    <a:p>
                      <a:r>
                        <a:rPr lang="en-GB" sz="1000" b="1" dirty="0"/>
                        <a:t>COASTS</a:t>
                      </a:r>
                      <a:r>
                        <a:rPr lang="en-GB" sz="1000" b="1" baseline="0" dirty="0"/>
                        <a:t> – continued</a:t>
                      </a:r>
                    </a:p>
                    <a:p>
                      <a:r>
                        <a:rPr lang="en-GB" sz="1000" dirty="0"/>
                        <a:t>There are different approaches to managing the risks associated with coastal recession and flooding.</a:t>
                      </a:r>
                    </a:p>
                    <a:p>
                      <a:r>
                        <a:rPr lang="en-GB" sz="1000" dirty="0"/>
                        <a:t>Coastlines are now increasingly managed by holistic integrated coastal zone management (ICZM).</a:t>
                      </a:r>
                    </a:p>
                    <a:p>
                      <a:endParaRPr lang="en-GB" sz="1000" b="1" dirty="0"/>
                    </a:p>
                    <a:p>
                      <a:r>
                        <a:rPr lang="en-GB" sz="1000" b="1" dirty="0"/>
                        <a:t>NATURAL HAZARDS</a:t>
                      </a:r>
                    </a:p>
                    <a:p>
                      <a:r>
                        <a:rPr lang="en-GB" sz="1000" dirty="0"/>
                        <a:t>The global distribution of tectonic hazards can be explained by plate boundary and other tectonic processes.</a:t>
                      </a:r>
                      <a:endParaRPr lang="en-GB" sz="1000" b="1" dirty="0"/>
                    </a:p>
                    <a:p>
                      <a:r>
                        <a:rPr lang="en-GB" sz="1000" dirty="0"/>
                        <a:t>There are theoretical frameworks that attempt to explain plate movements.</a:t>
                      </a:r>
                    </a:p>
                    <a:p>
                      <a:r>
                        <a:rPr lang="en-GB" sz="1000" dirty="0"/>
                        <a:t>Physical processes explain the causes of tectonic hazards.</a:t>
                      </a:r>
                    </a:p>
                    <a:p>
                      <a:r>
                        <a:rPr lang="en-GB" sz="1000" dirty="0"/>
                        <a:t>Disaster occurrence can be explained by the relationship between hazards, vulnerability, resilience .</a:t>
                      </a:r>
                    </a:p>
                    <a:p>
                      <a:r>
                        <a:rPr lang="en-GB" sz="1000" dirty="0"/>
                        <a:t>Tectonic hazard profiles are important to an understanding of contrasting hazard impacts, vulnerability and resilience.</a:t>
                      </a:r>
                    </a:p>
                    <a:p>
                      <a:r>
                        <a:rPr lang="en-GB" sz="1000" dirty="0"/>
                        <a:t>Development and governance are important in understanding disaster impact and vulnerability and resilience.</a:t>
                      </a:r>
                    </a:p>
                    <a:p>
                      <a:endParaRPr lang="en-GB" sz="1000" dirty="0"/>
                    </a:p>
                  </a:txBody>
                  <a:tcPr/>
                </a:tc>
                <a:tc hMerge="1">
                  <a:txBody>
                    <a:bodyPr/>
                    <a:lstStyle/>
                    <a:p>
                      <a:endParaRPr lang="en-GB" sz="1200" b="1" dirty="0"/>
                    </a:p>
                  </a:txBody>
                  <a:tcPr/>
                </a:tc>
                <a:tc gridSpan="2">
                  <a:txBody>
                    <a:bodyPr/>
                    <a:lstStyle/>
                    <a:p>
                      <a:r>
                        <a:rPr lang="en-GB" sz="1200" b="1" dirty="0"/>
                        <a:t>Natural Hazards continued…</a:t>
                      </a:r>
                    </a:p>
                    <a:p>
                      <a:r>
                        <a:rPr lang="en-GB" sz="1200" dirty="0"/>
                        <a:t>Understanding the complex trends and patterns for tectonic disasters helps explain differential impacts.</a:t>
                      </a:r>
                    </a:p>
                    <a:p>
                      <a:r>
                        <a:rPr lang="en-GB" sz="1200" dirty="0"/>
                        <a:t>Theoretical frameworks can be used to understand the predication, impact and management of tectonic hazards.</a:t>
                      </a:r>
                    </a:p>
                    <a:p>
                      <a:r>
                        <a:rPr lang="en-GB" sz="1200" dirty="0"/>
                        <a:t>Tectonic hazard impacts can be managed by a variety of mitigation and adaptation strategies, which vary in their effectiveness.</a:t>
                      </a:r>
                      <a:endParaRPr lang="en-GB" sz="1400" b="1" dirty="0"/>
                    </a:p>
                    <a:p>
                      <a:endParaRPr lang="en-GB" sz="1200" b="1" dirty="0"/>
                    </a:p>
                    <a:p>
                      <a:endParaRPr lang="en-GB" sz="1200" b="1" dirty="0"/>
                    </a:p>
                    <a:p>
                      <a:r>
                        <a:rPr lang="en-GB" sz="1200" b="1" dirty="0"/>
                        <a:t>Introduction to NEA</a:t>
                      </a:r>
                    </a:p>
                    <a:p>
                      <a:r>
                        <a:rPr lang="en-GB" sz="1200" b="1" dirty="0"/>
                        <a:t>Setting</a:t>
                      </a:r>
                      <a:r>
                        <a:rPr lang="en-GB" sz="1200" b="1" baseline="0" dirty="0"/>
                        <a:t> up NEA. Topics, locations, risk assessments, introduction and methodology. </a:t>
                      </a:r>
                      <a:endParaRPr lang="en-GB" sz="1200" b="1" dirty="0"/>
                    </a:p>
                  </a:txBody>
                  <a:tcPr/>
                </a:tc>
                <a:tc hMerge="1">
                  <a:txBody>
                    <a:bodyPr/>
                    <a:lstStyle/>
                    <a:p>
                      <a:endParaRPr lang="en-GB" sz="1200" b="1" dirty="0"/>
                    </a:p>
                  </a:txBody>
                  <a:tcPr/>
                </a:tc>
                <a:extLst>
                  <a:ext uri="{0D108BD9-81ED-4DB2-BD59-A6C34878D82A}">
                    <a16:rowId xmlns:a16="http://schemas.microsoft.com/office/drawing/2014/main" val="2116581383"/>
                  </a:ext>
                </a:extLst>
              </a:tr>
              <a:tr h="1295292">
                <a:tc vMerge="1">
                  <a:txBody>
                    <a:bodyPr/>
                    <a:lstStyle/>
                    <a:p>
                      <a:endParaRPr lang="en-GB" dirty="0"/>
                    </a:p>
                  </a:txBody>
                  <a:tcPr/>
                </a:tc>
                <a:tc gridSpan="2">
                  <a:txBody>
                    <a:bodyPr/>
                    <a:lstStyle/>
                    <a:p>
                      <a:r>
                        <a:rPr lang="en-GB" sz="1200" b="1" dirty="0"/>
                        <a:t>Additional Info</a:t>
                      </a:r>
                    </a:p>
                    <a:p>
                      <a:endParaRPr lang="en-GB" sz="1200" b="1" dirty="0"/>
                    </a:p>
                    <a:p>
                      <a:r>
                        <a:rPr lang="en-GB" sz="1200" b="1" dirty="0"/>
                        <a:t>3 lessons per week physical</a:t>
                      </a:r>
                    </a:p>
                    <a:p>
                      <a:r>
                        <a:rPr lang="en-GB" sz="1200" b="1" dirty="0"/>
                        <a:t>3 lessons per week human</a:t>
                      </a:r>
                    </a:p>
                    <a:p>
                      <a:endParaRPr lang="en-GB" sz="1200" b="1" dirty="0"/>
                    </a:p>
                  </a:txBody>
                  <a:tcPr/>
                </a:tc>
                <a:tc hMerge="1">
                  <a:txBody>
                    <a:bodyPr/>
                    <a:lstStyle/>
                    <a:p>
                      <a:endParaRPr lang="en-GB" sz="1200" b="1" dirty="0"/>
                    </a:p>
                  </a:txBody>
                  <a:tcPr/>
                </a:tc>
                <a:tc gridSpan="2">
                  <a:txBody>
                    <a:bodyPr/>
                    <a:lstStyle/>
                    <a:p>
                      <a:endParaRPr lang="en-GB" sz="1200" b="1" dirty="0"/>
                    </a:p>
                  </a:txBody>
                  <a:tcPr/>
                </a:tc>
                <a:tc hMerge="1">
                  <a:txBody>
                    <a:bodyPr/>
                    <a:lstStyle/>
                    <a:p>
                      <a:endParaRPr lang="en-GB" sz="1200" b="1" dirty="0"/>
                    </a:p>
                  </a:txBody>
                  <a:tcPr/>
                </a:tc>
                <a:tc gridSpan="2">
                  <a:txBody>
                    <a:bodyPr/>
                    <a:lstStyle/>
                    <a:p>
                      <a:endParaRPr lang="en-GB" sz="1200" b="1" dirty="0"/>
                    </a:p>
                  </a:txBody>
                  <a:tcPr/>
                </a:tc>
                <a:tc hMerge="1">
                  <a:txBody>
                    <a:bodyPr/>
                    <a:lstStyle/>
                    <a:p>
                      <a:endParaRPr lang="en-GB" sz="1200" b="1" dirty="0"/>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3671543630"/>
                  </a:ext>
                </a:extLst>
              </a:tr>
            </a:tbl>
          </a:graphicData>
        </a:graphic>
      </p:graphicFrame>
      <p:pic>
        <p:nvPicPr>
          <p:cNvPr id="1026" name="Picture 2" descr="Walton High School, Stafford Mission Statement, Employees and Hiring ...">
            <a:extLst>
              <a:ext uri="{FF2B5EF4-FFF2-40B4-BE49-F238E27FC236}">
                <a16:creationId xmlns:a16="http://schemas.microsoft.com/office/drawing/2014/main" id="{9C9E15CF-D2C8-40CB-9FD0-BDCA2D324A9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2267" y="71705"/>
            <a:ext cx="580063" cy="580063"/>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id="{840F49B9-2DCB-4BF6-8F97-B4D0A5A16C5B}"/>
              </a:ext>
            </a:extLst>
          </p:cNvPr>
          <p:cNvSpPr/>
          <p:nvPr/>
        </p:nvSpPr>
        <p:spPr>
          <a:xfrm>
            <a:off x="1004047" y="0"/>
            <a:ext cx="11187953" cy="666536"/>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dirty="0">
                <a:solidFill>
                  <a:schemeClr val="bg1"/>
                </a:solidFill>
              </a:rPr>
              <a:t>WALTON HIGH SCHOOL – </a:t>
            </a:r>
            <a:r>
              <a:rPr lang="en-GB" sz="2800" b="1" dirty="0">
                <a:solidFill>
                  <a:srgbClr val="FF0000"/>
                </a:solidFill>
              </a:rPr>
              <a:t>KS5</a:t>
            </a:r>
            <a:r>
              <a:rPr lang="en-GB" sz="2800" b="1" dirty="0">
                <a:solidFill>
                  <a:schemeClr val="bg1"/>
                </a:solidFill>
              </a:rPr>
              <a:t> CURRICULUM OVERVIEW FOR GEOGRAPHY</a:t>
            </a:r>
          </a:p>
        </p:txBody>
      </p:sp>
    </p:spTree>
    <p:extLst>
      <p:ext uri="{BB962C8B-B14F-4D97-AF65-F5344CB8AC3E}">
        <p14:creationId xmlns:p14="http://schemas.microsoft.com/office/powerpoint/2010/main" val="14721858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3AA6274D-5CB0-406A-8AFB-D93342B1EA92}"/>
              </a:ext>
            </a:extLst>
          </p:cNvPr>
          <p:cNvGraphicFramePr>
            <a:graphicFrameLocks noGrp="1"/>
          </p:cNvGraphicFramePr>
          <p:nvPr>
            <p:extLst>
              <p:ext uri="{D42A27DB-BD31-4B8C-83A1-F6EECF244321}">
                <p14:modId xmlns:p14="http://schemas.microsoft.com/office/powerpoint/2010/main" val="3905414061"/>
              </p:ext>
            </p:extLst>
          </p:nvPr>
        </p:nvGraphicFramePr>
        <p:xfrm>
          <a:off x="20549" y="666538"/>
          <a:ext cx="12171451" cy="6194012"/>
        </p:xfrm>
        <a:graphic>
          <a:graphicData uri="http://schemas.openxmlformats.org/drawingml/2006/table">
            <a:tbl>
              <a:tblPr firstRow="1" bandRow="1">
                <a:tableStyleId>{5940675A-B579-460E-94D1-54222C63F5DA}</a:tableStyleId>
              </a:tblPr>
              <a:tblGrid>
                <a:gridCol w="1482936">
                  <a:extLst>
                    <a:ext uri="{9D8B030D-6E8A-4147-A177-3AD203B41FA5}">
                      <a16:colId xmlns:a16="http://schemas.microsoft.com/office/drawing/2014/main" val="1323354650"/>
                    </a:ext>
                  </a:extLst>
                </a:gridCol>
                <a:gridCol w="1855177">
                  <a:extLst>
                    <a:ext uri="{9D8B030D-6E8A-4147-A177-3AD203B41FA5}">
                      <a16:colId xmlns:a16="http://schemas.microsoft.com/office/drawing/2014/main" val="2268397797"/>
                    </a:ext>
                  </a:extLst>
                </a:gridCol>
                <a:gridCol w="1866482">
                  <a:extLst>
                    <a:ext uri="{9D8B030D-6E8A-4147-A177-3AD203B41FA5}">
                      <a16:colId xmlns:a16="http://schemas.microsoft.com/office/drawing/2014/main" val="1411940593"/>
                    </a:ext>
                  </a:extLst>
                </a:gridCol>
                <a:gridCol w="1741714">
                  <a:extLst>
                    <a:ext uri="{9D8B030D-6E8A-4147-A177-3AD203B41FA5}">
                      <a16:colId xmlns:a16="http://schemas.microsoft.com/office/drawing/2014/main" val="415188477"/>
                    </a:ext>
                  </a:extLst>
                </a:gridCol>
                <a:gridCol w="1741714">
                  <a:extLst>
                    <a:ext uri="{9D8B030D-6E8A-4147-A177-3AD203B41FA5}">
                      <a16:colId xmlns:a16="http://schemas.microsoft.com/office/drawing/2014/main" val="2116589672"/>
                    </a:ext>
                  </a:extLst>
                </a:gridCol>
                <a:gridCol w="1741714">
                  <a:extLst>
                    <a:ext uri="{9D8B030D-6E8A-4147-A177-3AD203B41FA5}">
                      <a16:colId xmlns:a16="http://schemas.microsoft.com/office/drawing/2014/main" val="1988259304"/>
                    </a:ext>
                  </a:extLst>
                </a:gridCol>
                <a:gridCol w="1741714">
                  <a:extLst>
                    <a:ext uri="{9D8B030D-6E8A-4147-A177-3AD203B41FA5}">
                      <a16:colId xmlns:a16="http://schemas.microsoft.com/office/drawing/2014/main" val="2065259818"/>
                    </a:ext>
                  </a:extLst>
                </a:gridCol>
              </a:tblGrid>
              <a:tr h="820410">
                <a:tc>
                  <a:txBody>
                    <a:bodyPr/>
                    <a:lstStyle/>
                    <a:p>
                      <a:pPr algn="ctr"/>
                      <a:r>
                        <a:rPr lang="en-GB" sz="2400" b="1" dirty="0"/>
                        <a:t>Year Group</a:t>
                      </a:r>
                    </a:p>
                  </a:txBody>
                  <a:tcPr/>
                </a:tc>
                <a:tc>
                  <a:txBody>
                    <a:bodyPr/>
                    <a:lstStyle/>
                    <a:p>
                      <a:r>
                        <a:rPr lang="en-GB" b="1" dirty="0"/>
                        <a:t>HT1</a:t>
                      </a:r>
                    </a:p>
                    <a:p>
                      <a:r>
                        <a:rPr lang="en-GB" b="1" dirty="0"/>
                        <a:t>(Sept-Oct)</a:t>
                      </a:r>
                    </a:p>
                  </a:txBody>
                  <a:tcPr/>
                </a:tc>
                <a:tc>
                  <a:txBody>
                    <a:bodyPr/>
                    <a:lstStyle/>
                    <a:p>
                      <a:r>
                        <a:rPr lang="en-GB" b="1" dirty="0"/>
                        <a:t>HT2</a:t>
                      </a:r>
                    </a:p>
                    <a:p>
                      <a:r>
                        <a:rPr lang="en-GB" b="1" dirty="0"/>
                        <a:t>(Nov-Dec)</a:t>
                      </a:r>
                    </a:p>
                  </a:txBody>
                  <a:tcPr/>
                </a:tc>
                <a:tc>
                  <a:txBody>
                    <a:bodyPr/>
                    <a:lstStyle/>
                    <a:p>
                      <a:r>
                        <a:rPr lang="en-GB" b="1" dirty="0"/>
                        <a:t>HT3</a:t>
                      </a:r>
                    </a:p>
                    <a:p>
                      <a:r>
                        <a:rPr lang="en-GB" b="1" dirty="0"/>
                        <a:t>(Jan-Feb)</a:t>
                      </a:r>
                    </a:p>
                  </a:txBody>
                  <a:tcPr/>
                </a:tc>
                <a:tc>
                  <a:txBody>
                    <a:bodyPr/>
                    <a:lstStyle/>
                    <a:p>
                      <a:r>
                        <a:rPr lang="en-GB" b="1" dirty="0"/>
                        <a:t>HT4</a:t>
                      </a:r>
                    </a:p>
                    <a:p>
                      <a:r>
                        <a:rPr lang="en-GB" b="1" dirty="0"/>
                        <a:t>(March-April)</a:t>
                      </a:r>
                    </a:p>
                  </a:txBody>
                  <a:tcPr/>
                </a:tc>
                <a:tc>
                  <a:txBody>
                    <a:bodyPr/>
                    <a:lstStyle/>
                    <a:p>
                      <a:r>
                        <a:rPr lang="en-GB" b="1" dirty="0"/>
                        <a:t>HT5</a:t>
                      </a:r>
                    </a:p>
                    <a:p>
                      <a:r>
                        <a:rPr lang="en-GB" b="1" dirty="0"/>
                        <a:t>(April-May)</a:t>
                      </a:r>
                    </a:p>
                  </a:txBody>
                  <a:tcPr/>
                </a:tc>
                <a:tc>
                  <a:txBody>
                    <a:bodyPr/>
                    <a:lstStyle/>
                    <a:p>
                      <a:r>
                        <a:rPr lang="en-GB" b="1" dirty="0"/>
                        <a:t>HT6</a:t>
                      </a:r>
                    </a:p>
                    <a:p>
                      <a:r>
                        <a:rPr lang="en-GB" b="1" dirty="0"/>
                        <a:t>(June-July)</a:t>
                      </a:r>
                    </a:p>
                  </a:txBody>
                  <a:tcPr/>
                </a:tc>
                <a:extLst>
                  <a:ext uri="{0D108BD9-81ED-4DB2-BD59-A6C34878D82A}">
                    <a16:rowId xmlns:a16="http://schemas.microsoft.com/office/drawing/2014/main" val="1744465016"/>
                  </a:ext>
                </a:extLst>
              </a:tr>
              <a:tr h="4276769">
                <a:tc rowSpan="2">
                  <a:txBody>
                    <a:bodyPr/>
                    <a:lstStyle/>
                    <a:p>
                      <a:pPr algn="ctr"/>
                      <a:r>
                        <a:rPr lang="en-GB" sz="3200" dirty="0"/>
                        <a:t>12</a:t>
                      </a:r>
                    </a:p>
                    <a:p>
                      <a:pPr algn="ctr"/>
                      <a:r>
                        <a:rPr lang="en-GB" sz="2800" dirty="0"/>
                        <a:t>HUMAN</a:t>
                      </a:r>
                    </a:p>
                  </a:txBody>
                  <a:tcPr/>
                </a:tc>
                <a:tc gridSpan="2">
                  <a:txBody>
                    <a:bodyPr/>
                    <a:lstStyle/>
                    <a:p>
                      <a:r>
                        <a:rPr lang="en-GB" sz="1200" b="1" dirty="0"/>
                        <a:t>Main topics – key concepts</a:t>
                      </a:r>
                    </a:p>
                    <a:p>
                      <a:endParaRPr lang="en-GB" sz="1000" b="1" dirty="0"/>
                    </a:p>
                    <a:p>
                      <a:r>
                        <a:rPr lang="en-GB" sz="1200" b="1" dirty="0"/>
                        <a:t>GLOBALISATION</a:t>
                      </a:r>
                    </a:p>
                    <a:p>
                      <a:r>
                        <a:rPr lang="en-GB" sz="1050" dirty="0"/>
                        <a:t>Globalisation is a long-standing process which has accelerated because of rapid developments in transport, communications and businesses.</a:t>
                      </a:r>
                    </a:p>
                    <a:p>
                      <a:r>
                        <a:rPr lang="en-GB" sz="1050" dirty="0"/>
                        <a:t>Political and economic decision making are important factors in the acceleration of globalisation.</a:t>
                      </a:r>
                    </a:p>
                    <a:p>
                      <a:r>
                        <a:rPr lang="en-GB" sz="1050" dirty="0"/>
                        <a:t>Globalisation has affected some places and organisations more than others.</a:t>
                      </a:r>
                    </a:p>
                    <a:p>
                      <a:r>
                        <a:rPr lang="en-GB" sz="1050" dirty="0"/>
                        <a:t>The global shift has created winners and losers for people and the physical environment.</a:t>
                      </a:r>
                    </a:p>
                    <a:p>
                      <a:r>
                        <a:rPr lang="en-GB" sz="1050" dirty="0"/>
                        <a:t>The scale and pace of economic migration has increased as the world has become more interconnected, creating consequences for people and the physical environment.</a:t>
                      </a:r>
                    </a:p>
                    <a:p>
                      <a:r>
                        <a:rPr lang="en-GB" sz="1050" dirty="0"/>
                        <a:t>The emergence of a global culture, based on western ideas, consumption, and attitudes towards the physical environment, is one outcome of globalisation.</a:t>
                      </a:r>
                    </a:p>
                    <a:p>
                      <a:r>
                        <a:rPr lang="en-GB" sz="1050" dirty="0"/>
                        <a:t>Globalisation has led to dramatic increases in development for some countries, but also widening development gap extremities and disparities in environmental quality.</a:t>
                      </a:r>
                    </a:p>
                    <a:p>
                      <a:r>
                        <a:rPr lang="en-GB" sz="1050" dirty="0"/>
                        <a:t>Social, political and environmental tensions have resulted from the rapidity of global change caused by globalisation.</a:t>
                      </a:r>
                    </a:p>
                  </a:txBody>
                  <a:tcPr/>
                </a:tc>
                <a:tc hMerge="1">
                  <a:txBody>
                    <a:bodyPr/>
                    <a:lstStyle/>
                    <a:p>
                      <a:endParaRPr lang="en-GB" sz="1200" b="1" dirty="0"/>
                    </a:p>
                  </a:txBody>
                  <a:tcPr/>
                </a:tc>
                <a:tc gridSpan="2">
                  <a:txBody>
                    <a:bodyPr/>
                    <a:lstStyle/>
                    <a:p>
                      <a:endParaRPr lang="en-GB" sz="1200" b="1" dirty="0"/>
                    </a:p>
                    <a:p>
                      <a:r>
                        <a:rPr lang="en-GB" sz="1200" b="1" dirty="0"/>
                        <a:t>GLOBALISATION –continued</a:t>
                      </a:r>
                      <a:r>
                        <a:rPr lang="en-GB" sz="1200" b="1" baseline="0" dirty="0"/>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050" dirty="0"/>
                        <a:t>Ethical and environmental concerns about unsustainability have led to increased localism and awareness of the impacts of a consumer society.</a:t>
                      </a:r>
                      <a:endParaRPr lang="en-GB" sz="1050" b="1" dirty="0"/>
                    </a:p>
                    <a:p>
                      <a:endParaRPr lang="en-GB" sz="1200" b="1" dirty="0"/>
                    </a:p>
                    <a:p>
                      <a:r>
                        <a:rPr lang="en-GB" sz="1200" b="1" dirty="0"/>
                        <a:t>REGENERATION</a:t>
                      </a:r>
                    </a:p>
                    <a:p>
                      <a:r>
                        <a:rPr lang="en-GB" sz="1050" dirty="0"/>
                        <a:t>Economies can be classified in different ways and vary from place to place.</a:t>
                      </a:r>
                    </a:p>
                    <a:p>
                      <a:r>
                        <a:rPr lang="en-GB" sz="1050" dirty="0"/>
                        <a:t>Places have changed their function and characteristics over time.</a:t>
                      </a:r>
                    </a:p>
                    <a:p>
                      <a:r>
                        <a:rPr lang="en-GB" sz="1050" dirty="0"/>
                        <a:t>Past and present connections have shaped the economic and social characteristics of your chosen places.</a:t>
                      </a:r>
                    </a:p>
                    <a:p>
                      <a:r>
                        <a:rPr lang="en-GB" sz="1050" dirty="0"/>
                        <a:t>Economic and social inequalities changes people’s perceptions of an area.</a:t>
                      </a:r>
                    </a:p>
                    <a:p>
                      <a:r>
                        <a:rPr lang="en-GB" sz="1050" dirty="0"/>
                        <a:t>There are significant variations in the lived experience of place and engagement with them.</a:t>
                      </a:r>
                    </a:p>
                    <a:p>
                      <a:r>
                        <a:rPr lang="en-GB" sz="1050" dirty="0"/>
                        <a:t>There is a range of ways to evaluate the need for regeneration.</a:t>
                      </a:r>
                    </a:p>
                    <a:p>
                      <a:r>
                        <a:rPr lang="en-GB" sz="1050" dirty="0"/>
                        <a:t>UK government policy decisions play a key role in regeneration.</a:t>
                      </a:r>
                    </a:p>
                    <a:p>
                      <a:r>
                        <a:rPr lang="en-GB" sz="1050" dirty="0"/>
                        <a:t>Local government policies aim to represent areas as being attractive for inward investment.</a:t>
                      </a:r>
                    </a:p>
                    <a:p>
                      <a:r>
                        <a:rPr lang="en-GB" sz="1050" dirty="0"/>
                        <a:t>Rebranding attempts to represent areas as being more attractive by changing public perception of them.</a:t>
                      </a:r>
                      <a:endParaRPr lang="en-GB" sz="1050" b="1" dirty="0"/>
                    </a:p>
                  </a:txBody>
                  <a:tcPr/>
                </a:tc>
                <a:tc hMerge="1">
                  <a:txBody>
                    <a:bodyPr/>
                    <a:lstStyle/>
                    <a:p>
                      <a:endParaRPr lang="en-GB" sz="1200" b="1" dirty="0"/>
                    </a:p>
                  </a:txBody>
                  <a:tcPr>
                    <a:lnB w="12700" cap="flat" cmpd="sng" algn="ctr">
                      <a:solidFill>
                        <a:schemeClr val="tx1"/>
                      </a:solidFill>
                      <a:prstDash val="solid"/>
                      <a:round/>
                      <a:headEnd type="none" w="med" len="med"/>
                      <a:tailEnd type="none" w="med" len="med"/>
                    </a:lnB>
                  </a:tcPr>
                </a:tc>
                <a:tc gridSpan="2">
                  <a:txBody>
                    <a:bodyPr/>
                    <a:lstStyle/>
                    <a:p>
                      <a:pPr algn="l"/>
                      <a:endParaRPr lang="en-GB" sz="10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sz="1050" b="1" dirty="0"/>
                        <a:t>REGENERATION - continued</a:t>
                      </a:r>
                    </a:p>
                    <a:p>
                      <a:pPr algn="l"/>
                      <a:endParaRPr lang="en-GB" sz="1000" dirty="0"/>
                    </a:p>
                    <a:p>
                      <a:pPr algn="l"/>
                      <a:r>
                        <a:rPr lang="en-GB" sz="1000" dirty="0"/>
                        <a:t>Assessing the success of regeneration uses a range of measures: economic, demographic, social and environmental.</a:t>
                      </a:r>
                      <a:endParaRPr lang="en-GB" sz="1000" b="1" dirty="0"/>
                    </a:p>
                    <a:p>
                      <a:r>
                        <a:rPr lang="en-GB" sz="1000" dirty="0"/>
                        <a:t>Different urban stakeholders have different criteria for judging the success of urban regeneration.</a:t>
                      </a:r>
                    </a:p>
                    <a:p>
                      <a:r>
                        <a:rPr lang="en-GB" sz="1000" dirty="0"/>
                        <a:t>Different rural stakeholders have different criteria for judging the success of rural regeneration.</a:t>
                      </a:r>
                      <a:endParaRPr lang="en-GB" sz="1000" b="1" dirty="0"/>
                    </a:p>
                    <a:p>
                      <a:endParaRPr lang="en-GB" sz="1000" b="1" dirty="0"/>
                    </a:p>
                    <a:p>
                      <a:endParaRPr lang="en-GB" sz="1000" b="1" dirty="0"/>
                    </a:p>
                    <a:p>
                      <a:endParaRPr lang="en-GB" sz="1000" b="1" dirty="0"/>
                    </a:p>
                    <a:p>
                      <a:endParaRPr lang="en-GB" sz="1000" b="1" dirty="0"/>
                    </a:p>
                    <a:p>
                      <a:endParaRPr lang="en-GB" sz="1000" b="1" dirty="0"/>
                    </a:p>
                    <a:p>
                      <a:endParaRPr lang="en-GB" sz="1000" b="1" dirty="0"/>
                    </a:p>
                    <a:p>
                      <a:r>
                        <a:rPr lang="en-GB" sz="1000" b="1" dirty="0"/>
                        <a:t>Introduction to NEA</a:t>
                      </a:r>
                    </a:p>
                    <a:p>
                      <a:r>
                        <a:rPr lang="en-GB" sz="1000" b="1" dirty="0"/>
                        <a:t>Setting</a:t>
                      </a:r>
                      <a:r>
                        <a:rPr lang="en-GB" sz="1000" b="1" baseline="0" dirty="0"/>
                        <a:t> up NEA. Topics, locations, risk assessments, introduction and methodology. </a:t>
                      </a:r>
                      <a:endParaRPr lang="en-GB" sz="1000" b="1" dirty="0"/>
                    </a:p>
                    <a:p>
                      <a:pPr algn="l"/>
                      <a:endParaRPr lang="en-GB" sz="3600" b="1" dirty="0"/>
                    </a:p>
                  </a:txBody>
                  <a:tcPr>
                    <a:lnB w="12700" cap="flat" cmpd="sng" algn="ctr">
                      <a:solidFill>
                        <a:schemeClr val="tx1"/>
                      </a:solidFill>
                      <a:prstDash val="solid"/>
                      <a:round/>
                      <a:headEnd type="none" w="med" len="med"/>
                      <a:tailEnd type="none" w="med" len="med"/>
                    </a:lnB>
                    <a:solidFill>
                      <a:schemeClr val="bg1"/>
                    </a:solidFill>
                  </a:tcPr>
                </a:tc>
                <a:tc hMerge="1">
                  <a:txBody>
                    <a:bodyPr/>
                    <a:lstStyle/>
                    <a:p>
                      <a:pPr algn="ctr"/>
                      <a:endParaRPr lang="en-GB" sz="3600" b="1" dirty="0"/>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627657364"/>
                  </a:ext>
                </a:extLst>
              </a:tr>
              <a:tr h="1094283">
                <a:tc vMerge="1">
                  <a:txBody>
                    <a:bodyPr/>
                    <a:lstStyle/>
                    <a:p>
                      <a:endParaRPr lang="en-GB" dirty="0"/>
                    </a:p>
                  </a:txBody>
                  <a:tcPr/>
                </a:tc>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dirty="0"/>
                        <a:t>Additional Info</a:t>
                      </a:r>
                    </a:p>
                    <a:p>
                      <a:endParaRPr lang="en-GB" sz="1200" b="1" dirty="0"/>
                    </a:p>
                    <a:p>
                      <a:r>
                        <a:rPr lang="en-GB" sz="1200" b="1" dirty="0"/>
                        <a:t>3 lessons per week physical</a:t>
                      </a:r>
                    </a:p>
                    <a:p>
                      <a:r>
                        <a:rPr lang="en-GB" sz="1200" b="1" dirty="0"/>
                        <a:t>3 lessons per week human</a:t>
                      </a:r>
                    </a:p>
                  </a:txBody>
                  <a:tcPr/>
                </a:tc>
                <a:tc hMerge="1">
                  <a:txBody>
                    <a:bodyPr/>
                    <a:lstStyle/>
                    <a:p>
                      <a:endParaRPr lang="en-GB" sz="1200" b="1" dirty="0"/>
                    </a:p>
                  </a:txBody>
                  <a:tcPr/>
                </a:tc>
                <a:tc gridSpan="2">
                  <a:txBody>
                    <a:bodyPr/>
                    <a:lstStyle/>
                    <a:p>
                      <a:endParaRPr lang="en-GB" sz="1200" b="1" dirty="0"/>
                    </a:p>
                  </a:txBody>
                  <a:tcPr/>
                </a:tc>
                <a:tc hMerge="1">
                  <a:txBody>
                    <a:bodyPr/>
                    <a:lstStyle/>
                    <a:p>
                      <a:endParaRPr lang="en-GB" sz="1200" b="1" dirty="0"/>
                    </a:p>
                  </a:txBody>
                  <a:tcPr>
                    <a:lnT w="12700" cap="flat" cmpd="sng" algn="ctr">
                      <a:solidFill>
                        <a:schemeClr val="tx1"/>
                      </a:solidFill>
                      <a:prstDash val="solid"/>
                      <a:round/>
                      <a:headEnd type="none" w="med" len="med"/>
                      <a:tailEnd type="none" w="med" len="med"/>
                    </a:lnT>
                  </a:tcPr>
                </a:tc>
                <a:tc gridSpan="2">
                  <a:txBody>
                    <a:bodyPr/>
                    <a:lstStyle/>
                    <a:p>
                      <a:pPr algn="ctr"/>
                      <a:endParaRPr lang="en-GB" sz="3600" b="1" dirty="0"/>
                    </a:p>
                  </a:txBody>
                  <a:tcPr>
                    <a:lnT w="12700" cap="flat" cmpd="sng" algn="ctr">
                      <a:solidFill>
                        <a:schemeClr val="tx1"/>
                      </a:solidFill>
                      <a:prstDash val="solid"/>
                      <a:round/>
                      <a:headEnd type="none" w="med" len="med"/>
                      <a:tailEnd type="none" w="med" len="med"/>
                    </a:lnT>
                    <a:solidFill>
                      <a:schemeClr val="bg1"/>
                    </a:solidFill>
                  </a:tcPr>
                </a:tc>
                <a:tc hMerge="1">
                  <a:txBody>
                    <a:bodyPr/>
                    <a:lstStyle/>
                    <a:p>
                      <a:pPr algn="ctr"/>
                      <a:endParaRPr lang="en-GB" sz="3600" b="1" dirty="0"/>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bg1"/>
                    </a:solidFill>
                  </a:tcPr>
                </a:tc>
                <a:extLst>
                  <a:ext uri="{0D108BD9-81ED-4DB2-BD59-A6C34878D82A}">
                    <a16:rowId xmlns:a16="http://schemas.microsoft.com/office/drawing/2014/main" val="552443569"/>
                  </a:ext>
                </a:extLst>
              </a:tr>
            </a:tbl>
          </a:graphicData>
        </a:graphic>
      </p:graphicFrame>
      <p:pic>
        <p:nvPicPr>
          <p:cNvPr id="1026" name="Picture 2" descr="Walton High School, Stafford Mission Statement, Employees and Hiring ...">
            <a:extLst>
              <a:ext uri="{FF2B5EF4-FFF2-40B4-BE49-F238E27FC236}">
                <a16:creationId xmlns:a16="http://schemas.microsoft.com/office/drawing/2014/main" id="{9C9E15CF-D2C8-40CB-9FD0-BDCA2D324A9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2267" y="71705"/>
            <a:ext cx="580063" cy="580063"/>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id="{840F49B9-2DCB-4BF6-8F97-B4D0A5A16C5B}"/>
              </a:ext>
            </a:extLst>
          </p:cNvPr>
          <p:cNvSpPr/>
          <p:nvPr/>
        </p:nvSpPr>
        <p:spPr>
          <a:xfrm>
            <a:off x="1004047" y="0"/>
            <a:ext cx="11187953" cy="666536"/>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dirty="0">
                <a:solidFill>
                  <a:schemeClr val="bg1"/>
                </a:solidFill>
              </a:rPr>
              <a:t>WALTON HIGH SCHOOL – </a:t>
            </a:r>
            <a:r>
              <a:rPr lang="en-GB" sz="2800" b="1" dirty="0">
                <a:solidFill>
                  <a:srgbClr val="FF0000"/>
                </a:solidFill>
              </a:rPr>
              <a:t>KS5</a:t>
            </a:r>
            <a:r>
              <a:rPr lang="en-GB" sz="2800" b="1" dirty="0">
                <a:solidFill>
                  <a:schemeClr val="bg1"/>
                </a:solidFill>
              </a:rPr>
              <a:t> CURRICULUM OVERVIEW FOR GEOGRAPHY</a:t>
            </a:r>
          </a:p>
        </p:txBody>
      </p:sp>
    </p:spTree>
    <p:extLst>
      <p:ext uri="{BB962C8B-B14F-4D97-AF65-F5344CB8AC3E}">
        <p14:creationId xmlns:p14="http://schemas.microsoft.com/office/powerpoint/2010/main" val="32357584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3AA6274D-5CB0-406A-8AFB-D93342B1EA92}"/>
              </a:ext>
            </a:extLst>
          </p:cNvPr>
          <p:cNvGraphicFramePr>
            <a:graphicFrameLocks noGrp="1"/>
          </p:cNvGraphicFramePr>
          <p:nvPr>
            <p:extLst>
              <p:ext uri="{D42A27DB-BD31-4B8C-83A1-F6EECF244321}">
                <p14:modId xmlns:p14="http://schemas.microsoft.com/office/powerpoint/2010/main" val="3478272543"/>
              </p:ext>
            </p:extLst>
          </p:nvPr>
        </p:nvGraphicFramePr>
        <p:xfrm>
          <a:off x="20549" y="666536"/>
          <a:ext cx="12171451" cy="6117162"/>
        </p:xfrm>
        <a:graphic>
          <a:graphicData uri="http://schemas.openxmlformats.org/drawingml/2006/table">
            <a:tbl>
              <a:tblPr firstRow="1" bandRow="1">
                <a:tableStyleId>{5940675A-B579-460E-94D1-54222C63F5DA}</a:tableStyleId>
              </a:tblPr>
              <a:tblGrid>
                <a:gridCol w="1658782">
                  <a:extLst>
                    <a:ext uri="{9D8B030D-6E8A-4147-A177-3AD203B41FA5}">
                      <a16:colId xmlns:a16="http://schemas.microsoft.com/office/drawing/2014/main" val="1323354650"/>
                    </a:ext>
                  </a:extLst>
                </a:gridCol>
                <a:gridCol w="1804099">
                  <a:extLst>
                    <a:ext uri="{9D8B030D-6E8A-4147-A177-3AD203B41FA5}">
                      <a16:colId xmlns:a16="http://schemas.microsoft.com/office/drawing/2014/main" val="2268397797"/>
                    </a:ext>
                  </a:extLst>
                </a:gridCol>
                <a:gridCol w="1741714">
                  <a:extLst>
                    <a:ext uri="{9D8B030D-6E8A-4147-A177-3AD203B41FA5}">
                      <a16:colId xmlns:a16="http://schemas.microsoft.com/office/drawing/2014/main" val="1411940593"/>
                    </a:ext>
                  </a:extLst>
                </a:gridCol>
                <a:gridCol w="1741714">
                  <a:extLst>
                    <a:ext uri="{9D8B030D-6E8A-4147-A177-3AD203B41FA5}">
                      <a16:colId xmlns:a16="http://schemas.microsoft.com/office/drawing/2014/main" val="415188477"/>
                    </a:ext>
                  </a:extLst>
                </a:gridCol>
                <a:gridCol w="1741714">
                  <a:extLst>
                    <a:ext uri="{9D8B030D-6E8A-4147-A177-3AD203B41FA5}">
                      <a16:colId xmlns:a16="http://schemas.microsoft.com/office/drawing/2014/main" val="2116589672"/>
                    </a:ext>
                  </a:extLst>
                </a:gridCol>
                <a:gridCol w="1741714">
                  <a:extLst>
                    <a:ext uri="{9D8B030D-6E8A-4147-A177-3AD203B41FA5}">
                      <a16:colId xmlns:a16="http://schemas.microsoft.com/office/drawing/2014/main" val="1988259304"/>
                    </a:ext>
                  </a:extLst>
                </a:gridCol>
                <a:gridCol w="1741714">
                  <a:extLst>
                    <a:ext uri="{9D8B030D-6E8A-4147-A177-3AD203B41FA5}">
                      <a16:colId xmlns:a16="http://schemas.microsoft.com/office/drawing/2014/main" val="2065259818"/>
                    </a:ext>
                  </a:extLst>
                </a:gridCol>
              </a:tblGrid>
              <a:tr h="824716">
                <a:tc>
                  <a:txBody>
                    <a:bodyPr/>
                    <a:lstStyle/>
                    <a:p>
                      <a:pPr algn="ctr"/>
                      <a:r>
                        <a:rPr lang="en-GB" sz="2400" b="1" dirty="0"/>
                        <a:t>Year Group</a:t>
                      </a:r>
                    </a:p>
                  </a:txBody>
                  <a:tcPr/>
                </a:tc>
                <a:tc>
                  <a:txBody>
                    <a:bodyPr/>
                    <a:lstStyle/>
                    <a:p>
                      <a:r>
                        <a:rPr lang="en-GB" b="1" dirty="0"/>
                        <a:t>HT1</a:t>
                      </a:r>
                    </a:p>
                    <a:p>
                      <a:r>
                        <a:rPr lang="en-GB" b="1" dirty="0"/>
                        <a:t>(Sept-Oct)</a:t>
                      </a:r>
                    </a:p>
                  </a:txBody>
                  <a:tcPr/>
                </a:tc>
                <a:tc>
                  <a:txBody>
                    <a:bodyPr/>
                    <a:lstStyle/>
                    <a:p>
                      <a:r>
                        <a:rPr lang="en-GB" b="1" dirty="0"/>
                        <a:t>HT2</a:t>
                      </a:r>
                    </a:p>
                    <a:p>
                      <a:r>
                        <a:rPr lang="en-GB" b="1" dirty="0"/>
                        <a:t>(Nov-Dec)</a:t>
                      </a:r>
                    </a:p>
                  </a:txBody>
                  <a:tcPr/>
                </a:tc>
                <a:tc>
                  <a:txBody>
                    <a:bodyPr/>
                    <a:lstStyle/>
                    <a:p>
                      <a:r>
                        <a:rPr lang="en-GB" b="1" dirty="0"/>
                        <a:t>HT3</a:t>
                      </a:r>
                    </a:p>
                    <a:p>
                      <a:r>
                        <a:rPr lang="en-GB" b="1" dirty="0"/>
                        <a:t>(Jan-Feb)</a:t>
                      </a:r>
                    </a:p>
                  </a:txBody>
                  <a:tcPr/>
                </a:tc>
                <a:tc>
                  <a:txBody>
                    <a:bodyPr/>
                    <a:lstStyle/>
                    <a:p>
                      <a:r>
                        <a:rPr lang="en-GB" b="1" dirty="0"/>
                        <a:t>HT4</a:t>
                      </a:r>
                    </a:p>
                    <a:p>
                      <a:r>
                        <a:rPr lang="en-GB" b="1" dirty="0"/>
                        <a:t>(March-April)</a:t>
                      </a:r>
                    </a:p>
                  </a:txBody>
                  <a:tcPr/>
                </a:tc>
                <a:tc>
                  <a:txBody>
                    <a:bodyPr/>
                    <a:lstStyle/>
                    <a:p>
                      <a:r>
                        <a:rPr lang="en-GB" b="1" dirty="0"/>
                        <a:t>HT5</a:t>
                      </a:r>
                    </a:p>
                    <a:p>
                      <a:r>
                        <a:rPr lang="en-GB" b="1" dirty="0"/>
                        <a:t>(April-May)</a:t>
                      </a:r>
                    </a:p>
                  </a:txBody>
                  <a:tcPr/>
                </a:tc>
                <a:tc>
                  <a:txBody>
                    <a:bodyPr/>
                    <a:lstStyle/>
                    <a:p>
                      <a:r>
                        <a:rPr lang="en-GB" b="1" dirty="0"/>
                        <a:t>HT6</a:t>
                      </a:r>
                    </a:p>
                    <a:p>
                      <a:r>
                        <a:rPr lang="en-GB" b="1" dirty="0"/>
                        <a:t>(June-July)</a:t>
                      </a:r>
                    </a:p>
                  </a:txBody>
                  <a:tcPr/>
                </a:tc>
                <a:extLst>
                  <a:ext uri="{0D108BD9-81ED-4DB2-BD59-A6C34878D82A}">
                    <a16:rowId xmlns:a16="http://schemas.microsoft.com/office/drawing/2014/main" val="1744465016"/>
                  </a:ext>
                </a:extLst>
              </a:tr>
              <a:tr h="3445859">
                <a:tc rowSpan="2">
                  <a:txBody>
                    <a:bodyPr/>
                    <a:lstStyle/>
                    <a:p>
                      <a:pPr algn="ctr"/>
                      <a:r>
                        <a:rPr lang="en-GB" sz="3200" dirty="0"/>
                        <a:t>13</a:t>
                      </a:r>
                    </a:p>
                    <a:p>
                      <a:pPr algn="ctr"/>
                      <a:r>
                        <a:rPr lang="en-GB" sz="2800" dirty="0"/>
                        <a:t>PHYSICAL</a:t>
                      </a:r>
                    </a:p>
                  </a:txBody>
                  <a:tcPr/>
                </a:tc>
                <a:tc gridSpan="2">
                  <a:txBody>
                    <a:bodyPr/>
                    <a:lstStyle/>
                    <a:p>
                      <a:r>
                        <a:rPr lang="en-GB" sz="1200" b="1" dirty="0"/>
                        <a:t>Main topics key concepts</a:t>
                      </a:r>
                    </a:p>
                    <a:p>
                      <a:r>
                        <a:rPr lang="en-GB" sz="1200" b="1" dirty="0"/>
                        <a:t>WATER</a:t>
                      </a:r>
                    </a:p>
                    <a:p>
                      <a:r>
                        <a:rPr lang="en-GB" sz="1050" dirty="0"/>
                        <a:t>The global hydrological cycle is of enormous importance to life on earth.</a:t>
                      </a:r>
                    </a:p>
                    <a:p>
                      <a:r>
                        <a:rPr lang="en-GB" sz="1050" dirty="0"/>
                        <a:t>The drainage basin is an open system within the global hydrological cycle.</a:t>
                      </a:r>
                    </a:p>
                    <a:p>
                      <a:r>
                        <a:rPr lang="en-GB" sz="1050" dirty="0"/>
                        <a:t>The hydrological cycle influences water budgets and river systems at a local scale.</a:t>
                      </a:r>
                    </a:p>
                    <a:p>
                      <a:r>
                        <a:rPr lang="en-GB" sz="1050" dirty="0"/>
                        <a:t>Deficits within the hydrological cycle result from physical processes but can have significant impacts.</a:t>
                      </a:r>
                    </a:p>
                    <a:p>
                      <a:r>
                        <a:rPr lang="en-GB" sz="1050" dirty="0"/>
                        <a:t>Surpluses within the hydrological cycle can lead to flooding, with significant impacts for people.</a:t>
                      </a:r>
                    </a:p>
                    <a:p>
                      <a:r>
                        <a:rPr lang="en-GB" sz="1050" dirty="0"/>
                        <a:t>Climate change may have significant impacts on the hydrological cycle globally and locally.</a:t>
                      </a:r>
                    </a:p>
                    <a:p>
                      <a:r>
                        <a:rPr lang="en-GB" sz="1050" dirty="0"/>
                        <a:t>There are physical causes and human causes of water insecurity.</a:t>
                      </a:r>
                    </a:p>
                    <a:p>
                      <a:r>
                        <a:rPr lang="en-GB" sz="1050" dirty="0"/>
                        <a:t>There are consequences and risks associated with water insecurity.</a:t>
                      </a:r>
                    </a:p>
                    <a:p>
                      <a:r>
                        <a:rPr lang="en-GB" sz="1050" dirty="0"/>
                        <a:t>There are different approaches to managing water supply, some more sustainable than others.</a:t>
                      </a:r>
                      <a:endParaRPr lang="en-GB" sz="1200" b="1" dirty="0"/>
                    </a:p>
                  </a:txBody>
                  <a:tcPr/>
                </a:tc>
                <a:tc hMerge="1">
                  <a:txBody>
                    <a:bodyPr/>
                    <a:lstStyle/>
                    <a:p>
                      <a:endParaRPr lang="en-GB" sz="1200" b="1" dirty="0"/>
                    </a:p>
                  </a:txBody>
                  <a:tcPr/>
                </a:tc>
                <a:tc gridSpan="2">
                  <a:txBody>
                    <a:bodyPr/>
                    <a:lstStyle/>
                    <a:p>
                      <a:r>
                        <a:rPr lang="en-GB" sz="1200" b="1" dirty="0"/>
                        <a:t>CARBON</a:t>
                      </a:r>
                    </a:p>
                    <a:p>
                      <a:endParaRPr lang="en-GB" sz="1000" b="1" dirty="0"/>
                    </a:p>
                    <a:p>
                      <a:r>
                        <a:rPr lang="en-GB" sz="1000" dirty="0"/>
                        <a:t>Most global carbon is locked in terrestrial stores as part of the long-term geological cycle.</a:t>
                      </a:r>
                    </a:p>
                    <a:p>
                      <a:r>
                        <a:rPr lang="en-GB" sz="1000" dirty="0"/>
                        <a:t>Biological processes sequester carbon on land and in the oceans on shorter timescales.</a:t>
                      </a:r>
                    </a:p>
                    <a:p>
                      <a:r>
                        <a:rPr lang="en-GB" sz="1000" dirty="0"/>
                        <a:t>A balanced carbon cycle is important in sustaining other earth systems but is increasingly altered by human activities.</a:t>
                      </a:r>
                    </a:p>
                    <a:p>
                      <a:r>
                        <a:rPr lang="en-GB" sz="1000" dirty="0"/>
                        <a:t>Energy security is a key goal for countries, with most relying on fossil fuels.</a:t>
                      </a:r>
                    </a:p>
                    <a:p>
                      <a:r>
                        <a:rPr lang="en-GB" sz="1000" dirty="0"/>
                        <a:t>Reliance on fossil fuels to drive economic development is still the global norm.</a:t>
                      </a:r>
                    </a:p>
                    <a:p>
                      <a:r>
                        <a:rPr lang="en-GB" sz="1000" dirty="0"/>
                        <a:t>There are alternatives to fossil fuels but each has costs and benefits.</a:t>
                      </a:r>
                    </a:p>
                    <a:p>
                      <a:r>
                        <a:rPr lang="en-GB" sz="1000" dirty="0"/>
                        <a:t>Biological carbon cycles and the water cycle are threatened by human activity.</a:t>
                      </a:r>
                    </a:p>
                    <a:p>
                      <a:r>
                        <a:rPr lang="en-GB" sz="1000" dirty="0"/>
                        <a:t>There are implications for human wellbeing from the degradation of the water and carbon cycles.</a:t>
                      </a:r>
                    </a:p>
                    <a:p>
                      <a:r>
                        <a:rPr lang="en-GB" sz="1000" dirty="0"/>
                        <a:t>Further planetary warming risks large-scale release of stored carbon, requiring responses from different players at different scales.</a:t>
                      </a:r>
                      <a:endParaRPr lang="en-GB" sz="1000" b="1" dirty="0"/>
                    </a:p>
                    <a:p>
                      <a:endParaRPr lang="en-GB" sz="1200" b="1" dirty="0"/>
                    </a:p>
                    <a:p>
                      <a:r>
                        <a:rPr lang="en-GB" sz="1200" b="1" dirty="0"/>
                        <a:t>PAPER 3 PREP</a:t>
                      </a:r>
                    </a:p>
                  </a:txBody>
                  <a:tcPr/>
                </a:tc>
                <a:tc hMerge="1">
                  <a:txBody>
                    <a:bodyPr/>
                    <a:lstStyle/>
                    <a:p>
                      <a:endParaRPr lang="en-GB" sz="1200" b="1" dirty="0"/>
                    </a:p>
                  </a:txBody>
                  <a:tcPr/>
                </a:tc>
                <a:tc rowSpan="2" gridSpan="2">
                  <a:txBody>
                    <a:bodyPr/>
                    <a:lstStyle/>
                    <a:p>
                      <a:pPr algn="ctr"/>
                      <a:endParaRPr lang="en-GB" sz="3600" b="1" dirty="0"/>
                    </a:p>
                    <a:p>
                      <a:pPr marL="0" marR="0" lvl="0" indent="0" algn="ctr" defTabSz="914400" rtl="0" eaLnBrk="1" fontAlgn="auto" latinLnBrk="0" hangingPunct="1">
                        <a:lnSpc>
                          <a:spcPct val="100000"/>
                        </a:lnSpc>
                        <a:spcBef>
                          <a:spcPts val="0"/>
                        </a:spcBef>
                        <a:spcAft>
                          <a:spcPts val="0"/>
                        </a:spcAft>
                        <a:buClrTx/>
                        <a:buSzTx/>
                        <a:buFontTx/>
                        <a:buNone/>
                        <a:tabLst/>
                        <a:defRPr/>
                      </a:pPr>
                      <a:r>
                        <a:rPr lang="en-GB" sz="1600" b="1" dirty="0"/>
                        <a:t>Paper 3 prep and revision sessions in any lessons</a:t>
                      </a:r>
                    </a:p>
                    <a:p>
                      <a:pPr algn="ctr"/>
                      <a:endParaRPr lang="en-GB" sz="3600" b="1" dirty="0"/>
                    </a:p>
                    <a:p>
                      <a:pPr algn="ctr"/>
                      <a:r>
                        <a:rPr lang="en-GB" sz="3600" b="1" dirty="0"/>
                        <a:t>PUBLIC EXAMINATIONS</a:t>
                      </a:r>
                    </a:p>
                  </a:txBody>
                  <a:tcPr>
                    <a:solidFill>
                      <a:srgbClr val="FFAFAF"/>
                    </a:solidFill>
                  </a:tcPr>
                </a:tc>
                <a:tc rowSpan="2" hMerge="1">
                  <a:txBody>
                    <a:bodyPr/>
                    <a:lstStyle/>
                    <a:p>
                      <a:endParaRPr lang="en-GB" sz="1200" b="1" dirty="0"/>
                    </a:p>
                  </a:txBody>
                  <a:tcPr/>
                </a:tc>
                <a:extLst>
                  <a:ext uri="{0D108BD9-81ED-4DB2-BD59-A6C34878D82A}">
                    <a16:rowId xmlns:a16="http://schemas.microsoft.com/office/drawing/2014/main" val="2116581383"/>
                  </a:ext>
                </a:extLst>
              </a:tr>
              <a:tr h="1604366">
                <a:tc vMerge="1">
                  <a:txBody>
                    <a:bodyPr/>
                    <a:lstStyle/>
                    <a:p>
                      <a:endParaRPr lang="en-GB" dirty="0"/>
                    </a:p>
                  </a:txBody>
                  <a:tcPr/>
                </a:tc>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dirty="0"/>
                        <a:t>Additional Info</a:t>
                      </a:r>
                    </a:p>
                    <a:p>
                      <a:endParaRPr lang="en-GB" sz="1200" b="1" dirty="0"/>
                    </a:p>
                    <a:p>
                      <a:r>
                        <a:rPr lang="en-GB" sz="1200" b="1" dirty="0"/>
                        <a:t>3 lessons per week physical</a:t>
                      </a:r>
                    </a:p>
                    <a:p>
                      <a:r>
                        <a:rPr lang="en-GB" sz="1200" b="1" dirty="0"/>
                        <a:t>3 lessons per week human</a:t>
                      </a:r>
                    </a:p>
                  </a:txBody>
                  <a:tcPr/>
                </a:tc>
                <a:tc hMerge="1">
                  <a:txBody>
                    <a:bodyPr/>
                    <a:lstStyle/>
                    <a:p>
                      <a:endParaRPr lang="en-GB" sz="1200" b="1" dirty="0"/>
                    </a:p>
                  </a:txBody>
                  <a:tcPr/>
                </a:tc>
                <a:tc gridSpan="2">
                  <a:txBody>
                    <a:bodyPr/>
                    <a:lstStyle/>
                    <a:p>
                      <a:endParaRPr lang="en-GB" sz="1200" b="1" dirty="0"/>
                    </a:p>
                  </a:txBody>
                  <a:tcPr/>
                </a:tc>
                <a:tc hMerge="1">
                  <a:txBody>
                    <a:bodyPr/>
                    <a:lstStyle/>
                    <a:p>
                      <a:endParaRPr lang="en-GB" sz="1200" b="1" dirty="0"/>
                    </a:p>
                  </a:txBody>
                  <a:tcPr/>
                </a:tc>
                <a:tc gridSpan="2" vMerge="1">
                  <a:txBody>
                    <a:bodyPr/>
                    <a:lstStyle/>
                    <a:p>
                      <a:endParaRPr lang="en-GB" sz="1200" b="1" dirty="0"/>
                    </a:p>
                  </a:txBody>
                  <a:tcPr/>
                </a:tc>
                <a:tc hMerge="1" vMerge="1">
                  <a:txBody>
                    <a:bodyPr/>
                    <a:lstStyle/>
                    <a:p>
                      <a:endParaRPr lang="en-GB" sz="1200" b="1" dirty="0"/>
                    </a:p>
                  </a:txBody>
                  <a:tcPr/>
                </a:tc>
                <a:extLst>
                  <a:ext uri="{0D108BD9-81ED-4DB2-BD59-A6C34878D82A}">
                    <a16:rowId xmlns:a16="http://schemas.microsoft.com/office/drawing/2014/main" val="3671543630"/>
                  </a:ext>
                </a:extLst>
              </a:tr>
            </a:tbl>
          </a:graphicData>
        </a:graphic>
      </p:graphicFrame>
      <p:pic>
        <p:nvPicPr>
          <p:cNvPr id="1026" name="Picture 2" descr="Walton High School, Stafford Mission Statement, Employees and Hiring ...">
            <a:extLst>
              <a:ext uri="{FF2B5EF4-FFF2-40B4-BE49-F238E27FC236}">
                <a16:creationId xmlns:a16="http://schemas.microsoft.com/office/drawing/2014/main" id="{9C9E15CF-D2C8-40CB-9FD0-BDCA2D324A9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2267" y="71705"/>
            <a:ext cx="580063" cy="580063"/>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id="{840F49B9-2DCB-4BF6-8F97-B4D0A5A16C5B}"/>
              </a:ext>
            </a:extLst>
          </p:cNvPr>
          <p:cNvSpPr/>
          <p:nvPr/>
        </p:nvSpPr>
        <p:spPr>
          <a:xfrm>
            <a:off x="1004047" y="0"/>
            <a:ext cx="11187953" cy="666536"/>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dirty="0">
                <a:solidFill>
                  <a:schemeClr val="bg1"/>
                </a:solidFill>
              </a:rPr>
              <a:t>WALTON HIGH SCHOOL – </a:t>
            </a:r>
            <a:r>
              <a:rPr lang="en-GB" sz="2800" b="1" dirty="0">
                <a:solidFill>
                  <a:srgbClr val="FF0000"/>
                </a:solidFill>
              </a:rPr>
              <a:t>KS5</a:t>
            </a:r>
            <a:r>
              <a:rPr lang="en-GB" sz="2800" b="1" dirty="0">
                <a:solidFill>
                  <a:schemeClr val="bg1"/>
                </a:solidFill>
              </a:rPr>
              <a:t> CURRICULUM OVERVIEW FOR GEOGRAPHY</a:t>
            </a:r>
          </a:p>
        </p:txBody>
      </p:sp>
    </p:spTree>
    <p:extLst>
      <p:ext uri="{BB962C8B-B14F-4D97-AF65-F5344CB8AC3E}">
        <p14:creationId xmlns:p14="http://schemas.microsoft.com/office/powerpoint/2010/main" val="12659295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3AA6274D-5CB0-406A-8AFB-D93342B1EA92}"/>
              </a:ext>
            </a:extLst>
          </p:cNvPr>
          <p:cNvGraphicFramePr>
            <a:graphicFrameLocks noGrp="1"/>
          </p:cNvGraphicFramePr>
          <p:nvPr>
            <p:extLst>
              <p:ext uri="{D42A27DB-BD31-4B8C-83A1-F6EECF244321}">
                <p14:modId xmlns:p14="http://schemas.microsoft.com/office/powerpoint/2010/main" val="3409296103"/>
              </p:ext>
            </p:extLst>
          </p:nvPr>
        </p:nvGraphicFramePr>
        <p:xfrm>
          <a:off x="20549" y="666539"/>
          <a:ext cx="12171451" cy="6199739"/>
        </p:xfrm>
        <a:graphic>
          <a:graphicData uri="http://schemas.openxmlformats.org/drawingml/2006/table">
            <a:tbl>
              <a:tblPr firstRow="1" bandRow="1">
                <a:tableStyleId>{5940675A-B579-460E-94D1-54222C63F5DA}</a:tableStyleId>
              </a:tblPr>
              <a:tblGrid>
                <a:gridCol w="1544482">
                  <a:extLst>
                    <a:ext uri="{9D8B030D-6E8A-4147-A177-3AD203B41FA5}">
                      <a16:colId xmlns:a16="http://schemas.microsoft.com/office/drawing/2014/main" val="1323354650"/>
                    </a:ext>
                  </a:extLst>
                </a:gridCol>
                <a:gridCol w="1918399">
                  <a:extLst>
                    <a:ext uri="{9D8B030D-6E8A-4147-A177-3AD203B41FA5}">
                      <a16:colId xmlns:a16="http://schemas.microsoft.com/office/drawing/2014/main" val="2268397797"/>
                    </a:ext>
                  </a:extLst>
                </a:gridCol>
                <a:gridCol w="1741714">
                  <a:extLst>
                    <a:ext uri="{9D8B030D-6E8A-4147-A177-3AD203B41FA5}">
                      <a16:colId xmlns:a16="http://schemas.microsoft.com/office/drawing/2014/main" val="1411940593"/>
                    </a:ext>
                  </a:extLst>
                </a:gridCol>
                <a:gridCol w="1741714">
                  <a:extLst>
                    <a:ext uri="{9D8B030D-6E8A-4147-A177-3AD203B41FA5}">
                      <a16:colId xmlns:a16="http://schemas.microsoft.com/office/drawing/2014/main" val="415188477"/>
                    </a:ext>
                  </a:extLst>
                </a:gridCol>
                <a:gridCol w="1741714">
                  <a:extLst>
                    <a:ext uri="{9D8B030D-6E8A-4147-A177-3AD203B41FA5}">
                      <a16:colId xmlns:a16="http://schemas.microsoft.com/office/drawing/2014/main" val="2116589672"/>
                    </a:ext>
                  </a:extLst>
                </a:gridCol>
                <a:gridCol w="1741714">
                  <a:extLst>
                    <a:ext uri="{9D8B030D-6E8A-4147-A177-3AD203B41FA5}">
                      <a16:colId xmlns:a16="http://schemas.microsoft.com/office/drawing/2014/main" val="1988259304"/>
                    </a:ext>
                  </a:extLst>
                </a:gridCol>
                <a:gridCol w="1741714">
                  <a:extLst>
                    <a:ext uri="{9D8B030D-6E8A-4147-A177-3AD203B41FA5}">
                      <a16:colId xmlns:a16="http://schemas.microsoft.com/office/drawing/2014/main" val="2065259818"/>
                    </a:ext>
                  </a:extLst>
                </a:gridCol>
              </a:tblGrid>
              <a:tr h="808032">
                <a:tc>
                  <a:txBody>
                    <a:bodyPr/>
                    <a:lstStyle/>
                    <a:p>
                      <a:pPr algn="ctr"/>
                      <a:r>
                        <a:rPr lang="en-GB" sz="2400" b="1" dirty="0"/>
                        <a:t>Year Group</a:t>
                      </a:r>
                    </a:p>
                  </a:txBody>
                  <a:tcPr/>
                </a:tc>
                <a:tc>
                  <a:txBody>
                    <a:bodyPr/>
                    <a:lstStyle/>
                    <a:p>
                      <a:r>
                        <a:rPr lang="en-GB" b="1" dirty="0"/>
                        <a:t>HT1</a:t>
                      </a:r>
                    </a:p>
                    <a:p>
                      <a:r>
                        <a:rPr lang="en-GB" b="1" dirty="0"/>
                        <a:t>(Sept-Oct)</a:t>
                      </a:r>
                    </a:p>
                  </a:txBody>
                  <a:tcPr/>
                </a:tc>
                <a:tc>
                  <a:txBody>
                    <a:bodyPr/>
                    <a:lstStyle/>
                    <a:p>
                      <a:r>
                        <a:rPr lang="en-GB" b="1" dirty="0"/>
                        <a:t>HT2</a:t>
                      </a:r>
                    </a:p>
                    <a:p>
                      <a:r>
                        <a:rPr lang="en-GB" b="1" dirty="0"/>
                        <a:t>(Nov-Dec)</a:t>
                      </a:r>
                    </a:p>
                  </a:txBody>
                  <a:tcPr/>
                </a:tc>
                <a:tc>
                  <a:txBody>
                    <a:bodyPr/>
                    <a:lstStyle/>
                    <a:p>
                      <a:r>
                        <a:rPr lang="en-GB" b="1" dirty="0"/>
                        <a:t>HT3</a:t>
                      </a:r>
                    </a:p>
                    <a:p>
                      <a:r>
                        <a:rPr lang="en-GB" b="1" dirty="0"/>
                        <a:t>(Jan-Feb)</a:t>
                      </a:r>
                    </a:p>
                  </a:txBody>
                  <a:tcPr/>
                </a:tc>
                <a:tc>
                  <a:txBody>
                    <a:bodyPr/>
                    <a:lstStyle/>
                    <a:p>
                      <a:r>
                        <a:rPr lang="en-GB" b="1" dirty="0"/>
                        <a:t>HT4</a:t>
                      </a:r>
                    </a:p>
                    <a:p>
                      <a:r>
                        <a:rPr lang="en-GB" b="1" dirty="0"/>
                        <a:t>(March-April)</a:t>
                      </a:r>
                    </a:p>
                  </a:txBody>
                  <a:tcPr/>
                </a:tc>
                <a:tc>
                  <a:txBody>
                    <a:bodyPr/>
                    <a:lstStyle/>
                    <a:p>
                      <a:r>
                        <a:rPr lang="en-GB" b="1" dirty="0"/>
                        <a:t>HT5</a:t>
                      </a:r>
                    </a:p>
                    <a:p>
                      <a:r>
                        <a:rPr lang="en-GB" b="1" dirty="0"/>
                        <a:t>(April-May)</a:t>
                      </a:r>
                    </a:p>
                  </a:txBody>
                  <a:tcPr/>
                </a:tc>
                <a:tc>
                  <a:txBody>
                    <a:bodyPr/>
                    <a:lstStyle/>
                    <a:p>
                      <a:r>
                        <a:rPr lang="en-GB" b="1" dirty="0"/>
                        <a:t>HT6</a:t>
                      </a:r>
                    </a:p>
                    <a:p>
                      <a:r>
                        <a:rPr lang="en-GB" b="1" dirty="0"/>
                        <a:t>(June-July)</a:t>
                      </a:r>
                    </a:p>
                  </a:txBody>
                  <a:tcPr/>
                </a:tc>
                <a:extLst>
                  <a:ext uri="{0D108BD9-81ED-4DB2-BD59-A6C34878D82A}">
                    <a16:rowId xmlns:a16="http://schemas.microsoft.com/office/drawing/2014/main" val="1744465016"/>
                  </a:ext>
                </a:extLst>
              </a:tr>
              <a:tr h="4399287">
                <a:tc rowSpan="2">
                  <a:txBody>
                    <a:bodyPr/>
                    <a:lstStyle/>
                    <a:p>
                      <a:pPr algn="ctr"/>
                      <a:r>
                        <a:rPr lang="en-GB" sz="3200" dirty="0"/>
                        <a:t>13</a:t>
                      </a:r>
                    </a:p>
                    <a:p>
                      <a:pPr algn="ctr"/>
                      <a:r>
                        <a:rPr lang="en-GB" sz="2800" dirty="0"/>
                        <a:t>HUMAN</a:t>
                      </a:r>
                    </a:p>
                  </a:txBody>
                  <a:tcPr/>
                </a:tc>
                <a:tc gridSpan="2">
                  <a:txBody>
                    <a:bodyPr/>
                    <a:lstStyle/>
                    <a:p>
                      <a:r>
                        <a:rPr lang="en-GB" sz="1200" b="1" dirty="0"/>
                        <a:t>Main topics – key concepts</a:t>
                      </a:r>
                    </a:p>
                    <a:p>
                      <a:r>
                        <a:rPr lang="en-GB" sz="1200" b="1" dirty="0"/>
                        <a:t>SUPERPOWERS</a:t>
                      </a:r>
                    </a:p>
                    <a:p>
                      <a:endParaRPr lang="en-GB" sz="1000" b="1" dirty="0"/>
                    </a:p>
                    <a:p>
                      <a:r>
                        <a:rPr lang="en-GB" sz="1000" dirty="0"/>
                        <a:t>Geopolitical power stems from a range of human and physical characteristics of superpowers.</a:t>
                      </a:r>
                    </a:p>
                    <a:p>
                      <a:r>
                        <a:rPr lang="en-GB" sz="1000" dirty="0"/>
                        <a:t>Patterns of power change over time and can be </a:t>
                      </a:r>
                      <a:r>
                        <a:rPr lang="en-GB" sz="1000" dirty="0" err="1"/>
                        <a:t>uni</a:t>
                      </a:r>
                      <a:r>
                        <a:rPr lang="en-GB" sz="1000" dirty="0"/>
                        <a:t>-, bi- or multi-polar.</a:t>
                      </a:r>
                    </a:p>
                    <a:p>
                      <a:r>
                        <a:rPr lang="en-GB" sz="1000" dirty="0"/>
                        <a:t>Emerging powers vary in their influence on people and the physical environment, which can change rapidly over time.</a:t>
                      </a:r>
                    </a:p>
                    <a:p>
                      <a:r>
                        <a:rPr lang="en-GB" sz="1000" dirty="0"/>
                        <a:t>Superpowers have a significant influence over the global economic system.</a:t>
                      </a:r>
                    </a:p>
                    <a:p>
                      <a:r>
                        <a:rPr lang="en-GB" sz="1000" dirty="0"/>
                        <a:t>Superpowers and emerging nations play a key role in international decision making concerning people and the physical environment.</a:t>
                      </a:r>
                    </a:p>
                    <a:p>
                      <a:r>
                        <a:rPr lang="en-GB" sz="1000" dirty="0"/>
                        <a:t>Global concerns about the physical environment are disproportionately influenced by superpower actions.</a:t>
                      </a:r>
                    </a:p>
                    <a:p>
                      <a:r>
                        <a:rPr lang="en-GB" sz="1000" dirty="0"/>
                        <a:t>Global influence is contested in a number of different economic, environmental and political spheres.</a:t>
                      </a:r>
                    </a:p>
                    <a:p>
                      <a:r>
                        <a:rPr lang="en-GB" sz="1000" dirty="0"/>
                        <a:t>Developing nations have changing relationships with superpowers with consequences for people and the physical environment.</a:t>
                      </a:r>
                    </a:p>
                    <a:p>
                      <a:r>
                        <a:rPr lang="en-GB" sz="1000" dirty="0"/>
                        <a:t>Existing superpowers face ongoing economic restructuring, which challenges their power.</a:t>
                      </a:r>
                    </a:p>
                    <a:p>
                      <a:endParaRPr lang="en-GB" sz="1000" b="1" dirty="0"/>
                    </a:p>
                    <a:p>
                      <a:endParaRPr lang="en-GB" sz="1000" b="1" dirty="0"/>
                    </a:p>
                  </a:txBody>
                  <a:tcPr/>
                </a:tc>
                <a:tc hMerge="1">
                  <a:txBody>
                    <a:bodyPr/>
                    <a:lstStyle/>
                    <a:p>
                      <a:endParaRPr lang="en-GB" sz="1200" b="1" dirty="0"/>
                    </a:p>
                  </a:txBody>
                  <a:tcPr/>
                </a:tc>
                <a:tc gridSpan="2">
                  <a:txBody>
                    <a:bodyPr/>
                    <a:lstStyle/>
                    <a:p>
                      <a:r>
                        <a:rPr lang="en-GB" sz="1200" b="1" dirty="0"/>
                        <a:t>HUMAN RIGHTS,HEALTH AND INTERVENTION</a:t>
                      </a:r>
                    </a:p>
                    <a:p>
                      <a:endParaRPr lang="en-GB" sz="1200" b="1" dirty="0"/>
                    </a:p>
                    <a:p>
                      <a:r>
                        <a:rPr lang="en-GB" sz="1000" dirty="0"/>
                        <a:t>Concepts of human development are complex and contested.</a:t>
                      </a:r>
                    </a:p>
                    <a:p>
                      <a:r>
                        <a:rPr lang="en-GB" sz="1000" dirty="0"/>
                        <a:t>There are notable variations in human health and life expectancy.</a:t>
                      </a:r>
                    </a:p>
                    <a:p>
                      <a:r>
                        <a:rPr lang="en-GB" sz="1000" dirty="0"/>
                        <a:t>Governments and International Government Organisations play a significant role in defining development targets and policies.</a:t>
                      </a:r>
                    </a:p>
                    <a:p>
                      <a:r>
                        <a:rPr lang="en-GB" sz="1000" dirty="0"/>
                        <a:t>Human rights have become important aspects of both international law and international agreements.</a:t>
                      </a:r>
                    </a:p>
                    <a:p>
                      <a:r>
                        <a:rPr lang="en-GB" sz="1000" dirty="0"/>
                        <a:t>There are significant differences between countries in both their definitions and protection of human rights.</a:t>
                      </a:r>
                    </a:p>
                    <a:p>
                      <a:r>
                        <a:rPr lang="en-GB" sz="1000" dirty="0"/>
                        <a:t>There are significant variations in human rights within countries, which are reflected in different levels of social development.</a:t>
                      </a:r>
                      <a:endParaRPr lang="en-GB" sz="1000" b="1" dirty="0"/>
                    </a:p>
                    <a:p>
                      <a:r>
                        <a:rPr lang="en-GB" sz="1000" dirty="0"/>
                        <a:t>There are different forms of geopolitical intervention in defence of human rights.</a:t>
                      </a:r>
                    </a:p>
                    <a:p>
                      <a:r>
                        <a:rPr lang="en-GB" sz="1000" dirty="0"/>
                        <a:t>Some development is focused on improving both human rights and human welfare but other development has very negative environmental and cultural impacts.</a:t>
                      </a:r>
                    </a:p>
                    <a:p>
                      <a:r>
                        <a:rPr lang="en-GB" sz="1000" dirty="0"/>
                        <a:t>Military aid and both direct and indirect military intervention are frequently justified in terms of human rights.</a:t>
                      </a:r>
                    </a:p>
                    <a:p>
                      <a:r>
                        <a:rPr lang="en-GB" sz="1000" dirty="0"/>
                        <a:t>There are several ways of measuring the success of geopolitical interventions.</a:t>
                      </a:r>
                    </a:p>
                    <a:p>
                      <a:r>
                        <a:rPr lang="en-GB" sz="1000" dirty="0"/>
                        <a:t>Development aid has a mixed record of success.</a:t>
                      </a:r>
                    </a:p>
                    <a:p>
                      <a:r>
                        <a:rPr lang="en-GB" sz="1000" dirty="0"/>
                        <a:t>Military interventions, both direct and indirect, have a mixed record of success.</a:t>
                      </a:r>
                      <a:endParaRPr lang="en-GB" sz="1000" b="1" dirty="0"/>
                    </a:p>
                    <a:p>
                      <a:endParaRPr lang="en-GB" sz="1200" b="1" dirty="0"/>
                    </a:p>
                    <a:p>
                      <a:r>
                        <a:rPr lang="en-GB" sz="1200" b="1" dirty="0"/>
                        <a:t>PAPER 3 PREP</a:t>
                      </a:r>
                    </a:p>
                  </a:txBody>
                  <a:tcPr/>
                </a:tc>
                <a:tc hMerge="1">
                  <a:txBody>
                    <a:bodyPr/>
                    <a:lstStyle/>
                    <a:p>
                      <a:endParaRPr lang="en-GB" sz="1200" b="1" dirty="0"/>
                    </a:p>
                  </a:txBody>
                  <a:tcPr/>
                </a:tc>
                <a:tc rowSpan="2" gridSpan="2">
                  <a:txBody>
                    <a:bodyPr/>
                    <a:lstStyle/>
                    <a:p>
                      <a:pPr algn="ctr"/>
                      <a:endParaRPr lang="en-GB" sz="1600" b="1" dirty="0"/>
                    </a:p>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600" b="1" dirty="0"/>
                    </a:p>
                    <a:p>
                      <a:pPr marL="0" marR="0" lvl="0" indent="0" algn="ctr" defTabSz="914400" rtl="0" eaLnBrk="1" fontAlgn="auto" latinLnBrk="0" hangingPunct="1">
                        <a:lnSpc>
                          <a:spcPct val="100000"/>
                        </a:lnSpc>
                        <a:spcBef>
                          <a:spcPts val="0"/>
                        </a:spcBef>
                        <a:spcAft>
                          <a:spcPts val="0"/>
                        </a:spcAft>
                        <a:buClrTx/>
                        <a:buSzTx/>
                        <a:buFontTx/>
                        <a:buNone/>
                        <a:tabLst/>
                        <a:defRPr/>
                      </a:pPr>
                      <a:r>
                        <a:rPr lang="en-GB" sz="1600" b="1" dirty="0"/>
                        <a:t>Paper 3 Prep and revision sessions in any lessons</a:t>
                      </a:r>
                    </a:p>
                    <a:p>
                      <a:pPr algn="ctr"/>
                      <a:endParaRPr lang="en-GB" sz="3600" b="1" dirty="0"/>
                    </a:p>
                    <a:p>
                      <a:pPr algn="ctr"/>
                      <a:r>
                        <a:rPr lang="en-GB" sz="3600" b="1" dirty="0"/>
                        <a:t>PUBLIC EXAMINATIONS</a:t>
                      </a:r>
                    </a:p>
                  </a:txBody>
                  <a:tcPr>
                    <a:solidFill>
                      <a:srgbClr val="FFAFAF"/>
                    </a:solidFill>
                  </a:tcPr>
                </a:tc>
                <a:tc rowSpan="2" hMerge="1">
                  <a:txBody>
                    <a:bodyPr/>
                    <a:lstStyle/>
                    <a:p>
                      <a:endParaRPr lang="en-GB" sz="1200" b="1" dirty="0"/>
                    </a:p>
                  </a:txBody>
                  <a:tcPr>
                    <a:solidFill>
                      <a:srgbClr val="FF0000"/>
                    </a:solidFill>
                  </a:tcPr>
                </a:tc>
                <a:extLst>
                  <a:ext uri="{0D108BD9-81ED-4DB2-BD59-A6C34878D82A}">
                    <a16:rowId xmlns:a16="http://schemas.microsoft.com/office/drawing/2014/main" val="627657364"/>
                  </a:ext>
                </a:extLst>
              </a:tr>
              <a:tr h="896219">
                <a:tc vMerge="1">
                  <a:txBody>
                    <a:bodyPr/>
                    <a:lstStyle/>
                    <a:p>
                      <a:endParaRPr lang="en-GB" dirty="0"/>
                    </a:p>
                  </a:txBody>
                  <a:tcPr/>
                </a:tc>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dirty="0"/>
                        <a:t>Additional Info</a:t>
                      </a:r>
                    </a:p>
                    <a:p>
                      <a:endParaRPr lang="en-GB" sz="600" b="1" dirty="0"/>
                    </a:p>
                    <a:p>
                      <a:r>
                        <a:rPr lang="en-GB" sz="1200" b="1" dirty="0"/>
                        <a:t>3 lessons per week physical</a:t>
                      </a:r>
                    </a:p>
                    <a:p>
                      <a:r>
                        <a:rPr lang="en-GB" sz="1200" b="1" dirty="0"/>
                        <a:t>3 lessons per week human</a:t>
                      </a:r>
                    </a:p>
                  </a:txBody>
                  <a:tcPr/>
                </a:tc>
                <a:tc hMerge="1">
                  <a:txBody>
                    <a:bodyPr/>
                    <a:lstStyle/>
                    <a:p>
                      <a:endParaRPr lang="en-GB" sz="1200" b="1" dirty="0"/>
                    </a:p>
                  </a:txBody>
                  <a:tcPr/>
                </a:tc>
                <a:tc gridSpan="2">
                  <a:txBody>
                    <a:bodyPr/>
                    <a:lstStyle/>
                    <a:p>
                      <a:endParaRPr lang="en-GB" sz="1200" b="1" dirty="0"/>
                    </a:p>
                  </a:txBody>
                  <a:tcPr/>
                </a:tc>
                <a:tc hMerge="1">
                  <a:txBody>
                    <a:bodyPr/>
                    <a:lstStyle/>
                    <a:p>
                      <a:endParaRPr lang="en-GB" sz="1200" b="1" dirty="0"/>
                    </a:p>
                  </a:txBody>
                  <a:tcPr/>
                </a:tc>
                <a:tc gridSpan="2" vMerge="1">
                  <a:txBody>
                    <a:bodyPr/>
                    <a:lstStyle/>
                    <a:p>
                      <a:endParaRPr lang="en-GB" sz="1200" b="1" dirty="0"/>
                    </a:p>
                  </a:txBody>
                  <a:tcPr>
                    <a:solidFill>
                      <a:srgbClr val="FF0000"/>
                    </a:solidFill>
                  </a:tcPr>
                </a:tc>
                <a:tc hMerge="1" vMerge="1">
                  <a:txBody>
                    <a:bodyPr/>
                    <a:lstStyle/>
                    <a:p>
                      <a:endParaRPr lang="en-GB" sz="1200" b="1" dirty="0"/>
                    </a:p>
                  </a:txBody>
                  <a:tcPr>
                    <a:solidFill>
                      <a:srgbClr val="FF0000"/>
                    </a:solidFill>
                  </a:tcPr>
                </a:tc>
                <a:extLst>
                  <a:ext uri="{0D108BD9-81ED-4DB2-BD59-A6C34878D82A}">
                    <a16:rowId xmlns:a16="http://schemas.microsoft.com/office/drawing/2014/main" val="552443569"/>
                  </a:ext>
                </a:extLst>
              </a:tr>
            </a:tbl>
          </a:graphicData>
        </a:graphic>
      </p:graphicFrame>
      <p:pic>
        <p:nvPicPr>
          <p:cNvPr id="1026" name="Picture 2" descr="Walton High School, Stafford Mission Statement, Employees and Hiring ...">
            <a:extLst>
              <a:ext uri="{FF2B5EF4-FFF2-40B4-BE49-F238E27FC236}">
                <a16:creationId xmlns:a16="http://schemas.microsoft.com/office/drawing/2014/main" id="{9C9E15CF-D2C8-40CB-9FD0-BDCA2D324A9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2267" y="71705"/>
            <a:ext cx="580063" cy="580063"/>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id="{840F49B9-2DCB-4BF6-8F97-B4D0A5A16C5B}"/>
              </a:ext>
            </a:extLst>
          </p:cNvPr>
          <p:cNvSpPr/>
          <p:nvPr/>
        </p:nvSpPr>
        <p:spPr>
          <a:xfrm>
            <a:off x="1004047" y="0"/>
            <a:ext cx="11187953" cy="666536"/>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dirty="0">
                <a:solidFill>
                  <a:schemeClr val="bg1"/>
                </a:solidFill>
              </a:rPr>
              <a:t>WALTON HIGH SCHOOL – </a:t>
            </a:r>
            <a:r>
              <a:rPr lang="en-GB" sz="2800" b="1" dirty="0">
                <a:solidFill>
                  <a:srgbClr val="FF0000"/>
                </a:solidFill>
              </a:rPr>
              <a:t>KS5</a:t>
            </a:r>
            <a:r>
              <a:rPr lang="en-GB" sz="2800" b="1" dirty="0">
                <a:solidFill>
                  <a:schemeClr val="bg1"/>
                </a:solidFill>
              </a:rPr>
              <a:t> CURRICULUM OVERVIEW FOR GEOGRAPHY</a:t>
            </a:r>
          </a:p>
        </p:txBody>
      </p:sp>
    </p:spTree>
    <p:extLst>
      <p:ext uri="{BB962C8B-B14F-4D97-AF65-F5344CB8AC3E}">
        <p14:creationId xmlns:p14="http://schemas.microsoft.com/office/powerpoint/2010/main" val="30434324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3636</TotalTime>
  <Words>3960</Words>
  <Application>Microsoft Office PowerPoint</Application>
  <PresentationFormat>Widescreen</PresentationFormat>
  <Paragraphs>518</Paragraphs>
  <Slides>9</Slides>
  <Notes>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M.Riley</dc:creator>
  <cp:lastModifiedBy>D.Egan</cp:lastModifiedBy>
  <cp:revision>63</cp:revision>
  <cp:lastPrinted>2024-09-24T13:37:16Z</cp:lastPrinted>
  <dcterms:created xsi:type="dcterms:W3CDTF">2024-01-17T09:56:20Z</dcterms:created>
  <dcterms:modified xsi:type="dcterms:W3CDTF">2024-11-06T08:11:37Z</dcterms:modified>
</cp:coreProperties>
</file>