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59" r:id="rId6"/>
    <p:sldId id="260" r:id="rId7"/>
    <p:sldId id="261" r:id="rId8"/>
    <p:sldId id="262" r:id="rId9"/>
    <p:sldId id="263" r:id="rId10"/>
    <p:sldId id="302" r:id="rId11"/>
    <p:sldId id="280" r:id="rId12"/>
    <p:sldId id="264" r:id="rId13"/>
    <p:sldId id="266" r:id="rId14"/>
    <p:sldId id="265" r:id="rId15"/>
    <p:sldId id="267" r:id="rId16"/>
    <p:sldId id="268" r:id="rId17"/>
    <p:sldId id="269" r:id="rId18"/>
    <p:sldId id="277" r:id="rId19"/>
    <p:sldId id="278" r:id="rId20"/>
    <p:sldId id="308" r:id="rId21"/>
    <p:sldId id="297" r:id="rId22"/>
    <p:sldId id="293" r:id="rId23"/>
    <p:sldId id="303" r:id="rId24"/>
    <p:sldId id="304" r:id="rId25"/>
    <p:sldId id="298" r:id="rId26"/>
    <p:sldId id="306" r:id="rId27"/>
    <p:sldId id="305" r:id="rId28"/>
    <p:sldId id="300" r:id="rId29"/>
    <p:sldId id="301" r:id="rId30"/>
    <p:sldId id="307" r:id="rId31"/>
    <p:sldId id="29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C5E0B4"/>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97008-785C-4877-82DE-F4674E6F7065}"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AE77963-8FA3-4F8B-999F-021B1DD2A6BF}">
      <dgm:prSet/>
      <dgm:spPr/>
      <dgm:t>
        <a:bodyPr/>
        <a:lstStyle/>
        <a:p>
          <a:r>
            <a:rPr lang="en-GB"/>
            <a:t>Students to make the most of their time here – attend including tutor time daily</a:t>
          </a:r>
          <a:endParaRPr lang="en-US"/>
        </a:p>
      </dgm:t>
    </dgm:pt>
    <dgm:pt modelId="{59933666-A011-4EF9-8DAB-05C8297314A9}" type="parTrans" cxnId="{C9ED4213-B970-48AD-814D-8F1483DE9E8E}">
      <dgm:prSet/>
      <dgm:spPr/>
      <dgm:t>
        <a:bodyPr/>
        <a:lstStyle/>
        <a:p>
          <a:endParaRPr lang="en-US"/>
        </a:p>
      </dgm:t>
    </dgm:pt>
    <dgm:pt modelId="{CACC125D-59F2-45D8-BDBC-2EF976230D02}" type="sibTrans" cxnId="{C9ED4213-B970-48AD-814D-8F1483DE9E8E}">
      <dgm:prSet/>
      <dgm:spPr/>
      <dgm:t>
        <a:bodyPr/>
        <a:lstStyle/>
        <a:p>
          <a:endParaRPr lang="en-US"/>
        </a:p>
      </dgm:t>
    </dgm:pt>
    <dgm:pt modelId="{8D5F226D-A34A-4255-A0B9-E0FE4E899FCE}">
      <dgm:prSet/>
      <dgm:spPr/>
      <dgm:t>
        <a:bodyPr/>
        <a:lstStyle/>
        <a:p>
          <a:r>
            <a:rPr lang="en-GB"/>
            <a:t>Commitment to their studies – complete all work and actively engage/participate in lessons</a:t>
          </a:r>
          <a:endParaRPr lang="en-US"/>
        </a:p>
      </dgm:t>
    </dgm:pt>
    <dgm:pt modelId="{600FA912-0B6E-4F18-9E68-84D314CE1C96}" type="parTrans" cxnId="{EF337280-6FD4-4D45-8A56-7EF6DD20E623}">
      <dgm:prSet/>
      <dgm:spPr/>
      <dgm:t>
        <a:bodyPr/>
        <a:lstStyle/>
        <a:p>
          <a:endParaRPr lang="en-US"/>
        </a:p>
      </dgm:t>
    </dgm:pt>
    <dgm:pt modelId="{9EB5741F-B0B2-4258-8462-90460D7122E3}" type="sibTrans" cxnId="{EF337280-6FD4-4D45-8A56-7EF6DD20E623}">
      <dgm:prSet/>
      <dgm:spPr/>
      <dgm:t>
        <a:bodyPr/>
        <a:lstStyle/>
        <a:p>
          <a:endParaRPr lang="en-US"/>
        </a:p>
      </dgm:t>
    </dgm:pt>
    <dgm:pt modelId="{50A13C29-F300-4B6F-9284-173983C68192}">
      <dgm:prSet/>
      <dgm:spPr/>
      <dgm:t>
        <a:bodyPr/>
        <a:lstStyle/>
        <a:p>
          <a:r>
            <a:rPr lang="en-GB"/>
            <a:t>Adult levels of independence and responsibility</a:t>
          </a:r>
          <a:endParaRPr lang="en-US"/>
        </a:p>
      </dgm:t>
    </dgm:pt>
    <dgm:pt modelId="{108A9585-950E-44C4-A6CC-842DCB6B3E78}" type="parTrans" cxnId="{7E6C5F7A-C6C1-42CA-A961-7422F46A836F}">
      <dgm:prSet/>
      <dgm:spPr/>
      <dgm:t>
        <a:bodyPr/>
        <a:lstStyle/>
        <a:p>
          <a:endParaRPr lang="en-US"/>
        </a:p>
      </dgm:t>
    </dgm:pt>
    <dgm:pt modelId="{03799414-CD1C-4D75-A944-0A13EC947799}" type="sibTrans" cxnId="{7E6C5F7A-C6C1-42CA-A961-7422F46A836F}">
      <dgm:prSet/>
      <dgm:spPr/>
      <dgm:t>
        <a:bodyPr/>
        <a:lstStyle/>
        <a:p>
          <a:endParaRPr lang="en-US"/>
        </a:p>
      </dgm:t>
    </dgm:pt>
    <dgm:pt modelId="{FE820354-7F6F-4185-ACAC-88E7DCE4DCA7}">
      <dgm:prSet/>
      <dgm:spPr/>
      <dgm:t>
        <a:bodyPr/>
        <a:lstStyle/>
        <a:p>
          <a:r>
            <a:rPr lang="en-GB"/>
            <a:t>Enjoy and have fun! Get involved in all aspects of Sixth Form</a:t>
          </a:r>
          <a:endParaRPr lang="en-US"/>
        </a:p>
      </dgm:t>
    </dgm:pt>
    <dgm:pt modelId="{FCA07E32-1D36-4A5F-9C4D-20D0CDA072CB}" type="parTrans" cxnId="{41E70DBA-41DF-40C4-98D7-B42B524C18E0}">
      <dgm:prSet/>
      <dgm:spPr/>
      <dgm:t>
        <a:bodyPr/>
        <a:lstStyle/>
        <a:p>
          <a:endParaRPr lang="en-US"/>
        </a:p>
      </dgm:t>
    </dgm:pt>
    <dgm:pt modelId="{D5C42D6B-B177-4320-95AB-CDE9F2F7A8B2}" type="sibTrans" cxnId="{41E70DBA-41DF-40C4-98D7-B42B524C18E0}">
      <dgm:prSet/>
      <dgm:spPr/>
      <dgm:t>
        <a:bodyPr/>
        <a:lstStyle/>
        <a:p>
          <a:endParaRPr lang="en-US"/>
        </a:p>
      </dgm:t>
    </dgm:pt>
    <dgm:pt modelId="{75EA423D-C848-4747-A8BF-CA60A4BF1A23}" type="pres">
      <dgm:prSet presAssocID="{EA197008-785C-4877-82DE-F4674E6F7065}" presName="vert0" presStyleCnt="0">
        <dgm:presLayoutVars>
          <dgm:dir/>
          <dgm:animOne val="branch"/>
          <dgm:animLvl val="lvl"/>
        </dgm:presLayoutVars>
      </dgm:prSet>
      <dgm:spPr/>
    </dgm:pt>
    <dgm:pt modelId="{EBEAFD1C-45E9-4234-91AB-B03E56ED1F9F}" type="pres">
      <dgm:prSet presAssocID="{FAE77963-8FA3-4F8B-999F-021B1DD2A6BF}" presName="thickLine" presStyleLbl="alignNode1" presStyleIdx="0" presStyleCnt="4"/>
      <dgm:spPr/>
    </dgm:pt>
    <dgm:pt modelId="{3CB6B509-27B6-4EB4-A265-A8B1EA06C419}" type="pres">
      <dgm:prSet presAssocID="{FAE77963-8FA3-4F8B-999F-021B1DD2A6BF}" presName="horz1" presStyleCnt="0"/>
      <dgm:spPr/>
    </dgm:pt>
    <dgm:pt modelId="{293852E9-1C85-4C06-AB1A-3C386F43F2C8}" type="pres">
      <dgm:prSet presAssocID="{FAE77963-8FA3-4F8B-999F-021B1DD2A6BF}" presName="tx1" presStyleLbl="revTx" presStyleIdx="0" presStyleCnt="4"/>
      <dgm:spPr/>
    </dgm:pt>
    <dgm:pt modelId="{352781EF-EFDC-494B-819D-7C7B5EFECC17}" type="pres">
      <dgm:prSet presAssocID="{FAE77963-8FA3-4F8B-999F-021B1DD2A6BF}" presName="vert1" presStyleCnt="0"/>
      <dgm:spPr/>
    </dgm:pt>
    <dgm:pt modelId="{5C10908D-98B1-4A11-8EF6-303992AE3B87}" type="pres">
      <dgm:prSet presAssocID="{8D5F226D-A34A-4255-A0B9-E0FE4E899FCE}" presName="thickLine" presStyleLbl="alignNode1" presStyleIdx="1" presStyleCnt="4"/>
      <dgm:spPr/>
    </dgm:pt>
    <dgm:pt modelId="{BD05FEB5-3E0D-4C28-8D3C-2254E9F99669}" type="pres">
      <dgm:prSet presAssocID="{8D5F226D-A34A-4255-A0B9-E0FE4E899FCE}" presName="horz1" presStyleCnt="0"/>
      <dgm:spPr/>
    </dgm:pt>
    <dgm:pt modelId="{BC6ADF7C-976D-4D2E-8C8A-2710057DD0D8}" type="pres">
      <dgm:prSet presAssocID="{8D5F226D-A34A-4255-A0B9-E0FE4E899FCE}" presName="tx1" presStyleLbl="revTx" presStyleIdx="1" presStyleCnt="4"/>
      <dgm:spPr/>
    </dgm:pt>
    <dgm:pt modelId="{28B99213-E6ED-4658-A59E-8A8638D7770D}" type="pres">
      <dgm:prSet presAssocID="{8D5F226D-A34A-4255-A0B9-E0FE4E899FCE}" presName="vert1" presStyleCnt="0"/>
      <dgm:spPr/>
    </dgm:pt>
    <dgm:pt modelId="{B0A04991-1459-4F5E-A3A8-900EB6C6DD94}" type="pres">
      <dgm:prSet presAssocID="{50A13C29-F300-4B6F-9284-173983C68192}" presName="thickLine" presStyleLbl="alignNode1" presStyleIdx="2" presStyleCnt="4"/>
      <dgm:spPr/>
    </dgm:pt>
    <dgm:pt modelId="{BA18CDB4-639E-4B2B-960B-6D4F2AAE0678}" type="pres">
      <dgm:prSet presAssocID="{50A13C29-F300-4B6F-9284-173983C68192}" presName="horz1" presStyleCnt="0"/>
      <dgm:spPr/>
    </dgm:pt>
    <dgm:pt modelId="{969BFC53-2D3F-4769-B40D-AAFBA012D340}" type="pres">
      <dgm:prSet presAssocID="{50A13C29-F300-4B6F-9284-173983C68192}" presName="tx1" presStyleLbl="revTx" presStyleIdx="2" presStyleCnt="4"/>
      <dgm:spPr/>
    </dgm:pt>
    <dgm:pt modelId="{A2DE31FE-3B82-4A45-9765-C03851465D3E}" type="pres">
      <dgm:prSet presAssocID="{50A13C29-F300-4B6F-9284-173983C68192}" presName="vert1" presStyleCnt="0"/>
      <dgm:spPr/>
    </dgm:pt>
    <dgm:pt modelId="{D87DA79E-545B-4192-809C-74AE83261C1A}" type="pres">
      <dgm:prSet presAssocID="{FE820354-7F6F-4185-ACAC-88E7DCE4DCA7}" presName="thickLine" presStyleLbl="alignNode1" presStyleIdx="3" presStyleCnt="4"/>
      <dgm:spPr/>
    </dgm:pt>
    <dgm:pt modelId="{1B8358B6-EAE1-4027-9820-4A2633418B14}" type="pres">
      <dgm:prSet presAssocID="{FE820354-7F6F-4185-ACAC-88E7DCE4DCA7}" presName="horz1" presStyleCnt="0"/>
      <dgm:spPr/>
    </dgm:pt>
    <dgm:pt modelId="{E7DFD957-3406-4E98-A2A5-1DBDA97A9E40}" type="pres">
      <dgm:prSet presAssocID="{FE820354-7F6F-4185-ACAC-88E7DCE4DCA7}" presName="tx1" presStyleLbl="revTx" presStyleIdx="3" presStyleCnt="4"/>
      <dgm:spPr/>
    </dgm:pt>
    <dgm:pt modelId="{07BD54AA-835D-4AD6-8CB4-489BA5EC09A0}" type="pres">
      <dgm:prSet presAssocID="{FE820354-7F6F-4185-ACAC-88E7DCE4DCA7}" presName="vert1" presStyleCnt="0"/>
      <dgm:spPr/>
    </dgm:pt>
  </dgm:ptLst>
  <dgm:cxnLst>
    <dgm:cxn modelId="{828DC00A-FF68-4AFA-B139-E8C8620EAABE}" type="presOf" srcId="{FE820354-7F6F-4185-ACAC-88E7DCE4DCA7}" destId="{E7DFD957-3406-4E98-A2A5-1DBDA97A9E40}" srcOrd="0" destOrd="0" presId="urn:microsoft.com/office/officeart/2008/layout/LinedList"/>
    <dgm:cxn modelId="{C9ED4213-B970-48AD-814D-8F1483DE9E8E}" srcId="{EA197008-785C-4877-82DE-F4674E6F7065}" destId="{FAE77963-8FA3-4F8B-999F-021B1DD2A6BF}" srcOrd="0" destOrd="0" parTransId="{59933666-A011-4EF9-8DAB-05C8297314A9}" sibTransId="{CACC125D-59F2-45D8-BDBC-2EF976230D02}"/>
    <dgm:cxn modelId="{4628DF40-719A-4AD3-877F-9ABFB51ECEC5}" type="presOf" srcId="{50A13C29-F300-4B6F-9284-173983C68192}" destId="{969BFC53-2D3F-4769-B40D-AAFBA012D340}" srcOrd="0" destOrd="0" presId="urn:microsoft.com/office/officeart/2008/layout/LinedList"/>
    <dgm:cxn modelId="{A24AD867-9722-4B97-9D15-FBA5BD903E11}" type="presOf" srcId="{FAE77963-8FA3-4F8B-999F-021B1DD2A6BF}" destId="{293852E9-1C85-4C06-AB1A-3C386F43F2C8}" srcOrd="0" destOrd="0" presId="urn:microsoft.com/office/officeart/2008/layout/LinedList"/>
    <dgm:cxn modelId="{9276FA79-99D7-41A9-9408-F6B289BFFD39}" type="presOf" srcId="{8D5F226D-A34A-4255-A0B9-E0FE4E899FCE}" destId="{BC6ADF7C-976D-4D2E-8C8A-2710057DD0D8}" srcOrd="0" destOrd="0" presId="urn:microsoft.com/office/officeart/2008/layout/LinedList"/>
    <dgm:cxn modelId="{7E6C5F7A-C6C1-42CA-A961-7422F46A836F}" srcId="{EA197008-785C-4877-82DE-F4674E6F7065}" destId="{50A13C29-F300-4B6F-9284-173983C68192}" srcOrd="2" destOrd="0" parTransId="{108A9585-950E-44C4-A6CC-842DCB6B3E78}" sibTransId="{03799414-CD1C-4D75-A944-0A13EC947799}"/>
    <dgm:cxn modelId="{EF337280-6FD4-4D45-8A56-7EF6DD20E623}" srcId="{EA197008-785C-4877-82DE-F4674E6F7065}" destId="{8D5F226D-A34A-4255-A0B9-E0FE4E899FCE}" srcOrd="1" destOrd="0" parTransId="{600FA912-0B6E-4F18-9E68-84D314CE1C96}" sibTransId="{9EB5741F-B0B2-4258-8462-90460D7122E3}"/>
    <dgm:cxn modelId="{41E70DBA-41DF-40C4-98D7-B42B524C18E0}" srcId="{EA197008-785C-4877-82DE-F4674E6F7065}" destId="{FE820354-7F6F-4185-ACAC-88E7DCE4DCA7}" srcOrd="3" destOrd="0" parTransId="{FCA07E32-1D36-4A5F-9C4D-20D0CDA072CB}" sibTransId="{D5C42D6B-B177-4320-95AB-CDE9F2F7A8B2}"/>
    <dgm:cxn modelId="{3A065CDE-6316-4CDD-BD1E-14D29228F84A}" type="presOf" srcId="{EA197008-785C-4877-82DE-F4674E6F7065}" destId="{75EA423D-C848-4747-A8BF-CA60A4BF1A23}" srcOrd="0" destOrd="0" presId="urn:microsoft.com/office/officeart/2008/layout/LinedList"/>
    <dgm:cxn modelId="{36E9A426-277E-4B27-A07B-0ED218D27AD7}" type="presParOf" srcId="{75EA423D-C848-4747-A8BF-CA60A4BF1A23}" destId="{EBEAFD1C-45E9-4234-91AB-B03E56ED1F9F}" srcOrd="0" destOrd="0" presId="urn:microsoft.com/office/officeart/2008/layout/LinedList"/>
    <dgm:cxn modelId="{3D4597A1-FC1A-42DB-AE02-83D410A79EDC}" type="presParOf" srcId="{75EA423D-C848-4747-A8BF-CA60A4BF1A23}" destId="{3CB6B509-27B6-4EB4-A265-A8B1EA06C419}" srcOrd="1" destOrd="0" presId="urn:microsoft.com/office/officeart/2008/layout/LinedList"/>
    <dgm:cxn modelId="{5C10DC2E-0859-4E6F-AABE-503FA8833D1C}" type="presParOf" srcId="{3CB6B509-27B6-4EB4-A265-A8B1EA06C419}" destId="{293852E9-1C85-4C06-AB1A-3C386F43F2C8}" srcOrd="0" destOrd="0" presId="urn:microsoft.com/office/officeart/2008/layout/LinedList"/>
    <dgm:cxn modelId="{7F89FF27-A1B9-4AA7-B377-50460EA49051}" type="presParOf" srcId="{3CB6B509-27B6-4EB4-A265-A8B1EA06C419}" destId="{352781EF-EFDC-494B-819D-7C7B5EFECC17}" srcOrd="1" destOrd="0" presId="urn:microsoft.com/office/officeart/2008/layout/LinedList"/>
    <dgm:cxn modelId="{D2DA01CF-6F84-44DB-9CB3-490092680AD7}" type="presParOf" srcId="{75EA423D-C848-4747-A8BF-CA60A4BF1A23}" destId="{5C10908D-98B1-4A11-8EF6-303992AE3B87}" srcOrd="2" destOrd="0" presId="urn:microsoft.com/office/officeart/2008/layout/LinedList"/>
    <dgm:cxn modelId="{BB1E30D4-4DFD-4D68-9506-16484303988F}" type="presParOf" srcId="{75EA423D-C848-4747-A8BF-CA60A4BF1A23}" destId="{BD05FEB5-3E0D-4C28-8D3C-2254E9F99669}" srcOrd="3" destOrd="0" presId="urn:microsoft.com/office/officeart/2008/layout/LinedList"/>
    <dgm:cxn modelId="{315A0AC3-7E41-45E9-AEEB-E58BF6E3C5C4}" type="presParOf" srcId="{BD05FEB5-3E0D-4C28-8D3C-2254E9F99669}" destId="{BC6ADF7C-976D-4D2E-8C8A-2710057DD0D8}" srcOrd="0" destOrd="0" presId="urn:microsoft.com/office/officeart/2008/layout/LinedList"/>
    <dgm:cxn modelId="{F625B965-6477-43BB-9B48-48CEB54122B5}" type="presParOf" srcId="{BD05FEB5-3E0D-4C28-8D3C-2254E9F99669}" destId="{28B99213-E6ED-4658-A59E-8A8638D7770D}" srcOrd="1" destOrd="0" presId="urn:microsoft.com/office/officeart/2008/layout/LinedList"/>
    <dgm:cxn modelId="{1208DEA5-666F-47B2-8994-8FC5D699E0F8}" type="presParOf" srcId="{75EA423D-C848-4747-A8BF-CA60A4BF1A23}" destId="{B0A04991-1459-4F5E-A3A8-900EB6C6DD94}" srcOrd="4" destOrd="0" presId="urn:microsoft.com/office/officeart/2008/layout/LinedList"/>
    <dgm:cxn modelId="{D39909E9-B8ED-43F2-BC27-AAE596F1C4A2}" type="presParOf" srcId="{75EA423D-C848-4747-A8BF-CA60A4BF1A23}" destId="{BA18CDB4-639E-4B2B-960B-6D4F2AAE0678}" srcOrd="5" destOrd="0" presId="urn:microsoft.com/office/officeart/2008/layout/LinedList"/>
    <dgm:cxn modelId="{6F9E75C6-2BEF-4041-A45E-8CB051A954EA}" type="presParOf" srcId="{BA18CDB4-639E-4B2B-960B-6D4F2AAE0678}" destId="{969BFC53-2D3F-4769-B40D-AAFBA012D340}" srcOrd="0" destOrd="0" presId="urn:microsoft.com/office/officeart/2008/layout/LinedList"/>
    <dgm:cxn modelId="{97A6AB07-2156-412A-A3D3-3F196749E075}" type="presParOf" srcId="{BA18CDB4-639E-4B2B-960B-6D4F2AAE0678}" destId="{A2DE31FE-3B82-4A45-9765-C03851465D3E}" srcOrd="1" destOrd="0" presId="urn:microsoft.com/office/officeart/2008/layout/LinedList"/>
    <dgm:cxn modelId="{2572CDA2-749D-4FF2-89B1-8DFD77D1CB6E}" type="presParOf" srcId="{75EA423D-C848-4747-A8BF-CA60A4BF1A23}" destId="{D87DA79E-545B-4192-809C-74AE83261C1A}" srcOrd="6" destOrd="0" presId="urn:microsoft.com/office/officeart/2008/layout/LinedList"/>
    <dgm:cxn modelId="{8DDBBEB5-18A4-458B-83DC-F5F723ED8861}" type="presParOf" srcId="{75EA423D-C848-4747-A8BF-CA60A4BF1A23}" destId="{1B8358B6-EAE1-4027-9820-4A2633418B14}" srcOrd="7" destOrd="0" presId="urn:microsoft.com/office/officeart/2008/layout/LinedList"/>
    <dgm:cxn modelId="{9DB89959-CAFB-41DA-9EA5-1DDDBBA67992}" type="presParOf" srcId="{1B8358B6-EAE1-4027-9820-4A2633418B14}" destId="{E7DFD957-3406-4E98-A2A5-1DBDA97A9E40}" srcOrd="0" destOrd="0" presId="urn:microsoft.com/office/officeart/2008/layout/LinedList"/>
    <dgm:cxn modelId="{AA9AAF35-C3C3-4187-A386-26057C64893F}" type="presParOf" srcId="{1B8358B6-EAE1-4027-9820-4A2633418B14}" destId="{07BD54AA-835D-4AD6-8CB4-489BA5EC09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AFD1C-45E9-4234-91AB-B03E56ED1F9F}">
      <dsp:nvSpPr>
        <dsp:cNvPr id="0" name=""/>
        <dsp:cNvSpPr/>
      </dsp:nvSpPr>
      <dsp:spPr>
        <a:xfrm>
          <a:off x="0" y="0"/>
          <a:ext cx="427857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852E9-1C85-4C06-AB1A-3C386F43F2C8}">
      <dsp:nvSpPr>
        <dsp:cNvPr id="0" name=""/>
        <dsp:cNvSpPr/>
      </dsp:nvSpPr>
      <dsp:spPr>
        <a:xfrm>
          <a:off x="0" y="0"/>
          <a:ext cx="4278573" cy="89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Students to make the most of their time here – attend including tutor time daily</a:t>
          </a:r>
          <a:endParaRPr lang="en-US" sz="1800" kern="1200"/>
        </a:p>
      </dsp:txBody>
      <dsp:txXfrm>
        <a:off x="0" y="0"/>
        <a:ext cx="4278573" cy="892968"/>
      </dsp:txXfrm>
    </dsp:sp>
    <dsp:sp modelId="{5C10908D-98B1-4A11-8EF6-303992AE3B87}">
      <dsp:nvSpPr>
        <dsp:cNvPr id="0" name=""/>
        <dsp:cNvSpPr/>
      </dsp:nvSpPr>
      <dsp:spPr>
        <a:xfrm>
          <a:off x="0" y="892968"/>
          <a:ext cx="4278573"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6ADF7C-976D-4D2E-8C8A-2710057DD0D8}">
      <dsp:nvSpPr>
        <dsp:cNvPr id="0" name=""/>
        <dsp:cNvSpPr/>
      </dsp:nvSpPr>
      <dsp:spPr>
        <a:xfrm>
          <a:off x="0" y="892968"/>
          <a:ext cx="4278573" cy="89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Commitment to their studies – complete all work and actively engage/participate in lessons</a:t>
          </a:r>
          <a:endParaRPr lang="en-US" sz="1800" kern="1200"/>
        </a:p>
      </dsp:txBody>
      <dsp:txXfrm>
        <a:off x="0" y="892968"/>
        <a:ext cx="4278573" cy="892968"/>
      </dsp:txXfrm>
    </dsp:sp>
    <dsp:sp modelId="{B0A04991-1459-4F5E-A3A8-900EB6C6DD94}">
      <dsp:nvSpPr>
        <dsp:cNvPr id="0" name=""/>
        <dsp:cNvSpPr/>
      </dsp:nvSpPr>
      <dsp:spPr>
        <a:xfrm>
          <a:off x="0" y="1785937"/>
          <a:ext cx="4278573"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BFC53-2D3F-4769-B40D-AAFBA012D340}">
      <dsp:nvSpPr>
        <dsp:cNvPr id="0" name=""/>
        <dsp:cNvSpPr/>
      </dsp:nvSpPr>
      <dsp:spPr>
        <a:xfrm>
          <a:off x="0" y="1785937"/>
          <a:ext cx="4278573" cy="89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Adult levels of independence and responsibility</a:t>
          </a:r>
          <a:endParaRPr lang="en-US" sz="1800" kern="1200"/>
        </a:p>
      </dsp:txBody>
      <dsp:txXfrm>
        <a:off x="0" y="1785937"/>
        <a:ext cx="4278573" cy="892968"/>
      </dsp:txXfrm>
    </dsp:sp>
    <dsp:sp modelId="{D87DA79E-545B-4192-809C-74AE83261C1A}">
      <dsp:nvSpPr>
        <dsp:cNvPr id="0" name=""/>
        <dsp:cNvSpPr/>
      </dsp:nvSpPr>
      <dsp:spPr>
        <a:xfrm>
          <a:off x="0" y="2678906"/>
          <a:ext cx="427857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DFD957-3406-4E98-A2A5-1DBDA97A9E40}">
      <dsp:nvSpPr>
        <dsp:cNvPr id="0" name=""/>
        <dsp:cNvSpPr/>
      </dsp:nvSpPr>
      <dsp:spPr>
        <a:xfrm>
          <a:off x="0" y="2678906"/>
          <a:ext cx="4278573" cy="89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Enjoy and have fun! Get involved in all aspects of Sixth Form</a:t>
          </a:r>
          <a:endParaRPr lang="en-US" sz="1800" kern="1200"/>
        </a:p>
      </dsp:txBody>
      <dsp:txXfrm>
        <a:off x="0" y="2678906"/>
        <a:ext cx="4278573" cy="8929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CD6CD7-D564-4EE8-8479-630A3A06B1B9}"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18613-893D-4D51-8B26-B99574630F38}" type="slidenum">
              <a:rPr lang="en-GB" smtClean="0"/>
              <a:t>‹#›</a:t>
            </a:fld>
            <a:endParaRPr lang="en-GB"/>
          </a:p>
        </p:txBody>
      </p:sp>
    </p:spTree>
    <p:extLst>
      <p:ext uri="{BB962C8B-B14F-4D97-AF65-F5344CB8AC3E}">
        <p14:creationId xmlns:p14="http://schemas.microsoft.com/office/powerpoint/2010/main" val="297245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D6CD7-D564-4EE8-8479-630A3A06B1B9}"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18613-893D-4D51-8B26-B99574630F38}" type="slidenum">
              <a:rPr lang="en-GB" smtClean="0"/>
              <a:t>‹#›</a:t>
            </a:fld>
            <a:endParaRPr lang="en-GB"/>
          </a:p>
        </p:txBody>
      </p:sp>
    </p:spTree>
    <p:extLst>
      <p:ext uri="{BB962C8B-B14F-4D97-AF65-F5344CB8AC3E}">
        <p14:creationId xmlns:p14="http://schemas.microsoft.com/office/powerpoint/2010/main" val="113561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D6CD7-D564-4EE8-8479-630A3A06B1B9}"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18613-893D-4D51-8B26-B99574630F38}" type="slidenum">
              <a:rPr lang="en-GB" smtClean="0"/>
              <a:t>‹#›</a:t>
            </a:fld>
            <a:endParaRPr lang="en-GB"/>
          </a:p>
        </p:txBody>
      </p:sp>
    </p:spTree>
    <p:extLst>
      <p:ext uri="{BB962C8B-B14F-4D97-AF65-F5344CB8AC3E}">
        <p14:creationId xmlns:p14="http://schemas.microsoft.com/office/powerpoint/2010/main" val="166219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D6CD7-D564-4EE8-8479-630A3A06B1B9}"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18613-893D-4D51-8B26-B99574630F38}" type="slidenum">
              <a:rPr lang="en-GB" smtClean="0"/>
              <a:t>‹#›</a:t>
            </a:fld>
            <a:endParaRPr lang="en-GB"/>
          </a:p>
        </p:txBody>
      </p:sp>
    </p:spTree>
    <p:extLst>
      <p:ext uri="{BB962C8B-B14F-4D97-AF65-F5344CB8AC3E}">
        <p14:creationId xmlns:p14="http://schemas.microsoft.com/office/powerpoint/2010/main" val="139043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CD6CD7-D564-4EE8-8479-630A3A06B1B9}"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18613-893D-4D51-8B26-B99574630F38}" type="slidenum">
              <a:rPr lang="en-GB" smtClean="0"/>
              <a:t>‹#›</a:t>
            </a:fld>
            <a:endParaRPr lang="en-GB"/>
          </a:p>
        </p:txBody>
      </p:sp>
    </p:spTree>
    <p:extLst>
      <p:ext uri="{BB962C8B-B14F-4D97-AF65-F5344CB8AC3E}">
        <p14:creationId xmlns:p14="http://schemas.microsoft.com/office/powerpoint/2010/main" val="179700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CD6CD7-D564-4EE8-8479-630A3A06B1B9}"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18613-893D-4D51-8B26-B99574630F38}" type="slidenum">
              <a:rPr lang="en-GB" smtClean="0"/>
              <a:t>‹#›</a:t>
            </a:fld>
            <a:endParaRPr lang="en-GB"/>
          </a:p>
        </p:txBody>
      </p:sp>
    </p:spTree>
    <p:extLst>
      <p:ext uri="{BB962C8B-B14F-4D97-AF65-F5344CB8AC3E}">
        <p14:creationId xmlns:p14="http://schemas.microsoft.com/office/powerpoint/2010/main" val="224817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CD6CD7-D564-4EE8-8479-630A3A06B1B9}" type="datetimeFigureOut">
              <a:rPr lang="en-GB" smtClean="0"/>
              <a:t>14/10/2024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518613-893D-4D51-8B26-B99574630F38}" type="slidenum">
              <a:rPr lang="en-GB" smtClean="0"/>
              <a:t>‹#›</a:t>
            </a:fld>
            <a:endParaRPr lang="en-GB"/>
          </a:p>
        </p:txBody>
      </p:sp>
    </p:spTree>
    <p:extLst>
      <p:ext uri="{BB962C8B-B14F-4D97-AF65-F5344CB8AC3E}">
        <p14:creationId xmlns:p14="http://schemas.microsoft.com/office/powerpoint/2010/main" val="54307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CD6CD7-D564-4EE8-8479-630A3A06B1B9}" type="datetimeFigureOut">
              <a:rPr lang="en-GB" smtClean="0"/>
              <a:t>14/10/2024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518613-893D-4D51-8B26-B99574630F38}" type="slidenum">
              <a:rPr lang="en-GB" smtClean="0"/>
              <a:t>‹#›</a:t>
            </a:fld>
            <a:endParaRPr lang="en-GB"/>
          </a:p>
        </p:txBody>
      </p:sp>
    </p:spTree>
    <p:extLst>
      <p:ext uri="{BB962C8B-B14F-4D97-AF65-F5344CB8AC3E}">
        <p14:creationId xmlns:p14="http://schemas.microsoft.com/office/powerpoint/2010/main" val="168569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D6CD7-D564-4EE8-8479-630A3A06B1B9}" type="datetimeFigureOut">
              <a:rPr lang="en-GB" smtClean="0"/>
              <a:t>14/10/2024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518613-893D-4D51-8B26-B99574630F38}" type="slidenum">
              <a:rPr lang="en-GB" smtClean="0"/>
              <a:t>‹#›</a:t>
            </a:fld>
            <a:endParaRPr lang="en-GB"/>
          </a:p>
        </p:txBody>
      </p:sp>
    </p:spTree>
    <p:extLst>
      <p:ext uri="{BB962C8B-B14F-4D97-AF65-F5344CB8AC3E}">
        <p14:creationId xmlns:p14="http://schemas.microsoft.com/office/powerpoint/2010/main" val="260961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CD6CD7-D564-4EE8-8479-630A3A06B1B9}"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18613-893D-4D51-8B26-B99574630F38}" type="slidenum">
              <a:rPr lang="en-GB" smtClean="0"/>
              <a:t>‹#›</a:t>
            </a:fld>
            <a:endParaRPr lang="en-GB"/>
          </a:p>
        </p:txBody>
      </p:sp>
    </p:spTree>
    <p:extLst>
      <p:ext uri="{BB962C8B-B14F-4D97-AF65-F5344CB8AC3E}">
        <p14:creationId xmlns:p14="http://schemas.microsoft.com/office/powerpoint/2010/main" val="380671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CD6CD7-D564-4EE8-8479-630A3A06B1B9}"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18613-893D-4D51-8B26-B99574630F38}" type="slidenum">
              <a:rPr lang="en-GB" smtClean="0"/>
              <a:t>‹#›</a:t>
            </a:fld>
            <a:endParaRPr lang="en-GB"/>
          </a:p>
        </p:txBody>
      </p:sp>
    </p:spTree>
    <p:extLst>
      <p:ext uri="{BB962C8B-B14F-4D97-AF65-F5344CB8AC3E}">
        <p14:creationId xmlns:p14="http://schemas.microsoft.com/office/powerpoint/2010/main" val="152973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D6CD7-D564-4EE8-8479-630A3A06B1B9}" type="datetimeFigureOut">
              <a:rPr lang="en-GB" smtClean="0"/>
              <a:t>14/10/2024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18613-893D-4D51-8B26-B99574630F38}" type="slidenum">
              <a:rPr lang="en-GB" smtClean="0"/>
              <a:t>‹#›</a:t>
            </a:fld>
            <a:endParaRPr lang="en-GB"/>
          </a:p>
        </p:txBody>
      </p:sp>
      <p:pic>
        <p:nvPicPr>
          <p:cNvPr id="7" name="Picture 6">
            <a:extLst>
              <a:ext uri="{FF2B5EF4-FFF2-40B4-BE49-F238E27FC236}">
                <a16:creationId xmlns:a16="http://schemas.microsoft.com/office/drawing/2014/main" id="{6F55D97F-9813-47CE-B850-027EC8DE6560}"/>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30535"/>
          <a:stretch/>
        </p:blipFill>
        <p:spPr>
          <a:xfrm>
            <a:off x="0" y="-25400"/>
            <a:ext cx="9148349" cy="4492626"/>
          </a:xfrm>
          <a:prstGeom prst="rect">
            <a:avLst/>
          </a:prstGeom>
        </p:spPr>
      </p:pic>
      <p:pic>
        <p:nvPicPr>
          <p:cNvPr id="8" name="Picture 7">
            <a:extLst>
              <a:ext uri="{FF2B5EF4-FFF2-40B4-BE49-F238E27FC236}">
                <a16:creationId xmlns:a16="http://schemas.microsoft.com/office/drawing/2014/main" id="{413C3B6B-AFB3-46D8-93F2-8362B4831540}"/>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71723"/>
          <a:stretch/>
        </p:blipFill>
        <p:spPr>
          <a:xfrm>
            <a:off x="0" y="5029200"/>
            <a:ext cx="9148349" cy="1828800"/>
          </a:xfrm>
          <a:prstGeom prst="rect">
            <a:avLst/>
          </a:prstGeom>
        </p:spPr>
      </p:pic>
    </p:spTree>
    <p:extLst>
      <p:ext uri="{BB962C8B-B14F-4D97-AF65-F5344CB8AC3E}">
        <p14:creationId xmlns:p14="http://schemas.microsoft.com/office/powerpoint/2010/main" val="114637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altonhighschool809.sharepoint.com/:x:/r/sites/SixthFormTutorTeam/_layouts/15/Doc.aspx?sourcedoc=%7BFC72D231-02E4-410D-AE02-99DCFD002FF2%7D&amp;file=2023-24%20Tutor%20Time%20Programme%20YEAR%2012.xlsx&amp;action=default&amp;mobileredirect=tru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cid:06829527-6CC4-4F33-B494-D835025C973E"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j.wellings@Walton.staffs.sch.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530F56-99DA-407D-85A9-94DFEBA113A3}"/>
              </a:ext>
            </a:extLst>
          </p:cNvPr>
          <p:cNvSpPr/>
          <p:nvPr/>
        </p:nvSpPr>
        <p:spPr>
          <a:xfrm>
            <a:off x="881485" y="1976735"/>
            <a:ext cx="7595766" cy="2585323"/>
          </a:xfrm>
          <a:prstGeom prst="rect">
            <a:avLst/>
          </a:prstGeom>
          <a:noFill/>
        </p:spPr>
        <p:txBody>
          <a:bodyPr wrap="squar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Welcome to our Year 12 Parents’ Information </a:t>
            </a:r>
          </a:p>
          <a:p>
            <a:pPr algn="ctr"/>
            <a:r>
              <a:rPr lang="en-US" sz="5400" b="0" cap="none" spc="0">
                <a:ln w="0"/>
                <a:solidFill>
                  <a:schemeClr val="tx1"/>
                </a:solidFill>
                <a:effectLst>
                  <a:outerShdw blurRad="38100" dist="19050" dir="2700000" algn="tl" rotWithShape="0">
                    <a:schemeClr val="dk1">
                      <a:alpha val="40000"/>
                    </a:schemeClr>
                  </a:outerShdw>
                </a:effectLst>
              </a:rPr>
              <a:t>Evening</a:t>
            </a:r>
          </a:p>
        </p:txBody>
      </p:sp>
    </p:spTree>
    <p:extLst>
      <p:ext uri="{BB962C8B-B14F-4D97-AF65-F5344CB8AC3E}">
        <p14:creationId xmlns:p14="http://schemas.microsoft.com/office/powerpoint/2010/main" val="66330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64C3F-05B8-4A3A-A341-874491405CBA}"/>
              </a:ext>
            </a:extLst>
          </p:cNvPr>
          <p:cNvSpPr>
            <a:spLocks noGrp="1"/>
          </p:cNvSpPr>
          <p:nvPr>
            <p:ph idx="1"/>
          </p:nvPr>
        </p:nvSpPr>
        <p:spPr>
          <a:xfrm>
            <a:off x="228600" y="1530350"/>
            <a:ext cx="7886700" cy="4351338"/>
          </a:xfrm>
        </p:spPr>
        <p:txBody>
          <a:bodyPr vert="horz" lIns="91440" tIns="45720" rIns="91440" bIns="45720" rtlCol="0" anchor="t">
            <a:normAutofit/>
          </a:bodyPr>
          <a:lstStyle/>
          <a:p>
            <a:pPr marL="0" indent="0">
              <a:buNone/>
            </a:pPr>
            <a:r>
              <a:rPr lang="en-GB" b="1"/>
              <a:t>Monday</a:t>
            </a:r>
            <a:r>
              <a:rPr lang="en-GB"/>
              <a:t> – VESPA (Vision, Effort, Systems, Practice and Attitude)</a:t>
            </a:r>
          </a:p>
          <a:p>
            <a:pPr marL="0" indent="0">
              <a:buNone/>
            </a:pPr>
            <a:r>
              <a:rPr lang="en-GB" b="1"/>
              <a:t>Tuesday</a:t>
            </a:r>
            <a:r>
              <a:rPr lang="en-GB"/>
              <a:t> – News day</a:t>
            </a:r>
            <a:endParaRPr lang="en-GB">
              <a:cs typeface="Calibri"/>
            </a:endParaRPr>
          </a:p>
          <a:p>
            <a:pPr marL="0" indent="0">
              <a:buNone/>
            </a:pPr>
            <a:r>
              <a:rPr lang="en-GB" b="1"/>
              <a:t>Wednesday</a:t>
            </a:r>
            <a:r>
              <a:rPr lang="en-GB"/>
              <a:t> – Wellbeing</a:t>
            </a:r>
          </a:p>
          <a:p>
            <a:pPr marL="0" indent="0">
              <a:buNone/>
            </a:pPr>
            <a:r>
              <a:rPr lang="en-GB" b="1"/>
              <a:t>Thursday</a:t>
            </a:r>
            <a:r>
              <a:rPr lang="en-GB"/>
              <a:t> – Theme </a:t>
            </a:r>
            <a:r>
              <a:rPr lang="en-GB" err="1"/>
              <a:t>eg.</a:t>
            </a:r>
            <a:r>
              <a:rPr lang="en-GB"/>
              <a:t> study skills</a:t>
            </a:r>
            <a:endParaRPr lang="en-GB">
              <a:cs typeface="Calibri"/>
            </a:endParaRPr>
          </a:p>
          <a:p>
            <a:pPr marL="0" indent="0">
              <a:buNone/>
            </a:pPr>
            <a:r>
              <a:rPr lang="en-GB" b="1"/>
              <a:t>Friday</a:t>
            </a:r>
            <a:r>
              <a:rPr lang="en-GB"/>
              <a:t> – Assembly (either in line with wider school theme or Sixth Form specific)</a:t>
            </a:r>
          </a:p>
          <a:p>
            <a:endParaRPr lang="en-GB"/>
          </a:p>
        </p:txBody>
      </p:sp>
      <p:sp>
        <p:nvSpPr>
          <p:cNvPr id="4" name="Rectangle 3">
            <a:extLst>
              <a:ext uri="{FF2B5EF4-FFF2-40B4-BE49-F238E27FC236}">
                <a16:creationId xmlns:a16="http://schemas.microsoft.com/office/drawing/2014/main" id="{FDC093BA-28A9-49C2-80AB-0F75578C4B97}"/>
              </a:ext>
            </a:extLst>
          </p:cNvPr>
          <p:cNvSpPr/>
          <p:nvPr/>
        </p:nvSpPr>
        <p:spPr>
          <a:xfrm>
            <a:off x="-1465855" y="360907"/>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-Tutor Time</a:t>
            </a:r>
          </a:p>
        </p:txBody>
      </p:sp>
    </p:spTree>
    <p:extLst>
      <p:ext uri="{BB962C8B-B14F-4D97-AF65-F5344CB8AC3E}">
        <p14:creationId xmlns:p14="http://schemas.microsoft.com/office/powerpoint/2010/main" val="22393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95A5-8B3A-46FC-BC14-81579312B0D4}"/>
              </a:ext>
            </a:extLst>
          </p:cNvPr>
          <p:cNvSpPr>
            <a:spLocks noGrp="1"/>
          </p:cNvSpPr>
          <p:nvPr>
            <p:ph type="title"/>
          </p:nvPr>
        </p:nvSpPr>
        <p:spPr>
          <a:xfrm>
            <a:off x="219075" y="261937"/>
            <a:ext cx="7886700" cy="1325563"/>
          </a:xfrm>
        </p:spPr>
        <p:txBody>
          <a:bodyPr/>
          <a:lstStyle/>
          <a:p>
            <a:r>
              <a:rPr lang="en-GB" b="1"/>
              <a:t>What the Plan looks like </a:t>
            </a:r>
          </a:p>
        </p:txBody>
      </p:sp>
      <p:sp>
        <p:nvSpPr>
          <p:cNvPr id="3" name="Content Placeholder 2">
            <a:extLst>
              <a:ext uri="{FF2B5EF4-FFF2-40B4-BE49-F238E27FC236}">
                <a16:creationId xmlns:a16="http://schemas.microsoft.com/office/drawing/2014/main" id="{393566E4-FC21-4378-80AE-7D0CE3DD0EB7}"/>
              </a:ext>
            </a:extLst>
          </p:cNvPr>
          <p:cNvSpPr>
            <a:spLocks noGrp="1"/>
          </p:cNvSpPr>
          <p:nvPr>
            <p:ph idx="1"/>
          </p:nvPr>
        </p:nvSpPr>
        <p:spPr>
          <a:xfrm>
            <a:off x="504825" y="1939925"/>
            <a:ext cx="7886700" cy="4351338"/>
          </a:xfrm>
        </p:spPr>
        <p:txBody>
          <a:bodyPr vert="horz" lIns="91440" tIns="45720" rIns="91440" bIns="45720" rtlCol="0" anchor="t">
            <a:normAutofit/>
          </a:bodyPr>
          <a:lstStyle/>
          <a:p>
            <a:pPr marL="0" indent="0">
              <a:buNone/>
            </a:pPr>
            <a:r>
              <a:rPr lang="en-GB"/>
              <a:t>This is the detailed plan our students will be following as a tutor group. </a:t>
            </a:r>
          </a:p>
          <a:p>
            <a:pPr marL="0" indent="0">
              <a:buNone/>
            </a:pPr>
            <a:endParaRPr lang="en-GB"/>
          </a:p>
          <a:p>
            <a:pPr marL="0" indent="0">
              <a:buNone/>
            </a:pPr>
            <a:r>
              <a:rPr lang="en-GB" sz="1600">
                <a:ea typeface="+mn-lt"/>
                <a:cs typeface="+mn-lt"/>
                <a:hlinkClick r:id="rId2"/>
              </a:rPr>
              <a:t>https://waltonhighschool809.sharepoint.com/:x:/r/sites/SixthFormTutorTeam/_layouts/15/Doc.aspx?sourcedoc=%7BFC72D231-02E4-410D-AE02-99DCFD002FF2%7D&amp;file=2023-24%20Tutor%20Time%20Programme%20YEAR%2012.xlsx&amp;action=default&amp;mobileredirect=true</a:t>
            </a:r>
            <a:r>
              <a:rPr lang="en-GB" sz="1600">
                <a:ea typeface="+mn-lt"/>
                <a:cs typeface="+mn-lt"/>
              </a:rPr>
              <a:t> </a:t>
            </a:r>
            <a:endParaRPr lang="en-GB" sz="1600">
              <a:cs typeface="Calibri"/>
            </a:endParaRPr>
          </a:p>
          <a:p>
            <a:pPr marL="0" indent="0">
              <a:buNone/>
            </a:pPr>
            <a:endParaRPr lang="en-GB"/>
          </a:p>
          <a:p>
            <a:pPr marL="0" indent="0">
              <a:buNone/>
            </a:pPr>
            <a:endParaRPr lang="en-GB"/>
          </a:p>
        </p:txBody>
      </p:sp>
      <p:sp>
        <p:nvSpPr>
          <p:cNvPr id="4" name="Title 1">
            <a:extLst>
              <a:ext uri="{FF2B5EF4-FFF2-40B4-BE49-F238E27FC236}">
                <a16:creationId xmlns:a16="http://schemas.microsoft.com/office/drawing/2014/main" id="{A5F50E79-E71F-4474-9157-D243F36EADF5}"/>
              </a:ext>
            </a:extLst>
          </p:cNvPr>
          <p:cNvSpPr txBox="1">
            <a:spLocks/>
          </p:cNvSpPr>
          <p:nvPr/>
        </p:nvSpPr>
        <p:spPr>
          <a:xfrm>
            <a:off x="4695825" y="92471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-Year 12</a:t>
            </a:r>
          </a:p>
        </p:txBody>
      </p:sp>
    </p:spTree>
    <p:extLst>
      <p:ext uri="{BB962C8B-B14F-4D97-AF65-F5344CB8AC3E}">
        <p14:creationId xmlns:p14="http://schemas.microsoft.com/office/powerpoint/2010/main" val="45695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9DE59-57EC-43AA-A5F9-56D3BD9605A9}"/>
              </a:ext>
            </a:extLst>
          </p:cNvPr>
          <p:cNvSpPr>
            <a:spLocks noGrp="1"/>
          </p:cNvSpPr>
          <p:nvPr>
            <p:ph idx="1"/>
          </p:nvPr>
        </p:nvSpPr>
        <p:spPr>
          <a:xfrm>
            <a:off x="504826" y="2006600"/>
            <a:ext cx="7886700" cy="4351338"/>
          </a:xfrm>
        </p:spPr>
        <p:txBody>
          <a:bodyPr/>
          <a:lstStyle/>
          <a:p>
            <a:pPr marL="0" indent="0">
              <a:buNone/>
            </a:pPr>
            <a:r>
              <a:rPr lang="en-GB"/>
              <a:t>Tutor time is equally important in Year 13.</a:t>
            </a:r>
          </a:p>
          <a:p>
            <a:pPr marL="0" indent="0">
              <a:buNone/>
            </a:pPr>
            <a:r>
              <a:rPr lang="en-GB"/>
              <a:t>Students will follow a similar plan, but with added preparation for life after A Levels, whether that be completing UCAS applications with their form tutors or preparing for interviews and apprenticeships. </a:t>
            </a:r>
          </a:p>
          <a:p>
            <a:pPr marL="0" indent="0">
              <a:buNone/>
            </a:pPr>
            <a:r>
              <a:rPr lang="en-GB"/>
              <a:t>Getting to know tutors is important as they are the main reference writers for students and so this time spent together each morning is invaluable. </a:t>
            </a:r>
          </a:p>
          <a:p>
            <a:pPr marL="0" indent="0">
              <a:buNone/>
            </a:pPr>
            <a:endParaRPr lang="en-GB"/>
          </a:p>
        </p:txBody>
      </p:sp>
      <p:sp>
        <p:nvSpPr>
          <p:cNvPr id="4" name="Title 1">
            <a:extLst>
              <a:ext uri="{FF2B5EF4-FFF2-40B4-BE49-F238E27FC236}">
                <a16:creationId xmlns:a16="http://schemas.microsoft.com/office/drawing/2014/main" id="{C3DAA045-951D-43A5-91A9-7AF452946152}"/>
              </a:ext>
            </a:extLst>
          </p:cNvPr>
          <p:cNvSpPr txBox="1">
            <a:spLocks/>
          </p:cNvSpPr>
          <p:nvPr/>
        </p:nvSpPr>
        <p:spPr>
          <a:xfrm>
            <a:off x="342900" y="50006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What the Plan looks </a:t>
            </a:r>
          </a:p>
        </p:txBody>
      </p:sp>
      <p:sp>
        <p:nvSpPr>
          <p:cNvPr id="5" name="Title 1">
            <a:extLst>
              <a:ext uri="{FF2B5EF4-FFF2-40B4-BE49-F238E27FC236}">
                <a16:creationId xmlns:a16="http://schemas.microsoft.com/office/drawing/2014/main" id="{7616CC8D-1436-4398-9745-CA9A68A00DA4}"/>
              </a:ext>
            </a:extLst>
          </p:cNvPr>
          <p:cNvSpPr txBox="1">
            <a:spLocks/>
          </p:cNvSpPr>
          <p:nvPr/>
        </p:nvSpPr>
        <p:spPr>
          <a:xfrm>
            <a:off x="4695825" y="92471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-Year 13</a:t>
            </a:r>
          </a:p>
        </p:txBody>
      </p:sp>
    </p:spTree>
    <p:extLst>
      <p:ext uri="{BB962C8B-B14F-4D97-AF65-F5344CB8AC3E}">
        <p14:creationId xmlns:p14="http://schemas.microsoft.com/office/powerpoint/2010/main" val="327469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E59B56-222B-4057-A044-A5B04226AB2D}"/>
              </a:ext>
            </a:extLst>
          </p:cNvPr>
          <p:cNvSpPr/>
          <p:nvPr/>
        </p:nvSpPr>
        <p:spPr>
          <a:xfrm>
            <a:off x="-1180105" y="324891"/>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Structure of the Week</a:t>
            </a:r>
          </a:p>
        </p:txBody>
      </p:sp>
      <p:sp>
        <p:nvSpPr>
          <p:cNvPr id="5" name="Rectangle 4">
            <a:extLst>
              <a:ext uri="{FF2B5EF4-FFF2-40B4-BE49-F238E27FC236}">
                <a16:creationId xmlns:a16="http://schemas.microsoft.com/office/drawing/2014/main" id="{CF061FC4-C855-484C-BAE2-36C128C1122B}"/>
              </a:ext>
            </a:extLst>
          </p:cNvPr>
          <p:cNvSpPr/>
          <p:nvPr/>
        </p:nvSpPr>
        <p:spPr>
          <a:xfrm>
            <a:off x="3096620" y="963066"/>
            <a:ext cx="4885330"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-Lessons</a:t>
            </a:r>
          </a:p>
        </p:txBody>
      </p:sp>
      <p:sp>
        <p:nvSpPr>
          <p:cNvPr id="6" name="Content Placeholder 2">
            <a:extLst>
              <a:ext uri="{FF2B5EF4-FFF2-40B4-BE49-F238E27FC236}">
                <a16:creationId xmlns:a16="http://schemas.microsoft.com/office/drawing/2014/main" id="{3A51F09D-1072-4A77-9502-6538C1E7F86E}"/>
              </a:ext>
            </a:extLst>
          </p:cNvPr>
          <p:cNvSpPr>
            <a:spLocks noGrp="1"/>
          </p:cNvSpPr>
          <p:nvPr>
            <p:ph idx="1"/>
          </p:nvPr>
        </p:nvSpPr>
        <p:spPr>
          <a:xfrm>
            <a:off x="495301" y="1663700"/>
            <a:ext cx="7886700" cy="4351338"/>
          </a:xfrm>
        </p:spPr>
        <p:txBody>
          <a:bodyPr vert="horz" lIns="91440" tIns="45720" rIns="91440" bIns="45720" rtlCol="0" anchor="t">
            <a:normAutofit lnSpcReduction="10000"/>
          </a:bodyPr>
          <a:lstStyle/>
          <a:p>
            <a:r>
              <a:rPr lang="en-GB" dirty="0"/>
              <a:t>Studying 3 or 4 Subjects</a:t>
            </a:r>
          </a:p>
          <a:p>
            <a:r>
              <a:rPr lang="en-GB" dirty="0"/>
              <a:t>Each subject holds 6 (50 minute) periods per week</a:t>
            </a:r>
            <a:endParaRPr lang="en-GB" dirty="0">
              <a:cs typeface="Calibri"/>
            </a:endParaRPr>
          </a:p>
          <a:p>
            <a:r>
              <a:rPr lang="en-GB" dirty="0"/>
              <a:t>Attendance and Punctuality are again key here</a:t>
            </a:r>
            <a:endParaRPr lang="en-GB" dirty="0">
              <a:ea typeface="Calibri"/>
              <a:cs typeface="Calibri"/>
            </a:endParaRPr>
          </a:p>
          <a:p>
            <a:r>
              <a:rPr lang="en-GB" dirty="0"/>
              <a:t>Students’ responsibility to complete all work and catch up with any work if absent</a:t>
            </a:r>
            <a:endParaRPr lang="en-GB" dirty="0">
              <a:ea typeface="Calibri"/>
              <a:cs typeface="Calibri"/>
            </a:endParaRPr>
          </a:p>
          <a:p>
            <a:r>
              <a:rPr lang="en-GB" dirty="0"/>
              <a:t>Students' responsibility to organise their work into folders</a:t>
            </a:r>
            <a:endParaRPr lang="en-GB" dirty="0">
              <a:ea typeface="Calibri"/>
              <a:cs typeface="Calibri"/>
            </a:endParaRPr>
          </a:p>
          <a:p>
            <a:pPr lvl="5"/>
            <a:r>
              <a:rPr lang="en-GB" sz="2800" b="1" dirty="0"/>
              <a:t>File Checks </a:t>
            </a:r>
            <a:r>
              <a:rPr lang="en-GB" sz="2800" dirty="0"/>
              <a:t>– completed alongside data, Pass or File grade reported home</a:t>
            </a:r>
            <a:endParaRPr lang="en-GB" sz="2800" b="1" dirty="0"/>
          </a:p>
          <a:p>
            <a:endParaRPr lang="en-GB"/>
          </a:p>
          <a:p>
            <a:endParaRPr lang="en-GB"/>
          </a:p>
          <a:p>
            <a:pPr marL="0" indent="0">
              <a:buNone/>
            </a:pPr>
            <a:endParaRPr lang="en-GB"/>
          </a:p>
          <a:p>
            <a:pPr marL="0" indent="0">
              <a:buNone/>
            </a:pPr>
            <a:endParaRPr lang="en-GB"/>
          </a:p>
        </p:txBody>
      </p:sp>
    </p:spTree>
    <p:extLst>
      <p:ext uri="{BB962C8B-B14F-4D97-AF65-F5344CB8AC3E}">
        <p14:creationId xmlns:p14="http://schemas.microsoft.com/office/powerpoint/2010/main" val="241467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E59B56-222B-4057-A044-A5B04226AB2D}"/>
              </a:ext>
            </a:extLst>
          </p:cNvPr>
          <p:cNvSpPr/>
          <p:nvPr/>
        </p:nvSpPr>
        <p:spPr>
          <a:xfrm>
            <a:off x="-1180105" y="324891"/>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Structure of the Week</a:t>
            </a:r>
          </a:p>
        </p:txBody>
      </p:sp>
      <p:sp>
        <p:nvSpPr>
          <p:cNvPr id="5" name="Rectangle 4">
            <a:extLst>
              <a:ext uri="{FF2B5EF4-FFF2-40B4-BE49-F238E27FC236}">
                <a16:creationId xmlns:a16="http://schemas.microsoft.com/office/drawing/2014/main" id="{CF061FC4-C855-484C-BAE2-36C128C1122B}"/>
              </a:ext>
            </a:extLst>
          </p:cNvPr>
          <p:cNvSpPr/>
          <p:nvPr/>
        </p:nvSpPr>
        <p:spPr>
          <a:xfrm>
            <a:off x="3096620" y="963066"/>
            <a:ext cx="4885330"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-Enrichment</a:t>
            </a:r>
          </a:p>
        </p:txBody>
      </p:sp>
      <p:sp>
        <p:nvSpPr>
          <p:cNvPr id="6" name="Content Placeholder 2">
            <a:extLst>
              <a:ext uri="{FF2B5EF4-FFF2-40B4-BE49-F238E27FC236}">
                <a16:creationId xmlns:a16="http://schemas.microsoft.com/office/drawing/2014/main" id="{3A51F09D-1072-4A77-9502-6538C1E7F86E}"/>
              </a:ext>
            </a:extLst>
          </p:cNvPr>
          <p:cNvSpPr>
            <a:spLocks noGrp="1"/>
          </p:cNvSpPr>
          <p:nvPr>
            <p:ph idx="1"/>
          </p:nvPr>
        </p:nvSpPr>
        <p:spPr>
          <a:xfrm>
            <a:off x="438150" y="2027782"/>
            <a:ext cx="7886700" cy="4351338"/>
          </a:xfrm>
        </p:spPr>
        <p:txBody>
          <a:bodyPr>
            <a:normAutofit/>
          </a:bodyPr>
          <a:lstStyle/>
          <a:p>
            <a:r>
              <a:rPr lang="en-GB" sz="2400"/>
              <a:t>On top of lessons and tutor, Students are expected to take part in </a:t>
            </a:r>
            <a:r>
              <a:rPr lang="en-GB" sz="2400" b="1"/>
              <a:t>at least one </a:t>
            </a:r>
            <a:r>
              <a:rPr lang="en-GB" sz="2400"/>
              <a:t>enrichment activity each week.</a:t>
            </a:r>
          </a:p>
          <a:p>
            <a:r>
              <a:rPr lang="en-GB" sz="2400"/>
              <a:t>This will enrich their experience in Sixth Form, challenge and develop them in ways their lessons cannot.</a:t>
            </a:r>
          </a:p>
          <a:p>
            <a:r>
              <a:rPr lang="en-GB" sz="2400"/>
              <a:t>Provide them with opportunities and added extras to enhance their applications after A Levels</a:t>
            </a:r>
          </a:p>
          <a:p>
            <a:r>
              <a:rPr lang="en-GB" sz="2400"/>
              <a:t>A break from studying, a chance to enjoy something, try something new, socialise and express themselves. </a:t>
            </a:r>
          </a:p>
          <a:p>
            <a:endParaRPr lang="en-GB"/>
          </a:p>
          <a:p>
            <a:pPr marL="0" indent="0">
              <a:buNone/>
            </a:pPr>
            <a:endParaRPr lang="en-GB"/>
          </a:p>
          <a:p>
            <a:pPr marL="0" indent="0">
              <a:buNone/>
            </a:pPr>
            <a:endParaRPr lang="en-GB"/>
          </a:p>
        </p:txBody>
      </p:sp>
    </p:spTree>
    <p:extLst>
      <p:ext uri="{BB962C8B-B14F-4D97-AF65-F5344CB8AC3E}">
        <p14:creationId xmlns:p14="http://schemas.microsoft.com/office/powerpoint/2010/main" val="198049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33B79-B3B8-461B-B4CB-DBDE3347FAB4}"/>
              </a:ext>
            </a:extLst>
          </p:cNvPr>
          <p:cNvSpPr>
            <a:spLocks noGrp="1"/>
          </p:cNvSpPr>
          <p:nvPr>
            <p:ph idx="1"/>
          </p:nvPr>
        </p:nvSpPr>
        <p:spPr>
          <a:xfrm>
            <a:off x="329320" y="1882775"/>
            <a:ext cx="8027468" cy="4351338"/>
          </a:xfrm>
        </p:spPr>
        <p:txBody>
          <a:bodyPr vert="horz" lIns="91440" tIns="45720" rIns="91440" bIns="45720" rtlCol="0" anchor="t">
            <a:normAutofit/>
          </a:bodyPr>
          <a:lstStyle/>
          <a:p>
            <a:r>
              <a:rPr lang="en-GB" dirty="0"/>
              <a:t>All Enrichment sessions are run during enrichment slots in the timetable or at another common time, offering equal opportunities to all students to attend whatever sessions appeal to them.</a:t>
            </a:r>
          </a:p>
          <a:p>
            <a:r>
              <a:rPr lang="en-GB" dirty="0"/>
              <a:t>Students are encouraged to join as many as they can!</a:t>
            </a:r>
            <a:endParaRPr lang="en-GB" dirty="0">
              <a:ea typeface="Calibri"/>
              <a:cs typeface="Calibri"/>
            </a:endParaRPr>
          </a:p>
        </p:txBody>
      </p:sp>
    </p:spTree>
    <p:extLst>
      <p:ext uri="{BB962C8B-B14F-4D97-AF65-F5344CB8AC3E}">
        <p14:creationId xmlns:p14="http://schemas.microsoft.com/office/powerpoint/2010/main" val="247281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C9AEC1-9F0B-4144-B531-FE3B7846A677}"/>
              </a:ext>
            </a:extLst>
          </p:cNvPr>
          <p:cNvSpPr>
            <a:spLocks noGrp="1"/>
          </p:cNvSpPr>
          <p:nvPr>
            <p:ph idx="1"/>
          </p:nvPr>
        </p:nvSpPr>
        <p:spPr>
          <a:xfrm>
            <a:off x="0" y="1791246"/>
            <a:ext cx="8258175" cy="3638004"/>
          </a:xfrm>
        </p:spPr>
        <p:txBody>
          <a:bodyPr>
            <a:normAutofit fontScale="77500" lnSpcReduction="20000"/>
          </a:bodyPr>
          <a:lstStyle/>
          <a:p>
            <a:r>
              <a:rPr lang="en-GB"/>
              <a:t>The centre is your study zone during independent study sessions.</a:t>
            </a:r>
          </a:p>
          <a:p>
            <a:r>
              <a:rPr lang="en-GB"/>
              <a:t>Centre </a:t>
            </a:r>
            <a:r>
              <a:rPr lang="en-GB" err="1"/>
              <a:t>Wifi</a:t>
            </a:r>
            <a:endParaRPr lang="en-GB"/>
          </a:p>
          <a:p>
            <a:r>
              <a:rPr lang="en-GB"/>
              <a:t>We have stations for laptops as well as our ‘Quiet Room’ for quiet independent study.</a:t>
            </a:r>
          </a:p>
          <a:p>
            <a:r>
              <a:rPr lang="en-GB"/>
              <a:t>Laptops to borrow – see Mrs </a:t>
            </a:r>
            <a:r>
              <a:rPr lang="en-GB" err="1"/>
              <a:t>Wellings</a:t>
            </a:r>
            <a:endParaRPr lang="en-GB"/>
          </a:p>
          <a:p>
            <a:r>
              <a:rPr lang="en-GB"/>
              <a:t>Room 55  - often free and can be used</a:t>
            </a:r>
          </a:p>
          <a:p>
            <a:r>
              <a:rPr lang="en-GB"/>
              <a:t>Bank of work provided by departments </a:t>
            </a:r>
          </a:p>
          <a:p>
            <a:r>
              <a:rPr lang="en-GB"/>
              <a:t>Surrounding yourself by work and people working is motivating and we have seen some really good work in here this past week.</a:t>
            </a:r>
          </a:p>
        </p:txBody>
      </p:sp>
      <p:sp>
        <p:nvSpPr>
          <p:cNvPr id="4" name="Rectangle 3">
            <a:extLst>
              <a:ext uri="{FF2B5EF4-FFF2-40B4-BE49-F238E27FC236}">
                <a16:creationId xmlns:a16="http://schemas.microsoft.com/office/drawing/2014/main" id="{2072F956-98DA-4A63-9591-5E952A6AA572}"/>
              </a:ext>
            </a:extLst>
          </p:cNvPr>
          <p:cNvSpPr/>
          <p:nvPr/>
        </p:nvSpPr>
        <p:spPr>
          <a:xfrm>
            <a:off x="-1180105" y="324891"/>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Structure of the Week</a:t>
            </a:r>
          </a:p>
        </p:txBody>
      </p:sp>
      <p:sp>
        <p:nvSpPr>
          <p:cNvPr id="5" name="Rectangle 4">
            <a:extLst>
              <a:ext uri="{FF2B5EF4-FFF2-40B4-BE49-F238E27FC236}">
                <a16:creationId xmlns:a16="http://schemas.microsoft.com/office/drawing/2014/main" id="{98815096-B58B-4E9A-90E0-A490964403B8}"/>
              </a:ext>
            </a:extLst>
          </p:cNvPr>
          <p:cNvSpPr/>
          <p:nvPr/>
        </p:nvSpPr>
        <p:spPr>
          <a:xfrm>
            <a:off x="628650" y="886866"/>
            <a:ext cx="7595766" cy="769441"/>
          </a:xfrm>
          <a:prstGeom prst="rect">
            <a:avLst/>
          </a:prstGeom>
          <a:noFill/>
        </p:spPr>
        <p:txBody>
          <a:bodyPr wrap="square" lIns="91440" tIns="45720" rIns="91440" bIns="45720">
            <a:spAutoFit/>
          </a:bodyPr>
          <a:lstStyle/>
          <a:p>
            <a:pPr algn="ctr"/>
            <a:r>
              <a:rPr lang="en-US" sz="4400">
                <a:ln w="0"/>
                <a:effectLst>
                  <a:outerShdw blurRad="38100" dist="19050" dir="2700000" algn="tl" rotWithShape="0">
                    <a:schemeClr val="dk1">
                      <a:alpha val="40000"/>
                    </a:schemeClr>
                  </a:outerShdw>
                </a:effectLst>
              </a:rPr>
              <a:t>-Independent Study</a:t>
            </a:r>
            <a:endParaRPr lang="en-US" sz="44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637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60A1FD9-2641-41D4-9AC2-21655143A452}"/>
              </a:ext>
            </a:extLst>
          </p:cNvPr>
          <p:cNvGraphicFramePr>
            <a:graphicFrameLocks noGrp="1"/>
          </p:cNvGraphicFramePr>
          <p:nvPr>
            <p:extLst>
              <p:ext uri="{D42A27DB-BD31-4B8C-83A1-F6EECF244321}">
                <p14:modId xmlns:p14="http://schemas.microsoft.com/office/powerpoint/2010/main" val="617737891"/>
              </p:ext>
            </p:extLst>
          </p:nvPr>
        </p:nvGraphicFramePr>
        <p:xfrm>
          <a:off x="491489" y="929095"/>
          <a:ext cx="8161021" cy="4131404"/>
        </p:xfrm>
        <a:graphic>
          <a:graphicData uri="http://schemas.openxmlformats.org/drawingml/2006/table">
            <a:tbl>
              <a:tblPr firstRow="1" firstCol="1" bandRow="1">
                <a:tableStyleId>{5940675A-B579-460E-94D1-54222C63F5DA}</a:tableStyleId>
              </a:tblPr>
              <a:tblGrid>
                <a:gridCol w="1632023">
                  <a:extLst>
                    <a:ext uri="{9D8B030D-6E8A-4147-A177-3AD203B41FA5}">
                      <a16:colId xmlns:a16="http://schemas.microsoft.com/office/drawing/2014/main" val="3065636892"/>
                    </a:ext>
                  </a:extLst>
                </a:gridCol>
                <a:gridCol w="1632023">
                  <a:extLst>
                    <a:ext uri="{9D8B030D-6E8A-4147-A177-3AD203B41FA5}">
                      <a16:colId xmlns:a16="http://schemas.microsoft.com/office/drawing/2014/main" val="1531656927"/>
                    </a:ext>
                  </a:extLst>
                </a:gridCol>
                <a:gridCol w="1632023">
                  <a:extLst>
                    <a:ext uri="{9D8B030D-6E8A-4147-A177-3AD203B41FA5}">
                      <a16:colId xmlns:a16="http://schemas.microsoft.com/office/drawing/2014/main" val="2475486020"/>
                    </a:ext>
                  </a:extLst>
                </a:gridCol>
                <a:gridCol w="1632023">
                  <a:extLst>
                    <a:ext uri="{9D8B030D-6E8A-4147-A177-3AD203B41FA5}">
                      <a16:colId xmlns:a16="http://schemas.microsoft.com/office/drawing/2014/main" val="520748225"/>
                    </a:ext>
                  </a:extLst>
                </a:gridCol>
                <a:gridCol w="1632929">
                  <a:extLst>
                    <a:ext uri="{9D8B030D-6E8A-4147-A177-3AD203B41FA5}">
                      <a16:colId xmlns:a16="http://schemas.microsoft.com/office/drawing/2014/main" val="916280802"/>
                    </a:ext>
                  </a:extLst>
                </a:gridCol>
              </a:tblGrid>
              <a:tr h="395812">
                <a:tc>
                  <a:txBody>
                    <a:bodyPr/>
                    <a:lstStyle/>
                    <a:p>
                      <a:pPr>
                        <a:lnSpc>
                          <a:spcPct val="107000"/>
                        </a:lnSpc>
                        <a:spcAft>
                          <a:spcPts val="0"/>
                        </a:spcAft>
                      </a:pPr>
                      <a:r>
                        <a:rPr lang="en-GB" sz="2100">
                          <a:effectLst/>
                        </a:rPr>
                        <a:t> </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a:effectLst/>
                        </a:rPr>
                        <a:t>1/2</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a:effectLst/>
                        </a:rPr>
                        <a:t>3/4</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a:effectLst/>
                        </a:rPr>
                        <a:t>5/6</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a:effectLst/>
                        </a:rPr>
                        <a:t>7/8</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385410043"/>
                  </a:ext>
                </a:extLst>
              </a:tr>
              <a:tr h="747109">
                <a:tc>
                  <a:txBody>
                    <a:bodyPr/>
                    <a:lstStyle/>
                    <a:p>
                      <a:pPr>
                        <a:lnSpc>
                          <a:spcPct val="107000"/>
                        </a:lnSpc>
                        <a:spcAft>
                          <a:spcPts val="0"/>
                        </a:spcAft>
                      </a:pPr>
                      <a:r>
                        <a:rPr lang="en-GB" sz="2100">
                          <a:effectLst/>
                        </a:rPr>
                        <a:t>Monday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A</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2">
                        <a:lumMod val="40000"/>
                        <a:lumOff val="60000"/>
                      </a:schemeClr>
                    </a:solidFill>
                  </a:tcPr>
                </a:tc>
                <a:tc>
                  <a:txBody>
                    <a:bodyPr/>
                    <a:lstStyle/>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E</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6">
                        <a:lumMod val="40000"/>
                        <a:lumOff val="60000"/>
                      </a:schemeClr>
                    </a:solidFill>
                  </a:tcPr>
                </a:tc>
                <a:tc>
                  <a:txBody>
                    <a:bodyPr/>
                    <a:lstStyle/>
                    <a:p>
                      <a:pPr>
                        <a:lnSpc>
                          <a:spcPct val="107000"/>
                        </a:lnSpc>
                        <a:spcAft>
                          <a:spcPts val="0"/>
                        </a:spcAft>
                      </a:pPr>
                      <a:endParaRPr lang="en-GB" sz="2100" dirty="0">
                        <a:effectLst/>
                      </a:endParaRPr>
                    </a:p>
                  </a:txBody>
                  <a:tcPr marL="68580" marR="68580" marT="34290" marB="34290"/>
                </a:tc>
                <a:extLst>
                  <a:ext uri="{0D108BD9-81ED-4DB2-BD59-A6C34878D82A}">
                    <a16:rowId xmlns:a16="http://schemas.microsoft.com/office/drawing/2014/main" val="1413948689"/>
                  </a:ext>
                </a:extLst>
              </a:tr>
              <a:tr h="747109">
                <a:tc>
                  <a:txBody>
                    <a:bodyPr/>
                    <a:lstStyle/>
                    <a:p>
                      <a:pPr>
                        <a:lnSpc>
                          <a:spcPct val="107000"/>
                        </a:lnSpc>
                        <a:spcAft>
                          <a:spcPts val="0"/>
                        </a:spcAft>
                      </a:pPr>
                      <a:r>
                        <a:rPr lang="en-GB" sz="2100">
                          <a:effectLst/>
                        </a:rPr>
                        <a:t>Tuesday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E</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6">
                        <a:lumMod val="40000"/>
                        <a:lumOff val="60000"/>
                      </a:schemeClr>
                    </a:solidFill>
                  </a:tcPr>
                </a:tc>
                <a:tc>
                  <a:txBody>
                    <a:bodyPr/>
                    <a:lstStyle/>
                    <a:p>
                      <a:pPr>
                        <a:lnSpc>
                          <a:spcPct val="107000"/>
                        </a:lnSpc>
                        <a:spcAft>
                          <a:spcPts val="0"/>
                        </a:spcAft>
                      </a:pPr>
                      <a:endParaRPr lang="en-GB" sz="2100" dirty="0">
                        <a:effectLst/>
                      </a:endParaRPr>
                    </a:p>
                  </a:txBody>
                  <a:tcPr marL="68580" marR="68580" marT="34290" marB="34290"/>
                </a:tc>
                <a:tc>
                  <a:txBody>
                    <a:bodyPr/>
                    <a:lstStyle/>
                    <a:p>
                      <a:pPr>
                        <a:lnSpc>
                          <a:spcPct val="107000"/>
                        </a:lnSpc>
                        <a:spcAft>
                          <a:spcPts val="0"/>
                        </a:spcAft>
                      </a:pPr>
                      <a:r>
                        <a:rPr lang="en-GB" sz="2100" dirty="0">
                          <a:effectLst/>
                        </a:rPr>
                        <a:t>B</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3">
                        <a:lumMod val="40000"/>
                        <a:lumOff val="60000"/>
                      </a:schemeClr>
                    </a:solidFill>
                  </a:tcPr>
                </a:tc>
                <a:tc>
                  <a:txBody>
                    <a:bodyPr/>
                    <a:lstStyle/>
                    <a:p>
                      <a:pPr>
                        <a:lnSpc>
                          <a:spcPct val="107000"/>
                        </a:lnSpc>
                        <a:spcAft>
                          <a:spcPts val="0"/>
                        </a:spcAft>
                      </a:pPr>
                      <a:r>
                        <a:rPr lang="en-GB" sz="2100">
                          <a:effectLst/>
                        </a:rPr>
                        <a:t> </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2643883476"/>
                  </a:ext>
                </a:extLst>
              </a:tr>
              <a:tr h="747109">
                <a:tc>
                  <a:txBody>
                    <a:bodyPr/>
                    <a:lstStyle/>
                    <a:p>
                      <a:pPr>
                        <a:lnSpc>
                          <a:spcPct val="107000"/>
                        </a:lnSpc>
                        <a:spcAft>
                          <a:spcPts val="0"/>
                        </a:spcAft>
                      </a:pPr>
                      <a:r>
                        <a:rPr lang="en-GB" sz="2100">
                          <a:effectLst/>
                        </a:rPr>
                        <a:t>Wednesday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endParaRPr lang="en-GB" sz="2100" dirty="0">
                        <a:effectLst/>
                      </a:endParaRPr>
                    </a:p>
                  </a:txBody>
                  <a:tcPr marL="68580" marR="68580" marT="34290" marB="34290"/>
                </a:tc>
                <a:tc>
                  <a:txBody>
                    <a:bodyPr/>
                    <a:lstStyle/>
                    <a:p>
                      <a:pPr>
                        <a:lnSpc>
                          <a:spcPct val="107000"/>
                        </a:lnSpc>
                        <a:spcAft>
                          <a:spcPts val="0"/>
                        </a:spcAft>
                      </a:pPr>
                      <a:r>
                        <a:rPr lang="en-GB" sz="2100" dirty="0">
                          <a:effectLst/>
                        </a:rPr>
                        <a:t>B</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3">
                        <a:lumMod val="40000"/>
                        <a:lumOff val="60000"/>
                      </a:schemeClr>
                    </a:solidFill>
                  </a:tcPr>
                </a:tc>
                <a:tc>
                  <a:txBody>
                    <a:bodyPr/>
                    <a:lstStyle/>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A</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2">
                        <a:lumMod val="40000"/>
                        <a:lumOff val="60000"/>
                      </a:schemeClr>
                    </a:solidFill>
                  </a:tcPr>
                </a:tc>
                <a:extLst>
                  <a:ext uri="{0D108BD9-81ED-4DB2-BD59-A6C34878D82A}">
                    <a16:rowId xmlns:a16="http://schemas.microsoft.com/office/drawing/2014/main" val="4288414288"/>
                  </a:ext>
                </a:extLst>
              </a:tr>
              <a:tr h="747109">
                <a:tc>
                  <a:txBody>
                    <a:bodyPr/>
                    <a:lstStyle/>
                    <a:p>
                      <a:pPr>
                        <a:lnSpc>
                          <a:spcPct val="107000"/>
                        </a:lnSpc>
                        <a:spcAft>
                          <a:spcPts val="0"/>
                        </a:spcAft>
                      </a:pPr>
                      <a:r>
                        <a:rPr lang="en-GB" sz="2100">
                          <a:effectLst/>
                        </a:rPr>
                        <a:t>Thursday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E</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6">
                        <a:lumMod val="40000"/>
                        <a:lumOff val="60000"/>
                      </a:schemeClr>
                    </a:solidFill>
                  </a:tcPr>
                </a:tc>
                <a:tc>
                  <a:txBody>
                    <a:bodyPr/>
                    <a:lstStyle/>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endParaRPr lang="en-GB" sz="2100" dirty="0">
                        <a:effectLst/>
                      </a:endParaRPr>
                    </a:p>
                  </a:txBody>
                  <a:tcPr marL="68580" marR="68580" marT="34290" marB="34290"/>
                </a:tc>
                <a:tc>
                  <a:txBody>
                    <a:bodyPr/>
                    <a:lstStyle/>
                    <a:p>
                      <a:pPr>
                        <a:lnSpc>
                          <a:spcPct val="107000"/>
                        </a:lnSpc>
                        <a:spcAft>
                          <a:spcPts val="0"/>
                        </a:spcAft>
                      </a:pPr>
                      <a:r>
                        <a:rPr lang="en-GB" sz="2100" dirty="0">
                          <a:effectLst/>
                        </a:rPr>
                        <a:t>B</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1049660616"/>
                  </a:ext>
                </a:extLst>
              </a:tr>
              <a:tr h="747109">
                <a:tc>
                  <a:txBody>
                    <a:bodyPr/>
                    <a:lstStyle/>
                    <a:p>
                      <a:pPr>
                        <a:lnSpc>
                          <a:spcPct val="107000"/>
                        </a:lnSpc>
                        <a:spcAft>
                          <a:spcPts val="0"/>
                        </a:spcAft>
                      </a:pPr>
                      <a:r>
                        <a:rPr lang="en-GB" sz="2100">
                          <a:effectLst/>
                        </a:rPr>
                        <a:t>Friday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endParaRPr lang="en-GB" sz="2100" dirty="0">
                        <a:effectLst/>
                      </a:endParaRPr>
                    </a:p>
                  </a:txBody>
                  <a:tcPr marL="68580" marR="68580" marT="34290" marB="34290"/>
                </a:tc>
                <a:tc>
                  <a:txBody>
                    <a:bodyPr/>
                    <a:lstStyle/>
                    <a:p>
                      <a:pPr>
                        <a:lnSpc>
                          <a:spcPct val="107000"/>
                        </a:lnSpc>
                        <a:spcAft>
                          <a:spcPts val="0"/>
                        </a:spcAft>
                      </a:pPr>
                      <a:endParaRPr lang="en-GB" sz="2100" dirty="0">
                        <a:effectLst/>
                      </a:endParaRPr>
                    </a:p>
                  </a:txBody>
                  <a:tcPr marL="68580" marR="68580" marT="34290" marB="34290"/>
                </a:tc>
                <a:tc>
                  <a:txBody>
                    <a:bodyPr/>
                    <a:lstStyle/>
                    <a:p>
                      <a:pPr>
                        <a:lnSpc>
                          <a:spcPct val="107000"/>
                        </a:lnSpc>
                        <a:spcAft>
                          <a:spcPts val="0"/>
                        </a:spcAft>
                      </a:pPr>
                      <a:r>
                        <a:rPr lang="en-GB" sz="2100" dirty="0">
                          <a:effectLst/>
                        </a:rPr>
                        <a:t>A</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2">
                        <a:lumMod val="40000"/>
                        <a:lumOff val="60000"/>
                      </a:schemeClr>
                    </a:solidFill>
                  </a:tcPr>
                </a:tc>
                <a:tc>
                  <a:txBody>
                    <a:bodyPr/>
                    <a:lstStyle/>
                    <a:p>
                      <a:pPr>
                        <a:lnSpc>
                          <a:spcPct val="107000"/>
                        </a:lnSpc>
                        <a:spcAft>
                          <a:spcPts val="0"/>
                        </a:spcAft>
                      </a:pPr>
                      <a:r>
                        <a:rPr lang="en-GB" sz="2100" dirty="0">
                          <a:effectLst/>
                        </a:rPr>
                        <a:t>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621413386"/>
                  </a:ext>
                </a:extLst>
              </a:tr>
            </a:tbl>
          </a:graphicData>
        </a:graphic>
      </p:graphicFrame>
      <p:graphicFrame>
        <p:nvGraphicFramePr>
          <p:cNvPr id="7" name="Table 6">
            <a:extLst>
              <a:ext uri="{FF2B5EF4-FFF2-40B4-BE49-F238E27FC236}">
                <a16:creationId xmlns:a16="http://schemas.microsoft.com/office/drawing/2014/main" id="{F547BB34-E7A9-4EF6-A460-97CCBA4B3A3C}"/>
              </a:ext>
            </a:extLst>
          </p:cNvPr>
          <p:cNvGraphicFramePr>
            <a:graphicFrameLocks noGrp="1"/>
          </p:cNvGraphicFramePr>
          <p:nvPr>
            <p:extLst>
              <p:ext uri="{D42A27DB-BD31-4B8C-83A1-F6EECF244321}">
                <p14:modId xmlns:p14="http://schemas.microsoft.com/office/powerpoint/2010/main" val="2709415422"/>
              </p:ext>
            </p:extLst>
          </p:nvPr>
        </p:nvGraphicFramePr>
        <p:xfrm>
          <a:off x="491489" y="929095"/>
          <a:ext cx="8161021" cy="4131404"/>
        </p:xfrm>
        <a:graphic>
          <a:graphicData uri="http://schemas.openxmlformats.org/drawingml/2006/table">
            <a:tbl>
              <a:tblPr firstRow="1" firstCol="1" bandRow="1">
                <a:tableStyleId>{5940675A-B579-460E-94D1-54222C63F5DA}</a:tableStyleId>
              </a:tblPr>
              <a:tblGrid>
                <a:gridCol w="1632023">
                  <a:extLst>
                    <a:ext uri="{9D8B030D-6E8A-4147-A177-3AD203B41FA5}">
                      <a16:colId xmlns:a16="http://schemas.microsoft.com/office/drawing/2014/main" val="3065636892"/>
                    </a:ext>
                  </a:extLst>
                </a:gridCol>
                <a:gridCol w="1632023">
                  <a:extLst>
                    <a:ext uri="{9D8B030D-6E8A-4147-A177-3AD203B41FA5}">
                      <a16:colId xmlns:a16="http://schemas.microsoft.com/office/drawing/2014/main" val="1531656927"/>
                    </a:ext>
                  </a:extLst>
                </a:gridCol>
                <a:gridCol w="1632023">
                  <a:extLst>
                    <a:ext uri="{9D8B030D-6E8A-4147-A177-3AD203B41FA5}">
                      <a16:colId xmlns:a16="http://schemas.microsoft.com/office/drawing/2014/main" val="2475486020"/>
                    </a:ext>
                  </a:extLst>
                </a:gridCol>
                <a:gridCol w="1632023">
                  <a:extLst>
                    <a:ext uri="{9D8B030D-6E8A-4147-A177-3AD203B41FA5}">
                      <a16:colId xmlns:a16="http://schemas.microsoft.com/office/drawing/2014/main" val="520748225"/>
                    </a:ext>
                  </a:extLst>
                </a:gridCol>
                <a:gridCol w="1632929">
                  <a:extLst>
                    <a:ext uri="{9D8B030D-6E8A-4147-A177-3AD203B41FA5}">
                      <a16:colId xmlns:a16="http://schemas.microsoft.com/office/drawing/2014/main" val="916280802"/>
                    </a:ext>
                  </a:extLst>
                </a:gridCol>
              </a:tblGrid>
              <a:tr h="395812">
                <a:tc>
                  <a:txBody>
                    <a:bodyPr/>
                    <a:lstStyle/>
                    <a:p>
                      <a:pPr>
                        <a:lnSpc>
                          <a:spcPct val="107000"/>
                        </a:lnSpc>
                        <a:spcAft>
                          <a:spcPts val="0"/>
                        </a:spcAft>
                      </a:pPr>
                      <a:r>
                        <a:rPr lang="en-GB" sz="2100">
                          <a:effectLst/>
                        </a:rPr>
                        <a:t> </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a:effectLst/>
                        </a:rPr>
                        <a:t>1/2</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a:effectLst/>
                        </a:rPr>
                        <a:t>3/4</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a:effectLst/>
                        </a:rPr>
                        <a:t>5/6</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a:effectLst/>
                        </a:rPr>
                        <a:t>7/8</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385410043"/>
                  </a:ext>
                </a:extLst>
              </a:tr>
              <a:tr h="747109">
                <a:tc>
                  <a:txBody>
                    <a:bodyPr/>
                    <a:lstStyle/>
                    <a:p>
                      <a:pPr>
                        <a:lnSpc>
                          <a:spcPct val="107000"/>
                        </a:lnSpc>
                        <a:spcAft>
                          <a:spcPts val="0"/>
                        </a:spcAft>
                      </a:pPr>
                      <a:r>
                        <a:rPr lang="en-GB" sz="2100">
                          <a:effectLst/>
                        </a:rPr>
                        <a:t>Monday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A</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2">
                        <a:lumMod val="40000"/>
                        <a:lumOff val="60000"/>
                      </a:schemeClr>
                    </a:solidFill>
                  </a:tcPr>
                </a:tc>
                <a:tc>
                  <a:txBody>
                    <a:bodyPr/>
                    <a:lstStyle/>
                    <a:p>
                      <a:pPr>
                        <a:lnSpc>
                          <a:spcPct val="107000"/>
                        </a:lnSpc>
                        <a:spcAft>
                          <a:spcPts val="0"/>
                        </a:spcAft>
                      </a:pPr>
                      <a:r>
                        <a:rPr lang="en-GB" sz="2100" dirty="0">
                          <a:effectLst/>
                        </a:rPr>
                        <a:t>Enrichment/ PSHE</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E</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6">
                        <a:lumMod val="40000"/>
                        <a:lumOff val="60000"/>
                      </a:schemeClr>
                    </a:solidFill>
                  </a:tcPr>
                </a:tc>
                <a:tc>
                  <a:txBody>
                    <a:bodyPr/>
                    <a:lstStyle/>
                    <a:p>
                      <a:pPr>
                        <a:lnSpc>
                          <a:spcPct val="107000"/>
                        </a:lnSpc>
                        <a:spcAft>
                          <a:spcPts val="0"/>
                        </a:spcAft>
                      </a:pPr>
                      <a:endParaRPr lang="en-GB" sz="2100" dirty="0">
                        <a:effectLst/>
                      </a:endParaRPr>
                    </a:p>
                  </a:txBody>
                  <a:tcPr marL="68580" marR="68580" marT="34290" marB="34290"/>
                </a:tc>
                <a:extLst>
                  <a:ext uri="{0D108BD9-81ED-4DB2-BD59-A6C34878D82A}">
                    <a16:rowId xmlns:a16="http://schemas.microsoft.com/office/drawing/2014/main" val="1413948689"/>
                  </a:ext>
                </a:extLst>
              </a:tr>
              <a:tr h="747109">
                <a:tc>
                  <a:txBody>
                    <a:bodyPr/>
                    <a:lstStyle/>
                    <a:p>
                      <a:pPr>
                        <a:lnSpc>
                          <a:spcPct val="107000"/>
                        </a:lnSpc>
                        <a:spcAft>
                          <a:spcPts val="0"/>
                        </a:spcAft>
                      </a:pPr>
                      <a:r>
                        <a:rPr lang="en-GB" sz="2100">
                          <a:effectLst/>
                        </a:rPr>
                        <a:t>Tuesday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E</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6">
                        <a:lumMod val="40000"/>
                        <a:lumOff val="60000"/>
                      </a:schemeClr>
                    </a:solidFill>
                  </a:tcPr>
                </a:tc>
                <a:tc>
                  <a:txBody>
                    <a:bodyPr/>
                    <a:lstStyle/>
                    <a:p>
                      <a:pPr>
                        <a:lnSpc>
                          <a:spcPct val="107000"/>
                        </a:lnSpc>
                        <a:spcAft>
                          <a:spcPts val="0"/>
                        </a:spcAft>
                      </a:pPr>
                      <a:endParaRPr lang="en-GB" sz="2100" dirty="0">
                        <a:effectLst/>
                      </a:endParaRPr>
                    </a:p>
                  </a:txBody>
                  <a:tcPr marL="68580" marR="68580" marT="34290" marB="34290"/>
                </a:tc>
                <a:tc>
                  <a:txBody>
                    <a:bodyPr/>
                    <a:lstStyle/>
                    <a:p>
                      <a:pPr>
                        <a:lnSpc>
                          <a:spcPct val="107000"/>
                        </a:lnSpc>
                        <a:spcAft>
                          <a:spcPts val="0"/>
                        </a:spcAft>
                      </a:pPr>
                      <a:r>
                        <a:rPr lang="en-GB" sz="2100" dirty="0">
                          <a:effectLst/>
                        </a:rPr>
                        <a:t>B</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3">
                        <a:lumMod val="40000"/>
                        <a:lumOff val="60000"/>
                      </a:schemeClr>
                    </a:solidFill>
                  </a:tcPr>
                </a:tc>
                <a:tc>
                  <a:txBody>
                    <a:bodyPr/>
                    <a:lstStyle/>
                    <a:p>
                      <a:pPr>
                        <a:lnSpc>
                          <a:spcPct val="107000"/>
                        </a:lnSpc>
                        <a:spcAft>
                          <a:spcPts val="0"/>
                        </a:spcAft>
                      </a:pPr>
                      <a:r>
                        <a:rPr lang="en-GB" sz="2100">
                          <a:effectLst/>
                        </a:rPr>
                        <a:t> </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2643883476"/>
                  </a:ext>
                </a:extLst>
              </a:tr>
              <a:tr h="747109">
                <a:tc>
                  <a:txBody>
                    <a:bodyPr/>
                    <a:lstStyle/>
                    <a:p>
                      <a:pPr>
                        <a:lnSpc>
                          <a:spcPct val="107000"/>
                        </a:lnSpc>
                        <a:spcAft>
                          <a:spcPts val="0"/>
                        </a:spcAft>
                      </a:pPr>
                      <a:r>
                        <a:rPr lang="en-GB" sz="2100">
                          <a:effectLst/>
                        </a:rPr>
                        <a:t>Wednesday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endParaRPr lang="en-GB" sz="2100" dirty="0">
                        <a:effectLst/>
                      </a:endParaRPr>
                    </a:p>
                  </a:txBody>
                  <a:tcPr marL="68580" marR="68580" marT="34290" marB="34290"/>
                </a:tc>
                <a:tc>
                  <a:txBody>
                    <a:bodyPr/>
                    <a:lstStyle/>
                    <a:p>
                      <a:pPr>
                        <a:lnSpc>
                          <a:spcPct val="107000"/>
                        </a:lnSpc>
                        <a:spcAft>
                          <a:spcPts val="0"/>
                        </a:spcAft>
                      </a:pPr>
                      <a:r>
                        <a:rPr lang="en-GB" sz="2100" dirty="0">
                          <a:effectLst/>
                        </a:rPr>
                        <a:t>B</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3">
                        <a:lumMod val="40000"/>
                        <a:lumOff val="60000"/>
                      </a:schemeClr>
                    </a:solidFill>
                  </a:tcPr>
                </a:tc>
                <a:tc>
                  <a:txBody>
                    <a:bodyPr/>
                    <a:lstStyle/>
                    <a:p>
                      <a:pPr>
                        <a:lnSpc>
                          <a:spcPct val="107000"/>
                        </a:lnSpc>
                        <a:spcAft>
                          <a:spcPts val="0"/>
                        </a:spcAft>
                      </a:pPr>
                      <a:r>
                        <a:rPr lang="en-GB" sz="2100">
                          <a:effectLst/>
                        </a:rPr>
                        <a:t>Enrichment</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A</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2">
                        <a:lumMod val="40000"/>
                        <a:lumOff val="60000"/>
                      </a:schemeClr>
                    </a:solidFill>
                  </a:tcPr>
                </a:tc>
                <a:extLst>
                  <a:ext uri="{0D108BD9-81ED-4DB2-BD59-A6C34878D82A}">
                    <a16:rowId xmlns:a16="http://schemas.microsoft.com/office/drawing/2014/main" val="4288414288"/>
                  </a:ext>
                </a:extLst>
              </a:tr>
              <a:tr h="747109">
                <a:tc>
                  <a:txBody>
                    <a:bodyPr/>
                    <a:lstStyle/>
                    <a:p>
                      <a:pPr>
                        <a:lnSpc>
                          <a:spcPct val="107000"/>
                        </a:lnSpc>
                        <a:spcAft>
                          <a:spcPts val="0"/>
                        </a:spcAft>
                      </a:pPr>
                      <a:r>
                        <a:rPr lang="en-GB" sz="2100">
                          <a:effectLst/>
                        </a:rPr>
                        <a:t>Thursday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E</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6">
                        <a:lumMod val="40000"/>
                        <a:lumOff val="60000"/>
                      </a:schemeClr>
                    </a:solidFill>
                  </a:tcPr>
                </a:tc>
                <a:tc>
                  <a:txBody>
                    <a:bodyPr/>
                    <a:lstStyle/>
                    <a:p>
                      <a:pPr>
                        <a:lnSpc>
                          <a:spcPct val="107000"/>
                        </a:lnSpc>
                        <a:spcAft>
                          <a:spcPts val="0"/>
                        </a:spcAft>
                      </a:pPr>
                      <a:r>
                        <a:rPr lang="en-GB" sz="2100">
                          <a:effectLst/>
                        </a:rPr>
                        <a:t>Enrichment</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endParaRPr lang="en-GB" sz="2100" dirty="0">
                        <a:effectLst/>
                      </a:endParaRPr>
                    </a:p>
                  </a:txBody>
                  <a:tcPr marL="68580" marR="68580" marT="34290" marB="34290"/>
                </a:tc>
                <a:tc>
                  <a:txBody>
                    <a:bodyPr/>
                    <a:lstStyle/>
                    <a:p>
                      <a:pPr>
                        <a:lnSpc>
                          <a:spcPct val="107000"/>
                        </a:lnSpc>
                        <a:spcAft>
                          <a:spcPts val="0"/>
                        </a:spcAft>
                      </a:pPr>
                      <a:r>
                        <a:rPr lang="en-GB" sz="2100" dirty="0">
                          <a:effectLst/>
                        </a:rPr>
                        <a:t>B</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1049660616"/>
                  </a:ext>
                </a:extLst>
              </a:tr>
              <a:tr h="747109">
                <a:tc>
                  <a:txBody>
                    <a:bodyPr/>
                    <a:lstStyle/>
                    <a:p>
                      <a:pPr>
                        <a:lnSpc>
                          <a:spcPct val="107000"/>
                        </a:lnSpc>
                        <a:spcAft>
                          <a:spcPts val="0"/>
                        </a:spcAft>
                      </a:pPr>
                      <a:r>
                        <a:rPr lang="en-GB" sz="2100" dirty="0">
                          <a:effectLst/>
                        </a:rPr>
                        <a:t>Friday</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endParaRPr lang="en-GB" sz="2100" dirty="0">
                        <a:effectLst/>
                      </a:endParaRPr>
                    </a:p>
                  </a:txBody>
                  <a:tcPr marL="68580" marR="68580" marT="34290" marB="34290"/>
                </a:tc>
                <a:tc>
                  <a:txBody>
                    <a:bodyPr/>
                    <a:lstStyle/>
                    <a:p>
                      <a:pPr>
                        <a:lnSpc>
                          <a:spcPct val="107000"/>
                        </a:lnSpc>
                        <a:spcAft>
                          <a:spcPts val="0"/>
                        </a:spcAft>
                      </a:pPr>
                      <a:endParaRPr lang="en-GB" sz="2100" dirty="0">
                        <a:effectLst/>
                      </a:endParaRPr>
                    </a:p>
                  </a:txBody>
                  <a:tcPr marL="68580" marR="68580" marT="34290" marB="34290"/>
                </a:tc>
                <a:tc>
                  <a:txBody>
                    <a:bodyPr/>
                    <a:lstStyle/>
                    <a:p>
                      <a:pPr>
                        <a:lnSpc>
                          <a:spcPct val="107000"/>
                        </a:lnSpc>
                        <a:spcAft>
                          <a:spcPts val="0"/>
                        </a:spcAft>
                      </a:pPr>
                      <a:r>
                        <a:rPr lang="en-GB" sz="2100" dirty="0">
                          <a:effectLst/>
                        </a:rPr>
                        <a:t>A</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2">
                        <a:lumMod val="40000"/>
                        <a:lumOff val="60000"/>
                      </a:schemeClr>
                    </a:solidFill>
                  </a:tcPr>
                </a:tc>
                <a:tc>
                  <a:txBody>
                    <a:bodyPr/>
                    <a:lstStyle/>
                    <a:p>
                      <a:pPr>
                        <a:lnSpc>
                          <a:spcPct val="107000"/>
                        </a:lnSpc>
                        <a:spcAft>
                          <a:spcPts val="0"/>
                        </a:spcAft>
                      </a:pPr>
                      <a:r>
                        <a:rPr lang="en-GB" sz="2100" dirty="0">
                          <a:effectLst/>
                        </a:rPr>
                        <a:t>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621413386"/>
                  </a:ext>
                </a:extLst>
              </a:tr>
            </a:tbl>
          </a:graphicData>
        </a:graphic>
      </p:graphicFrame>
      <p:graphicFrame>
        <p:nvGraphicFramePr>
          <p:cNvPr id="8" name="Table 7">
            <a:extLst>
              <a:ext uri="{FF2B5EF4-FFF2-40B4-BE49-F238E27FC236}">
                <a16:creationId xmlns:a16="http://schemas.microsoft.com/office/drawing/2014/main" id="{6100602D-6B92-41FB-9612-0D8DF4BFA628}"/>
              </a:ext>
            </a:extLst>
          </p:cNvPr>
          <p:cNvGraphicFramePr>
            <a:graphicFrameLocks noGrp="1"/>
          </p:cNvGraphicFramePr>
          <p:nvPr>
            <p:extLst>
              <p:ext uri="{D42A27DB-BD31-4B8C-83A1-F6EECF244321}">
                <p14:modId xmlns:p14="http://schemas.microsoft.com/office/powerpoint/2010/main" val="3831718847"/>
              </p:ext>
            </p:extLst>
          </p:nvPr>
        </p:nvGraphicFramePr>
        <p:xfrm>
          <a:off x="491488" y="929095"/>
          <a:ext cx="8161021" cy="4131404"/>
        </p:xfrm>
        <a:graphic>
          <a:graphicData uri="http://schemas.openxmlformats.org/drawingml/2006/table">
            <a:tbl>
              <a:tblPr firstRow="1" firstCol="1" bandRow="1">
                <a:tableStyleId>{5940675A-B579-460E-94D1-54222C63F5DA}</a:tableStyleId>
              </a:tblPr>
              <a:tblGrid>
                <a:gridCol w="1632023">
                  <a:extLst>
                    <a:ext uri="{9D8B030D-6E8A-4147-A177-3AD203B41FA5}">
                      <a16:colId xmlns:a16="http://schemas.microsoft.com/office/drawing/2014/main" val="3065636892"/>
                    </a:ext>
                  </a:extLst>
                </a:gridCol>
                <a:gridCol w="1632023">
                  <a:extLst>
                    <a:ext uri="{9D8B030D-6E8A-4147-A177-3AD203B41FA5}">
                      <a16:colId xmlns:a16="http://schemas.microsoft.com/office/drawing/2014/main" val="1531656927"/>
                    </a:ext>
                  </a:extLst>
                </a:gridCol>
                <a:gridCol w="1632023">
                  <a:extLst>
                    <a:ext uri="{9D8B030D-6E8A-4147-A177-3AD203B41FA5}">
                      <a16:colId xmlns:a16="http://schemas.microsoft.com/office/drawing/2014/main" val="2475486020"/>
                    </a:ext>
                  </a:extLst>
                </a:gridCol>
                <a:gridCol w="1632023">
                  <a:extLst>
                    <a:ext uri="{9D8B030D-6E8A-4147-A177-3AD203B41FA5}">
                      <a16:colId xmlns:a16="http://schemas.microsoft.com/office/drawing/2014/main" val="520748225"/>
                    </a:ext>
                  </a:extLst>
                </a:gridCol>
                <a:gridCol w="1632929">
                  <a:extLst>
                    <a:ext uri="{9D8B030D-6E8A-4147-A177-3AD203B41FA5}">
                      <a16:colId xmlns:a16="http://schemas.microsoft.com/office/drawing/2014/main" val="916280802"/>
                    </a:ext>
                  </a:extLst>
                </a:gridCol>
              </a:tblGrid>
              <a:tr h="395812">
                <a:tc>
                  <a:txBody>
                    <a:bodyPr/>
                    <a:lstStyle/>
                    <a:p>
                      <a:pPr>
                        <a:lnSpc>
                          <a:spcPct val="107000"/>
                        </a:lnSpc>
                        <a:spcAft>
                          <a:spcPts val="0"/>
                        </a:spcAft>
                      </a:pPr>
                      <a:r>
                        <a:rPr lang="en-GB" sz="2100">
                          <a:effectLst/>
                        </a:rPr>
                        <a:t> </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a:effectLst/>
                        </a:rPr>
                        <a:t>1/2</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a:effectLst/>
                        </a:rPr>
                        <a:t>3/4</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5/6</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a:effectLst/>
                        </a:rPr>
                        <a:t>7/8</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385410043"/>
                  </a:ext>
                </a:extLst>
              </a:tr>
              <a:tr h="747109">
                <a:tc>
                  <a:txBody>
                    <a:bodyPr/>
                    <a:lstStyle/>
                    <a:p>
                      <a:pPr>
                        <a:lnSpc>
                          <a:spcPct val="107000"/>
                        </a:lnSpc>
                        <a:spcAft>
                          <a:spcPts val="0"/>
                        </a:spcAft>
                      </a:pPr>
                      <a:r>
                        <a:rPr lang="en-GB" sz="2100">
                          <a:effectLst/>
                        </a:rPr>
                        <a:t>Monday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A</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2">
                        <a:lumMod val="40000"/>
                        <a:lumOff val="60000"/>
                      </a:schemeClr>
                    </a:solidFill>
                  </a:tcPr>
                </a:tc>
                <a:tc>
                  <a:txBody>
                    <a:bodyPr/>
                    <a:lstStyle/>
                    <a:p>
                      <a:pPr>
                        <a:lnSpc>
                          <a:spcPct val="107000"/>
                        </a:lnSpc>
                        <a:spcAft>
                          <a:spcPts val="0"/>
                        </a:spcAft>
                      </a:pPr>
                      <a:r>
                        <a:rPr lang="en-GB" sz="2100" dirty="0">
                          <a:effectLst/>
                        </a:rPr>
                        <a:t>Enrichment/ PSHE</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E</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6">
                        <a:lumMod val="40000"/>
                        <a:lumOff val="60000"/>
                      </a:schemeClr>
                    </a:solidFill>
                  </a:tcPr>
                </a:tc>
                <a:tc>
                  <a:txBody>
                    <a:bodyPr/>
                    <a:lstStyle/>
                    <a:p>
                      <a:pPr>
                        <a:lnSpc>
                          <a:spcPct val="107000"/>
                        </a:lnSpc>
                        <a:spcAft>
                          <a:spcPts val="0"/>
                        </a:spcAft>
                      </a:pPr>
                      <a:endParaRPr lang="en-GB" sz="2100" dirty="0">
                        <a:effectLst/>
                      </a:endParaRPr>
                    </a:p>
                  </a:txBody>
                  <a:tcPr marL="68580" marR="68580" marT="34290" marB="34290"/>
                </a:tc>
                <a:extLst>
                  <a:ext uri="{0D108BD9-81ED-4DB2-BD59-A6C34878D82A}">
                    <a16:rowId xmlns:a16="http://schemas.microsoft.com/office/drawing/2014/main" val="1413948689"/>
                  </a:ext>
                </a:extLst>
              </a:tr>
              <a:tr h="747109">
                <a:tc>
                  <a:txBody>
                    <a:bodyPr/>
                    <a:lstStyle/>
                    <a:p>
                      <a:pPr>
                        <a:lnSpc>
                          <a:spcPct val="107000"/>
                        </a:lnSpc>
                        <a:spcAft>
                          <a:spcPts val="0"/>
                        </a:spcAft>
                      </a:pPr>
                      <a:r>
                        <a:rPr lang="en-GB" sz="2100">
                          <a:effectLst/>
                        </a:rPr>
                        <a:t>Tuesday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E</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6">
                        <a:lumMod val="40000"/>
                        <a:lumOff val="60000"/>
                      </a:schemeClr>
                    </a:solidFill>
                  </a:tcPr>
                </a:tc>
                <a:tc>
                  <a:txBody>
                    <a:bodyPr/>
                    <a:lstStyle/>
                    <a:p>
                      <a:pPr>
                        <a:lnSpc>
                          <a:spcPct val="107000"/>
                        </a:lnSpc>
                        <a:spcAft>
                          <a:spcPts val="0"/>
                        </a:spcAft>
                      </a:pPr>
                      <a:endParaRPr lang="en-GB" sz="2100" dirty="0">
                        <a:effectLst/>
                      </a:endParaRPr>
                    </a:p>
                  </a:txBody>
                  <a:tcPr marL="68580" marR="68580" marT="34290" marB="34290">
                    <a:solidFill>
                      <a:schemeClr val="accent2">
                        <a:lumMod val="40000"/>
                        <a:lumOff val="60000"/>
                      </a:schemeClr>
                    </a:solidFill>
                  </a:tcPr>
                </a:tc>
                <a:tc>
                  <a:txBody>
                    <a:bodyPr/>
                    <a:lstStyle/>
                    <a:p>
                      <a:pPr>
                        <a:lnSpc>
                          <a:spcPct val="107000"/>
                        </a:lnSpc>
                        <a:spcAft>
                          <a:spcPts val="0"/>
                        </a:spcAft>
                      </a:pPr>
                      <a:r>
                        <a:rPr lang="en-GB" sz="2100" dirty="0">
                          <a:effectLst/>
                        </a:rPr>
                        <a:t>B</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3">
                        <a:lumMod val="40000"/>
                        <a:lumOff val="60000"/>
                      </a:schemeClr>
                    </a:solidFill>
                  </a:tcPr>
                </a:tc>
                <a:tc>
                  <a:txBody>
                    <a:bodyPr/>
                    <a:lstStyle/>
                    <a:p>
                      <a:pPr>
                        <a:lnSpc>
                          <a:spcPct val="107000"/>
                        </a:lnSpc>
                        <a:spcAft>
                          <a:spcPts val="0"/>
                        </a:spcAft>
                      </a:pPr>
                      <a:r>
                        <a:rPr lang="en-GB" sz="2100">
                          <a:effectLst/>
                        </a:rPr>
                        <a:t> </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2643883476"/>
                  </a:ext>
                </a:extLst>
              </a:tr>
              <a:tr h="747109">
                <a:tc>
                  <a:txBody>
                    <a:bodyPr/>
                    <a:lstStyle/>
                    <a:p>
                      <a:pPr>
                        <a:lnSpc>
                          <a:spcPct val="107000"/>
                        </a:lnSpc>
                        <a:spcAft>
                          <a:spcPts val="0"/>
                        </a:spcAft>
                      </a:pPr>
                      <a:r>
                        <a:rPr lang="en-GB" sz="2100">
                          <a:effectLst/>
                        </a:rPr>
                        <a:t>Wednesday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endParaRPr lang="en-GB" sz="2100" dirty="0">
                        <a:effectLst/>
                      </a:endParaRPr>
                    </a:p>
                  </a:txBody>
                  <a:tcPr marL="68580" marR="68580" marT="34290" marB="34290">
                    <a:solidFill>
                      <a:schemeClr val="accent6">
                        <a:lumMod val="40000"/>
                        <a:lumOff val="60000"/>
                      </a:schemeClr>
                    </a:solidFill>
                  </a:tcPr>
                </a:tc>
                <a:tc>
                  <a:txBody>
                    <a:bodyPr/>
                    <a:lstStyle/>
                    <a:p>
                      <a:pPr>
                        <a:lnSpc>
                          <a:spcPct val="107000"/>
                        </a:lnSpc>
                        <a:spcAft>
                          <a:spcPts val="0"/>
                        </a:spcAft>
                      </a:pPr>
                      <a:r>
                        <a:rPr lang="en-GB" sz="2100" dirty="0">
                          <a:effectLst/>
                        </a:rPr>
                        <a:t>B</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3">
                        <a:lumMod val="40000"/>
                        <a:lumOff val="60000"/>
                      </a:schemeClr>
                    </a:solidFill>
                  </a:tcPr>
                </a:tc>
                <a:tc>
                  <a:txBody>
                    <a:bodyPr/>
                    <a:lstStyle/>
                    <a:p>
                      <a:pPr>
                        <a:lnSpc>
                          <a:spcPct val="107000"/>
                        </a:lnSpc>
                        <a:spcAft>
                          <a:spcPts val="0"/>
                        </a:spcAft>
                      </a:pPr>
                      <a:r>
                        <a:rPr lang="en-GB" sz="2100">
                          <a:effectLst/>
                        </a:rPr>
                        <a:t>Enrichment</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A</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2">
                        <a:lumMod val="40000"/>
                        <a:lumOff val="60000"/>
                      </a:schemeClr>
                    </a:solidFill>
                  </a:tcPr>
                </a:tc>
                <a:extLst>
                  <a:ext uri="{0D108BD9-81ED-4DB2-BD59-A6C34878D82A}">
                    <a16:rowId xmlns:a16="http://schemas.microsoft.com/office/drawing/2014/main" val="4288414288"/>
                  </a:ext>
                </a:extLst>
              </a:tr>
              <a:tr h="747109">
                <a:tc>
                  <a:txBody>
                    <a:bodyPr/>
                    <a:lstStyle/>
                    <a:p>
                      <a:pPr>
                        <a:lnSpc>
                          <a:spcPct val="107000"/>
                        </a:lnSpc>
                        <a:spcAft>
                          <a:spcPts val="0"/>
                        </a:spcAft>
                      </a:pPr>
                      <a:r>
                        <a:rPr lang="en-GB" sz="2100">
                          <a:effectLst/>
                        </a:rPr>
                        <a:t>Thursday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r>
                        <a:rPr lang="en-GB" sz="2100" dirty="0">
                          <a:effectLst/>
                        </a:rPr>
                        <a:t>E</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6">
                        <a:lumMod val="40000"/>
                        <a:lumOff val="60000"/>
                      </a:schemeClr>
                    </a:solidFill>
                  </a:tcPr>
                </a:tc>
                <a:tc>
                  <a:txBody>
                    <a:bodyPr/>
                    <a:lstStyle/>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rgbClr val="F8CBAD"/>
                    </a:solidFill>
                  </a:tcPr>
                </a:tc>
                <a:tc>
                  <a:txBody>
                    <a:bodyPr/>
                    <a:lstStyle/>
                    <a:p>
                      <a:pPr>
                        <a:lnSpc>
                          <a:spcPct val="107000"/>
                        </a:lnSpc>
                        <a:spcAft>
                          <a:spcPts val="0"/>
                        </a:spcAft>
                      </a:pPr>
                      <a:endParaRPr lang="en-GB" sz="2100" dirty="0">
                        <a:effectLst/>
                      </a:endParaRPr>
                    </a:p>
                  </a:txBody>
                  <a:tcPr marL="68580" marR="68580" marT="34290" marB="34290">
                    <a:solidFill>
                      <a:srgbClr val="DBDBDB"/>
                    </a:solidFill>
                  </a:tcPr>
                </a:tc>
                <a:tc>
                  <a:txBody>
                    <a:bodyPr/>
                    <a:lstStyle/>
                    <a:p>
                      <a:pPr>
                        <a:lnSpc>
                          <a:spcPct val="107000"/>
                        </a:lnSpc>
                        <a:spcAft>
                          <a:spcPts val="0"/>
                        </a:spcAft>
                      </a:pPr>
                      <a:r>
                        <a:rPr lang="en-GB" sz="2100" dirty="0">
                          <a:effectLst/>
                        </a:rPr>
                        <a:t>B</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3">
                        <a:lumMod val="40000"/>
                        <a:lumOff val="60000"/>
                      </a:schemeClr>
                    </a:solidFill>
                  </a:tcPr>
                </a:tc>
                <a:extLst>
                  <a:ext uri="{0D108BD9-81ED-4DB2-BD59-A6C34878D82A}">
                    <a16:rowId xmlns:a16="http://schemas.microsoft.com/office/drawing/2014/main" val="1049660616"/>
                  </a:ext>
                </a:extLst>
              </a:tr>
              <a:tr h="747109">
                <a:tc>
                  <a:txBody>
                    <a:bodyPr/>
                    <a:lstStyle/>
                    <a:p>
                      <a:pPr>
                        <a:lnSpc>
                          <a:spcPct val="107000"/>
                        </a:lnSpc>
                        <a:spcAft>
                          <a:spcPts val="0"/>
                        </a:spcAft>
                      </a:pPr>
                      <a:r>
                        <a:rPr lang="en-GB" sz="2100" dirty="0">
                          <a:effectLst/>
                        </a:rPr>
                        <a:t>Friday</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a:lnSpc>
                          <a:spcPct val="107000"/>
                        </a:lnSpc>
                        <a:spcAft>
                          <a:spcPts val="0"/>
                        </a:spcAft>
                      </a:pPr>
                      <a:endParaRPr lang="en-GB" sz="2100" dirty="0">
                        <a:effectLst/>
                      </a:endParaRPr>
                    </a:p>
                  </a:txBody>
                  <a:tcPr marL="68580" marR="68580" marT="34290" marB="34290">
                    <a:solidFill>
                      <a:srgbClr val="C5E0B4"/>
                    </a:solidFill>
                  </a:tcPr>
                </a:tc>
                <a:tc>
                  <a:txBody>
                    <a:bodyPr/>
                    <a:lstStyle/>
                    <a:p>
                      <a:pPr>
                        <a:lnSpc>
                          <a:spcPct val="107000"/>
                        </a:lnSpc>
                        <a:spcAft>
                          <a:spcPts val="0"/>
                        </a:spcAft>
                      </a:pPr>
                      <a:endParaRPr lang="en-GB" sz="2100" dirty="0">
                        <a:effectLst/>
                      </a:endParaRPr>
                    </a:p>
                  </a:txBody>
                  <a:tcPr marL="68580" marR="68580" marT="34290" marB="34290">
                    <a:solidFill>
                      <a:schemeClr val="accent3">
                        <a:lumMod val="40000"/>
                        <a:lumOff val="60000"/>
                      </a:schemeClr>
                    </a:solidFill>
                  </a:tcPr>
                </a:tc>
                <a:tc>
                  <a:txBody>
                    <a:bodyPr/>
                    <a:lstStyle/>
                    <a:p>
                      <a:pPr>
                        <a:lnSpc>
                          <a:spcPct val="107000"/>
                        </a:lnSpc>
                        <a:spcAft>
                          <a:spcPts val="0"/>
                        </a:spcAft>
                      </a:pPr>
                      <a:r>
                        <a:rPr lang="en-GB" sz="2100" dirty="0">
                          <a:effectLst/>
                        </a:rPr>
                        <a:t>A</a:t>
                      </a:r>
                    </a:p>
                    <a:p>
                      <a:pPr>
                        <a:lnSpc>
                          <a:spcPct val="107000"/>
                        </a:lnSpc>
                        <a:spcAft>
                          <a:spcPts val="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solidFill>
                      <a:schemeClr val="accent2">
                        <a:lumMod val="40000"/>
                        <a:lumOff val="60000"/>
                      </a:schemeClr>
                    </a:solidFill>
                  </a:tcPr>
                </a:tc>
                <a:tc>
                  <a:txBody>
                    <a:bodyPr/>
                    <a:lstStyle/>
                    <a:p>
                      <a:pPr>
                        <a:lnSpc>
                          <a:spcPct val="107000"/>
                        </a:lnSpc>
                        <a:spcAft>
                          <a:spcPts val="0"/>
                        </a:spcAft>
                      </a:pPr>
                      <a:r>
                        <a:rPr lang="en-GB" sz="2100" dirty="0">
                          <a:effectLst/>
                        </a:rPr>
                        <a:t>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621413386"/>
                  </a:ext>
                </a:extLst>
              </a:tr>
            </a:tbl>
          </a:graphicData>
        </a:graphic>
      </p:graphicFrame>
    </p:spTree>
    <p:extLst>
      <p:ext uri="{BB962C8B-B14F-4D97-AF65-F5344CB8AC3E}">
        <p14:creationId xmlns:p14="http://schemas.microsoft.com/office/powerpoint/2010/main" val="367566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D96E-9178-FBEF-418B-BAF65F459412}"/>
              </a:ext>
            </a:extLst>
          </p:cNvPr>
          <p:cNvSpPr>
            <a:spLocks noGrp="1"/>
          </p:cNvSpPr>
          <p:nvPr>
            <p:ph type="title"/>
          </p:nvPr>
        </p:nvSpPr>
        <p:spPr>
          <a:xfrm>
            <a:off x="488442" y="1818158"/>
            <a:ext cx="2585466" cy="2506718"/>
          </a:xfrm>
        </p:spPr>
        <p:txBody>
          <a:bodyPr vert="horz" lIns="68580" tIns="34290" rIns="68580" bIns="34290" rtlCol="0" anchor="b">
            <a:normAutofit/>
          </a:bodyPr>
          <a:lstStyle/>
          <a:p>
            <a:r>
              <a:rPr lang="en-US" sz="4050"/>
              <a:t>Retrieval Practice</a:t>
            </a:r>
            <a:br>
              <a:rPr lang="en-US" sz="4050"/>
            </a:br>
            <a:r>
              <a:rPr lang="en-US" sz="4050"/>
              <a:t>Interleaving</a:t>
            </a:r>
            <a:br>
              <a:rPr lang="en-US" sz="4050"/>
            </a:br>
            <a:r>
              <a:rPr lang="en-US" sz="4050"/>
              <a:t>Spacing</a:t>
            </a:r>
          </a:p>
        </p:txBody>
      </p:sp>
      <p:pic>
        <p:nvPicPr>
          <p:cNvPr id="12" name="Picture 11" descr="Person writing on a notepad">
            <a:extLst>
              <a:ext uri="{FF2B5EF4-FFF2-40B4-BE49-F238E27FC236}">
                <a16:creationId xmlns:a16="http://schemas.microsoft.com/office/drawing/2014/main" id="{8339161A-15AB-4CBC-83A2-711ECCE66475}"/>
              </a:ext>
            </a:extLst>
          </p:cNvPr>
          <p:cNvPicPr>
            <a:picLocks noChangeAspect="1"/>
          </p:cNvPicPr>
          <p:nvPr/>
        </p:nvPicPr>
        <p:blipFill rotWithShape="1">
          <a:blip r:embed="rId2">
            <a:alphaModFix/>
          </a:blip>
          <a:srcRect r="-9" b="2443"/>
          <a:stretch/>
        </p:blipFill>
        <p:spPr>
          <a:xfrm>
            <a:off x="4541504" y="1818158"/>
            <a:ext cx="4602496" cy="3562350"/>
          </a:xfrm>
          <a:custGeom>
            <a:avLst/>
            <a:gdLst/>
            <a:ahLst/>
            <a:cxnLst/>
            <a:rect l="l" t="t" r="r" b="b"/>
            <a:pathLst>
              <a:path w="8860407" h="6858000">
                <a:moveTo>
                  <a:pt x="0" y="0"/>
                </a:moveTo>
                <a:lnTo>
                  <a:pt x="8860407" y="0"/>
                </a:lnTo>
                <a:lnTo>
                  <a:pt x="8860407" y="6858000"/>
                </a:lnTo>
                <a:lnTo>
                  <a:pt x="661049" y="6858000"/>
                </a:lnTo>
                <a:lnTo>
                  <a:pt x="832672" y="6662026"/>
                </a:lnTo>
                <a:cubicBezTo>
                  <a:pt x="1465328" y="5866432"/>
                  <a:pt x="1845374" y="4846462"/>
                  <a:pt x="1845374" y="3734370"/>
                </a:cubicBezTo>
                <a:cubicBezTo>
                  <a:pt x="1845374" y="2244963"/>
                  <a:pt x="1163691" y="920792"/>
                  <a:pt x="106458" y="79568"/>
                </a:cubicBezTo>
                <a:close/>
              </a:path>
            </a:pathLst>
          </a:custGeom>
        </p:spPr>
      </p:pic>
    </p:spTree>
    <p:extLst>
      <p:ext uri="{BB962C8B-B14F-4D97-AF65-F5344CB8AC3E}">
        <p14:creationId xmlns:p14="http://schemas.microsoft.com/office/powerpoint/2010/main" val="159509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DB2A-6DBB-2039-34D0-87F95363116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A0DB91E-F626-7C88-626B-94A3A3DFFA4B}"/>
              </a:ext>
            </a:extLst>
          </p:cNvPr>
          <p:cNvSpPr>
            <a:spLocks noGrp="1"/>
          </p:cNvSpPr>
          <p:nvPr>
            <p:ph type="body" idx="1"/>
          </p:nvPr>
        </p:nvSpPr>
        <p:spPr>
          <a:xfrm>
            <a:off x="273939" y="337619"/>
            <a:ext cx="8003286" cy="661869"/>
          </a:xfrm>
        </p:spPr>
        <p:txBody>
          <a:bodyPr>
            <a:normAutofit/>
          </a:bodyPr>
          <a:lstStyle/>
          <a:p>
            <a:r>
              <a:rPr lang="en-GB" sz="2800"/>
              <a:t>Ebbinghaus' Forgetting Curve</a:t>
            </a:r>
          </a:p>
        </p:txBody>
      </p:sp>
      <p:pic>
        <p:nvPicPr>
          <p:cNvPr id="7" name="Picture 7" descr="Diagram&#10;&#10;Description automatically generated">
            <a:extLst>
              <a:ext uri="{FF2B5EF4-FFF2-40B4-BE49-F238E27FC236}">
                <a16:creationId xmlns:a16="http://schemas.microsoft.com/office/drawing/2014/main" id="{0D98AF7F-7B68-BE7E-B767-50ED138B2E58}"/>
              </a:ext>
            </a:extLst>
          </p:cNvPr>
          <p:cNvPicPr>
            <a:picLocks noChangeAspect="1"/>
          </p:cNvPicPr>
          <p:nvPr/>
        </p:nvPicPr>
        <p:blipFill>
          <a:blip r:embed="rId2"/>
          <a:stretch>
            <a:fillRect/>
          </a:stretch>
        </p:blipFill>
        <p:spPr>
          <a:xfrm>
            <a:off x="-280916" y="885304"/>
            <a:ext cx="10796516" cy="5543847"/>
          </a:xfrm>
          <a:prstGeom prst="rect">
            <a:avLst/>
          </a:prstGeom>
        </p:spPr>
      </p:pic>
    </p:spTree>
    <p:extLst>
      <p:ext uri="{BB962C8B-B14F-4D97-AF65-F5344CB8AC3E}">
        <p14:creationId xmlns:p14="http://schemas.microsoft.com/office/powerpoint/2010/main" val="428803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530F56-99DA-407D-85A9-94DFEBA113A3}"/>
              </a:ext>
            </a:extLst>
          </p:cNvPr>
          <p:cNvSpPr/>
          <p:nvPr/>
        </p:nvSpPr>
        <p:spPr>
          <a:xfrm>
            <a:off x="-328190" y="871835"/>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Who we are and what we do</a:t>
            </a:r>
          </a:p>
        </p:txBody>
      </p:sp>
      <p:sp>
        <p:nvSpPr>
          <p:cNvPr id="4" name="Content Placeholder 2">
            <a:extLst>
              <a:ext uri="{FF2B5EF4-FFF2-40B4-BE49-F238E27FC236}">
                <a16:creationId xmlns:a16="http://schemas.microsoft.com/office/drawing/2014/main" id="{517F53D5-9963-4BA6-86B3-A67E587D9219}"/>
              </a:ext>
            </a:extLst>
          </p:cNvPr>
          <p:cNvSpPr txBox="1">
            <a:spLocks/>
          </p:cNvSpPr>
          <p:nvPr/>
        </p:nvSpPr>
        <p:spPr>
          <a:xfrm>
            <a:off x="-510126" y="1845434"/>
            <a:ext cx="10523822" cy="349532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b="1" dirty="0"/>
              <a:t>Mrs Cooper </a:t>
            </a:r>
            <a:r>
              <a:rPr lang="en-GB" dirty="0"/>
              <a:t>– Director of Sixth Form</a:t>
            </a:r>
          </a:p>
          <a:p>
            <a:pPr>
              <a:lnSpc>
                <a:spcPct val="100000"/>
              </a:lnSpc>
            </a:pPr>
            <a:r>
              <a:rPr lang="en-GB" b="1" dirty="0"/>
              <a:t>Miss Weaver </a:t>
            </a:r>
            <a:r>
              <a:rPr lang="en-GB" dirty="0"/>
              <a:t>– Head of Year 12</a:t>
            </a:r>
            <a:endParaRPr lang="en-GB" dirty="0">
              <a:ea typeface="Calibri"/>
              <a:cs typeface="Calibri"/>
            </a:endParaRPr>
          </a:p>
          <a:p>
            <a:pPr>
              <a:lnSpc>
                <a:spcPct val="100000"/>
              </a:lnSpc>
            </a:pPr>
            <a:r>
              <a:rPr lang="en-GB" b="1" dirty="0"/>
              <a:t>Mrs Curtis </a:t>
            </a:r>
            <a:r>
              <a:rPr lang="en-GB" dirty="0"/>
              <a:t>– Head of Year 13</a:t>
            </a:r>
            <a:endParaRPr lang="en-GB" dirty="0">
              <a:ea typeface="Calibri"/>
              <a:cs typeface="Calibri"/>
            </a:endParaRPr>
          </a:p>
          <a:p>
            <a:pPr>
              <a:lnSpc>
                <a:spcPct val="100000"/>
              </a:lnSpc>
            </a:pPr>
            <a:r>
              <a:rPr lang="en-GB" b="1" dirty="0"/>
              <a:t>Mrs Wellings </a:t>
            </a:r>
            <a:r>
              <a:rPr lang="en-GB" dirty="0"/>
              <a:t>– Sixth Form Administrator</a:t>
            </a:r>
            <a:endParaRPr lang="en-GB" dirty="0">
              <a:ea typeface="Calibri"/>
              <a:cs typeface="Calibri"/>
            </a:endParaRPr>
          </a:p>
          <a:p>
            <a:pPr>
              <a:lnSpc>
                <a:spcPct val="100000"/>
              </a:lnSpc>
            </a:pPr>
            <a:r>
              <a:rPr lang="en-GB" dirty="0"/>
              <a:t>Tutor Team</a:t>
            </a:r>
            <a:endParaRPr lang="en-GB" dirty="0">
              <a:ea typeface="Calibri"/>
              <a:cs typeface="Calibri"/>
            </a:endParaRPr>
          </a:p>
          <a:p>
            <a:pPr>
              <a:lnSpc>
                <a:spcPct val="100000"/>
              </a:lnSpc>
            </a:pPr>
            <a:r>
              <a:rPr lang="en-GB" b="1" dirty="0"/>
              <a:t>Wendy Baddeley </a:t>
            </a:r>
            <a:r>
              <a:rPr lang="en-GB" dirty="0"/>
              <a:t>- Wellbeing counsellor</a:t>
            </a:r>
            <a:endParaRPr lang="en-GB" dirty="0">
              <a:ea typeface="Calibri"/>
              <a:cs typeface="Calibri"/>
            </a:endParaRPr>
          </a:p>
          <a:p>
            <a:pPr>
              <a:lnSpc>
                <a:spcPct val="100000"/>
              </a:lnSpc>
            </a:pPr>
            <a:r>
              <a:rPr lang="en-GB" b="1" dirty="0"/>
              <a:t>Becky Green </a:t>
            </a:r>
            <a:r>
              <a:rPr lang="en-GB" dirty="0"/>
              <a:t>- Careers advisor</a:t>
            </a:r>
            <a:endParaRPr lang="en-GB" dirty="0">
              <a:cs typeface="Calibri"/>
            </a:endParaRPr>
          </a:p>
        </p:txBody>
      </p:sp>
    </p:spTree>
    <p:extLst>
      <p:ext uri="{BB962C8B-B14F-4D97-AF65-F5344CB8AC3E}">
        <p14:creationId xmlns:p14="http://schemas.microsoft.com/office/powerpoint/2010/main" val="2847212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1F6BC9-288A-46A1-920C-76DDF46C0AE9}"/>
              </a:ext>
            </a:extLst>
          </p:cNvPr>
          <p:cNvSpPr>
            <a:spLocks noGrp="1"/>
          </p:cNvSpPr>
          <p:nvPr>
            <p:ph type="body" idx="1"/>
          </p:nvPr>
        </p:nvSpPr>
        <p:spPr>
          <a:xfrm>
            <a:off x="435044" y="1928813"/>
            <a:ext cx="7886700" cy="3537709"/>
          </a:xfrm>
        </p:spPr>
        <p:txBody>
          <a:bodyPr vert="horz" lIns="91440" tIns="45720" rIns="91440" bIns="45720" rtlCol="0" anchor="t">
            <a:normAutofit fontScale="77500" lnSpcReduction="20000"/>
          </a:bodyPr>
          <a:lstStyle/>
          <a:p>
            <a:pPr marL="342900" indent="-342900">
              <a:buFont typeface="Arial" panose="020B0604020202020204" pitchFamily="34" charset="0"/>
              <a:buChar char="•"/>
            </a:pPr>
            <a:r>
              <a:rPr lang="en-GB"/>
              <a:t>Another key element of our Personalised Programme of Study is PSHE</a:t>
            </a:r>
            <a:endParaRPr lang="en-GB">
              <a:cs typeface="Calibri"/>
            </a:endParaRPr>
          </a:p>
          <a:p>
            <a:pPr marL="342900" indent="-342900">
              <a:buFont typeface="Arial" panose="020B0604020202020204" pitchFamily="34" charset="0"/>
              <a:buChar char="•"/>
            </a:pPr>
            <a:r>
              <a:rPr lang="en-GB">
                <a:cs typeface="Calibri"/>
              </a:rPr>
              <a:t>Delivered by tutor p3 every Monday</a:t>
            </a:r>
          </a:p>
          <a:p>
            <a:pPr marL="342900" indent="-342900">
              <a:buFont typeface="Arial" panose="020B0604020202020204" pitchFamily="34" charset="0"/>
              <a:buChar char="•"/>
            </a:pPr>
            <a:r>
              <a:rPr lang="en-GB"/>
              <a:t>These sessions are compulsory and are again, another enhancing element of Sixth Form.</a:t>
            </a:r>
            <a:endParaRPr lang="en-GB">
              <a:cs typeface="Calibri"/>
            </a:endParaRPr>
          </a:p>
          <a:p>
            <a:pPr marL="342900" indent="-342900">
              <a:buFont typeface="Arial" panose="020B0604020202020204" pitchFamily="34" charset="0"/>
              <a:buChar char="•"/>
            </a:pPr>
            <a:r>
              <a:rPr lang="en-GB"/>
              <a:t>Team Building</a:t>
            </a:r>
            <a:endParaRPr lang="en-GB">
              <a:cs typeface="Calibri"/>
            </a:endParaRPr>
          </a:p>
          <a:p>
            <a:pPr marL="342900" indent="-342900">
              <a:buFont typeface="Arial" panose="020B0604020202020204" pitchFamily="34" charset="0"/>
              <a:buChar char="•"/>
            </a:pPr>
            <a:r>
              <a:rPr lang="en-GB"/>
              <a:t>Healthy Lifestyles and Relationships</a:t>
            </a:r>
            <a:endParaRPr lang="en-GB">
              <a:cs typeface="Calibri"/>
            </a:endParaRPr>
          </a:p>
          <a:p>
            <a:pPr marL="342900" indent="-342900">
              <a:buFont typeface="Arial" panose="020B0604020202020204" pitchFamily="34" charset="0"/>
              <a:buChar char="•"/>
            </a:pPr>
            <a:r>
              <a:rPr lang="en-GB"/>
              <a:t>Sexual Health</a:t>
            </a:r>
            <a:endParaRPr lang="en-GB">
              <a:cs typeface="Calibri"/>
            </a:endParaRPr>
          </a:p>
          <a:p>
            <a:pPr marL="342900" indent="-342900">
              <a:buFont typeface="Arial" panose="020B0604020202020204" pitchFamily="34" charset="0"/>
              <a:buChar char="•"/>
            </a:pPr>
            <a:r>
              <a:rPr lang="en-GB"/>
              <a:t>Managing Risks</a:t>
            </a:r>
            <a:endParaRPr lang="en-GB">
              <a:cs typeface="Calibri"/>
            </a:endParaRPr>
          </a:p>
          <a:p>
            <a:pPr marL="342900" indent="-342900">
              <a:buFont typeface="Arial" panose="020B0604020202020204" pitchFamily="34" charset="0"/>
              <a:buChar char="•"/>
            </a:pPr>
            <a:r>
              <a:rPr lang="en-GB"/>
              <a:t>Bullying, Abuse and Discrimination</a:t>
            </a:r>
            <a:endParaRPr lang="en-GB">
              <a:cs typeface="Calibri"/>
            </a:endParaRPr>
          </a:p>
          <a:p>
            <a:pPr marL="342900" indent="-342900">
              <a:buFont typeface="Arial" panose="020B0604020202020204" pitchFamily="34" charset="0"/>
              <a:buChar char="•"/>
            </a:pPr>
            <a:r>
              <a:rPr lang="en-GB"/>
              <a:t>Work Experience</a:t>
            </a:r>
            <a:endParaRPr lang="en-GB">
              <a:cs typeface="Calibri"/>
            </a:endParaRPr>
          </a:p>
          <a:p>
            <a:pPr marL="342900" indent="-342900">
              <a:buFont typeface="Arial" panose="020B0604020202020204" pitchFamily="34" charset="0"/>
              <a:buChar char="•"/>
            </a:pPr>
            <a:r>
              <a:rPr lang="en-GB"/>
              <a:t>Studying / Exams / Wellbeing</a:t>
            </a:r>
            <a:endParaRPr lang="en-GB">
              <a:cs typeface="Calibri"/>
            </a:endParaRPr>
          </a:p>
          <a:p>
            <a:pPr marL="342900" indent="-342900">
              <a:buFont typeface="Arial" panose="020B0604020202020204" pitchFamily="34" charset="0"/>
              <a:buChar char="•"/>
            </a:pPr>
            <a:endParaRPr lang="en-GB"/>
          </a:p>
        </p:txBody>
      </p:sp>
      <p:sp>
        <p:nvSpPr>
          <p:cNvPr id="4" name="Rectangle 3">
            <a:extLst>
              <a:ext uri="{FF2B5EF4-FFF2-40B4-BE49-F238E27FC236}">
                <a16:creationId xmlns:a16="http://schemas.microsoft.com/office/drawing/2014/main" id="{DDC0BACB-DCF7-4B37-9EA1-3DE23AEDFDD4}"/>
              </a:ext>
            </a:extLst>
          </p:cNvPr>
          <p:cNvSpPr/>
          <p:nvPr/>
        </p:nvSpPr>
        <p:spPr>
          <a:xfrm>
            <a:off x="-1180105" y="324891"/>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Structure of the Year</a:t>
            </a:r>
          </a:p>
        </p:txBody>
      </p:sp>
      <p:sp>
        <p:nvSpPr>
          <p:cNvPr id="5" name="Rectangle 4">
            <a:extLst>
              <a:ext uri="{FF2B5EF4-FFF2-40B4-BE49-F238E27FC236}">
                <a16:creationId xmlns:a16="http://schemas.microsoft.com/office/drawing/2014/main" id="{452CABF8-0B52-4B2F-908F-535E20394FAE}"/>
              </a:ext>
            </a:extLst>
          </p:cNvPr>
          <p:cNvSpPr/>
          <p:nvPr/>
        </p:nvSpPr>
        <p:spPr>
          <a:xfrm>
            <a:off x="1548234" y="976318"/>
            <a:ext cx="7595766" cy="769441"/>
          </a:xfrm>
          <a:prstGeom prst="rect">
            <a:avLst/>
          </a:prstGeom>
          <a:noFill/>
        </p:spPr>
        <p:txBody>
          <a:bodyPr wrap="square" lIns="91440" tIns="45720" rIns="91440" bIns="45720">
            <a:spAutoFit/>
          </a:bodyPr>
          <a:lstStyle/>
          <a:p>
            <a:pPr algn="ctr"/>
            <a:r>
              <a:rPr lang="en-US" sz="4400">
                <a:ln w="0"/>
                <a:effectLst>
                  <a:outerShdw blurRad="38100" dist="19050" dir="2700000" algn="tl" rotWithShape="0">
                    <a:schemeClr val="dk1">
                      <a:alpha val="40000"/>
                    </a:schemeClr>
                  </a:outerShdw>
                </a:effectLst>
              </a:rPr>
              <a:t>-PSHE</a:t>
            </a:r>
            <a:endParaRPr lang="en-US" sz="44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2559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1F6BC9-288A-46A1-920C-76DDF46C0AE9}"/>
              </a:ext>
            </a:extLst>
          </p:cNvPr>
          <p:cNvSpPr>
            <a:spLocks noGrp="1"/>
          </p:cNvSpPr>
          <p:nvPr>
            <p:ph type="body" idx="1"/>
          </p:nvPr>
        </p:nvSpPr>
        <p:spPr>
          <a:xfrm>
            <a:off x="435044" y="1928813"/>
            <a:ext cx="7886700" cy="3537709"/>
          </a:xfrm>
        </p:spPr>
        <p:txBody>
          <a:bodyPr>
            <a:normAutofit/>
          </a:bodyPr>
          <a:lstStyle/>
          <a:p>
            <a:pPr marL="342900" indent="-342900">
              <a:buFont typeface="Arial" panose="020B0604020202020204" pitchFamily="34" charset="0"/>
              <a:buChar char="•"/>
            </a:pPr>
            <a:r>
              <a:rPr lang="en-GB"/>
              <a:t>Beginning the UCAS and </a:t>
            </a:r>
            <a:r>
              <a:rPr lang="en-GB" err="1"/>
              <a:t>unifrog</a:t>
            </a:r>
            <a:r>
              <a:rPr lang="en-GB"/>
              <a:t> process </a:t>
            </a:r>
          </a:p>
          <a:p>
            <a:pPr marL="342900" indent="-342900">
              <a:buFont typeface="Arial" panose="020B0604020202020204" pitchFamily="34" charset="0"/>
              <a:buChar char="•"/>
            </a:pPr>
            <a:r>
              <a:rPr lang="en-GB"/>
              <a:t>Apprenticeship Talks</a:t>
            </a:r>
          </a:p>
          <a:p>
            <a:pPr marL="342900" indent="-342900">
              <a:buFont typeface="Arial" panose="020B0604020202020204" pitchFamily="34" charset="0"/>
              <a:buChar char="•"/>
            </a:pPr>
            <a:r>
              <a:rPr lang="en-GB"/>
              <a:t>Careers Fair</a:t>
            </a:r>
          </a:p>
          <a:p>
            <a:pPr marL="342900" indent="-342900">
              <a:buFont typeface="Arial" panose="020B0604020202020204" pitchFamily="34" charset="0"/>
              <a:buChar char="•"/>
            </a:pPr>
            <a:endParaRPr lang="en-GB"/>
          </a:p>
        </p:txBody>
      </p:sp>
      <p:sp>
        <p:nvSpPr>
          <p:cNvPr id="4" name="Rectangle 3">
            <a:extLst>
              <a:ext uri="{FF2B5EF4-FFF2-40B4-BE49-F238E27FC236}">
                <a16:creationId xmlns:a16="http://schemas.microsoft.com/office/drawing/2014/main" id="{DDC0BACB-DCF7-4B37-9EA1-3DE23AEDFDD4}"/>
              </a:ext>
            </a:extLst>
          </p:cNvPr>
          <p:cNvSpPr/>
          <p:nvPr/>
        </p:nvSpPr>
        <p:spPr>
          <a:xfrm>
            <a:off x="-1180105" y="324891"/>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Structure of the Year</a:t>
            </a:r>
          </a:p>
        </p:txBody>
      </p:sp>
      <p:sp>
        <p:nvSpPr>
          <p:cNvPr id="5" name="Rectangle 4">
            <a:extLst>
              <a:ext uri="{FF2B5EF4-FFF2-40B4-BE49-F238E27FC236}">
                <a16:creationId xmlns:a16="http://schemas.microsoft.com/office/drawing/2014/main" id="{452CABF8-0B52-4B2F-908F-535E20394FAE}"/>
              </a:ext>
            </a:extLst>
          </p:cNvPr>
          <p:cNvSpPr/>
          <p:nvPr/>
        </p:nvSpPr>
        <p:spPr>
          <a:xfrm>
            <a:off x="435044" y="1006757"/>
            <a:ext cx="7595766" cy="584775"/>
          </a:xfrm>
          <a:prstGeom prst="rect">
            <a:avLst/>
          </a:prstGeom>
          <a:noFill/>
        </p:spPr>
        <p:txBody>
          <a:bodyPr wrap="square" lIns="91440" tIns="45720" rIns="91440" bIns="45720" anchor="t">
            <a:spAutoFit/>
          </a:bodyPr>
          <a:lstStyle/>
          <a:p>
            <a:pPr algn="ctr"/>
            <a:r>
              <a:rPr lang="en-US" sz="3200" dirty="0">
                <a:ln w="0"/>
                <a:effectLst>
                  <a:outerShdw blurRad="38100" dist="19050" dir="2700000" algn="tl" rotWithShape="0">
                    <a:schemeClr val="dk1">
                      <a:alpha val="40000"/>
                    </a:schemeClr>
                  </a:outerShdw>
                </a:effectLst>
              </a:rPr>
              <a:t>-Festival of Futures (19th May)</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descr="Image.jpeg">
            <a:extLst>
              <a:ext uri="{FF2B5EF4-FFF2-40B4-BE49-F238E27FC236}">
                <a16:creationId xmlns:a16="http://schemas.microsoft.com/office/drawing/2014/main" id="{92E3421D-E879-415D-B252-C9DEC47F1372}"/>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726539" y="2699145"/>
            <a:ext cx="4982417" cy="3383603"/>
          </a:xfrm>
          <a:prstGeom prst="rect">
            <a:avLst/>
          </a:prstGeom>
          <a:noFill/>
          <a:ln>
            <a:noFill/>
          </a:ln>
        </p:spPr>
      </p:pic>
    </p:spTree>
    <p:extLst>
      <p:ext uri="{BB962C8B-B14F-4D97-AF65-F5344CB8AC3E}">
        <p14:creationId xmlns:p14="http://schemas.microsoft.com/office/powerpoint/2010/main" val="204812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C9AEC1-9F0B-4144-B531-FE3B7846A677}"/>
              </a:ext>
            </a:extLst>
          </p:cNvPr>
          <p:cNvSpPr>
            <a:spLocks noGrp="1"/>
          </p:cNvSpPr>
          <p:nvPr>
            <p:ph idx="1"/>
          </p:nvPr>
        </p:nvSpPr>
        <p:spPr>
          <a:xfrm>
            <a:off x="0" y="1791246"/>
            <a:ext cx="8258175" cy="3638004"/>
          </a:xfrm>
        </p:spPr>
        <p:txBody>
          <a:bodyPr>
            <a:normAutofit/>
          </a:bodyPr>
          <a:lstStyle/>
          <a:p>
            <a:r>
              <a:rPr lang="en-GB"/>
              <a:t>Useful for logging competencies/evidence of achievements</a:t>
            </a:r>
          </a:p>
          <a:p>
            <a:r>
              <a:rPr lang="en-GB"/>
              <a:t>Careers and FE guidance</a:t>
            </a:r>
          </a:p>
          <a:p>
            <a:r>
              <a:rPr lang="en-GB"/>
              <a:t>University applications</a:t>
            </a:r>
          </a:p>
          <a:p>
            <a:r>
              <a:rPr lang="en-GB"/>
              <a:t>Work experience</a:t>
            </a:r>
          </a:p>
        </p:txBody>
      </p:sp>
      <p:sp>
        <p:nvSpPr>
          <p:cNvPr id="4" name="Rectangle 3">
            <a:extLst>
              <a:ext uri="{FF2B5EF4-FFF2-40B4-BE49-F238E27FC236}">
                <a16:creationId xmlns:a16="http://schemas.microsoft.com/office/drawing/2014/main" id="{2072F956-98DA-4A63-9591-5E952A6AA572}"/>
              </a:ext>
            </a:extLst>
          </p:cNvPr>
          <p:cNvSpPr/>
          <p:nvPr/>
        </p:nvSpPr>
        <p:spPr>
          <a:xfrm>
            <a:off x="-1180105" y="324891"/>
            <a:ext cx="7595766" cy="769441"/>
          </a:xfrm>
          <a:prstGeom prst="rect">
            <a:avLst/>
          </a:prstGeom>
          <a:noFill/>
        </p:spPr>
        <p:txBody>
          <a:bodyPr wrap="square" lIns="91440" tIns="45720" rIns="91440" bIns="45720">
            <a:spAutoFit/>
          </a:bodyPr>
          <a:lstStyle/>
          <a:p>
            <a:pPr algn="ctr"/>
            <a:r>
              <a:rPr lang="en-US" sz="4400" b="0" cap="none" spc="0" err="1">
                <a:ln w="0"/>
                <a:solidFill>
                  <a:schemeClr val="tx1"/>
                </a:solidFill>
                <a:effectLst>
                  <a:outerShdw blurRad="38100" dist="19050" dir="2700000" algn="tl" rotWithShape="0">
                    <a:schemeClr val="dk1">
                      <a:alpha val="40000"/>
                    </a:schemeClr>
                  </a:outerShdw>
                </a:effectLst>
              </a:rPr>
              <a:t>Unifrog</a:t>
            </a:r>
            <a:endParaRPr lang="en-US" sz="4400" b="0" cap="none" spc="0">
              <a:ln w="0"/>
              <a:solidFill>
                <a:schemeClr val="tx1"/>
              </a:solidFill>
              <a:effectLst>
                <a:outerShdw blurRad="38100" dist="19050" dir="2700000" algn="tl" rotWithShape="0">
                  <a:schemeClr val="dk1">
                    <a:alpha val="40000"/>
                  </a:schemeClr>
                </a:outerShdw>
              </a:effectLst>
            </a:endParaRPr>
          </a:p>
        </p:txBody>
      </p:sp>
      <p:pic>
        <p:nvPicPr>
          <p:cNvPr id="8194" name="Picture 2" descr="Notre Dame High School - UniFrog">
            <a:extLst>
              <a:ext uri="{FF2B5EF4-FFF2-40B4-BE49-F238E27FC236}">
                <a16:creationId xmlns:a16="http://schemas.microsoft.com/office/drawing/2014/main" id="{43F13F4D-7760-457F-9B1C-D9588A687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4738688"/>
            <a:ext cx="38195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95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C9AEC1-9F0B-4144-B531-FE3B7846A677}"/>
              </a:ext>
            </a:extLst>
          </p:cNvPr>
          <p:cNvSpPr>
            <a:spLocks noGrp="1"/>
          </p:cNvSpPr>
          <p:nvPr>
            <p:ph idx="1"/>
          </p:nvPr>
        </p:nvSpPr>
        <p:spPr>
          <a:xfrm>
            <a:off x="0" y="1791246"/>
            <a:ext cx="8258175" cy="3638004"/>
          </a:xfrm>
        </p:spPr>
        <p:txBody>
          <a:bodyPr vert="horz" lIns="91440" tIns="45720" rIns="91440" bIns="45720" rtlCol="0" anchor="t">
            <a:normAutofit/>
          </a:bodyPr>
          <a:lstStyle/>
          <a:p>
            <a:r>
              <a:rPr lang="en-GB" dirty="0"/>
              <a:t>Official University Application</a:t>
            </a:r>
          </a:p>
          <a:p>
            <a:r>
              <a:rPr lang="en-GB" dirty="0"/>
              <a:t>The Process will begin before the Summer break</a:t>
            </a:r>
            <a:endParaRPr lang="en-GB" dirty="0">
              <a:cs typeface="Calibri"/>
            </a:endParaRPr>
          </a:p>
          <a:p>
            <a:r>
              <a:rPr lang="en-GB" dirty="0"/>
              <a:t>Early entrants deadline is September 2025</a:t>
            </a:r>
            <a:endParaRPr lang="en-GB" dirty="0">
              <a:cs typeface="Calibri"/>
            </a:endParaRPr>
          </a:p>
          <a:p>
            <a:r>
              <a:rPr lang="en-GB" dirty="0"/>
              <a:t>All others deadline Jan 2026</a:t>
            </a:r>
            <a:endParaRPr lang="en-GB" dirty="0">
              <a:cs typeface="Calibri"/>
            </a:endParaRPr>
          </a:p>
          <a:p>
            <a:r>
              <a:rPr lang="en-GB" dirty="0"/>
              <a:t>UCAS Parents’ Information Eve in May</a:t>
            </a:r>
            <a:endParaRPr lang="en-GB" b="1" dirty="0">
              <a:cs typeface="Calibri"/>
            </a:endParaRPr>
          </a:p>
          <a:p>
            <a:pPr marL="0" indent="0">
              <a:buNone/>
            </a:pPr>
            <a:endParaRPr lang="en-GB" dirty="0"/>
          </a:p>
        </p:txBody>
      </p:sp>
      <p:sp>
        <p:nvSpPr>
          <p:cNvPr id="4" name="Rectangle 3">
            <a:extLst>
              <a:ext uri="{FF2B5EF4-FFF2-40B4-BE49-F238E27FC236}">
                <a16:creationId xmlns:a16="http://schemas.microsoft.com/office/drawing/2014/main" id="{2072F956-98DA-4A63-9591-5E952A6AA572}"/>
              </a:ext>
            </a:extLst>
          </p:cNvPr>
          <p:cNvSpPr/>
          <p:nvPr/>
        </p:nvSpPr>
        <p:spPr>
          <a:xfrm>
            <a:off x="-1180105" y="324891"/>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UCAS</a:t>
            </a:r>
          </a:p>
        </p:txBody>
      </p:sp>
      <p:pic>
        <p:nvPicPr>
          <p:cNvPr id="9218" name="Picture 2" descr="UCAS applications 2022-2023 | Aldridge School">
            <a:extLst>
              <a:ext uri="{FF2B5EF4-FFF2-40B4-BE49-F238E27FC236}">
                <a16:creationId xmlns:a16="http://schemas.microsoft.com/office/drawing/2014/main" id="{6524C692-8074-4E5D-9DA6-E4D917F26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501" y="4971429"/>
            <a:ext cx="37052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2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1F6BC9-288A-46A1-920C-76DDF46C0AE9}"/>
              </a:ext>
            </a:extLst>
          </p:cNvPr>
          <p:cNvSpPr>
            <a:spLocks noGrp="1"/>
          </p:cNvSpPr>
          <p:nvPr>
            <p:ph type="body" idx="1"/>
          </p:nvPr>
        </p:nvSpPr>
        <p:spPr>
          <a:xfrm>
            <a:off x="435044" y="1928813"/>
            <a:ext cx="5369314" cy="3537709"/>
          </a:xfrm>
        </p:spPr>
        <p:txBody>
          <a:bodyPr>
            <a:normAutofit fontScale="92500"/>
          </a:bodyPr>
          <a:lstStyle/>
          <a:p>
            <a:pPr marL="342900" indent="-342900">
              <a:buFont typeface="Arial" panose="020B0604020202020204" pitchFamily="34" charset="0"/>
              <a:buChar char="•"/>
            </a:pPr>
            <a:r>
              <a:rPr lang="en-GB" dirty="0"/>
              <a:t>Week of compulsory work experience</a:t>
            </a:r>
          </a:p>
          <a:p>
            <a:pPr marL="342900" indent="-342900">
              <a:buFont typeface="Arial" panose="020B0604020202020204" pitchFamily="34" charset="0"/>
              <a:buChar char="•"/>
            </a:pPr>
            <a:r>
              <a:rPr lang="en-GB" dirty="0"/>
              <a:t>Is to be sourced and organised by students</a:t>
            </a:r>
          </a:p>
          <a:p>
            <a:pPr marL="342900" indent="-342900">
              <a:buFont typeface="Arial" panose="020B0604020202020204" pitchFamily="34" charset="0"/>
              <a:buChar char="•"/>
            </a:pPr>
            <a:r>
              <a:rPr lang="en-GB" dirty="0"/>
              <a:t>Should be linked as closely as possible to career aspirations</a:t>
            </a:r>
          </a:p>
          <a:p>
            <a:pPr marL="342900" indent="-342900">
              <a:buFont typeface="Arial" panose="020B0604020202020204" pitchFamily="34" charset="0"/>
              <a:buChar char="•"/>
            </a:pPr>
            <a:r>
              <a:rPr lang="en-GB" dirty="0"/>
              <a:t>Organising this as early as possible will give more options </a:t>
            </a:r>
          </a:p>
          <a:p>
            <a:pPr marL="342900" indent="-342900">
              <a:buFont typeface="Arial" panose="020B0604020202020204" pitchFamily="34" charset="0"/>
              <a:buChar char="•"/>
            </a:pPr>
            <a:r>
              <a:rPr lang="en-GB" dirty="0"/>
              <a:t>Other Work Experience opportunities are available throughout Sixth Form and these opportunities are advertised via Instagram</a:t>
            </a:r>
          </a:p>
          <a:p>
            <a:pPr marL="342900" indent="-342900">
              <a:buFont typeface="Arial" panose="020B0604020202020204" pitchFamily="34" charset="0"/>
              <a:buChar char="•"/>
            </a:pPr>
            <a:endParaRPr lang="en-GB" dirty="0"/>
          </a:p>
        </p:txBody>
      </p:sp>
      <p:sp>
        <p:nvSpPr>
          <p:cNvPr id="4" name="Rectangle 3">
            <a:extLst>
              <a:ext uri="{FF2B5EF4-FFF2-40B4-BE49-F238E27FC236}">
                <a16:creationId xmlns:a16="http://schemas.microsoft.com/office/drawing/2014/main" id="{DDC0BACB-DCF7-4B37-9EA1-3DE23AEDFDD4}"/>
              </a:ext>
            </a:extLst>
          </p:cNvPr>
          <p:cNvSpPr/>
          <p:nvPr/>
        </p:nvSpPr>
        <p:spPr>
          <a:xfrm>
            <a:off x="-1180105" y="324891"/>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Structure of the Year</a:t>
            </a:r>
          </a:p>
        </p:txBody>
      </p:sp>
      <p:sp>
        <p:nvSpPr>
          <p:cNvPr id="5" name="Rectangle 4">
            <a:extLst>
              <a:ext uri="{FF2B5EF4-FFF2-40B4-BE49-F238E27FC236}">
                <a16:creationId xmlns:a16="http://schemas.microsoft.com/office/drawing/2014/main" id="{452CABF8-0B52-4B2F-908F-535E20394FAE}"/>
              </a:ext>
            </a:extLst>
          </p:cNvPr>
          <p:cNvSpPr/>
          <p:nvPr/>
        </p:nvSpPr>
        <p:spPr>
          <a:xfrm>
            <a:off x="435044" y="1006757"/>
            <a:ext cx="7595766" cy="584775"/>
          </a:xfrm>
          <a:prstGeom prst="rect">
            <a:avLst/>
          </a:prstGeom>
          <a:noFill/>
        </p:spPr>
        <p:txBody>
          <a:bodyPr wrap="square" lIns="91440" tIns="45720" rIns="91440" bIns="45720" anchor="t">
            <a:spAutoFit/>
          </a:bodyPr>
          <a:lstStyle/>
          <a:p>
            <a:pPr algn="ctr"/>
            <a:r>
              <a:rPr lang="en-US" sz="3200" dirty="0">
                <a:ln w="0"/>
                <a:effectLst>
                  <a:outerShdw blurRad="38100" dist="19050" dir="2700000" algn="tl" rotWithShape="0">
                    <a:schemeClr val="dk1">
                      <a:alpha val="40000"/>
                    </a:schemeClr>
                  </a:outerShdw>
                </a:effectLst>
              </a:rPr>
              <a:t>- Work </a:t>
            </a:r>
            <a:r>
              <a:rPr lang="en-US" sz="3200">
                <a:ln w="0"/>
                <a:effectLst>
                  <a:outerShdw blurRad="38100" dist="19050" dir="2700000" algn="tl" rotWithShape="0">
                    <a:schemeClr val="dk1">
                      <a:alpha val="40000"/>
                    </a:schemeClr>
                  </a:outerShdw>
                </a:effectLst>
              </a:rPr>
              <a:t>Experience (w/c 23rd </a:t>
            </a:r>
            <a:r>
              <a:rPr lang="en-US" sz="3200" dirty="0">
                <a:ln w="0"/>
                <a:effectLst>
                  <a:outerShdw blurRad="38100" dist="19050" dir="2700000" algn="tl" rotWithShape="0">
                    <a:schemeClr val="dk1">
                      <a:alpha val="40000"/>
                    </a:schemeClr>
                  </a:outerShdw>
                </a:effectLst>
              </a:rPr>
              <a:t>June)</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a:extLst>
              <a:ext uri="{FF2B5EF4-FFF2-40B4-BE49-F238E27FC236}">
                <a16:creationId xmlns:a16="http://schemas.microsoft.com/office/drawing/2014/main" id="{2270616B-5FED-43EB-8EB6-F29357801DBC}"/>
              </a:ext>
            </a:extLst>
          </p:cNvPr>
          <p:cNvPicPr>
            <a:picLocks noChangeAspect="1"/>
          </p:cNvPicPr>
          <p:nvPr/>
        </p:nvPicPr>
        <p:blipFill>
          <a:blip r:embed="rId2"/>
          <a:stretch>
            <a:fillRect/>
          </a:stretch>
        </p:blipFill>
        <p:spPr>
          <a:xfrm>
            <a:off x="5804358" y="2084336"/>
            <a:ext cx="2974586" cy="4208833"/>
          </a:xfrm>
          <a:prstGeom prst="rect">
            <a:avLst/>
          </a:prstGeom>
        </p:spPr>
      </p:pic>
    </p:spTree>
    <p:extLst>
      <p:ext uri="{BB962C8B-B14F-4D97-AF65-F5344CB8AC3E}">
        <p14:creationId xmlns:p14="http://schemas.microsoft.com/office/powerpoint/2010/main" val="249691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C9AEC1-9F0B-4144-B531-FE3B7846A677}"/>
              </a:ext>
            </a:extLst>
          </p:cNvPr>
          <p:cNvSpPr>
            <a:spLocks noGrp="1"/>
          </p:cNvSpPr>
          <p:nvPr>
            <p:ph idx="1"/>
          </p:nvPr>
        </p:nvSpPr>
        <p:spPr>
          <a:xfrm>
            <a:off x="161925" y="1010196"/>
            <a:ext cx="8258175" cy="3638004"/>
          </a:xfrm>
        </p:spPr>
        <p:txBody>
          <a:bodyPr>
            <a:noAutofit/>
          </a:bodyPr>
          <a:lstStyle/>
          <a:p>
            <a:pPr>
              <a:lnSpc>
                <a:spcPct val="100000"/>
              </a:lnSpc>
            </a:pPr>
            <a:r>
              <a:rPr lang="en-GB" sz="2000" b="1">
                <a:ea typeface="+mn-lt"/>
                <a:cs typeface="+mn-lt"/>
              </a:rPr>
              <a:t>Between students, tutors, teachers and us</a:t>
            </a:r>
            <a:endParaRPr lang="en-US" sz="2000">
              <a:ea typeface="+mn-lt"/>
              <a:cs typeface="+mn-lt"/>
            </a:endParaRPr>
          </a:p>
          <a:p>
            <a:pPr>
              <a:lnSpc>
                <a:spcPct val="100000"/>
              </a:lnSpc>
            </a:pPr>
            <a:r>
              <a:rPr lang="en-GB" sz="2000" b="1">
                <a:ea typeface="+mn-lt"/>
                <a:cs typeface="+mn-lt"/>
              </a:rPr>
              <a:t>Between us and parents/carers </a:t>
            </a:r>
            <a:endParaRPr lang="en-US" sz="2000">
              <a:ea typeface="+mn-lt"/>
              <a:cs typeface="+mn-lt"/>
            </a:endParaRPr>
          </a:p>
          <a:p>
            <a:pPr>
              <a:lnSpc>
                <a:spcPct val="100000"/>
              </a:lnSpc>
            </a:pPr>
            <a:r>
              <a:rPr lang="en-GB" sz="2000" b="1">
                <a:ea typeface="+mn-lt"/>
                <a:cs typeface="+mn-lt"/>
              </a:rPr>
              <a:t>Between us and students:</a:t>
            </a:r>
            <a:endParaRPr lang="en-US" sz="2000">
              <a:ea typeface="+mn-lt"/>
              <a:cs typeface="+mn-lt"/>
            </a:endParaRPr>
          </a:p>
          <a:p>
            <a:pPr>
              <a:lnSpc>
                <a:spcPct val="100000"/>
              </a:lnSpc>
            </a:pPr>
            <a:r>
              <a:rPr lang="en-GB" sz="2000">
                <a:ea typeface="+mn-lt"/>
                <a:cs typeface="+mn-lt"/>
              </a:rPr>
              <a:t>Notice board in SFC</a:t>
            </a:r>
            <a:endParaRPr lang="en-US" sz="2000">
              <a:ea typeface="+mn-lt"/>
              <a:cs typeface="+mn-lt"/>
            </a:endParaRPr>
          </a:p>
          <a:p>
            <a:pPr>
              <a:lnSpc>
                <a:spcPct val="100000"/>
              </a:lnSpc>
            </a:pPr>
            <a:r>
              <a:rPr lang="en-GB" sz="2000">
                <a:ea typeface="+mn-lt"/>
                <a:cs typeface="+mn-lt"/>
              </a:rPr>
              <a:t>School Website</a:t>
            </a:r>
            <a:endParaRPr lang="en-US" sz="2000">
              <a:ea typeface="+mn-lt"/>
              <a:cs typeface="+mn-lt"/>
            </a:endParaRPr>
          </a:p>
          <a:p>
            <a:pPr>
              <a:lnSpc>
                <a:spcPct val="100000"/>
              </a:lnSpc>
            </a:pPr>
            <a:r>
              <a:rPr lang="en-GB" sz="2000">
                <a:ea typeface="+mn-lt"/>
                <a:cs typeface="+mn-lt"/>
              </a:rPr>
              <a:t>Email/text</a:t>
            </a:r>
            <a:endParaRPr lang="en-US" sz="2000">
              <a:ea typeface="+mn-lt"/>
              <a:cs typeface="+mn-lt"/>
            </a:endParaRPr>
          </a:p>
          <a:p>
            <a:pPr>
              <a:lnSpc>
                <a:spcPct val="100000"/>
              </a:lnSpc>
            </a:pPr>
            <a:r>
              <a:rPr lang="en-GB" sz="2000">
                <a:ea typeface="+mn-lt"/>
                <a:cs typeface="+mn-lt"/>
              </a:rPr>
              <a:t>Posters</a:t>
            </a:r>
            <a:endParaRPr lang="en-US" sz="2000">
              <a:ea typeface="+mn-lt"/>
              <a:cs typeface="+mn-lt"/>
            </a:endParaRPr>
          </a:p>
          <a:p>
            <a:pPr>
              <a:lnSpc>
                <a:spcPct val="100000"/>
              </a:lnSpc>
            </a:pPr>
            <a:r>
              <a:rPr lang="en-GB" sz="2000">
                <a:ea typeface="+mn-lt"/>
                <a:cs typeface="+mn-lt"/>
              </a:rPr>
              <a:t>Tutor notices</a:t>
            </a:r>
            <a:endParaRPr lang="en-US" sz="2000">
              <a:ea typeface="+mn-lt"/>
              <a:cs typeface="+mn-lt"/>
            </a:endParaRPr>
          </a:p>
          <a:p>
            <a:pPr>
              <a:lnSpc>
                <a:spcPct val="100000"/>
              </a:lnSpc>
            </a:pPr>
            <a:r>
              <a:rPr lang="en-GB" sz="2000">
                <a:ea typeface="+mn-lt"/>
                <a:cs typeface="+mn-lt"/>
              </a:rPr>
              <a:t>Assembly</a:t>
            </a:r>
            <a:endParaRPr lang="en-US" sz="2000">
              <a:ea typeface="+mn-lt"/>
              <a:cs typeface="+mn-lt"/>
            </a:endParaRPr>
          </a:p>
          <a:p>
            <a:pPr>
              <a:lnSpc>
                <a:spcPct val="100000"/>
              </a:lnSpc>
            </a:pPr>
            <a:r>
              <a:rPr lang="en-GB" sz="2000"/>
              <a:t>Student voice – Sixth Form Council and Senior Prefects</a:t>
            </a:r>
          </a:p>
          <a:p>
            <a:endParaRPr lang="en-GB" sz="2000"/>
          </a:p>
        </p:txBody>
      </p:sp>
      <p:sp>
        <p:nvSpPr>
          <p:cNvPr id="4" name="Rectangle 3">
            <a:extLst>
              <a:ext uri="{FF2B5EF4-FFF2-40B4-BE49-F238E27FC236}">
                <a16:creationId xmlns:a16="http://schemas.microsoft.com/office/drawing/2014/main" id="{2072F956-98DA-4A63-9591-5E952A6AA572}"/>
              </a:ext>
            </a:extLst>
          </p:cNvPr>
          <p:cNvSpPr/>
          <p:nvPr/>
        </p:nvSpPr>
        <p:spPr>
          <a:xfrm>
            <a:off x="-970555" y="373936"/>
            <a:ext cx="7595766" cy="646331"/>
          </a:xfrm>
          <a:prstGeom prst="rect">
            <a:avLst/>
          </a:prstGeom>
          <a:noFill/>
        </p:spPr>
        <p:txBody>
          <a:bodyPr wrap="square" lIns="91440" tIns="45720" rIns="91440" bIns="45720">
            <a:spAutoFit/>
          </a:bodyPr>
          <a:lstStyle/>
          <a:p>
            <a:pPr algn="ctr"/>
            <a:r>
              <a:rPr lang="en-US" sz="3600">
                <a:ln w="0"/>
                <a:effectLst>
                  <a:outerShdw blurRad="38100" dist="19050" dir="2700000" algn="tl" rotWithShape="0">
                    <a:schemeClr val="dk1">
                      <a:alpha val="40000"/>
                    </a:schemeClr>
                  </a:outerShdw>
                </a:effectLst>
              </a:rPr>
              <a:t>Good Communication is Key</a:t>
            </a:r>
            <a:endParaRPr lang="en-US" sz="36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91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72F956-98DA-4A63-9591-5E952A6AA572}"/>
              </a:ext>
            </a:extLst>
          </p:cNvPr>
          <p:cNvSpPr/>
          <p:nvPr/>
        </p:nvSpPr>
        <p:spPr>
          <a:xfrm>
            <a:off x="-2237380" y="326311"/>
            <a:ext cx="7595766" cy="646331"/>
          </a:xfrm>
          <a:prstGeom prst="rect">
            <a:avLst/>
          </a:prstGeom>
          <a:noFill/>
        </p:spPr>
        <p:txBody>
          <a:bodyPr wrap="square" lIns="91440" tIns="45720" rIns="91440" bIns="45720">
            <a:spAutoFit/>
          </a:bodyPr>
          <a:lstStyle/>
          <a:p>
            <a:pPr algn="ctr"/>
            <a:r>
              <a:rPr lang="en-US" sz="3600">
                <a:ln w="0"/>
                <a:effectLst>
                  <a:outerShdw blurRad="38100" dist="19050" dir="2700000" algn="tl" rotWithShape="0">
                    <a:schemeClr val="dk1">
                      <a:alpha val="40000"/>
                    </a:schemeClr>
                  </a:outerShdw>
                </a:effectLst>
              </a:rPr>
              <a:t>Social Media</a:t>
            </a:r>
            <a:endParaRPr lang="en-US" sz="3600" b="0" cap="none" spc="0">
              <a:ln w="0"/>
              <a:solidFill>
                <a:schemeClr val="tx1"/>
              </a:solidFill>
              <a:effectLst>
                <a:outerShdw blurRad="38100" dist="19050" dir="2700000" algn="tl" rotWithShape="0">
                  <a:schemeClr val="dk1">
                    <a:alpha val="40000"/>
                  </a:schemeClr>
                </a:outerShdw>
              </a:effectLst>
            </a:endParaRPr>
          </a:p>
        </p:txBody>
      </p:sp>
      <p:sp>
        <p:nvSpPr>
          <p:cNvPr id="6" name="Content Placeholder 2">
            <a:extLst>
              <a:ext uri="{FF2B5EF4-FFF2-40B4-BE49-F238E27FC236}">
                <a16:creationId xmlns:a16="http://schemas.microsoft.com/office/drawing/2014/main" id="{05FF6745-E880-4DF9-8060-CF545928ADB8}"/>
              </a:ext>
            </a:extLst>
          </p:cNvPr>
          <p:cNvSpPr>
            <a:spLocks noGrp="1"/>
          </p:cNvSpPr>
          <p:nvPr>
            <p:ph idx="1"/>
          </p:nvPr>
        </p:nvSpPr>
        <p:spPr>
          <a:xfrm>
            <a:off x="242571" y="1253331"/>
            <a:ext cx="7072629" cy="4351338"/>
          </a:xfrm>
        </p:spPr>
        <p:txBody>
          <a:bodyPr/>
          <a:lstStyle/>
          <a:p>
            <a:pPr marL="0" indent="0">
              <a:buNone/>
            </a:pPr>
            <a:r>
              <a:rPr lang="en-GB"/>
              <a:t>Another way that we will be communicating and sending out updates is via our Sixth Form Instagram page. Please Follow us for regular updates.</a:t>
            </a:r>
          </a:p>
          <a:p>
            <a:pPr marL="0" indent="0">
              <a:buNone/>
            </a:pPr>
            <a:endParaRPr lang="en-GB"/>
          </a:p>
        </p:txBody>
      </p:sp>
      <p:pic>
        <p:nvPicPr>
          <p:cNvPr id="7" name="Picture 6">
            <a:extLst>
              <a:ext uri="{FF2B5EF4-FFF2-40B4-BE49-F238E27FC236}">
                <a16:creationId xmlns:a16="http://schemas.microsoft.com/office/drawing/2014/main" id="{72D07E10-777F-4B99-ADE7-5649E7B8E231}"/>
              </a:ext>
            </a:extLst>
          </p:cNvPr>
          <p:cNvPicPr>
            <a:picLocks noChangeAspect="1"/>
          </p:cNvPicPr>
          <p:nvPr/>
        </p:nvPicPr>
        <p:blipFill rotWithShape="1">
          <a:blip r:embed="rId2"/>
          <a:srcRect b="58605"/>
          <a:stretch/>
        </p:blipFill>
        <p:spPr>
          <a:xfrm>
            <a:off x="176693" y="3429000"/>
            <a:ext cx="7708543" cy="1621218"/>
          </a:xfrm>
          <a:prstGeom prst="rect">
            <a:avLst/>
          </a:prstGeom>
        </p:spPr>
      </p:pic>
      <p:pic>
        <p:nvPicPr>
          <p:cNvPr id="8" name="Picture 2" descr="Free Vector | Instagram icon">
            <a:extLst>
              <a:ext uri="{FF2B5EF4-FFF2-40B4-BE49-F238E27FC236}">
                <a16:creationId xmlns:a16="http://schemas.microsoft.com/office/drawing/2014/main" id="{523A580D-E951-4511-8C73-44A86CA34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315200" y="4615234"/>
            <a:ext cx="1785248" cy="178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1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72F956-98DA-4A63-9591-5E952A6AA572}"/>
              </a:ext>
            </a:extLst>
          </p:cNvPr>
          <p:cNvSpPr/>
          <p:nvPr/>
        </p:nvSpPr>
        <p:spPr>
          <a:xfrm>
            <a:off x="-2237380" y="326311"/>
            <a:ext cx="7595766" cy="646331"/>
          </a:xfrm>
          <a:prstGeom prst="rect">
            <a:avLst/>
          </a:prstGeom>
          <a:noFill/>
        </p:spPr>
        <p:txBody>
          <a:bodyPr wrap="square" lIns="91440" tIns="45720" rIns="91440" bIns="45720">
            <a:spAutoFit/>
          </a:bodyPr>
          <a:lstStyle/>
          <a:p>
            <a:pPr algn="ctr"/>
            <a:r>
              <a:rPr lang="en-US" sz="3600">
                <a:ln w="0"/>
                <a:effectLst>
                  <a:outerShdw blurRad="38100" dist="19050" dir="2700000" algn="tl" rotWithShape="0">
                    <a:schemeClr val="dk1">
                      <a:alpha val="40000"/>
                    </a:schemeClr>
                  </a:outerShdw>
                </a:effectLst>
              </a:rPr>
              <a:t>Extra Info</a:t>
            </a:r>
            <a:endParaRPr lang="en-US" sz="3600" b="0" cap="none" spc="0">
              <a:ln w="0"/>
              <a:solidFill>
                <a:schemeClr val="tx1"/>
              </a:solidFill>
              <a:effectLst>
                <a:outerShdw blurRad="38100" dist="19050" dir="2700000" algn="tl" rotWithShape="0">
                  <a:schemeClr val="dk1">
                    <a:alpha val="40000"/>
                  </a:schemeClr>
                </a:outerShdw>
              </a:effectLst>
            </a:endParaRPr>
          </a:p>
        </p:txBody>
      </p:sp>
      <p:sp>
        <p:nvSpPr>
          <p:cNvPr id="6" name="Content Placeholder 2">
            <a:extLst>
              <a:ext uri="{FF2B5EF4-FFF2-40B4-BE49-F238E27FC236}">
                <a16:creationId xmlns:a16="http://schemas.microsoft.com/office/drawing/2014/main" id="{05FF6745-E880-4DF9-8060-CF545928ADB8}"/>
              </a:ext>
            </a:extLst>
          </p:cNvPr>
          <p:cNvSpPr>
            <a:spLocks noGrp="1"/>
          </p:cNvSpPr>
          <p:nvPr>
            <p:ph idx="1"/>
          </p:nvPr>
        </p:nvSpPr>
        <p:spPr>
          <a:xfrm>
            <a:off x="242571" y="1253331"/>
            <a:ext cx="7072629" cy="4351338"/>
          </a:xfrm>
        </p:spPr>
        <p:txBody>
          <a:bodyPr/>
          <a:lstStyle/>
          <a:p>
            <a:r>
              <a:rPr lang="en-GB"/>
              <a:t>16-19 Bursary</a:t>
            </a:r>
          </a:p>
          <a:p>
            <a:r>
              <a:rPr lang="en-GB"/>
              <a:t>Oxbridge/Aspire Group</a:t>
            </a:r>
          </a:p>
          <a:p>
            <a:r>
              <a:rPr lang="en-GB"/>
              <a:t>Open Days (advertised on Instagram)</a:t>
            </a:r>
          </a:p>
          <a:p>
            <a:pPr marL="0" indent="0">
              <a:buNone/>
            </a:pPr>
            <a:r>
              <a:rPr lang="en-GB"/>
              <a:t> </a:t>
            </a:r>
          </a:p>
          <a:p>
            <a:endParaRPr lang="en-GB"/>
          </a:p>
        </p:txBody>
      </p:sp>
    </p:spTree>
    <p:extLst>
      <p:ext uri="{BB962C8B-B14F-4D97-AF65-F5344CB8AC3E}">
        <p14:creationId xmlns:p14="http://schemas.microsoft.com/office/powerpoint/2010/main" val="324113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8966-2993-4928-85B1-98DDE4E95709}"/>
              </a:ext>
            </a:extLst>
          </p:cNvPr>
          <p:cNvSpPr>
            <a:spLocks noGrp="1"/>
          </p:cNvSpPr>
          <p:nvPr>
            <p:ph type="title"/>
          </p:nvPr>
        </p:nvSpPr>
        <p:spPr>
          <a:xfrm>
            <a:off x="809245" y="1663065"/>
            <a:ext cx="4554185" cy="3531870"/>
          </a:xfrm>
        </p:spPr>
        <p:txBody>
          <a:bodyPr vert="horz" lIns="68580" tIns="34290" rIns="68580" bIns="34290" rtlCol="0" anchor="ctr">
            <a:normAutofit/>
          </a:bodyPr>
          <a:lstStyle/>
          <a:p>
            <a:pPr algn="r"/>
            <a:r>
              <a:rPr lang="en-US" sz="2150" dirty="0" err="1"/>
              <a:t>Organisation</a:t>
            </a:r>
            <a:r>
              <a:rPr lang="en-US" sz="2150" dirty="0"/>
              <a:t> – be on time</a:t>
            </a:r>
            <a:br>
              <a:rPr lang="en-US" sz="2150" dirty="0"/>
            </a:br>
            <a:r>
              <a:rPr lang="en-US" sz="2150" dirty="0"/>
              <a:t> equipment for lessons</a:t>
            </a:r>
            <a:br>
              <a:rPr lang="en-US" sz="2150" dirty="0"/>
            </a:br>
            <a:br>
              <a:rPr lang="en-US" sz="2150" dirty="0"/>
            </a:br>
            <a:r>
              <a:rPr lang="en-US" sz="2150" dirty="0"/>
              <a:t>Complete all homework/prep work/pre reads</a:t>
            </a:r>
            <a:br>
              <a:rPr lang="en-US" sz="2150" dirty="0"/>
            </a:br>
            <a:br>
              <a:rPr lang="en-US" sz="2150" dirty="0"/>
            </a:br>
            <a:r>
              <a:rPr lang="en-US" sz="2150" dirty="0"/>
              <a:t>Files – have systems in place – there will be file checks</a:t>
            </a:r>
            <a:br>
              <a:rPr lang="en-US" sz="2150" dirty="0"/>
            </a:br>
            <a:br>
              <a:rPr lang="en-US" sz="2150" dirty="0"/>
            </a:br>
            <a:r>
              <a:rPr lang="en-US" sz="2150" dirty="0"/>
              <a:t>Attendance – attend every lesson</a:t>
            </a:r>
            <a:br>
              <a:rPr lang="en-US" sz="2150" dirty="0"/>
            </a:br>
            <a:r>
              <a:rPr lang="en-US" sz="2150" dirty="0"/>
              <a:t>Independent study time</a:t>
            </a:r>
          </a:p>
        </p:txBody>
      </p:sp>
      <p:sp>
        <p:nvSpPr>
          <p:cNvPr id="3" name="Text Placeholder 2">
            <a:extLst>
              <a:ext uri="{FF2B5EF4-FFF2-40B4-BE49-F238E27FC236}">
                <a16:creationId xmlns:a16="http://schemas.microsoft.com/office/drawing/2014/main" id="{DA7C6548-77CB-47C7-9AC6-16F479331516}"/>
              </a:ext>
            </a:extLst>
          </p:cNvPr>
          <p:cNvSpPr>
            <a:spLocks noGrp="1"/>
          </p:cNvSpPr>
          <p:nvPr>
            <p:ph type="body" idx="1"/>
          </p:nvPr>
        </p:nvSpPr>
        <p:spPr>
          <a:xfrm>
            <a:off x="5892291" y="1663065"/>
            <a:ext cx="2593204" cy="3531870"/>
          </a:xfrm>
        </p:spPr>
        <p:txBody>
          <a:bodyPr vert="horz" lIns="68580" tIns="34290" rIns="68580" bIns="34290" rtlCol="0" anchor="ctr">
            <a:normAutofit/>
          </a:bodyPr>
          <a:lstStyle/>
          <a:p>
            <a:pPr>
              <a:lnSpc>
                <a:spcPct val="100000"/>
              </a:lnSpc>
            </a:pPr>
            <a:r>
              <a:rPr lang="en-US" sz="2800" dirty="0"/>
              <a:t>How to be a successful student</a:t>
            </a:r>
            <a:endParaRPr lang="en-US" sz="2800" dirty="0">
              <a:cs typeface="Calibri"/>
            </a:endParaRPr>
          </a:p>
        </p:txBody>
      </p:sp>
    </p:spTree>
    <p:extLst>
      <p:ext uri="{BB962C8B-B14F-4D97-AF65-F5344CB8AC3E}">
        <p14:creationId xmlns:p14="http://schemas.microsoft.com/office/powerpoint/2010/main" val="184723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530F56-99DA-407D-85A9-94DFEBA113A3}"/>
              </a:ext>
            </a:extLst>
          </p:cNvPr>
          <p:cNvSpPr/>
          <p:nvPr/>
        </p:nvSpPr>
        <p:spPr>
          <a:xfrm>
            <a:off x="-1280690" y="538460"/>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Great First </a:t>
            </a:r>
            <a:r>
              <a:rPr lang="en-US" sz="4400">
                <a:ln w="0"/>
                <a:effectLst>
                  <a:outerShdw blurRad="38100" dist="19050" dir="2700000" algn="tl" rotWithShape="0">
                    <a:schemeClr val="dk1">
                      <a:alpha val="40000"/>
                    </a:schemeClr>
                  </a:outerShdw>
                </a:effectLst>
              </a:rPr>
              <a:t>W</a:t>
            </a:r>
            <a:r>
              <a:rPr lang="en-US" sz="4400" b="0" cap="none" spc="0">
                <a:ln w="0"/>
                <a:solidFill>
                  <a:schemeClr val="tx1"/>
                </a:solidFill>
                <a:effectLst>
                  <a:outerShdw blurRad="38100" dist="19050" dir="2700000" algn="tl" rotWithShape="0">
                    <a:schemeClr val="dk1">
                      <a:alpha val="40000"/>
                    </a:schemeClr>
                  </a:outerShdw>
                </a:effectLst>
              </a:rPr>
              <a:t>eek!</a:t>
            </a:r>
          </a:p>
        </p:txBody>
      </p:sp>
      <p:sp>
        <p:nvSpPr>
          <p:cNvPr id="3" name="TextBox 2">
            <a:extLst>
              <a:ext uri="{FF2B5EF4-FFF2-40B4-BE49-F238E27FC236}">
                <a16:creationId xmlns:a16="http://schemas.microsoft.com/office/drawing/2014/main" id="{AFE42CD0-40DB-CE9F-3228-292EDA9B84A7}"/>
              </a:ext>
            </a:extLst>
          </p:cNvPr>
          <p:cNvSpPr txBox="1"/>
          <p:nvPr/>
        </p:nvSpPr>
        <p:spPr>
          <a:xfrm>
            <a:off x="752707" y="2057399"/>
            <a:ext cx="722599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Positive start</a:t>
            </a:r>
          </a:p>
          <a:p>
            <a:endParaRPr lang="en-GB" sz="2400">
              <a:cs typeface="Calibri"/>
            </a:endParaRPr>
          </a:p>
          <a:p>
            <a:r>
              <a:rPr lang="en-GB" sz="2400">
                <a:cs typeface="Calibri"/>
              </a:rPr>
              <a:t>Good attitudes</a:t>
            </a:r>
          </a:p>
          <a:p>
            <a:endParaRPr lang="en-GB" sz="2400">
              <a:cs typeface="Calibri"/>
            </a:endParaRPr>
          </a:p>
          <a:p>
            <a:r>
              <a:rPr lang="en-GB" sz="2400">
                <a:cs typeface="Calibri"/>
              </a:rPr>
              <a:t>Working well</a:t>
            </a:r>
          </a:p>
          <a:p>
            <a:endParaRPr lang="en-GB" sz="2400">
              <a:cs typeface="Calibri"/>
            </a:endParaRPr>
          </a:p>
          <a:p>
            <a:r>
              <a:rPr lang="en-GB" sz="2400">
                <a:cs typeface="Calibri"/>
              </a:rPr>
              <a:t>Getting involved</a:t>
            </a:r>
          </a:p>
        </p:txBody>
      </p:sp>
    </p:spTree>
    <p:extLst>
      <p:ext uri="{BB962C8B-B14F-4D97-AF65-F5344CB8AC3E}">
        <p14:creationId xmlns:p14="http://schemas.microsoft.com/office/powerpoint/2010/main" val="146133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EB5A-243B-4984-BF78-3FE93540B707}"/>
              </a:ext>
            </a:extLst>
          </p:cNvPr>
          <p:cNvSpPr>
            <a:spLocks noGrp="1"/>
          </p:cNvSpPr>
          <p:nvPr>
            <p:ph type="title"/>
          </p:nvPr>
        </p:nvSpPr>
        <p:spPr>
          <a:xfrm>
            <a:off x="569214" y="1426464"/>
            <a:ext cx="2873502" cy="3566160"/>
          </a:xfrm>
        </p:spPr>
        <p:txBody>
          <a:bodyPr anchor="ctr">
            <a:normAutofit/>
          </a:bodyPr>
          <a:lstStyle/>
          <a:p>
            <a:r>
              <a:rPr lang="en-GB" b="1" i="0">
                <a:solidFill>
                  <a:schemeClr val="bg1"/>
                </a:solidFill>
              </a:rPr>
              <a:t>What we expect from you</a:t>
            </a:r>
          </a:p>
        </p:txBody>
      </p:sp>
      <p:graphicFrame>
        <p:nvGraphicFramePr>
          <p:cNvPr id="16" name="Content Placeholder 2">
            <a:extLst>
              <a:ext uri="{FF2B5EF4-FFF2-40B4-BE49-F238E27FC236}">
                <a16:creationId xmlns:a16="http://schemas.microsoft.com/office/drawing/2014/main" id="{1AEB2A00-B1E6-72ED-ABE2-5F4FB39AF61A}"/>
              </a:ext>
            </a:extLst>
          </p:cNvPr>
          <p:cNvGraphicFramePr>
            <a:graphicFrameLocks noGrp="1"/>
          </p:cNvGraphicFramePr>
          <p:nvPr>
            <p:ph idx="1"/>
            <p:extLst>
              <p:ext uri="{D42A27DB-BD31-4B8C-83A1-F6EECF244321}">
                <p14:modId xmlns:p14="http://schemas.microsoft.com/office/powerpoint/2010/main" val="3182343031"/>
              </p:ext>
            </p:extLst>
          </p:nvPr>
        </p:nvGraphicFramePr>
        <p:xfrm>
          <a:off x="4408227" y="2121694"/>
          <a:ext cx="4278573" cy="357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E546CCEE-77FC-45F3-8793-5406868567C5}"/>
              </a:ext>
            </a:extLst>
          </p:cNvPr>
          <p:cNvSpPr/>
          <p:nvPr/>
        </p:nvSpPr>
        <p:spPr>
          <a:xfrm>
            <a:off x="-1665880" y="3044279"/>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What we expect</a:t>
            </a:r>
          </a:p>
        </p:txBody>
      </p:sp>
    </p:spTree>
    <p:extLst>
      <p:ext uri="{BB962C8B-B14F-4D97-AF65-F5344CB8AC3E}">
        <p14:creationId xmlns:p14="http://schemas.microsoft.com/office/powerpoint/2010/main" val="33310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10CD65-A377-4BB3-A0F5-23221BED06F1}"/>
              </a:ext>
            </a:extLst>
          </p:cNvPr>
          <p:cNvSpPr>
            <a:spLocks noGrp="1"/>
          </p:cNvSpPr>
          <p:nvPr>
            <p:ph idx="1"/>
          </p:nvPr>
        </p:nvSpPr>
        <p:spPr>
          <a:xfrm>
            <a:off x="304800" y="1633329"/>
            <a:ext cx="7886700" cy="4351338"/>
          </a:xfrm>
        </p:spPr>
        <p:txBody>
          <a:bodyPr>
            <a:noAutofit/>
          </a:bodyPr>
          <a:lstStyle/>
          <a:p>
            <a:pPr marL="0" indent="0">
              <a:buNone/>
            </a:pPr>
            <a:r>
              <a:rPr lang="en-GB" sz="2400" b="1"/>
              <a:t>Attendance</a:t>
            </a:r>
          </a:p>
          <a:p>
            <a:r>
              <a:rPr lang="en-GB" sz="2400"/>
              <a:t>Regular and punctual attendance maximises learning potential</a:t>
            </a:r>
          </a:p>
          <a:p>
            <a:r>
              <a:rPr lang="en-GB" sz="2400"/>
              <a:t>Evidence shows students who attend school regularly make better progress </a:t>
            </a:r>
            <a:r>
              <a:rPr lang="en-GB" sz="2400" b="1"/>
              <a:t>academically</a:t>
            </a:r>
            <a:r>
              <a:rPr lang="en-GB" sz="2400"/>
              <a:t> and </a:t>
            </a:r>
            <a:r>
              <a:rPr lang="en-GB" sz="2400" b="1"/>
              <a:t>socially, </a:t>
            </a:r>
            <a:r>
              <a:rPr lang="en-GB" sz="2400"/>
              <a:t>but it also prepares them for adulthood and working life.</a:t>
            </a:r>
          </a:p>
          <a:p>
            <a:r>
              <a:rPr lang="en-GB" sz="2400"/>
              <a:t>Good attendance is also linked to a student’s happiness and at Walton, we want all our students to attend school every day so that they give themselves the best chance of being successful.</a:t>
            </a:r>
          </a:p>
        </p:txBody>
      </p:sp>
      <p:sp>
        <p:nvSpPr>
          <p:cNvPr id="6" name="Rectangle 5">
            <a:extLst>
              <a:ext uri="{FF2B5EF4-FFF2-40B4-BE49-F238E27FC236}">
                <a16:creationId xmlns:a16="http://schemas.microsoft.com/office/drawing/2014/main" id="{D6E37B60-4318-45A0-8CB2-663A711AD0D5}"/>
              </a:ext>
            </a:extLst>
          </p:cNvPr>
          <p:cNvSpPr/>
          <p:nvPr/>
        </p:nvSpPr>
        <p:spPr>
          <a:xfrm>
            <a:off x="-1027705" y="186779"/>
            <a:ext cx="7595766" cy="1446550"/>
          </a:xfrm>
          <a:prstGeom prst="rect">
            <a:avLst/>
          </a:prstGeom>
          <a:noFill/>
        </p:spPr>
        <p:txBody>
          <a:bodyPr wrap="square" lIns="91440" tIns="45720" rIns="91440" bIns="45720">
            <a:spAutoFit/>
          </a:bodyPr>
          <a:lstStyle/>
          <a:p>
            <a:pPr algn="ctr"/>
            <a:r>
              <a:rPr lang="en-US" sz="4400">
                <a:ln w="0"/>
                <a:effectLst>
                  <a:outerShdw blurRad="38100" dist="19050" dir="2700000" algn="tl" rotWithShape="0">
                    <a:schemeClr val="dk1">
                      <a:alpha val="40000"/>
                    </a:schemeClr>
                  </a:outerShdw>
                </a:effectLst>
              </a:rPr>
              <a:t>Making the most </a:t>
            </a:r>
          </a:p>
          <a:p>
            <a:pPr algn="ctr"/>
            <a:r>
              <a:rPr lang="en-US" sz="4400">
                <a:ln w="0"/>
                <a:effectLst>
                  <a:outerShdw blurRad="38100" dist="19050" dir="2700000" algn="tl" rotWithShape="0">
                    <a:schemeClr val="dk1">
                      <a:alpha val="40000"/>
                    </a:schemeClr>
                  </a:outerShdw>
                </a:effectLst>
              </a:rPr>
              <a:t>o</a:t>
            </a:r>
            <a:r>
              <a:rPr lang="en-US" sz="4400" b="0" cap="none" spc="0">
                <a:ln w="0"/>
                <a:solidFill>
                  <a:schemeClr val="tx1"/>
                </a:solidFill>
                <a:effectLst>
                  <a:outerShdw blurRad="38100" dist="19050" dir="2700000" algn="tl" rotWithShape="0">
                    <a:schemeClr val="dk1">
                      <a:alpha val="40000"/>
                    </a:schemeClr>
                  </a:outerShdw>
                </a:effectLst>
              </a:rPr>
              <a:t>f time spent in school</a:t>
            </a:r>
          </a:p>
        </p:txBody>
      </p:sp>
    </p:spTree>
    <p:extLst>
      <p:ext uri="{BB962C8B-B14F-4D97-AF65-F5344CB8AC3E}">
        <p14:creationId xmlns:p14="http://schemas.microsoft.com/office/powerpoint/2010/main" val="11861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CBE404-743A-4068-BFD8-2EB31C9531CF}"/>
              </a:ext>
            </a:extLst>
          </p:cNvPr>
          <p:cNvSpPr/>
          <p:nvPr/>
        </p:nvSpPr>
        <p:spPr>
          <a:xfrm>
            <a:off x="47625" y="2419350"/>
            <a:ext cx="9048750" cy="13525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D8466FF-F3F1-4E59-A059-D0A9D64F4F9D}"/>
              </a:ext>
            </a:extLst>
          </p:cNvPr>
          <p:cNvSpPr>
            <a:spLocks noGrp="1"/>
          </p:cNvSpPr>
          <p:nvPr>
            <p:ph idx="1"/>
          </p:nvPr>
        </p:nvSpPr>
        <p:spPr>
          <a:xfrm>
            <a:off x="0" y="1358900"/>
            <a:ext cx="8582025" cy="5251450"/>
          </a:xfrm>
        </p:spPr>
        <p:txBody>
          <a:bodyPr>
            <a:normAutofit/>
          </a:bodyPr>
          <a:lstStyle/>
          <a:p>
            <a:pPr marL="0" indent="0">
              <a:buNone/>
            </a:pPr>
            <a:r>
              <a:rPr lang="en-GB" sz="2000" b="1"/>
              <a:t>Above 98%: Less than 4 days absence a year</a:t>
            </a:r>
          </a:p>
          <a:p>
            <a:pPr marL="0" indent="0">
              <a:buNone/>
            </a:pPr>
            <a:r>
              <a:rPr lang="en-GB" sz="2000"/>
              <a:t>Excellent attendance! These young people will most certainly get the best grades they can, leading to better prospects for university or work.</a:t>
            </a:r>
          </a:p>
          <a:p>
            <a:pPr marL="0" indent="0">
              <a:buNone/>
            </a:pPr>
            <a:r>
              <a:rPr lang="en-GB" sz="2000" b="1"/>
              <a:t>Between 95% and 97%: 10 days absence a year</a:t>
            </a:r>
          </a:p>
          <a:p>
            <a:pPr marL="0" indent="0">
              <a:buNone/>
            </a:pPr>
            <a:r>
              <a:rPr lang="en-GB" sz="2000"/>
              <a:t>Average Attendance. These young people are likely to achieve good grades and have opportunities for college, university or work, but could still improve their attendance. </a:t>
            </a:r>
          </a:p>
          <a:p>
            <a:pPr marL="0" indent="0">
              <a:buNone/>
            </a:pPr>
            <a:r>
              <a:rPr lang="en-GB" sz="2000" b="1"/>
              <a:t>Between 90% and 94%: 19 days absence a year</a:t>
            </a:r>
          </a:p>
          <a:p>
            <a:pPr marL="0" indent="0">
              <a:buNone/>
            </a:pPr>
            <a:r>
              <a:rPr lang="en-GB" sz="2000"/>
              <a:t>Below Expected National Standard of Attendance. Young people in this group are missing a month of school per year, it will be difficult for them to achieve their best and attain their full potential. 	</a:t>
            </a:r>
          </a:p>
          <a:p>
            <a:pPr marL="0" indent="0">
              <a:buNone/>
            </a:pPr>
            <a:r>
              <a:rPr lang="en-GB" sz="2000"/>
              <a:t>				</a:t>
            </a:r>
            <a:r>
              <a:rPr lang="en-GB" sz="2000" b="1"/>
              <a:t>Below 90%: Persistent Absentee</a:t>
            </a:r>
          </a:p>
          <a:p>
            <a:pPr marL="0" indent="0">
              <a:buNone/>
            </a:pPr>
            <a:r>
              <a:rPr lang="en-GB" sz="2000" b="1"/>
              <a:t>				</a:t>
            </a:r>
            <a:r>
              <a:rPr lang="en-GB" sz="2000"/>
              <a:t>Young people in this group are missing </a:t>
            </a:r>
            <a:r>
              <a:rPr lang="en-GB" sz="2000" b="1"/>
              <a:t>six 					weeks of school per year, </a:t>
            </a:r>
            <a:r>
              <a:rPr lang="en-GB" sz="2000"/>
              <a:t>making it almost 						impossible to keep up with work. </a:t>
            </a:r>
            <a:endParaRPr lang="en-GB" sz="2000" b="1"/>
          </a:p>
          <a:p>
            <a:pPr marL="0" indent="0">
              <a:buNone/>
            </a:pPr>
            <a:endParaRPr lang="en-GB" sz="2000" b="1"/>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a:p>
        </p:txBody>
      </p:sp>
      <p:sp>
        <p:nvSpPr>
          <p:cNvPr id="4" name="Rectangle 3">
            <a:extLst>
              <a:ext uri="{FF2B5EF4-FFF2-40B4-BE49-F238E27FC236}">
                <a16:creationId xmlns:a16="http://schemas.microsoft.com/office/drawing/2014/main" id="{43E124B3-27D3-4989-A8AB-F2EDB11F8378}"/>
              </a:ext>
            </a:extLst>
          </p:cNvPr>
          <p:cNvSpPr/>
          <p:nvPr/>
        </p:nvSpPr>
        <p:spPr>
          <a:xfrm>
            <a:off x="-1046755" y="429666"/>
            <a:ext cx="7595766" cy="769441"/>
          </a:xfrm>
          <a:prstGeom prst="rect">
            <a:avLst/>
          </a:prstGeom>
          <a:noFill/>
        </p:spPr>
        <p:txBody>
          <a:bodyPr wrap="square" lIns="91440" tIns="45720" rIns="91440" bIns="45720">
            <a:spAutoFit/>
          </a:bodyPr>
          <a:lstStyle/>
          <a:p>
            <a:pPr algn="ctr"/>
            <a:r>
              <a:rPr lang="en-US" sz="4400">
                <a:ln w="0"/>
                <a:effectLst>
                  <a:outerShdw blurRad="38100" dist="19050" dir="2700000" algn="tl" rotWithShape="0">
                    <a:schemeClr val="dk1">
                      <a:alpha val="40000"/>
                    </a:schemeClr>
                  </a:outerShdw>
                </a:effectLst>
              </a:rPr>
              <a:t>Percentage Attendance</a:t>
            </a:r>
            <a:endParaRPr lang="en-US" sz="44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17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5C50-3BFD-4936-9ADA-E7797F78A58F}"/>
              </a:ext>
            </a:extLst>
          </p:cNvPr>
          <p:cNvSpPr>
            <a:spLocks noGrp="1"/>
          </p:cNvSpPr>
          <p:nvPr>
            <p:ph type="title"/>
          </p:nvPr>
        </p:nvSpPr>
        <p:spPr/>
        <p:txBody>
          <a:bodyPr/>
          <a:lstStyle/>
          <a:p>
            <a:r>
              <a:rPr lang="en-GB" b="1"/>
              <a:t>Registering Absences</a:t>
            </a:r>
          </a:p>
        </p:txBody>
      </p:sp>
      <p:sp>
        <p:nvSpPr>
          <p:cNvPr id="3" name="Content Placeholder 2">
            <a:extLst>
              <a:ext uri="{FF2B5EF4-FFF2-40B4-BE49-F238E27FC236}">
                <a16:creationId xmlns:a16="http://schemas.microsoft.com/office/drawing/2014/main" id="{380D9BB2-8BD8-4DAF-A16B-BBCC9006CDC6}"/>
              </a:ext>
            </a:extLst>
          </p:cNvPr>
          <p:cNvSpPr>
            <a:spLocks noGrp="1"/>
          </p:cNvSpPr>
          <p:nvPr>
            <p:ph idx="1"/>
          </p:nvPr>
        </p:nvSpPr>
        <p:spPr>
          <a:xfrm>
            <a:off x="310598" y="1616903"/>
            <a:ext cx="7886700" cy="3849619"/>
          </a:xfrm>
        </p:spPr>
        <p:txBody>
          <a:bodyPr vert="horz" lIns="91440" tIns="45720" rIns="91440" bIns="45720" rtlCol="0" anchor="t">
            <a:normAutofit fontScale="85000" lnSpcReduction="20000"/>
          </a:bodyPr>
          <a:lstStyle/>
          <a:p>
            <a:pPr marL="0" indent="0">
              <a:buNone/>
            </a:pPr>
            <a:r>
              <a:rPr lang="en-GB" dirty="0"/>
              <a:t>Students are not allowed to register their own absences – this must be done by a parent/carer and must be done through our Sixth Form Administrator, Mrs Wellings. </a:t>
            </a:r>
            <a:endParaRPr lang="en-US" dirty="0"/>
          </a:p>
          <a:p>
            <a:pPr marL="0" indent="0">
              <a:buNone/>
            </a:pPr>
            <a:r>
              <a:rPr lang="en-GB" dirty="0">
                <a:cs typeface="Calibri"/>
              </a:rPr>
              <a:t>On Thursdays, Miss S Bowen: s.bowen@walton.staffs.sch.uk</a:t>
            </a:r>
            <a:endParaRPr lang="en-GB" dirty="0">
              <a:ea typeface="Calibri"/>
              <a:cs typeface="Calibri"/>
            </a:endParaRPr>
          </a:p>
          <a:p>
            <a:endParaRPr lang="en-GB"/>
          </a:p>
          <a:p>
            <a:pPr marL="0" indent="0">
              <a:buNone/>
            </a:pPr>
            <a:r>
              <a:rPr lang="en-GB" dirty="0"/>
              <a:t>She can be reached either by email or school phone number</a:t>
            </a:r>
            <a:endParaRPr lang="en-GB" dirty="0">
              <a:ea typeface="Calibri"/>
              <a:cs typeface="Calibri"/>
            </a:endParaRPr>
          </a:p>
          <a:p>
            <a:pPr marL="0" indent="0">
              <a:buNone/>
            </a:pPr>
            <a:endParaRPr lang="en-GB"/>
          </a:p>
          <a:p>
            <a:pPr marL="0" indent="0">
              <a:buNone/>
            </a:pPr>
            <a:r>
              <a:rPr lang="en-GB" dirty="0"/>
              <a:t>Email: </a:t>
            </a:r>
            <a:r>
              <a:rPr lang="en-GB" dirty="0">
                <a:hlinkClick r:id="rId2"/>
              </a:rPr>
              <a:t>j.wellings@Walton.staffs.sch.uk</a:t>
            </a:r>
            <a:r>
              <a:rPr lang="en-GB" dirty="0"/>
              <a:t> </a:t>
            </a:r>
            <a:endParaRPr lang="en-GB" dirty="0">
              <a:cs typeface="Calibri"/>
            </a:endParaRPr>
          </a:p>
          <a:p>
            <a:pPr marL="0" indent="0">
              <a:buNone/>
            </a:pPr>
            <a:r>
              <a:rPr lang="en-GB" dirty="0"/>
              <a:t>Number: Main school number (select option 4)</a:t>
            </a:r>
            <a:endParaRPr lang="en-GB" dirty="0">
              <a:cs typeface="Calibri"/>
            </a:endParaRPr>
          </a:p>
          <a:p>
            <a:pPr marL="0" indent="0">
              <a:buNone/>
            </a:pPr>
            <a:r>
              <a:rPr lang="en-GB" dirty="0"/>
              <a:t>Voicemail: A voicemail can be left on option 4</a:t>
            </a:r>
            <a:endParaRPr lang="en-GB" dirty="0">
              <a:cs typeface="Calibri"/>
            </a:endParaRPr>
          </a:p>
        </p:txBody>
      </p:sp>
    </p:spTree>
    <p:extLst>
      <p:ext uri="{BB962C8B-B14F-4D97-AF65-F5344CB8AC3E}">
        <p14:creationId xmlns:p14="http://schemas.microsoft.com/office/powerpoint/2010/main" val="334386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C415-F8C8-4A90-A282-12F98495D293}"/>
              </a:ext>
            </a:extLst>
          </p:cNvPr>
          <p:cNvSpPr>
            <a:spLocks noGrp="1"/>
          </p:cNvSpPr>
          <p:nvPr>
            <p:ph type="title"/>
          </p:nvPr>
        </p:nvSpPr>
        <p:spPr>
          <a:xfrm>
            <a:off x="113944" y="114300"/>
            <a:ext cx="5709170" cy="1821415"/>
          </a:xfrm>
        </p:spPr>
        <p:txBody>
          <a:bodyPr>
            <a:normAutofit/>
          </a:bodyPr>
          <a:lstStyle/>
          <a:p>
            <a:r>
              <a:rPr lang="en-GB" b="1" i="0"/>
              <a:t>Personalised Programme of Study</a:t>
            </a:r>
          </a:p>
        </p:txBody>
      </p:sp>
      <p:sp>
        <p:nvSpPr>
          <p:cNvPr id="3" name="Content Placeholder 2">
            <a:extLst>
              <a:ext uri="{FF2B5EF4-FFF2-40B4-BE49-F238E27FC236}">
                <a16:creationId xmlns:a16="http://schemas.microsoft.com/office/drawing/2014/main" id="{DBDB0231-CFC7-4B30-8D18-070EAAC71B88}"/>
              </a:ext>
            </a:extLst>
          </p:cNvPr>
          <p:cNvSpPr>
            <a:spLocks noGrp="1"/>
          </p:cNvSpPr>
          <p:nvPr>
            <p:ph idx="1"/>
          </p:nvPr>
        </p:nvSpPr>
        <p:spPr>
          <a:xfrm>
            <a:off x="188376" y="1606452"/>
            <a:ext cx="7926924" cy="3498948"/>
          </a:xfrm>
        </p:spPr>
        <p:txBody>
          <a:bodyPr vert="horz" lIns="68580" tIns="34290" rIns="68580" bIns="34290" rtlCol="0" anchor="t">
            <a:noAutofit/>
          </a:bodyPr>
          <a:lstStyle/>
          <a:p>
            <a:pPr>
              <a:lnSpc>
                <a:spcPct val="100000"/>
              </a:lnSpc>
              <a:spcBef>
                <a:spcPts val="750"/>
              </a:spcBef>
              <a:spcAft>
                <a:spcPct val="0"/>
              </a:spcAft>
            </a:pPr>
            <a:r>
              <a:rPr lang="en-GB" sz="1800">
                <a:ea typeface="+mn-lt"/>
                <a:cs typeface="+mn-lt"/>
              </a:rPr>
              <a:t>Each of you will have a tailor made programme of study for your time at Walton, which will include:</a:t>
            </a:r>
          </a:p>
          <a:p>
            <a:pPr>
              <a:lnSpc>
                <a:spcPct val="100000"/>
              </a:lnSpc>
              <a:spcBef>
                <a:spcPts val="750"/>
              </a:spcBef>
              <a:spcAft>
                <a:spcPct val="0"/>
              </a:spcAft>
              <a:buFontTx/>
              <a:buChar char="-"/>
            </a:pPr>
            <a:r>
              <a:rPr lang="en-GB" sz="1800">
                <a:ea typeface="+mn-lt"/>
                <a:cs typeface="+mn-lt"/>
              </a:rPr>
              <a:t>6 periods of timetabled lessons per subject per week</a:t>
            </a:r>
          </a:p>
          <a:p>
            <a:pPr>
              <a:lnSpc>
                <a:spcPct val="100000"/>
              </a:lnSpc>
              <a:spcBef>
                <a:spcPts val="750"/>
              </a:spcBef>
              <a:spcAft>
                <a:spcPct val="0"/>
              </a:spcAft>
              <a:buFontTx/>
              <a:buChar char="-"/>
            </a:pPr>
            <a:r>
              <a:rPr lang="en-GB" sz="1800">
                <a:ea typeface="+mn-lt"/>
                <a:cs typeface="+mn-lt"/>
              </a:rPr>
              <a:t>PSHE</a:t>
            </a:r>
          </a:p>
          <a:p>
            <a:pPr>
              <a:lnSpc>
                <a:spcPct val="100000"/>
              </a:lnSpc>
              <a:spcBef>
                <a:spcPts val="750"/>
              </a:spcBef>
              <a:spcAft>
                <a:spcPct val="0"/>
              </a:spcAft>
              <a:buFontTx/>
              <a:buChar char="-"/>
            </a:pPr>
            <a:r>
              <a:rPr lang="en-GB" sz="1800">
                <a:ea typeface="+mn-lt"/>
                <a:cs typeface="+mn-lt"/>
              </a:rPr>
              <a:t>Tutor time</a:t>
            </a:r>
          </a:p>
          <a:p>
            <a:pPr>
              <a:lnSpc>
                <a:spcPct val="100000"/>
              </a:lnSpc>
              <a:spcBef>
                <a:spcPts val="750"/>
              </a:spcBef>
              <a:spcAft>
                <a:spcPct val="0"/>
              </a:spcAft>
              <a:buFontTx/>
              <a:buChar char="-"/>
            </a:pPr>
            <a:r>
              <a:rPr lang="en-GB" sz="1800">
                <a:ea typeface="+mn-lt"/>
                <a:cs typeface="+mn-lt"/>
              </a:rPr>
              <a:t>Any extra courses (MOOCs, EPQ)</a:t>
            </a:r>
          </a:p>
          <a:p>
            <a:pPr>
              <a:lnSpc>
                <a:spcPct val="100000"/>
              </a:lnSpc>
              <a:spcBef>
                <a:spcPts val="750"/>
              </a:spcBef>
              <a:spcAft>
                <a:spcPct val="0"/>
              </a:spcAft>
              <a:buFontTx/>
              <a:buChar char="-"/>
            </a:pPr>
            <a:r>
              <a:rPr lang="en-GB" sz="1800">
                <a:ea typeface="+mn-lt"/>
                <a:cs typeface="+mn-lt"/>
              </a:rPr>
              <a:t>Enrichment </a:t>
            </a:r>
          </a:p>
          <a:p>
            <a:pPr>
              <a:lnSpc>
                <a:spcPct val="100000"/>
              </a:lnSpc>
              <a:spcBef>
                <a:spcPts val="750"/>
              </a:spcBef>
              <a:spcAft>
                <a:spcPct val="0"/>
              </a:spcAft>
              <a:buFontTx/>
              <a:buChar char="-"/>
            </a:pPr>
            <a:r>
              <a:rPr lang="en-GB" sz="1800">
                <a:ea typeface="+mn-lt"/>
                <a:cs typeface="+mn-lt"/>
              </a:rPr>
              <a:t>Work experience</a:t>
            </a:r>
          </a:p>
          <a:p>
            <a:pPr>
              <a:lnSpc>
                <a:spcPct val="100000"/>
              </a:lnSpc>
              <a:spcBef>
                <a:spcPts val="750"/>
              </a:spcBef>
              <a:spcAft>
                <a:spcPct val="0"/>
              </a:spcAft>
              <a:buFontTx/>
              <a:buChar char="-"/>
            </a:pPr>
            <a:r>
              <a:rPr lang="en-GB" sz="1800">
                <a:ea typeface="+mn-lt"/>
                <a:cs typeface="+mn-lt"/>
              </a:rPr>
              <a:t>Volunteering</a:t>
            </a:r>
          </a:p>
          <a:p>
            <a:pPr>
              <a:lnSpc>
                <a:spcPct val="100000"/>
              </a:lnSpc>
              <a:spcBef>
                <a:spcPts val="750"/>
              </a:spcBef>
              <a:spcAft>
                <a:spcPct val="0"/>
              </a:spcAft>
            </a:pPr>
            <a:r>
              <a:rPr lang="en-GB" sz="1800">
                <a:ea typeface="+mn-lt"/>
                <a:cs typeface="+mn-lt"/>
              </a:rPr>
              <a:t>Progress on your Programme of Study is crucial for your future and is supported and monitored.</a:t>
            </a:r>
            <a:endParaRPr lang="en-US" sz="1800">
              <a:ea typeface="+mn-lt"/>
              <a:cs typeface="+mn-lt"/>
            </a:endParaRPr>
          </a:p>
          <a:p>
            <a:pPr marL="0" indent="0">
              <a:lnSpc>
                <a:spcPct val="100000"/>
              </a:lnSpc>
              <a:spcBef>
                <a:spcPts val="750"/>
              </a:spcBef>
              <a:spcAft>
                <a:spcPct val="0"/>
              </a:spcAft>
              <a:buNone/>
            </a:pPr>
            <a:endParaRPr lang="en-GB" sz="1800">
              <a:ea typeface="+mn-lt"/>
              <a:cs typeface="+mn-lt"/>
            </a:endParaRPr>
          </a:p>
          <a:p>
            <a:pPr marL="0" indent="0">
              <a:lnSpc>
                <a:spcPct val="100000"/>
              </a:lnSpc>
              <a:spcBef>
                <a:spcPts val="750"/>
              </a:spcBef>
              <a:spcAft>
                <a:spcPct val="0"/>
              </a:spcAft>
              <a:buNone/>
            </a:pPr>
            <a:endParaRPr lang="en-GB" sz="1800">
              <a:ea typeface="+mn-lt"/>
              <a:cs typeface="+mn-lt"/>
            </a:endParaRPr>
          </a:p>
          <a:p>
            <a:pPr>
              <a:lnSpc>
                <a:spcPct val="100000"/>
              </a:lnSpc>
              <a:spcBef>
                <a:spcPts val="750"/>
              </a:spcBef>
              <a:spcAft>
                <a:spcPct val="0"/>
              </a:spcAft>
              <a:buFontTx/>
              <a:buChar char="-"/>
            </a:pPr>
            <a:endParaRPr lang="en-GB" sz="1800">
              <a:ea typeface="+mn-lt"/>
              <a:cs typeface="+mn-lt"/>
            </a:endParaRPr>
          </a:p>
          <a:p>
            <a:pPr>
              <a:lnSpc>
                <a:spcPct val="100000"/>
              </a:lnSpc>
              <a:spcBef>
                <a:spcPts val="750"/>
              </a:spcBef>
              <a:spcAft>
                <a:spcPct val="0"/>
              </a:spcAft>
              <a:buFontTx/>
              <a:buChar char="-"/>
            </a:pPr>
            <a:endParaRPr lang="en-US" sz="1800">
              <a:ea typeface="+mn-lt"/>
              <a:cs typeface="+mn-lt"/>
            </a:endParaRPr>
          </a:p>
          <a:p>
            <a:pPr>
              <a:lnSpc>
                <a:spcPct val="100000"/>
              </a:lnSpc>
            </a:pPr>
            <a:endParaRPr lang="en-GB" sz="1100"/>
          </a:p>
        </p:txBody>
      </p:sp>
    </p:spTree>
    <p:extLst>
      <p:ext uri="{BB962C8B-B14F-4D97-AF65-F5344CB8AC3E}">
        <p14:creationId xmlns:p14="http://schemas.microsoft.com/office/powerpoint/2010/main" val="222777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124B3-27D3-4989-A8AB-F2EDB11F8378}"/>
              </a:ext>
            </a:extLst>
          </p:cNvPr>
          <p:cNvSpPr/>
          <p:nvPr/>
        </p:nvSpPr>
        <p:spPr>
          <a:xfrm>
            <a:off x="-1180105" y="324891"/>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Structure of the Week</a:t>
            </a:r>
          </a:p>
        </p:txBody>
      </p:sp>
      <p:sp>
        <p:nvSpPr>
          <p:cNvPr id="7" name="Rectangle 6">
            <a:extLst>
              <a:ext uri="{FF2B5EF4-FFF2-40B4-BE49-F238E27FC236}">
                <a16:creationId xmlns:a16="http://schemas.microsoft.com/office/drawing/2014/main" id="{EEB48157-F4D1-48D0-A27C-49E567EF1AE0}"/>
              </a:ext>
            </a:extLst>
          </p:cNvPr>
          <p:cNvSpPr/>
          <p:nvPr/>
        </p:nvSpPr>
        <p:spPr>
          <a:xfrm>
            <a:off x="1905995" y="980032"/>
            <a:ext cx="7595766" cy="769441"/>
          </a:xfrm>
          <a:prstGeom prst="rect">
            <a:avLst/>
          </a:prstGeom>
          <a:noFill/>
        </p:spPr>
        <p:txBody>
          <a:bodyPr wrap="squar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-Tutor Time</a:t>
            </a:r>
          </a:p>
        </p:txBody>
      </p:sp>
      <p:sp>
        <p:nvSpPr>
          <p:cNvPr id="8" name="Content Placeholder 2">
            <a:extLst>
              <a:ext uri="{FF2B5EF4-FFF2-40B4-BE49-F238E27FC236}">
                <a16:creationId xmlns:a16="http://schemas.microsoft.com/office/drawing/2014/main" id="{BE371191-F2CC-4B7C-BA9D-3D1CAE5D1F98}"/>
              </a:ext>
            </a:extLst>
          </p:cNvPr>
          <p:cNvSpPr>
            <a:spLocks noGrp="1"/>
          </p:cNvSpPr>
          <p:nvPr>
            <p:ph idx="1"/>
          </p:nvPr>
        </p:nvSpPr>
        <p:spPr>
          <a:xfrm>
            <a:off x="0" y="1897814"/>
            <a:ext cx="8377038" cy="3678038"/>
          </a:xfrm>
          <a:noFill/>
        </p:spPr>
        <p:txBody>
          <a:bodyPr vert="horz" lIns="91440" tIns="45720" rIns="91440" bIns="45720" rtlCol="0" anchor="t">
            <a:normAutofit/>
          </a:bodyPr>
          <a:lstStyle/>
          <a:p>
            <a:pPr marL="0" indent="0">
              <a:buNone/>
            </a:pPr>
            <a:r>
              <a:rPr lang="en-GB" sz="2400"/>
              <a:t>As part of our Personalised Programme of Study, we have put together a registration programme which will take place during tutor time every morning of each week. </a:t>
            </a:r>
            <a:r>
              <a:rPr lang="en-GB" sz="2400" b="1"/>
              <a:t>(8:45-9:05)</a:t>
            </a:r>
          </a:p>
          <a:p>
            <a:pPr marL="0" indent="0">
              <a:buNone/>
            </a:pPr>
            <a:r>
              <a:rPr lang="en-GB" sz="2400"/>
              <a:t>This Programme has been designed specifically with our students’ needs in mind and in response to some of the most re-occurring needs we come across in Sixth Form. </a:t>
            </a:r>
          </a:p>
          <a:p>
            <a:pPr marL="0" indent="0">
              <a:buNone/>
            </a:pPr>
            <a:r>
              <a:rPr lang="en-GB" sz="2400"/>
              <a:t>By getting students up and in school every day, we hope to better support them into healthy habits and routines and encourage them to make the most of each day, getting the most from their sixth form experience both academically and socially.</a:t>
            </a:r>
            <a:endParaRPr lang="en-GB" sz="2400">
              <a:cs typeface="Calibri"/>
            </a:endParaRPr>
          </a:p>
        </p:txBody>
      </p:sp>
    </p:spTree>
    <p:extLst>
      <p:ext uri="{BB962C8B-B14F-4D97-AF65-F5344CB8AC3E}">
        <p14:creationId xmlns:p14="http://schemas.microsoft.com/office/powerpoint/2010/main" val="5814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1321CD9B685488EAC53139278C8C4" ma:contentTypeVersion="14" ma:contentTypeDescription="Create a new document." ma:contentTypeScope="" ma:versionID="0b2c73799c87e874aa820b3c6b91e784">
  <xsd:schema xmlns:xsd="http://www.w3.org/2001/XMLSchema" xmlns:xs="http://www.w3.org/2001/XMLSchema" xmlns:p="http://schemas.microsoft.com/office/2006/metadata/properties" xmlns:ns3="aea0a3ef-ce1c-4ada-905b-ee9741ea7efa" xmlns:ns4="845ed37a-7fda-4202-a8d9-aeb4800816d8" targetNamespace="http://schemas.microsoft.com/office/2006/metadata/properties" ma:root="true" ma:fieldsID="99c6f7d90379f760dccc4b3c2bc3cbcc" ns3:_="" ns4:_="">
    <xsd:import namespace="aea0a3ef-ce1c-4ada-905b-ee9741ea7efa"/>
    <xsd:import namespace="845ed37a-7fda-4202-a8d9-aeb4800816d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0a3ef-ce1c-4ada-905b-ee9741ea7ef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5ed37a-7fda-4202-a8d9-aeb4800816d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24CAFB-27FA-468A-8C79-D354A4871E4B}">
  <ds:schemaRefs>
    <ds:schemaRef ds:uri="http://schemas.microsoft.com/sharepoint/v3/contenttype/forms"/>
  </ds:schemaRefs>
</ds:datastoreItem>
</file>

<file path=customXml/itemProps2.xml><?xml version="1.0" encoding="utf-8"?>
<ds:datastoreItem xmlns:ds="http://schemas.openxmlformats.org/officeDocument/2006/customXml" ds:itemID="{FA33D772-6392-4825-8618-EE9CBD8913C3}">
  <ds:schemaRefs>
    <ds:schemaRef ds:uri="845ed37a-7fda-4202-a8d9-aeb4800816d8"/>
    <ds:schemaRef ds:uri="http://schemas.microsoft.com/office/2006/metadata/properties"/>
    <ds:schemaRef ds:uri="http://schemas.microsoft.com/office/2006/documentManagement/types"/>
    <ds:schemaRef ds:uri="aea0a3ef-ce1c-4ada-905b-ee9741ea7efa"/>
    <ds:schemaRef ds:uri="http://purl.org/dc/dcmitype/"/>
    <ds:schemaRef ds:uri="http://schemas.microsoft.com/office/infopath/2007/PartnerControls"/>
    <ds:schemaRef ds:uri="http://www.w3.org/XML/1998/namespace"/>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7009D626-65E1-4965-A44E-8C144DC6D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a0a3ef-ce1c-4ada-905b-ee9741ea7efa"/>
    <ds:schemaRef ds:uri="845ed37a-7fda-4202-a8d9-aeb4800816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TotalTime>
  <Words>1542</Words>
  <Application>Microsoft Office PowerPoint</Application>
  <PresentationFormat>On-screen Show (4:3)</PresentationFormat>
  <Paragraphs>239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What we expect from you</vt:lpstr>
      <vt:lpstr>PowerPoint Presentation</vt:lpstr>
      <vt:lpstr>PowerPoint Presentation</vt:lpstr>
      <vt:lpstr>Registering Absences</vt:lpstr>
      <vt:lpstr>Personalised Programme of Study</vt:lpstr>
      <vt:lpstr>PowerPoint Presentation</vt:lpstr>
      <vt:lpstr>PowerPoint Presentation</vt:lpstr>
      <vt:lpstr>What the Plan looks like </vt:lpstr>
      <vt:lpstr>PowerPoint Presentation</vt:lpstr>
      <vt:lpstr>PowerPoint Presentation</vt:lpstr>
      <vt:lpstr>PowerPoint Presentation</vt:lpstr>
      <vt:lpstr>PowerPoint Presentation</vt:lpstr>
      <vt:lpstr>PowerPoint Presentation</vt:lpstr>
      <vt:lpstr>PowerPoint Presentation</vt:lpstr>
      <vt:lpstr>Retrieval Practice Interleaving Spacing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Organisation – be on time  equipment for lessons  Complete all homework/prep work/pre reads  Files – have systems in place – there will be file checks  Attendance – attend every lesson Independent study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M.Nicholls</dc:creator>
  <cp:lastModifiedBy>J.Wellings</cp:lastModifiedBy>
  <cp:revision>28</cp:revision>
  <dcterms:created xsi:type="dcterms:W3CDTF">2022-09-08T07:22:59Z</dcterms:created>
  <dcterms:modified xsi:type="dcterms:W3CDTF">2024-10-14T07:46:46Z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0x010100B341321CD9B685488EAC53139278C8C4</vt:lpwstr>
  </property>
</Properties>
</file>