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2" r:id="rId5"/>
    <p:sldId id="263" r:id="rId6"/>
    <p:sldId id="265" r:id="rId7"/>
    <p:sldId id="269" r:id="rId8"/>
    <p:sldId id="266" r:id="rId9"/>
    <p:sldId id="267" r:id="rId10"/>
    <p:sldId id="271"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E3706A-77F0-41E8-AD2C-618FC2EF13DF}" v="147" dt="2024-09-17T20:17:40.8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9" d="100"/>
          <a:sy n="69" d="100"/>
        </p:scale>
        <p:origin x="468"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Melling" userId="4c29f719-1de3-4726-b155-a2494a7a10f3" providerId="ADAL" clId="{87E3706A-77F0-41E8-AD2C-618FC2EF13DF}"/>
    <pc:docChg chg="undo redo custSel addSld delSld modSld">
      <pc:chgData name="K.Melling" userId="4c29f719-1de3-4726-b155-a2494a7a10f3" providerId="ADAL" clId="{87E3706A-77F0-41E8-AD2C-618FC2EF13DF}" dt="2024-09-17T20:23:54.292" v="2016" actId="14100"/>
      <pc:docMkLst>
        <pc:docMk/>
      </pc:docMkLst>
      <pc:sldChg chg="addSp modSp mod">
        <pc:chgData name="K.Melling" userId="4c29f719-1de3-4726-b155-a2494a7a10f3" providerId="ADAL" clId="{87E3706A-77F0-41E8-AD2C-618FC2EF13DF}" dt="2024-09-17T19:29:35.437" v="1800" actId="1036"/>
        <pc:sldMkLst>
          <pc:docMk/>
          <pc:sldMk cId="2168346093" sldId="262"/>
        </pc:sldMkLst>
        <pc:graphicFrameChg chg="add mod modGraphic">
          <ac:chgData name="K.Melling" userId="4c29f719-1de3-4726-b155-a2494a7a10f3" providerId="ADAL" clId="{87E3706A-77F0-41E8-AD2C-618FC2EF13DF}" dt="2024-09-17T19:29:35.437" v="1800" actId="1036"/>
          <ac:graphicFrameMkLst>
            <pc:docMk/>
            <pc:sldMk cId="2168346093" sldId="262"/>
            <ac:graphicFrameMk id="2" creationId="{A43F5D4F-C547-85B7-39F5-2D37A78AD375}"/>
          </ac:graphicFrameMkLst>
        </pc:graphicFrameChg>
        <pc:graphicFrameChg chg="mod modGraphic">
          <ac:chgData name="K.Melling" userId="4c29f719-1de3-4726-b155-a2494a7a10f3" providerId="ADAL" clId="{87E3706A-77F0-41E8-AD2C-618FC2EF13DF}" dt="2024-09-17T19:19:53.561" v="1643" actId="2062"/>
          <ac:graphicFrameMkLst>
            <pc:docMk/>
            <pc:sldMk cId="2168346093" sldId="262"/>
            <ac:graphicFrameMk id="4" creationId="{3AA6274D-5CB0-406A-8AFB-D93342B1EA92}"/>
          </ac:graphicFrameMkLst>
        </pc:graphicFrameChg>
      </pc:sldChg>
      <pc:sldChg chg="modSp mod">
        <pc:chgData name="K.Melling" userId="4c29f719-1de3-4726-b155-a2494a7a10f3" providerId="ADAL" clId="{87E3706A-77F0-41E8-AD2C-618FC2EF13DF}" dt="2024-09-17T19:19:43.470" v="1642" actId="2062"/>
        <pc:sldMkLst>
          <pc:docMk/>
          <pc:sldMk cId="2048947767" sldId="263"/>
        </pc:sldMkLst>
        <pc:graphicFrameChg chg="mod modGraphic">
          <ac:chgData name="K.Melling" userId="4c29f719-1de3-4726-b155-a2494a7a10f3" providerId="ADAL" clId="{87E3706A-77F0-41E8-AD2C-618FC2EF13DF}" dt="2024-09-17T19:19:43.470" v="1642" actId="2062"/>
          <ac:graphicFrameMkLst>
            <pc:docMk/>
            <pc:sldMk cId="2048947767" sldId="263"/>
            <ac:graphicFrameMk id="4" creationId="{3AA6274D-5CB0-406A-8AFB-D93342B1EA92}"/>
          </ac:graphicFrameMkLst>
        </pc:graphicFrameChg>
      </pc:sldChg>
      <pc:sldChg chg="del">
        <pc:chgData name="K.Melling" userId="4c29f719-1de3-4726-b155-a2494a7a10f3" providerId="ADAL" clId="{87E3706A-77F0-41E8-AD2C-618FC2EF13DF}" dt="2024-06-26T09:14:23.853" v="1368" actId="47"/>
        <pc:sldMkLst>
          <pc:docMk/>
          <pc:sldMk cId="1940446956" sldId="264"/>
        </pc:sldMkLst>
      </pc:sldChg>
      <pc:sldChg chg="modSp mod">
        <pc:chgData name="K.Melling" userId="4c29f719-1de3-4726-b155-a2494a7a10f3" providerId="ADAL" clId="{87E3706A-77F0-41E8-AD2C-618FC2EF13DF}" dt="2024-09-17T19:19:37.488" v="1641" actId="2062"/>
        <pc:sldMkLst>
          <pc:docMk/>
          <pc:sldMk cId="744052355" sldId="265"/>
        </pc:sldMkLst>
        <pc:graphicFrameChg chg="mod modGraphic">
          <ac:chgData name="K.Melling" userId="4c29f719-1de3-4726-b155-a2494a7a10f3" providerId="ADAL" clId="{87E3706A-77F0-41E8-AD2C-618FC2EF13DF}" dt="2024-09-17T19:19:37.488" v="1641" actId="2062"/>
          <ac:graphicFrameMkLst>
            <pc:docMk/>
            <pc:sldMk cId="744052355" sldId="265"/>
            <ac:graphicFrameMk id="4" creationId="{3AA6274D-5CB0-406A-8AFB-D93342B1EA92}"/>
          </ac:graphicFrameMkLst>
        </pc:graphicFrameChg>
      </pc:sldChg>
      <pc:sldChg chg="modSp mod">
        <pc:chgData name="K.Melling" userId="4c29f719-1de3-4726-b155-a2494a7a10f3" providerId="ADAL" clId="{87E3706A-77F0-41E8-AD2C-618FC2EF13DF}" dt="2024-09-17T19:22:39.776" v="1669"/>
        <pc:sldMkLst>
          <pc:docMk/>
          <pc:sldMk cId="1792974080" sldId="266"/>
        </pc:sldMkLst>
        <pc:graphicFrameChg chg="mod modGraphic">
          <ac:chgData name="K.Melling" userId="4c29f719-1de3-4726-b155-a2494a7a10f3" providerId="ADAL" clId="{87E3706A-77F0-41E8-AD2C-618FC2EF13DF}" dt="2024-09-17T19:22:39.776" v="1669"/>
          <ac:graphicFrameMkLst>
            <pc:docMk/>
            <pc:sldMk cId="1792974080" sldId="266"/>
            <ac:graphicFrameMk id="4" creationId="{3AA6274D-5CB0-406A-8AFB-D93342B1EA92}"/>
          </ac:graphicFrameMkLst>
        </pc:graphicFrameChg>
      </pc:sldChg>
      <pc:sldChg chg="addSp modSp mod">
        <pc:chgData name="K.Melling" userId="4c29f719-1de3-4726-b155-a2494a7a10f3" providerId="ADAL" clId="{87E3706A-77F0-41E8-AD2C-618FC2EF13DF}" dt="2024-09-17T19:24:11.962" v="1676" actId="2062"/>
        <pc:sldMkLst>
          <pc:docMk/>
          <pc:sldMk cId="914696648" sldId="267"/>
        </pc:sldMkLst>
        <pc:graphicFrameChg chg="add mod modGraphic">
          <ac:chgData name="K.Melling" userId="4c29f719-1de3-4726-b155-a2494a7a10f3" providerId="ADAL" clId="{87E3706A-77F0-41E8-AD2C-618FC2EF13DF}" dt="2024-09-17T19:23:50.758" v="1675"/>
          <ac:graphicFrameMkLst>
            <pc:docMk/>
            <pc:sldMk cId="914696648" sldId="267"/>
            <ac:graphicFrameMk id="2" creationId="{FAE9F128-9BC0-630E-F6C9-A8FA0C1C7ABA}"/>
          </ac:graphicFrameMkLst>
        </pc:graphicFrameChg>
        <pc:graphicFrameChg chg="mod modGraphic">
          <ac:chgData name="K.Melling" userId="4c29f719-1de3-4726-b155-a2494a7a10f3" providerId="ADAL" clId="{87E3706A-77F0-41E8-AD2C-618FC2EF13DF}" dt="2024-09-17T19:24:11.962" v="1676" actId="2062"/>
          <ac:graphicFrameMkLst>
            <pc:docMk/>
            <pc:sldMk cId="914696648" sldId="267"/>
            <ac:graphicFrameMk id="4" creationId="{3AA6274D-5CB0-406A-8AFB-D93342B1EA92}"/>
          </ac:graphicFrameMkLst>
        </pc:graphicFrameChg>
      </pc:sldChg>
      <pc:sldChg chg="addSp delSp modSp mod">
        <pc:chgData name="K.Melling" userId="4c29f719-1de3-4726-b155-a2494a7a10f3" providerId="ADAL" clId="{87E3706A-77F0-41E8-AD2C-618FC2EF13DF}" dt="2024-09-17T19:29:02.847" v="1793" actId="2062"/>
        <pc:sldMkLst>
          <pc:docMk/>
          <pc:sldMk cId="3135656252" sldId="268"/>
        </pc:sldMkLst>
        <pc:graphicFrameChg chg="add del mod modGraphic">
          <ac:chgData name="K.Melling" userId="4c29f719-1de3-4726-b155-a2494a7a10f3" providerId="ADAL" clId="{87E3706A-77F0-41E8-AD2C-618FC2EF13DF}" dt="2024-09-17T19:29:02.847" v="1793" actId="2062"/>
          <ac:graphicFrameMkLst>
            <pc:docMk/>
            <pc:sldMk cId="3135656252" sldId="268"/>
            <ac:graphicFrameMk id="4" creationId="{3AA6274D-5CB0-406A-8AFB-D93342B1EA92}"/>
          </ac:graphicFrameMkLst>
        </pc:graphicFrameChg>
      </pc:sldChg>
      <pc:sldChg chg="modSp add mod">
        <pc:chgData name="K.Melling" userId="4c29f719-1de3-4726-b155-a2494a7a10f3" providerId="ADAL" clId="{87E3706A-77F0-41E8-AD2C-618FC2EF13DF}" dt="2024-09-17T19:21:05.717" v="1655"/>
        <pc:sldMkLst>
          <pc:docMk/>
          <pc:sldMk cId="2501812675" sldId="269"/>
        </pc:sldMkLst>
        <pc:graphicFrameChg chg="mod modGraphic">
          <ac:chgData name="K.Melling" userId="4c29f719-1de3-4726-b155-a2494a7a10f3" providerId="ADAL" clId="{87E3706A-77F0-41E8-AD2C-618FC2EF13DF}" dt="2024-09-17T19:21:05.717" v="1655"/>
          <ac:graphicFrameMkLst>
            <pc:docMk/>
            <pc:sldMk cId="2501812675" sldId="269"/>
            <ac:graphicFrameMk id="4" creationId="{3AA6274D-5CB0-406A-8AFB-D93342B1EA92}"/>
          </ac:graphicFrameMkLst>
        </pc:graphicFrameChg>
      </pc:sldChg>
      <pc:sldChg chg="addSp delSp modSp new del">
        <pc:chgData name="K.Melling" userId="4c29f719-1de3-4726-b155-a2494a7a10f3" providerId="ADAL" clId="{87E3706A-77F0-41E8-AD2C-618FC2EF13DF}" dt="2024-06-26T12:25:48.255" v="1377" actId="47"/>
        <pc:sldMkLst>
          <pc:docMk/>
          <pc:sldMk cId="728768828" sldId="270"/>
        </pc:sldMkLst>
        <pc:spChg chg="del">
          <ac:chgData name="K.Melling" userId="4c29f719-1de3-4726-b155-a2494a7a10f3" providerId="ADAL" clId="{87E3706A-77F0-41E8-AD2C-618FC2EF13DF}" dt="2024-06-26T12:25:06.541" v="1371"/>
          <ac:spMkLst>
            <pc:docMk/>
            <pc:sldMk cId="728768828" sldId="270"/>
            <ac:spMk id="3" creationId="{D72F6946-8370-3957-18EC-E67C853DB478}"/>
          </ac:spMkLst>
        </pc:spChg>
        <pc:graphicFrameChg chg="add mod">
          <ac:chgData name="K.Melling" userId="4c29f719-1de3-4726-b155-a2494a7a10f3" providerId="ADAL" clId="{87E3706A-77F0-41E8-AD2C-618FC2EF13DF}" dt="2024-06-26T12:25:06.541" v="1371"/>
          <ac:graphicFrameMkLst>
            <pc:docMk/>
            <pc:sldMk cId="728768828" sldId="270"/>
            <ac:graphicFrameMk id="4" creationId="{C8F3EAC1-E310-A762-6ACC-16746A327057}"/>
          </ac:graphicFrameMkLst>
        </pc:graphicFrameChg>
      </pc:sldChg>
      <pc:sldChg chg="modSp add del mod">
        <pc:chgData name="K.Melling" userId="4c29f719-1de3-4726-b155-a2494a7a10f3" providerId="ADAL" clId="{87E3706A-77F0-41E8-AD2C-618FC2EF13DF}" dt="2024-06-24T13:03:22.976" v="1277" actId="47"/>
        <pc:sldMkLst>
          <pc:docMk/>
          <pc:sldMk cId="1999496999" sldId="270"/>
        </pc:sldMkLst>
        <pc:spChg chg="mod">
          <ac:chgData name="K.Melling" userId="4c29f719-1de3-4726-b155-a2494a7a10f3" providerId="ADAL" clId="{87E3706A-77F0-41E8-AD2C-618FC2EF13DF}" dt="2024-06-24T12:59:01.858" v="1214" actId="27636"/>
          <ac:spMkLst>
            <pc:docMk/>
            <pc:sldMk cId="1999496999" sldId="270"/>
            <ac:spMk id="70" creationId="{EC6BBDA5-41DA-4FB0-9890-DC279E7AB773}"/>
          </ac:spMkLst>
        </pc:spChg>
      </pc:sldChg>
      <pc:sldChg chg="addSp delSp modSp new add del mod">
        <pc:chgData name="K.Melling" userId="4c29f719-1de3-4726-b155-a2494a7a10f3" providerId="ADAL" clId="{87E3706A-77F0-41E8-AD2C-618FC2EF13DF}" dt="2024-06-28T14:01:40.632" v="1589" actId="47"/>
        <pc:sldMkLst>
          <pc:docMk/>
          <pc:sldMk cId="2749401118" sldId="270"/>
        </pc:sldMkLst>
        <pc:spChg chg="del">
          <ac:chgData name="K.Melling" userId="4c29f719-1de3-4726-b155-a2494a7a10f3" providerId="ADAL" clId="{87E3706A-77F0-41E8-AD2C-618FC2EF13DF}" dt="2024-06-28T13:49:14.191" v="1465" actId="478"/>
          <ac:spMkLst>
            <pc:docMk/>
            <pc:sldMk cId="2749401118" sldId="270"/>
            <ac:spMk id="2" creationId="{375F36D1-CFC3-43C9-A494-3D1D4A9E7CEE}"/>
          </ac:spMkLst>
        </pc:spChg>
        <pc:spChg chg="del">
          <ac:chgData name="K.Melling" userId="4c29f719-1de3-4726-b155-a2494a7a10f3" providerId="ADAL" clId="{87E3706A-77F0-41E8-AD2C-618FC2EF13DF}" dt="2024-06-28T13:49:14.191" v="1465" actId="478"/>
          <ac:spMkLst>
            <pc:docMk/>
            <pc:sldMk cId="2749401118" sldId="270"/>
            <ac:spMk id="3" creationId="{F574B6FC-6E06-F86C-EFAD-172B278D867A}"/>
          </ac:spMkLst>
        </pc:spChg>
        <pc:graphicFrameChg chg="add del mod modGraphic">
          <ac:chgData name="K.Melling" userId="4c29f719-1de3-4726-b155-a2494a7a10f3" providerId="ADAL" clId="{87E3706A-77F0-41E8-AD2C-618FC2EF13DF}" dt="2024-06-28T13:59:34.464" v="1570" actId="21"/>
          <ac:graphicFrameMkLst>
            <pc:docMk/>
            <pc:sldMk cId="2749401118" sldId="270"/>
            <ac:graphicFrameMk id="4" creationId="{621B7130-6E0E-A0A8-BEA9-E434DDB52981}"/>
          </ac:graphicFrameMkLst>
        </pc:graphicFrameChg>
      </pc:sldChg>
      <pc:sldChg chg="addSp delSp modSp add mod">
        <pc:chgData name="K.Melling" userId="4c29f719-1de3-4726-b155-a2494a7a10f3" providerId="ADAL" clId="{87E3706A-77F0-41E8-AD2C-618FC2EF13DF}" dt="2024-09-17T20:23:54.292" v="2016" actId="14100"/>
        <pc:sldMkLst>
          <pc:docMk/>
          <pc:sldMk cId="1909876028" sldId="271"/>
        </pc:sldMkLst>
        <pc:graphicFrameChg chg="add del mod modGraphic">
          <ac:chgData name="K.Melling" userId="4c29f719-1de3-4726-b155-a2494a7a10f3" providerId="ADAL" clId="{87E3706A-77F0-41E8-AD2C-618FC2EF13DF}" dt="2024-09-17T20:14:10.905" v="1827" actId="478"/>
          <ac:graphicFrameMkLst>
            <pc:docMk/>
            <pc:sldMk cId="1909876028" sldId="271"/>
            <ac:graphicFrameMk id="2" creationId="{486663F4-0146-1B56-FE43-2DFE803E3C87}"/>
          </ac:graphicFrameMkLst>
        </pc:graphicFrameChg>
        <pc:graphicFrameChg chg="add mod modGraphic">
          <ac:chgData name="K.Melling" userId="4c29f719-1de3-4726-b155-a2494a7a10f3" providerId="ADAL" clId="{87E3706A-77F0-41E8-AD2C-618FC2EF13DF}" dt="2024-09-17T19:28:04.497" v="1781" actId="1036"/>
          <ac:graphicFrameMkLst>
            <pc:docMk/>
            <pc:sldMk cId="1909876028" sldId="271"/>
            <ac:graphicFrameMk id="2" creationId="{74B4B9A2-BD93-186B-CCC2-92B4DFC97BC5}"/>
          </ac:graphicFrameMkLst>
        </pc:graphicFrameChg>
        <pc:graphicFrameChg chg="del">
          <ac:chgData name="K.Melling" userId="4c29f719-1de3-4726-b155-a2494a7a10f3" providerId="ADAL" clId="{87E3706A-77F0-41E8-AD2C-618FC2EF13DF}" dt="2024-06-28T13:58:33.381" v="1557" actId="478"/>
          <ac:graphicFrameMkLst>
            <pc:docMk/>
            <pc:sldMk cId="1909876028" sldId="271"/>
            <ac:graphicFrameMk id="2" creationId="{FAE9F128-9BC0-630E-F6C9-A8FA0C1C7ABA}"/>
          </ac:graphicFrameMkLst>
        </pc:graphicFrameChg>
        <pc:graphicFrameChg chg="add mod modGraphic">
          <ac:chgData name="K.Melling" userId="4c29f719-1de3-4726-b155-a2494a7a10f3" providerId="ADAL" clId="{87E3706A-77F0-41E8-AD2C-618FC2EF13DF}" dt="2024-09-17T20:23:54.292" v="2016" actId="14100"/>
          <ac:graphicFrameMkLst>
            <pc:docMk/>
            <pc:sldMk cId="1909876028" sldId="271"/>
            <ac:graphicFrameMk id="3" creationId="{621B7130-6E0E-A0A8-BEA9-E434DDB52981}"/>
          </ac:graphicFrameMkLst>
        </pc:graphicFrameChg>
        <pc:graphicFrameChg chg="del mod modGraphic">
          <ac:chgData name="K.Melling" userId="4c29f719-1de3-4726-b155-a2494a7a10f3" providerId="ADAL" clId="{87E3706A-77F0-41E8-AD2C-618FC2EF13DF}" dt="2024-06-28T14:00:32.655" v="1577" actId="478"/>
          <ac:graphicFrameMkLst>
            <pc:docMk/>
            <pc:sldMk cId="1909876028" sldId="271"/>
            <ac:graphicFrameMk id="4" creationId="{3AA6274D-5CB0-406A-8AFB-D93342B1EA92}"/>
          </ac:graphicFrameMkLst>
        </pc:graphicFrameChg>
        <pc:graphicFrameChg chg="add">
          <ac:chgData name="K.Melling" userId="4c29f719-1de3-4726-b155-a2494a7a10f3" providerId="ADAL" clId="{87E3706A-77F0-41E8-AD2C-618FC2EF13DF}" dt="2024-09-17T20:14:12.388" v="1828"/>
          <ac:graphicFrameMkLst>
            <pc:docMk/>
            <pc:sldMk cId="1909876028" sldId="271"/>
            <ac:graphicFrameMk id="4" creationId="{413D333E-E3C4-824C-AD66-6C006275934E}"/>
          </ac:graphicFrameMkLst>
        </pc:graphicFrameChg>
        <pc:graphicFrameChg chg="add del mod">
          <ac:chgData name="K.Melling" userId="4c29f719-1de3-4726-b155-a2494a7a10f3" providerId="ADAL" clId="{87E3706A-77F0-41E8-AD2C-618FC2EF13DF}" dt="2024-09-17T20:15:08.875" v="1832" actId="478"/>
          <ac:graphicFrameMkLst>
            <pc:docMk/>
            <pc:sldMk cId="1909876028" sldId="271"/>
            <ac:graphicFrameMk id="5" creationId="{85E0082F-F29B-4F97-53E4-7CC2B2A3B26A}"/>
          </ac:graphicFrameMkLst>
        </pc:graphicFrameChg>
        <pc:graphicFrameChg chg="add del mod modGraphic">
          <ac:chgData name="K.Melling" userId="4c29f719-1de3-4726-b155-a2494a7a10f3" providerId="ADAL" clId="{87E3706A-77F0-41E8-AD2C-618FC2EF13DF}" dt="2024-09-17T20:17:42.933" v="1868" actId="478"/>
          <ac:graphicFrameMkLst>
            <pc:docMk/>
            <pc:sldMk cId="1909876028" sldId="271"/>
            <ac:graphicFrameMk id="7" creationId="{0DB87FB3-2D4C-45B9-0E65-7E39C0307045}"/>
          </ac:graphicFrameMkLst>
        </pc:graphicFrameChg>
      </pc:sldChg>
      <pc:sldChg chg="modSp add del mod">
        <pc:chgData name="K.Melling" userId="4c29f719-1de3-4726-b155-a2494a7a10f3" providerId="ADAL" clId="{87E3706A-77F0-41E8-AD2C-618FC2EF13DF}" dt="2024-09-17T19:28:42.834" v="1791" actId="47"/>
        <pc:sldMkLst>
          <pc:docMk/>
          <pc:sldMk cId="3515581724" sldId="272"/>
        </pc:sldMkLst>
        <pc:graphicFrameChg chg="mod modGraphic">
          <ac:chgData name="K.Melling" userId="4c29f719-1de3-4726-b155-a2494a7a10f3" providerId="ADAL" clId="{87E3706A-77F0-41E8-AD2C-618FC2EF13DF}" dt="2024-09-17T19:25:39.563" v="1682" actId="14100"/>
          <ac:graphicFrameMkLst>
            <pc:docMk/>
            <pc:sldMk cId="3515581724" sldId="272"/>
            <ac:graphicFrameMk id="4" creationId="{3AA6274D-5CB0-406A-8AFB-D93342B1EA92}"/>
          </ac:graphicFrameMkLst>
        </pc:graphicFrameChg>
      </pc:sldChg>
      <pc:sldChg chg="add del">
        <pc:chgData name="K.Melling" userId="4c29f719-1de3-4726-b155-a2494a7a10f3" providerId="ADAL" clId="{87E3706A-77F0-41E8-AD2C-618FC2EF13DF}" dt="2024-09-17T19:28:41.850" v="1790" actId="47"/>
        <pc:sldMkLst>
          <pc:docMk/>
          <pc:sldMk cId="3589182867" sldId="273"/>
        </pc:sldMkLst>
      </pc:sldChg>
      <pc:sldMasterChg chg="delSldLayout">
        <pc:chgData name="K.Melling" userId="4c29f719-1de3-4726-b155-a2494a7a10f3" providerId="ADAL" clId="{87E3706A-77F0-41E8-AD2C-618FC2EF13DF}" dt="2024-06-24T13:03:22.976" v="1277" actId="47"/>
        <pc:sldMasterMkLst>
          <pc:docMk/>
          <pc:sldMasterMk cId="2629768579" sldId="2147483648"/>
        </pc:sldMasterMkLst>
        <pc:sldLayoutChg chg="del">
          <pc:chgData name="K.Melling" userId="4c29f719-1de3-4726-b155-a2494a7a10f3" providerId="ADAL" clId="{87E3706A-77F0-41E8-AD2C-618FC2EF13DF}" dt="2024-06-24T13:03:22.976" v="1277" actId="47"/>
          <pc:sldLayoutMkLst>
            <pc:docMk/>
            <pc:sldMasterMk cId="2629768579" sldId="2147483648"/>
            <pc:sldLayoutMk cId="3013970332" sldId="2147483660"/>
          </pc:sldLayoutMkLst>
        </pc:sldLayoutChg>
      </pc:sldMasterChg>
    </pc:docChg>
  </pc:docChgLst>
  <pc:docChgLst>
    <pc:chgData name="M.Riley" userId="78a0be85-9dd5-4106-bfe6-e8aba1ee4994" providerId="ADAL" clId="{1684A7D1-2FA4-4157-83C3-BA84A0ECBF99}"/>
    <pc:docChg chg="undo custSel addSld modSld">
      <pc:chgData name="M.Riley" userId="78a0be85-9dd5-4106-bfe6-e8aba1ee4994" providerId="ADAL" clId="{1684A7D1-2FA4-4157-83C3-BA84A0ECBF99}" dt="2024-01-17T10:10:38.607" v="804" actId="20577"/>
      <pc:docMkLst>
        <pc:docMk/>
      </pc:docMkLst>
    </pc:docChg>
  </pc:docChgLst>
  <pc:docChgLst>
    <pc:chgData name="K.Melling" userId="4c29f719-1de3-4726-b155-a2494a7a10f3" providerId="ADAL" clId="{F92C266C-1CE4-4AD4-8830-FEE20BC93A46}"/>
    <pc:docChg chg="undo custSel addSld delSld modSld">
      <pc:chgData name="K.Melling" userId="4c29f719-1de3-4726-b155-a2494a7a10f3" providerId="ADAL" clId="{F92C266C-1CE4-4AD4-8830-FEE20BC93A46}" dt="2024-04-15T11:17:39.071" v="558" actId="20577"/>
      <pc:docMkLst>
        <pc:docMk/>
      </pc:docMkLst>
      <pc:sldChg chg="modSp del">
        <pc:chgData name="K.Melling" userId="4c29f719-1de3-4726-b155-a2494a7a10f3" providerId="ADAL" clId="{F92C266C-1CE4-4AD4-8830-FEE20BC93A46}" dt="2024-04-15T06:55:15.587" v="213" actId="2696"/>
        <pc:sldMkLst>
          <pc:docMk/>
          <pc:sldMk cId="1015640246" sldId="256"/>
        </pc:sldMkLst>
        <pc:spChg chg="mod">
          <ac:chgData name="K.Melling" userId="4c29f719-1de3-4726-b155-a2494a7a10f3" providerId="ADAL" clId="{F92C266C-1CE4-4AD4-8830-FEE20BC93A46}" dt="2024-04-09T09:31:03.305" v="32" actId="20577"/>
          <ac:spMkLst>
            <pc:docMk/>
            <pc:sldMk cId="1015640246" sldId="256"/>
            <ac:spMk id="6" creationId="{840F49B9-2DCB-4BF6-8F97-B4D0A5A16C5B}"/>
          </ac:spMkLst>
        </pc:spChg>
        <pc:graphicFrameChg chg="mod modGraphic">
          <ac:chgData name="K.Melling" userId="4c29f719-1de3-4726-b155-a2494a7a10f3" providerId="ADAL" clId="{F92C266C-1CE4-4AD4-8830-FEE20BC93A46}" dt="2024-04-09T09:36:59.960" v="76"/>
          <ac:graphicFrameMkLst>
            <pc:docMk/>
            <pc:sldMk cId="1015640246" sldId="256"/>
            <ac:graphicFrameMk id="4" creationId="{3AA6274D-5CB0-406A-8AFB-D93342B1EA92}"/>
          </ac:graphicFrameMkLst>
        </pc:graphicFrameChg>
      </pc:sldChg>
      <pc:sldChg chg="del">
        <pc:chgData name="K.Melling" userId="4c29f719-1de3-4726-b155-a2494a7a10f3" providerId="ADAL" clId="{F92C266C-1CE4-4AD4-8830-FEE20BC93A46}" dt="2024-04-15T07:11:56.319" v="258" actId="2696"/>
        <pc:sldMkLst>
          <pc:docMk/>
          <pc:sldMk cId="1211195919" sldId="257"/>
        </pc:sldMkLst>
      </pc:sldChg>
      <pc:sldChg chg="del">
        <pc:chgData name="K.Melling" userId="4c29f719-1de3-4726-b155-a2494a7a10f3" providerId="ADAL" clId="{F92C266C-1CE4-4AD4-8830-FEE20BC93A46}" dt="2024-04-15T07:11:57.326" v="259" actId="2696"/>
        <pc:sldMkLst>
          <pc:docMk/>
          <pc:sldMk cId="3235758455" sldId="258"/>
        </pc:sldMkLst>
      </pc:sldChg>
      <pc:sldChg chg="modSp add del">
        <pc:chgData name="K.Melling" userId="4c29f719-1de3-4726-b155-a2494a7a10f3" providerId="ADAL" clId="{F92C266C-1CE4-4AD4-8830-FEE20BC93A46}" dt="2024-04-15T07:11:49.491" v="255" actId="2696"/>
        <pc:sldMkLst>
          <pc:docMk/>
          <pc:sldMk cId="666927440" sldId="259"/>
        </pc:sldMkLst>
        <pc:graphicFrameChg chg="mod modGraphic">
          <ac:chgData name="K.Melling" userId="4c29f719-1de3-4726-b155-a2494a7a10f3" providerId="ADAL" clId="{F92C266C-1CE4-4AD4-8830-FEE20BC93A46}" dt="2024-04-09T09:40:08.168" v="110"/>
          <ac:graphicFrameMkLst>
            <pc:docMk/>
            <pc:sldMk cId="666927440" sldId="259"/>
            <ac:graphicFrameMk id="4" creationId="{3AA6274D-5CB0-406A-8AFB-D93342B1EA92}"/>
          </ac:graphicFrameMkLst>
        </pc:graphicFrameChg>
      </pc:sldChg>
      <pc:sldChg chg="add del">
        <pc:chgData name="K.Melling" userId="4c29f719-1de3-4726-b155-a2494a7a10f3" providerId="ADAL" clId="{F92C266C-1CE4-4AD4-8830-FEE20BC93A46}" dt="2024-04-15T07:11:51.048" v="256" actId="2696"/>
        <pc:sldMkLst>
          <pc:docMk/>
          <pc:sldMk cId="1075218677" sldId="260"/>
        </pc:sldMkLst>
      </pc:sldChg>
      <pc:sldChg chg="add del">
        <pc:chgData name="K.Melling" userId="4c29f719-1de3-4726-b155-a2494a7a10f3" providerId="ADAL" clId="{F92C266C-1CE4-4AD4-8830-FEE20BC93A46}" dt="2024-04-15T07:11:52.795" v="257" actId="2696"/>
        <pc:sldMkLst>
          <pc:docMk/>
          <pc:sldMk cId="3314574778" sldId="261"/>
        </pc:sldMkLst>
      </pc:sldChg>
      <pc:sldChg chg="modSp add">
        <pc:chgData name="K.Melling" userId="4c29f719-1de3-4726-b155-a2494a7a10f3" providerId="ADAL" clId="{F92C266C-1CE4-4AD4-8830-FEE20BC93A46}" dt="2024-04-15T09:36:39.709" v="506" actId="20577"/>
        <pc:sldMkLst>
          <pc:docMk/>
          <pc:sldMk cId="2168346093" sldId="262"/>
        </pc:sldMkLst>
        <pc:graphicFrameChg chg="mod modGraphic">
          <ac:chgData name="K.Melling" userId="4c29f719-1de3-4726-b155-a2494a7a10f3" providerId="ADAL" clId="{F92C266C-1CE4-4AD4-8830-FEE20BC93A46}" dt="2024-04-15T09:36:39.709" v="506" actId="20577"/>
          <ac:graphicFrameMkLst>
            <pc:docMk/>
            <pc:sldMk cId="2168346093" sldId="262"/>
            <ac:graphicFrameMk id="4" creationId="{3AA6274D-5CB0-406A-8AFB-D93342B1EA92}"/>
          </ac:graphicFrameMkLst>
        </pc:graphicFrameChg>
      </pc:sldChg>
      <pc:sldChg chg="modSp add">
        <pc:chgData name="K.Melling" userId="4c29f719-1de3-4726-b155-a2494a7a10f3" providerId="ADAL" clId="{F92C266C-1CE4-4AD4-8830-FEE20BC93A46}" dt="2024-04-15T07:36:14.919" v="470" actId="20577"/>
        <pc:sldMkLst>
          <pc:docMk/>
          <pc:sldMk cId="2048947767" sldId="263"/>
        </pc:sldMkLst>
        <pc:graphicFrameChg chg="mod modGraphic">
          <ac:chgData name="K.Melling" userId="4c29f719-1de3-4726-b155-a2494a7a10f3" providerId="ADAL" clId="{F92C266C-1CE4-4AD4-8830-FEE20BC93A46}" dt="2024-04-15T07:36:14.919" v="470" actId="20577"/>
          <ac:graphicFrameMkLst>
            <pc:docMk/>
            <pc:sldMk cId="2048947767" sldId="263"/>
            <ac:graphicFrameMk id="4" creationId="{3AA6274D-5CB0-406A-8AFB-D93342B1EA92}"/>
          </ac:graphicFrameMkLst>
        </pc:graphicFrameChg>
      </pc:sldChg>
      <pc:sldChg chg="modSp add">
        <pc:chgData name="K.Melling" userId="4c29f719-1de3-4726-b155-a2494a7a10f3" providerId="ADAL" clId="{F92C266C-1CE4-4AD4-8830-FEE20BC93A46}" dt="2024-04-15T11:17:39.071" v="558" actId="20577"/>
        <pc:sldMkLst>
          <pc:docMk/>
          <pc:sldMk cId="1940446956" sldId="264"/>
        </pc:sldMkLst>
        <pc:spChg chg="mod">
          <ac:chgData name="K.Melling" userId="4c29f719-1de3-4726-b155-a2494a7a10f3" providerId="ADAL" clId="{F92C266C-1CE4-4AD4-8830-FEE20BC93A46}" dt="2024-04-15T11:17:39.071" v="558" actId="20577"/>
          <ac:spMkLst>
            <pc:docMk/>
            <pc:sldMk cId="1940446956" sldId="264"/>
            <ac:spMk id="3" creationId="{A2F8C3DD-0669-4B4A-9C37-509E263D0747}"/>
          </ac:spMkLst>
        </pc:spChg>
      </pc:sldChg>
      <pc:sldChg chg="modSp add">
        <pc:chgData name="K.Melling" userId="4c29f719-1de3-4726-b155-a2494a7a10f3" providerId="ADAL" clId="{F92C266C-1CE4-4AD4-8830-FEE20BC93A46}" dt="2024-04-15T07:27:37.316" v="384" actId="20577"/>
        <pc:sldMkLst>
          <pc:docMk/>
          <pc:sldMk cId="744052355" sldId="265"/>
        </pc:sldMkLst>
        <pc:graphicFrameChg chg="mod modGraphic">
          <ac:chgData name="K.Melling" userId="4c29f719-1de3-4726-b155-a2494a7a10f3" providerId="ADAL" clId="{F92C266C-1CE4-4AD4-8830-FEE20BC93A46}" dt="2024-04-15T07:27:37.316" v="384" actId="20577"/>
          <ac:graphicFrameMkLst>
            <pc:docMk/>
            <pc:sldMk cId="744052355" sldId="265"/>
            <ac:graphicFrameMk id="4" creationId="{3AA6274D-5CB0-406A-8AFB-D93342B1EA92}"/>
          </ac:graphicFrameMkLst>
        </pc:graphicFrameChg>
      </pc:sldChg>
      <pc:sldChg chg="modSp add">
        <pc:chgData name="K.Melling" userId="4c29f719-1de3-4726-b155-a2494a7a10f3" providerId="ADAL" clId="{F92C266C-1CE4-4AD4-8830-FEE20BC93A46}" dt="2024-04-15T11:16:42.719" v="536" actId="6549"/>
        <pc:sldMkLst>
          <pc:docMk/>
          <pc:sldMk cId="1792974080" sldId="266"/>
        </pc:sldMkLst>
        <pc:graphicFrameChg chg="mod modGraphic">
          <ac:chgData name="K.Melling" userId="4c29f719-1de3-4726-b155-a2494a7a10f3" providerId="ADAL" clId="{F92C266C-1CE4-4AD4-8830-FEE20BC93A46}" dt="2024-04-15T11:16:42.719" v="536" actId="6549"/>
          <ac:graphicFrameMkLst>
            <pc:docMk/>
            <pc:sldMk cId="1792974080" sldId="266"/>
            <ac:graphicFrameMk id="4" creationId="{3AA6274D-5CB0-406A-8AFB-D93342B1EA92}"/>
          </ac:graphicFrameMkLst>
        </pc:graphicFrameChg>
      </pc:sldChg>
      <pc:sldChg chg="modSp add">
        <pc:chgData name="K.Melling" userId="4c29f719-1de3-4726-b155-a2494a7a10f3" providerId="ADAL" clId="{F92C266C-1CE4-4AD4-8830-FEE20BC93A46}" dt="2024-04-15T11:17:20.752" v="544" actId="20577"/>
        <pc:sldMkLst>
          <pc:docMk/>
          <pc:sldMk cId="914696648" sldId="267"/>
        </pc:sldMkLst>
        <pc:graphicFrameChg chg="modGraphic">
          <ac:chgData name="K.Melling" userId="4c29f719-1de3-4726-b155-a2494a7a10f3" providerId="ADAL" clId="{F92C266C-1CE4-4AD4-8830-FEE20BC93A46}" dt="2024-04-15T11:17:20.752" v="544" actId="20577"/>
          <ac:graphicFrameMkLst>
            <pc:docMk/>
            <pc:sldMk cId="914696648" sldId="267"/>
            <ac:graphicFrameMk id="4" creationId="{3AA6274D-5CB0-406A-8AFB-D93342B1EA92}"/>
          </ac:graphicFrameMkLst>
        </pc:graphicFrameChg>
      </pc:sldChg>
      <pc:sldChg chg="modSp add del">
        <pc:chgData name="K.Melling" userId="4c29f719-1de3-4726-b155-a2494a7a10f3" providerId="ADAL" clId="{F92C266C-1CE4-4AD4-8830-FEE20BC93A46}" dt="2024-04-15T07:28:16.199" v="390" actId="2696"/>
        <pc:sldMkLst>
          <pc:docMk/>
          <pc:sldMk cId="3665099594" sldId="267"/>
        </pc:sldMkLst>
        <pc:spChg chg="mod">
          <ac:chgData name="K.Melling" userId="4c29f719-1de3-4726-b155-a2494a7a10f3" providerId="ADAL" clId="{F92C266C-1CE4-4AD4-8830-FEE20BC93A46}" dt="2024-04-15T07:28:05.689" v="389" actId="20577"/>
          <ac:spMkLst>
            <pc:docMk/>
            <pc:sldMk cId="3665099594" sldId="267"/>
            <ac:spMk id="6" creationId="{840F49B9-2DCB-4BF6-8F97-B4D0A5A16C5B}"/>
          </ac:spMkLst>
        </pc:spChg>
      </pc:sldChg>
      <pc:sldChg chg="modSp add">
        <pc:chgData name="K.Melling" userId="4c29f719-1de3-4726-b155-a2494a7a10f3" providerId="ADAL" clId="{F92C266C-1CE4-4AD4-8830-FEE20BC93A46}" dt="2024-04-15T11:17:34.040" v="557" actId="14734"/>
        <pc:sldMkLst>
          <pc:docMk/>
          <pc:sldMk cId="3135656252" sldId="268"/>
        </pc:sldMkLst>
        <pc:graphicFrameChg chg="modGraphic">
          <ac:chgData name="K.Melling" userId="4c29f719-1de3-4726-b155-a2494a7a10f3" providerId="ADAL" clId="{F92C266C-1CE4-4AD4-8830-FEE20BC93A46}" dt="2024-04-15T11:17:34.040" v="557" actId="14734"/>
          <ac:graphicFrameMkLst>
            <pc:docMk/>
            <pc:sldMk cId="3135656252" sldId="268"/>
            <ac:graphicFrameMk id="4" creationId="{3AA6274D-5CB0-406A-8AFB-D93342B1EA9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616F8-1898-457F-AC96-7F7B49D42054}" type="datetimeFigureOut">
              <a:rPr lang="en-GB" smtClean="0"/>
              <a:t>17/09/2024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811F2-4269-4986-B9C8-C89F2F55816B}" type="slidenum">
              <a:rPr lang="en-GB" smtClean="0"/>
              <a:t>‹#›</a:t>
            </a:fld>
            <a:endParaRPr lang="en-GB"/>
          </a:p>
        </p:txBody>
      </p:sp>
    </p:spTree>
    <p:extLst>
      <p:ext uri="{BB962C8B-B14F-4D97-AF65-F5344CB8AC3E}">
        <p14:creationId xmlns:p14="http://schemas.microsoft.com/office/powerpoint/2010/main" val="377548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2208B-6D15-4B66-8381-10F17BE8F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5D3015-EF6D-4D04-A965-32EF228309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308E8F-B93F-4907-A817-34E82C1B7593}"/>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7FBB6EB3-BFBE-4711-BFE7-A6B8C4ADBE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5B2808-BACB-413C-B1BC-B8981D65BF9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46473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8957-ED62-405F-9F78-F48065ADC3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5D22E6-B3B2-4B54-AF57-4602589960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EFB937-C66C-437E-8A7D-FE35E7E7E3D2}"/>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95C7034B-8A6E-419A-B511-4ED9ED10E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D5F71-72BD-469A-8E3C-0240A5E05FA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12350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C8624-DD05-4C2A-A294-4938411EF3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587CB4-3D9D-452E-9771-AF0CF0CF52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558EB7-E406-4FA5-B852-2FF4FE3F96FE}"/>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C74B05A1-8B48-44E8-B660-BAEACE217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F6BB2-C5EC-491F-914E-59408EEA335C}"/>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44410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8E24-AD4F-46F9-A1F9-20447B8F35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7518C2-3115-4354-B10B-DD63C196DC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33168B-5B74-4C17-B87B-E44E9A1C869C}"/>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A4A0A5C4-7C92-4F8A-9355-2BEB58890B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265660-BE52-4D19-9122-91C71A4D8533}"/>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2693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1336-6F59-41AE-A5AF-DB239FC2C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589217-B3F3-42E7-BF89-E1D8FAD05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745C13-9C65-448D-A62D-15D39627E01C}"/>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5A7C9330-BC74-43B2-B848-AADEDB5DA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4CECF-6061-4253-8593-6C05BBF4011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9181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013C-7212-4114-86E3-051909E0E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8BA346-51AE-4F75-B9F9-5BADF27BAF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5213B7-2098-4320-B655-D896993180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D58236-A6EE-4654-8CF0-C0B12AC9D89E}"/>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6" name="Footer Placeholder 5">
            <a:extLst>
              <a:ext uri="{FF2B5EF4-FFF2-40B4-BE49-F238E27FC236}">
                <a16:creationId xmlns:a16="http://schemas.microsoft.com/office/drawing/2014/main" id="{CD1A37F7-9396-4C33-8552-A3D643C736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20EBF-8756-49FC-A90E-C29544405777}"/>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14971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A3C0-C610-4B2D-A7C2-B6298DC87A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51A092-360E-4682-9E28-556AB3491F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9D8F48-2B05-4B72-A79B-4E10E5152D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1A3B82-5524-4B00-A423-EB498A4F8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4E0A88-FD36-4599-89CC-ABEEAC4073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80B37C-A6AC-476B-987E-46DFF4360CE7}"/>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8" name="Footer Placeholder 7">
            <a:extLst>
              <a:ext uri="{FF2B5EF4-FFF2-40B4-BE49-F238E27FC236}">
                <a16:creationId xmlns:a16="http://schemas.microsoft.com/office/drawing/2014/main" id="{EFFE8DB1-383E-4FC9-ADDF-C4E06332BF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82566B-DE8B-4BDC-878D-923F349A2ED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04222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5F09-A2C6-4E28-A77A-3B2C063C31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BEAF39-7573-4609-97EC-42F701C47820}"/>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4" name="Footer Placeholder 3">
            <a:extLst>
              <a:ext uri="{FF2B5EF4-FFF2-40B4-BE49-F238E27FC236}">
                <a16:creationId xmlns:a16="http://schemas.microsoft.com/office/drawing/2014/main" id="{DD517F07-9306-4958-B185-7BBDF40465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D31D1C-7A10-4121-AE79-5A682FA617C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91951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6479F-9842-412E-8AFD-75B32F3860CF}"/>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3" name="Footer Placeholder 2">
            <a:extLst>
              <a:ext uri="{FF2B5EF4-FFF2-40B4-BE49-F238E27FC236}">
                <a16:creationId xmlns:a16="http://schemas.microsoft.com/office/drawing/2014/main" id="{DB8ECBE2-1394-4B2C-923E-6AE1052F7F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2CE944-A576-4774-87F3-5F3D06FE12E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16908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B175-7D8D-484F-BE55-6EF97E88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67370F-2358-46A1-B462-5D8E519D9A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C7435F-AA15-4873-A632-8A4CB8BDC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6DCFAE-8C00-40A8-8A6B-B1902BFE1B81}"/>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6" name="Footer Placeholder 5">
            <a:extLst>
              <a:ext uri="{FF2B5EF4-FFF2-40B4-BE49-F238E27FC236}">
                <a16:creationId xmlns:a16="http://schemas.microsoft.com/office/drawing/2014/main" id="{185E7EC8-CB55-45E8-9516-35EFFC651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3ACD5-05F6-4579-8659-28E6C1E734D9}"/>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77685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F129-0125-467C-A347-60B75B26B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30A124-DEE5-4C50-B4AD-EFE7FFECD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1DF87D-D76C-43C8-ABF3-0BEEED52E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B42FC2-99D0-4919-8E8A-BE5F0A79AD68}"/>
              </a:ext>
            </a:extLst>
          </p:cNvPr>
          <p:cNvSpPr>
            <a:spLocks noGrp="1"/>
          </p:cNvSpPr>
          <p:nvPr>
            <p:ph type="dt" sz="half" idx="10"/>
          </p:nvPr>
        </p:nvSpPr>
        <p:spPr/>
        <p:txBody>
          <a:bodyPr/>
          <a:lstStyle/>
          <a:p>
            <a:fld id="{ACA6BB27-8B69-4479-B247-EF6FA0076BC4}" type="datetimeFigureOut">
              <a:rPr lang="en-GB" smtClean="0"/>
              <a:t>17/09/2024</a:t>
            </a:fld>
            <a:endParaRPr lang="en-GB"/>
          </a:p>
        </p:txBody>
      </p:sp>
      <p:sp>
        <p:nvSpPr>
          <p:cNvPr id="6" name="Footer Placeholder 5">
            <a:extLst>
              <a:ext uri="{FF2B5EF4-FFF2-40B4-BE49-F238E27FC236}">
                <a16:creationId xmlns:a16="http://schemas.microsoft.com/office/drawing/2014/main" id="{64D86F4A-EB62-48B8-ADB5-F865E081A8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DA074D-7FAC-4F19-8E47-BF11B54872F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77572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34A96-97F4-4A44-9A73-409E71C3A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70661A-769F-440B-955A-954F27DCFD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6D107A-4575-4048-9240-D3105E712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6BB27-8B69-4479-B247-EF6FA0076BC4}" type="datetimeFigureOut">
              <a:rPr lang="en-GB" smtClean="0"/>
              <a:t>17/09/2024</a:t>
            </a:fld>
            <a:endParaRPr lang="en-GB"/>
          </a:p>
        </p:txBody>
      </p:sp>
      <p:sp>
        <p:nvSpPr>
          <p:cNvPr id="5" name="Footer Placeholder 4">
            <a:extLst>
              <a:ext uri="{FF2B5EF4-FFF2-40B4-BE49-F238E27FC236}">
                <a16:creationId xmlns:a16="http://schemas.microsoft.com/office/drawing/2014/main" id="{696C3268-9962-44BF-B46D-CC62447991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884B9-4158-447A-9BA3-04832BA06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06600-CA13-447F-AF09-936796CF05E0}" type="slidenum">
              <a:rPr lang="en-GB" smtClean="0"/>
              <a:t>‹#›</a:t>
            </a:fld>
            <a:endParaRPr lang="en-GB"/>
          </a:p>
        </p:txBody>
      </p:sp>
    </p:spTree>
    <p:extLst>
      <p:ext uri="{BB962C8B-B14F-4D97-AF65-F5344CB8AC3E}">
        <p14:creationId xmlns:p14="http://schemas.microsoft.com/office/powerpoint/2010/main" val="262976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960759642"/>
              </p:ext>
            </p:extLst>
          </p:nvPr>
        </p:nvGraphicFramePr>
        <p:xfrm>
          <a:off x="0" y="666536"/>
          <a:ext cx="12192000" cy="2412241"/>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663963">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1748278">
                <a:tc>
                  <a:txBody>
                    <a:bodyPr/>
                    <a:lstStyle/>
                    <a:p>
                      <a:pPr algn="ctr"/>
                      <a:r>
                        <a:rPr lang="en-GB" sz="2800" dirty="0"/>
                        <a:t>Maths</a:t>
                      </a:r>
                    </a:p>
                  </a:txBody>
                  <a:tcPr vert="vert270" anchor="ctr"/>
                </a:tc>
                <a:tc>
                  <a:txBody>
                    <a:bodyPr/>
                    <a:lstStyle/>
                    <a:p>
                      <a:r>
                        <a:rPr lang="en-GB" sz="1200" b="1" dirty="0"/>
                        <a:t>Main Topics</a:t>
                      </a:r>
                    </a:p>
                  </a:txBody>
                  <a:tcPr vert="vert270" anchor="ctr"/>
                </a:tc>
                <a:tc>
                  <a:txBody>
                    <a:bodyPr/>
                    <a:lstStyle/>
                    <a:p>
                      <a:r>
                        <a:rPr lang="en-US" sz="1200" b="0" dirty="0"/>
                        <a:t>5 Rs project</a:t>
                      </a:r>
                    </a:p>
                    <a:p>
                      <a:r>
                        <a:rPr lang="en-US" sz="1200" b="0" dirty="0"/>
                        <a:t>Place value</a:t>
                      </a:r>
                    </a:p>
                    <a:p>
                      <a:r>
                        <a:rPr lang="en-US" sz="1200" b="0" dirty="0"/>
                        <a:t>4 rules, negatives and decimals</a:t>
                      </a:r>
                      <a:endParaRPr lang="en-GB" sz="1200" b="0" dirty="0"/>
                    </a:p>
                  </a:txBody>
                  <a:tcPr/>
                </a:tc>
                <a:tc>
                  <a:txBody>
                    <a:bodyPr/>
                    <a:lstStyle/>
                    <a:p>
                      <a:r>
                        <a:rPr lang="en-US" sz="1200" b="0" dirty="0"/>
                        <a:t>Order of operations and rounding</a:t>
                      </a:r>
                    </a:p>
                    <a:p>
                      <a:r>
                        <a:rPr lang="en-US" sz="1200" b="0" dirty="0"/>
                        <a:t>Measures and area</a:t>
                      </a:r>
                    </a:p>
                    <a:p>
                      <a:r>
                        <a:rPr lang="en-US" sz="1200" b="0" dirty="0"/>
                        <a:t>Types of number</a:t>
                      </a:r>
                      <a:endParaRPr lang="en-GB" sz="1200" b="0" dirty="0"/>
                    </a:p>
                  </a:txBody>
                  <a:tcPr/>
                </a:tc>
                <a:tc>
                  <a:txBody>
                    <a:bodyPr/>
                    <a:lstStyle/>
                    <a:p>
                      <a:r>
                        <a:rPr lang="en-US" sz="1200" b="0" dirty="0"/>
                        <a:t>Types of number</a:t>
                      </a:r>
                    </a:p>
                    <a:p>
                      <a:r>
                        <a:rPr lang="en-US" sz="1200" b="0" dirty="0"/>
                        <a:t>Fractions, decimals and percentages</a:t>
                      </a:r>
                    </a:p>
                    <a:p>
                      <a:r>
                        <a:rPr lang="en-US" sz="1200" b="0" dirty="0"/>
                        <a:t>Geometrical reasoning, lines and angles</a:t>
                      </a:r>
                      <a:endParaRPr lang="en-GB"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Geometrical reasoning, lines and angles</a:t>
                      </a:r>
                      <a:endParaRPr lang="en-GB" sz="1200" b="0" dirty="0"/>
                    </a:p>
                    <a:p>
                      <a:r>
                        <a:rPr lang="en-GB" sz="1200" b="0" dirty="0"/>
                        <a:t>Expressions, equations and formulae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Expressions, equations and formulae</a:t>
                      </a:r>
                    </a:p>
                    <a:p>
                      <a:r>
                        <a:rPr lang="en-GB" sz="1200" b="0" dirty="0"/>
                        <a:t>Sequences</a:t>
                      </a:r>
                    </a:p>
                    <a:p>
                      <a:r>
                        <a:rPr lang="en-GB" sz="1200" b="0" dirty="0"/>
                        <a:t>Averages</a:t>
                      </a:r>
                    </a:p>
                  </a:txBody>
                  <a:tcPr/>
                </a:tc>
                <a:tc>
                  <a:txBody>
                    <a:bodyPr/>
                    <a:lstStyle/>
                    <a:p>
                      <a:r>
                        <a:rPr lang="en-US" sz="1200" b="0" dirty="0"/>
                        <a:t>Averages</a:t>
                      </a:r>
                    </a:p>
                    <a:p>
                      <a:r>
                        <a:rPr lang="en-US" sz="1200" b="0" dirty="0"/>
                        <a:t>Probability</a:t>
                      </a:r>
                    </a:p>
                    <a:p>
                      <a:r>
                        <a:rPr lang="en-US" sz="1200" b="0" dirty="0"/>
                        <a:t>Nets and scale drawings</a:t>
                      </a:r>
                      <a:endParaRPr lang="en-GB" sz="1200" b="0" dirty="0"/>
                    </a:p>
                  </a:txBody>
                  <a:tcPr/>
                </a:tc>
                <a:extLst>
                  <a:ext uri="{0D108BD9-81ED-4DB2-BD59-A6C34878D82A}">
                    <a16:rowId xmlns:a16="http://schemas.microsoft.com/office/drawing/2014/main" val="249771137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7 CURRICULUM OVERVIEW</a:t>
            </a:r>
          </a:p>
        </p:txBody>
      </p:sp>
      <p:graphicFrame>
        <p:nvGraphicFramePr>
          <p:cNvPr id="2" name="Table 1">
            <a:extLst>
              <a:ext uri="{FF2B5EF4-FFF2-40B4-BE49-F238E27FC236}">
                <a16:creationId xmlns:a16="http://schemas.microsoft.com/office/drawing/2014/main" id="{A43F5D4F-C547-85B7-39F5-2D37A78AD375}"/>
              </a:ext>
            </a:extLst>
          </p:cNvPr>
          <p:cNvGraphicFramePr>
            <a:graphicFrameLocks noGrp="1"/>
          </p:cNvGraphicFramePr>
          <p:nvPr>
            <p:extLst>
              <p:ext uri="{D42A27DB-BD31-4B8C-83A1-F6EECF244321}">
                <p14:modId xmlns:p14="http://schemas.microsoft.com/office/powerpoint/2010/main" val="2118541683"/>
              </p:ext>
            </p:extLst>
          </p:nvPr>
        </p:nvGraphicFramePr>
        <p:xfrm>
          <a:off x="4" y="3067626"/>
          <a:ext cx="12191998" cy="3779222"/>
        </p:xfrm>
        <a:graphic>
          <a:graphicData uri="http://schemas.openxmlformats.org/drawingml/2006/table">
            <a:tbl>
              <a:tblPr firstRow="1" bandRow="1">
                <a:tableStyleId>{5940675A-B579-460E-94D1-54222C63F5DA}</a:tableStyleId>
              </a:tblPr>
              <a:tblGrid>
                <a:gridCol w="507379">
                  <a:extLst>
                    <a:ext uri="{9D8B030D-6E8A-4147-A177-3AD203B41FA5}">
                      <a16:colId xmlns:a16="http://schemas.microsoft.com/office/drawing/2014/main" val="3565175182"/>
                    </a:ext>
                  </a:extLst>
                </a:gridCol>
                <a:gridCol w="507379">
                  <a:extLst>
                    <a:ext uri="{9D8B030D-6E8A-4147-A177-3AD203B41FA5}">
                      <a16:colId xmlns:a16="http://schemas.microsoft.com/office/drawing/2014/main" val="4201616393"/>
                    </a:ext>
                  </a:extLst>
                </a:gridCol>
                <a:gridCol w="2235448">
                  <a:extLst>
                    <a:ext uri="{9D8B030D-6E8A-4147-A177-3AD203B41FA5}">
                      <a16:colId xmlns:a16="http://schemas.microsoft.com/office/drawing/2014/main" val="2516018544"/>
                    </a:ext>
                  </a:extLst>
                </a:gridCol>
                <a:gridCol w="2235448">
                  <a:extLst>
                    <a:ext uri="{9D8B030D-6E8A-4147-A177-3AD203B41FA5}">
                      <a16:colId xmlns:a16="http://schemas.microsoft.com/office/drawing/2014/main" val="1343855732"/>
                    </a:ext>
                  </a:extLst>
                </a:gridCol>
                <a:gridCol w="2235448">
                  <a:extLst>
                    <a:ext uri="{9D8B030D-6E8A-4147-A177-3AD203B41FA5}">
                      <a16:colId xmlns:a16="http://schemas.microsoft.com/office/drawing/2014/main" val="1228062052"/>
                    </a:ext>
                  </a:extLst>
                </a:gridCol>
                <a:gridCol w="2235448">
                  <a:extLst>
                    <a:ext uri="{9D8B030D-6E8A-4147-A177-3AD203B41FA5}">
                      <a16:colId xmlns:a16="http://schemas.microsoft.com/office/drawing/2014/main" val="2644789147"/>
                    </a:ext>
                  </a:extLst>
                </a:gridCol>
                <a:gridCol w="2235448">
                  <a:extLst>
                    <a:ext uri="{9D8B030D-6E8A-4147-A177-3AD203B41FA5}">
                      <a16:colId xmlns:a16="http://schemas.microsoft.com/office/drawing/2014/main" val="2057779744"/>
                    </a:ext>
                  </a:extLst>
                </a:gridCol>
              </a:tblGrid>
              <a:tr h="1748278">
                <a:tc rowSpan="2">
                  <a:txBody>
                    <a:bodyPr/>
                    <a:lstStyle/>
                    <a:p>
                      <a:pPr algn="ctr"/>
                      <a:r>
                        <a:rPr lang="en-GB" sz="2800" dirty="0"/>
                        <a:t>English</a:t>
                      </a:r>
                    </a:p>
                  </a:txBody>
                  <a:tcPr vert="vert270" anchor="ctr"/>
                </a:tc>
                <a:tc>
                  <a:txBody>
                    <a:bodyPr/>
                    <a:lstStyle/>
                    <a:p>
                      <a:r>
                        <a:rPr lang="en-GB" sz="1200" b="1" dirty="0"/>
                        <a:t>Main Topics</a:t>
                      </a:r>
                    </a:p>
                  </a:txBody>
                  <a:tcPr vert="vert270" anchor="ctr"/>
                </a:tc>
                <a:tc>
                  <a:txBody>
                    <a:bodyPr/>
                    <a:lstStyle/>
                    <a:p>
                      <a:r>
                        <a:rPr lang="en-GB" sz="1200" b="1" i="0" kern="1200" dirty="0">
                          <a:solidFill>
                            <a:schemeClr val="tx1"/>
                          </a:solidFill>
                          <a:effectLst/>
                          <a:latin typeface="+mn-lt"/>
                          <a:ea typeface="+mn-ea"/>
                          <a:cs typeface="+mn-cs"/>
                        </a:rPr>
                        <a:t>Transition Unit: ‘A Walk Through Nature’</a:t>
                      </a:r>
                      <a:r>
                        <a:rPr lang="en-GB" sz="1200" b="0" i="0" kern="1200" dirty="0">
                          <a:solidFill>
                            <a:schemeClr val="tx1"/>
                          </a:solidFill>
                          <a:effectLst/>
                          <a:latin typeface="+mn-lt"/>
                          <a:ea typeface="+mn-ea"/>
                          <a:cs typeface="+mn-cs"/>
                        </a:rPr>
                        <a:t> </a:t>
                      </a:r>
                    </a:p>
                  </a:txBody>
                  <a:tcPr/>
                </a:tc>
                <a:tc>
                  <a:txBody>
                    <a:bodyPr/>
                    <a:lstStyle/>
                    <a:p>
                      <a:r>
                        <a:rPr lang="en-GB" sz="1200" b="1" i="1" kern="1200" dirty="0">
                          <a:solidFill>
                            <a:schemeClr val="tx1"/>
                          </a:solidFill>
                          <a:effectLst/>
                          <a:latin typeface="+mn-lt"/>
                          <a:ea typeface="+mn-ea"/>
                          <a:cs typeface="+mn-cs"/>
                        </a:rPr>
                        <a:t>When the Guns Fall Silent </a:t>
                      </a:r>
                      <a:r>
                        <a:rPr lang="en-GB" sz="1200" b="1" i="0" kern="1200" dirty="0">
                          <a:solidFill>
                            <a:schemeClr val="tx1"/>
                          </a:solidFill>
                          <a:effectLst/>
                          <a:latin typeface="+mn-lt"/>
                          <a:ea typeface="+mn-ea"/>
                          <a:cs typeface="+mn-cs"/>
                        </a:rPr>
                        <a:t>by James Riordan</a:t>
                      </a:r>
                      <a:endParaRPr lang="en-GB" sz="1200" b="1" dirty="0"/>
                    </a:p>
                  </a:txBody>
                  <a:tcPr/>
                </a:tc>
                <a:tc>
                  <a:txBody>
                    <a:bodyPr/>
                    <a:lstStyle/>
                    <a:p>
                      <a:r>
                        <a:rPr lang="en-GB" sz="1200" b="1" i="0" kern="1200" dirty="0">
                          <a:solidFill>
                            <a:schemeClr val="tx1"/>
                          </a:solidFill>
                          <a:effectLst/>
                          <a:latin typeface="+mn-lt"/>
                          <a:ea typeface="+mn-ea"/>
                          <a:cs typeface="+mn-cs"/>
                        </a:rPr>
                        <a:t>Greek Myths and Legends</a:t>
                      </a:r>
                      <a:r>
                        <a:rPr lang="en-GB" sz="1200" b="0" i="0" kern="1200" dirty="0">
                          <a:solidFill>
                            <a:schemeClr val="tx1"/>
                          </a:solidFill>
                          <a:effectLst/>
                          <a:latin typeface="+mn-lt"/>
                          <a:ea typeface="+mn-ea"/>
                          <a:cs typeface="+mn-cs"/>
                        </a:rPr>
                        <a:t> </a:t>
                      </a:r>
                      <a:endParaRPr lang="en-GB" sz="1200" b="1" dirty="0"/>
                    </a:p>
                  </a:txBody>
                  <a:tcPr/>
                </a:tc>
                <a:tc>
                  <a:txBody>
                    <a:bodyPr/>
                    <a:lstStyle/>
                    <a:p>
                      <a:r>
                        <a:rPr lang="en-GB" sz="1200" b="1" i="0" kern="1200">
                          <a:solidFill>
                            <a:schemeClr val="tx1"/>
                          </a:solidFill>
                          <a:effectLst/>
                          <a:latin typeface="+mn-lt"/>
                          <a:ea typeface="+mn-ea"/>
                          <a:cs typeface="+mn-cs"/>
                        </a:rPr>
                        <a:t>Natural World Poetry</a:t>
                      </a:r>
                      <a:endParaRPr lang="en-GB" sz="1200" b="0" i="0" kern="1200">
                        <a:solidFill>
                          <a:schemeClr val="tx1"/>
                        </a:solidFill>
                        <a:effectLst/>
                        <a:latin typeface="+mn-lt"/>
                        <a:ea typeface="+mn-ea"/>
                        <a:cs typeface="+mn-cs"/>
                      </a:endParaRPr>
                    </a:p>
                    <a:p>
                      <a:r>
                        <a:rPr lang="en-GB" sz="1200" b="0" i="0" kern="1200">
                          <a:solidFill>
                            <a:schemeClr val="tx1"/>
                          </a:solidFill>
                          <a:effectLst/>
                          <a:latin typeface="+mn-lt"/>
                          <a:ea typeface="+mn-ea"/>
                          <a:cs typeface="+mn-cs"/>
                        </a:rPr>
                        <a:t>Students will examine how the natural world acts as a stimulus for poets across the ages.</a:t>
                      </a:r>
                      <a:endParaRPr lang="en-GB" sz="1200" b="0" i="0" kern="1200" dirty="0">
                        <a:solidFill>
                          <a:schemeClr val="tx1"/>
                        </a:solidFill>
                        <a:effectLst/>
                        <a:latin typeface="+mn-lt"/>
                        <a:ea typeface="+mn-ea"/>
                        <a:cs typeface="+mn-cs"/>
                      </a:endParaRPr>
                    </a:p>
                  </a:txBody>
                  <a:tcPr/>
                </a:tc>
                <a:tc>
                  <a:txBody>
                    <a:bodyPr/>
                    <a:lstStyle/>
                    <a:p>
                      <a:r>
                        <a:rPr lang="en-GB" sz="1200" b="1" i="0" kern="1200">
                          <a:solidFill>
                            <a:schemeClr val="tx1"/>
                          </a:solidFill>
                          <a:effectLst/>
                          <a:latin typeface="+mn-lt"/>
                          <a:ea typeface="+mn-ea"/>
                          <a:cs typeface="+mn-cs"/>
                        </a:rPr>
                        <a:t>The Village</a:t>
                      </a:r>
                    </a:p>
                    <a:p>
                      <a:r>
                        <a:rPr lang="en-GB" sz="1200" b="0" i="0" kern="1200">
                          <a:solidFill>
                            <a:schemeClr val="tx1"/>
                          </a:solidFill>
                          <a:effectLst/>
                          <a:latin typeface="+mn-lt"/>
                          <a:ea typeface="+mn-ea"/>
                          <a:cs typeface="+mn-cs"/>
                        </a:rPr>
                        <a:t>Students will express their opinions passionately when creating their own Staffordshire village. </a:t>
                      </a:r>
                      <a:endParaRPr lang="en-GB" sz="1200" b="1" dirty="0"/>
                    </a:p>
                  </a:txBody>
                  <a:tcPr/>
                </a:tc>
                <a:extLst>
                  <a:ext uri="{0D108BD9-81ED-4DB2-BD59-A6C34878D82A}">
                    <a16:rowId xmlns:a16="http://schemas.microsoft.com/office/drawing/2014/main" val="2387156865"/>
                  </a:ext>
                </a:extLst>
              </a:tr>
              <a:tr h="2030944">
                <a:tc vMerge="1">
                  <a:txBody>
                    <a:bodyPr/>
                    <a:lstStyle/>
                    <a:p>
                      <a:endParaRPr lang="en-GB" dirty="0"/>
                    </a:p>
                  </a:txBody>
                  <a:tcPr/>
                </a:tc>
                <a:tc>
                  <a:txBody>
                    <a:bodyPr/>
                    <a:lstStyle/>
                    <a:p>
                      <a:r>
                        <a:rPr lang="en-GB" sz="1200" b="1" dirty="0"/>
                        <a:t>Assessment Information</a:t>
                      </a:r>
                    </a:p>
                  </a:txBody>
                  <a:tcPr vert="vert270" anchor="ctr"/>
                </a:tc>
                <a:tc>
                  <a:txBody>
                    <a:bodyPr/>
                    <a:lstStyle/>
                    <a:p>
                      <a:pPr rtl="0" fontAlgn="base"/>
                      <a:r>
                        <a:rPr lang="en-GB" sz="1200" b="0" i="0" u="sng" kern="1200" dirty="0">
                          <a:solidFill>
                            <a:schemeClr val="tx1"/>
                          </a:solidFill>
                          <a:effectLst/>
                          <a:latin typeface="+mn-lt"/>
                          <a:ea typeface="+mn-ea"/>
                          <a:cs typeface="+mn-cs"/>
                        </a:rPr>
                        <a:t>Baseline Assessment Task (Writing)</a:t>
                      </a:r>
                      <a:r>
                        <a:rPr lang="en-GB" sz="1200" b="0" i="0" kern="1200" dirty="0">
                          <a:solidFill>
                            <a:schemeClr val="tx1"/>
                          </a:solidFill>
                          <a:effectLst/>
                          <a:latin typeface="+mn-lt"/>
                          <a:ea typeface="+mn-ea"/>
                          <a:cs typeface="+mn-cs"/>
                        </a:rPr>
                        <a:t> </a:t>
                      </a:r>
                    </a:p>
                    <a:p>
                      <a:pPr rtl="0" fontAlgn="base"/>
                      <a:r>
                        <a:rPr lang="en-GB" sz="1200" b="0" i="0" kern="1200" dirty="0">
                          <a:solidFill>
                            <a:schemeClr val="tx1"/>
                          </a:solidFill>
                          <a:effectLst/>
                          <a:latin typeface="+mn-lt"/>
                          <a:ea typeface="+mn-ea"/>
                          <a:cs typeface="+mn-cs"/>
                        </a:rPr>
                        <a:t>Write a small descriptive piece with the title ‘A Walk Through Nature’.</a:t>
                      </a:r>
                      <a:endParaRPr lang="en-GB" sz="1200" b="1" dirty="0"/>
                    </a:p>
                  </a:txBody>
                  <a:tcPr/>
                </a:tc>
                <a:tc>
                  <a:txBody>
                    <a:bodyPr/>
                    <a:lstStyle/>
                    <a:p>
                      <a:pPr rtl="0" fontAlgn="base"/>
                      <a:r>
                        <a:rPr lang="en-GB" sz="1200" b="0" i="0" u="sng" kern="1200">
                          <a:solidFill>
                            <a:schemeClr val="tx1"/>
                          </a:solidFill>
                          <a:effectLst/>
                          <a:latin typeface="+mn-lt"/>
                          <a:ea typeface="+mn-ea"/>
                          <a:cs typeface="+mn-cs"/>
                        </a:rPr>
                        <a:t>Assessment Piece (Writing)</a:t>
                      </a:r>
                      <a:r>
                        <a:rPr lang="en-GB" sz="1200" b="0" i="0" kern="1200">
                          <a:solidFill>
                            <a:schemeClr val="tx1"/>
                          </a:solidFill>
                          <a:effectLst/>
                          <a:latin typeface="+mn-lt"/>
                          <a:ea typeface="+mn-ea"/>
                          <a:cs typeface="+mn-cs"/>
                        </a:rPr>
                        <a:t> </a:t>
                      </a:r>
                    </a:p>
                    <a:p>
                      <a:pPr rtl="0" fontAlgn="base"/>
                      <a:r>
                        <a:rPr lang="en-GB" sz="1200" b="0" i="0" kern="1200">
                          <a:solidFill>
                            <a:schemeClr val="tx1"/>
                          </a:solidFill>
                          <a:effectLst/>
                          <a:latin typeface="+mn-lt"/>
                          <a:ea typeface="+mn-ea"/>
                          <a:cs typeface="+mn-cs"/>
                        </a:rPr>
                        <a:t>Write a short narrative/narrative opening based on World War I with the title ‘Over the Top’. </a:t>
                      </a:r>
                      <a:endParaRPr lang="en-GB" sz="1200" b="0" i="0" kern="1200" dirty="0">
                        <a:solidFill>
                          <a:schemeClr val="tx1"/>
                        </a:solidFill>
                        <a:effectLst/>
                        <a:latin typeface="+mn-lt"/>
                        <a:ea typeface="+mn-ea"/>
                        <a:cs typeface="+mn-cs"/>
                      </a:endParaRPr>
                    </a:p>
                  </a:txBody>
                  <a:tcPr/>
                </a:tc>
                <a:tc>
                  <a:txBody>
                    <a:bodyPr/>
                    <a:lstStyle/>
                    <a:p>
                      <a:pPr rtl="0" fontAlgn="base"/>
                      <a:r>
                        <a:rPr lang="en-GB" sz="1200" b="0" i="0" u="sng" kern="1200">
                          <a:solidFill>
                            <a:schemeClr val="tx1"/>
                          </a:solidFill>
                          <a:effectLst/>
                          <a:latin typeface="+mn-lt"/>
                          <a:ea typeface="+mn-ea"/>
                          <a:cs typeface="+mn-cs"/>
                        </a:rPr>
                        <a:t>Assessment Piece (Reading)</a:t>
                      </a:r>
                      <a:r>
                        <a:rPr lang="en-GB" sz="1200" b="0" i="0" kern="1200">
                          <a:solidFill>
                            <a:schemeClr val="tx1"/>
                          </a:solidFill>
                          <a:effectLst/>
                          <a:latin typeface="+mn-lt"/>
                          <a:ea typeface="+mn-ea"/>
                          <a:cs typeface="+mn-cs"/>
                        </a:rPr>
                        <a:t> </a:t>
                      </a:r>
                    </a:p>
                    <a:p>
                      <a:pPr rtl="0" fontAlgn="base"/>
                      <a:r>
                        <a:rPr lang="en-GB" sz="1200" b="0" i="0" kern="1200">
                          <a:solidFill>
                            <a:schemeClr val="tx1"/>
                          </a:solidFill>
                          <a:effectLst/>
                          <a:latin typeface="+mn-lt"/>
                          <a:ea typeface="+mn-ea"/>
                          <a:cs typeface="+mn-cs"/>
                        </a:rPr>
                        <a:t>Explore how Armitage presents the character of Odysseus as a wise, noble and brave hero.</a:t>
                      </a:r>
                      <a:endParaRPr lang="en-GB" sz="1200" b="0" i="0" kern="1200" dirty="0">
                        <a:solidFill>
                          <a:schemeClr val="tx1"/>
                        </a:solidFill>
                        <a:effectLst/>
                        <a:latin typeface="+mn-lt"/>
                        <a:ea typeface="+mn-ea"/>
                        <a:cs typeface="+mn-cs"/>
                      </a:endParaRPr>
                    </a:p>
                  </a:txBody>
                  <a:tcPr/>
                </a:tc>
                <a:tc>
                  <a:txBody>
                    <a:bodyPr/>
                    <a:lstStyle/>
                    <a:p>
                      <a:pPr rtl="0" fontAlgn="base"/>
                      <a:r>
                        <a:rPr lang="en-GB" sz="1200" b="0" i="0" u="sng" kern="1200">
                          <a:solidFill>
                            <a:schemeClr val="tx1"/>
                          </a:solidFill>
                          <a:effectLst/>
                          <a:latin typeface="+mn-lt"/>
                          <a:ea typeface="+mn-ea"/>
                          <a:cs typeface="+mn-cs"/>
                        </a:rPr>
                        <a:t>Assessment Piece (Reading)</a:t>
                      </a:r>
                      <a:r>
                        <a:rPr lang="en-GB" sz="1200" b="0" i="0" kern="1200">
                          <a:solidFill>
                            <a:schemeClr val="tx1"/>
                          </a:solidFill>
                          <a:effectLst/>
                          <a:latin typeface="+mn-lt"/>
                          <a:ea typeface="+mn-ea"/>
                          <a:cs typeface="+mn-cs"/>
                        </a:rPr>
                        <a:t> </a:t>
                      </a:r>
                    </a:p>
                    <a:p>
                      <a:pPr rtl="0" fontAlgn="base"/>
                      <a:r>
                        <a:rPr lang="en-GB" sz="1200" b="0" i="0" kern="1200">
                          <a:solidFill>
                            <a:schemeClr val="tx1"/>
                          </a:solidFill>
                          <a:effectLst/>
                          <a:latin typeface="+mn-lt"/>
                          <a:ea typeface="+mn-ea"/>
                          <a:cs typeface="+mn-cs"/>
                        </a:rPr>
                        <a:t>Explore how Hughes presents the natural world as powerful in the poem </a:t>
                      </a:r>
                      <a:r>
                        <a:rPr lang="en-GB" sz="1200" b="0" i="1" kern="1200">
                          <a:solidFill>
                            <a:schemeClr val="tx1"/>
                          </a:solidFill>
                          <a:effectLst/>
                          <a:latin typeface="+mn-lt"/>
                          <a:ea typeface="+mn-ea"/>
                          <a:cs typeface="+mn-cs"/>
                        </a:rPr>
                        <a:t>Hawk Roosting</a:t>
                      </a:r>
                      <a:r>
                        <a:rPr lang="en-GB" sz="1200" b="0" i="0" kern="1200">
                          <a:solidFill>
                            <a:schemeClr val="tx1"/>
                          </a:solidFill>
                          <a:effectLst/>
                          <a:latin typeface="+mn-lt"/>
                          <a:ea typeface="+mn-ea"/>
                          <a:cs typeface="+mn-cs"/>
                        </a:rPr>
                        <a:t>. </a:t>
                      </a:r>
                      <a:endParaRPr lang="en-GB" sz="1200" b="0" i="0" kern="1200" dirty="0">
                        <a:solidFill>
                          <a:schemeClr val="tx1"/>
                        </a:solidFill>
                        <a:effectLst/>
                        <a:latin typeface="+mn-lt"/>
                        <a:ea typeface="+mn-ea"/>
                        <a:cs typeface="+mn-cs"/>
                      </a:endParaRPr>
                    </a:p>
                  </a:txBody>
                  <a:tcPr/>
                </a:tc>
                <a:tc>
                  <a:txBody>
                    <a:bodyPr/>
                    <a:lstStyle/>
                    <a:p>
                      <a:pPr rtl="0" fontAlgn="base"/>
                      <a:r>
                        <a:rPr lang="en-GB" sz="1200" b="0" i="0" u="sng" kern="1200" dirty="0">
                          <a:solidFill>
                            <a:schemeClr val="tx1"/>
                          </a:solidFill>
                          <a:effectLst/>
                          <a:latin typeface="+mn-lt"/>
                          <a:ea typeface="+mn-ea"/>
                          <a:cs typeface="+mn-cs"/>
                        </a:rPr>
                        <a:t>Assessment Piece (Speaking and Listening)</a:t>
                      </a:r>
                      <a:r>
                        <a:rPr lang="en-GB" sz="1200" b="0" i="0" kern="1200" dirty="0">
                          <a:solidFill>
                            <a:schemeClr val="tx1"/>
                          </a:solidFill>
                          <a:effectLst/>
                          <a:latin typeface="+mn-lt"/>
                          <a:ea typeface="+mn-ea"/>
                          <a:cs typeface="+mn-cs"/>
                        </a:rPr>
                        <a:t> </a:t>
                      </a:r>
                    </a:p>
                    <a:p>
                      <a:pPr rtl="0" fontAlgn="base"/>
                      <a:r>
                        <a:rPr lang="en-GB" sz="1200" b="0" i="0" kern="1200" dirty="0">
                          <a:solidFill>
                            <a:schemeClr val="tx1"/>
                          </a:solidFill>
                          <a:effectLst/>
                          <a:latin typeface="+mn-lt"/>
                          <a:ea typeface="+mn-ea"/>
                          <a:cs typeface="+mn-cs"/>
                        </a:rPr>
                        <a:t>Participate in a Socratic debate based on a local issue affecting village life. </a:t>
                      </a:r>
                    </a:p>
                  </a:txBody>
                  <a:tcPr/>
                </a:tc>
                <a:extLst>
                  <a:ext uri="{0D108BD9-81ED-4DB2-BD59-A6C34878D82A}">
                    <a16:rowId xmlns:a16="http://schemas.microsoft.com/office/drawing/2014/main" val="2112370931"/>
                  </a:ext>
                </a:extLst>
              </a:tr>
            </a:tbl>
          </a:graphicData>
        </a:graphic>
      </p:graphicFrame>
    </p:spTree>
    <p:extLst>
      <p:ext uri="{BB962C8B-B14F-4D97-AF65-F5344CB8AC3E}">
        <p14:creationId xmlns:p14="http://schemas.microsoft.com/office/powerpoint/2010/main" val="216834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658759876"/>
              </p:ext>
            </p:extLst>
          </p:nvPr>
        </p:nvGraphicFramePr>
        <p:xfrm>
          <a:off x="0" y="666536"/>
          <a:ext cx="12191996" cy="6191463"/>
        </p:xfrm>
        <a:graphic>
          <a:graphicData uri="http://schemas.openxmlformats.org/drawingml/2006/table">
            <a:tbl>
              <a:tblPr firstRow="1" bandRow="1">
                <a:tableStyleId>{5940675A-B579-460E-94D1-54222C63F5DA}</a:tableStyleId>
              </a:tblPr>
              <a:tblGrid>
                <a:gridCol w="501805">
                  <a:extLst>
                    <a:ext uri="{9D8B030D-6E8A-4147-A177-3AD203B41FA5}">
                      <a16:colId xmlns:a16="http://schemas.microsoft.com/office/drawing/2014/main" val="1323354650"/>
                    </a:ext>
                  </a:extLst>
                </a:gridCol>
                <a:gridCol w="501805">
                  <a:extLst>
                    <a:ext uri="{9D8B030D-6E8A-4147-A177-3AD203B41FA5}">
                      <a16:colId xmlns:a16="http://schemas.microsoft.com/office/drawing/2014/main" val="229629103"/>
                    </a:ext>
                  </a:extLst>
                </a:gridCol>
                <a:gridCol w="1864731">
                  <a:extLst>
                    <a:ext uri="{9D8B030D-6E8A-4147-A177-3AD203B41FA5}">
                      <a16:colId xmlns:a16="http://schemas.microsoft.com/office/drawing/2014/main" val="2268397797"/>
                    </a:ext>
                  </a:extLst>
                </a:gridCol>
                <a:gridCol w="1864731">
                  <a:extLst>
                    <a:ext uri="{9D8B030D-6E8A-4147-A177-3AD203B41FA5}">
                      <a16:colId xmlns:a16="http://schemas.microsoft.com/office/drawing/2014/main" val="1411940593"/>
                    </a:ext>
                  </a:extLst>
                </a:gridCol>
                <a:gridCol w="1864731">
                  <a:extLst>
                    <a:ext uri="{9D8B030D-6E8A-4147-A177-3AD203B41FA5}">
                      <a16:colId xmlns:a16="http://schemas.microsoft.com/office/drawing/2014/main" val="415188477"/>
                    </a:ext>
                  </a:extLst>
                </a:gridCol>
                <a:gridCol w="1864731">
                  <a:extLst>
                    <a:ext uri="{9D8B030D-6E8A-4147-A177-3AD203B41FA5}">
                      <a16:colId xmlns:a16="http://schemas.microsoft.com/office/drawing/2014/main" val="2116589672"/>
                    </a:ext>
                  </a:extLst>
                </a:gridCol>
                <a:gridCol w="1864731">
                  <a:extLst>
                    <a:ext uri="{9D8B030D-6E8A-4147-A177-3AD203B41FA5}">
                      <a16:colId xmlns:a16="http://schemas.microsoft.com/office/drawing/2014/main" val="1988259304"/>
                    </a:ext>
                  </a:extLst>
                </a:gridCol>
                <a:gridCol w="1864731">
                  <a:extLst>
                    <a:ext uri="{9D8B030D-6E8A-4147-A177-3AD203B41FA5}">
                      <a16:colId xmlns:a16="http://schemas.microsoft.com/office/drawing/2014/main" val="2065259818"/>
                    </a:ext>
                  </a:extLst>
                </a:gridCol>
              </a:tblGrid>
              <a:tr h="526274">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1764567">
                <a:tc rowSpan="3">
                  <a:txBody>
                    <a:bodyPr/>
                    <a:lstStyle/>
                    <a:p>
                      <a:pPr algn="ctr"/>
                      <a:r>
                        <a:rPr lang="en-GB" sz="2800" dirty="0"/>
                        <a:t>Science</a:t>
                      </a:r>
                    </a:p>
                  </a:txBody>
                  <a:tcPr vert="vert270" anchor="ctr"/>
                </a:tc>
                <a:tc>
                  <a:txBody>
                    <a:bodyPr/>
                    <a:lstStyle/>
                    <a:p>
                      <a:r>
                        <a:rPr lang="en-GB" sz="1200" b="1" dirty="0"/>
                        <a:t>Biology</a:t>
                      </a:r>
                    </a:p>
                  </a:txBody>
                  <a:tcPr vert="vert270" anchor="ctr"/>
                </a:tc>
                <a:tc>
                  <a:txBody>
                    <a:bodyPr/>
                    <a:lstStyle/>
                    <a:p>
                      <a:endParaRPr lang="en-GB" sz="1200" b="0" dirty="0"/>
                    </a:p>
                  </a:txBody>
                  <a:tcPr>
                    <a:solidFill>
                      <a:schemeClr val="tx1">
                        <a:lumMod val="50000"/>
                        <a:lumOff val="50000"/>
                      </a:schemeClr>
                    </a:solidFill>
                  </a:tcPr>
                </a:tc>
                <a:tc>
                  <a:txBody>
                    <a:bodyPr/>
                    <a:lstStyle/>
                    <a:p>
                      <a:endParaRPr lang="en-GB" sz="1200" b="0" dirty="0"/>
                    </a:p>
                  </a:txBody>
                  <a:tcPr>
                    <a:solidFill>
                      <a:schemeClr val="tx1">
                        <a:lumMod val="50000"/>
                        <a:lumOff val="50000"/>
                      </a:schemeClr>
                    </a:solidFill>
                  </a:tcPr>
                </a:tc>
                <a:tc>
                  <a:txBody>
                    <a:bodyPr/>
                    <a:lstStyle/>
                    <a:p>
                      <a:r>
                        <a:rPr lang="en-GB" sz="1200" b="1" dirty="0"/>
                        <a:t>Cell Biology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Microscopy</a:t>
                      </a:r>
                    </a:p>
                    <a:p>
                      <a:pPr marL="171450" indent="-171450">
                        <a:buFont typeface="Arial" panose="020B0604020202020204" pitchFamily="34" charset="0"/>
                        <a:buChar char="•"/>
                      </a:pPr>
                      <a:r>
                        <a:rPr lang="en-GB" sz="1200" b="0" dirty="0"/>
                        <a:t>Plant vs. Animal Cells</a:t>
                      </a:r>
                    </a:p>
                    <a:p>
                      <a:pPr marL="171450" indent="-171450">
                        <a:buFont typeface="Arial" panose="020B0604020202020204" pitchFamily="34" charset="0"/>
                        <a:buChar char="•"/>
                      </a:pPr>
                      <a:r>
                        <a:rPr lang="en-GB" sz="1200" b="0" dirty="0"/>
                        <a:t>Specialised Cells</a:t>
                      </a:r>
                    </a:p>
                    <a:p>
                      <a:pPr marL="171450" indent="-171450">
                        <a:buFont typeface="Arial" panose="020B0604020202020204" pitchFamily="34" charset="0"/>
                        <a:buChar char="•"/>
                      </a:pPr>
                      <a:r>
                        <a:rPr lang="en-GB" sz="1200" b="0" dirty="0"/>
                        <a:t>Unicellular Organisms</a:t>
                      </a:r>
                    </a:p>
                  </a:txBody>
                  <a:tcPr/>
                </a:tc>
                <a:tc>
                  <a:txBody>
                    <a:bodyPr/>
                    <a:lstStyle/>
                    <a:p>
                      <a:r>
                        <a:rPr lang="en-GB" sz="1200" b="1" dirty="0"/>
                        <a:t>Botany</a:t>
                      </a:r>
                    </a:p>
                    <a:p>
                      <a:pPr marL="171450" indent="-171450">
                        <a:buFont typeface="Arial" panose="020B0604020202020204" pitchFamily="34" charset="0"/>
                        <a:buChar char="•"/>
                      </a:pPr>
                      <a:r>
                        <a:rPr lang="en-GB" sz="1200" b="0" dirty="0"/>
                        <a:t>Photosynthesis</a:t>
                      </a:r>
                    </a:p>
                    <a:p>
                      <a:pPr marL="171450" indent="-171450">
                        <a:buFont typeface="Arial" panose="020B0604020202020204" pitchFamily="34" charset="0"/>
                        <a:buChar char="•"/>
                      </a:pPr>
                      <a:r>
                        <a:rPr lang="en-GB" sz="1200" b="0" dirty="0"/>
                        <a:t>Leaf Structure</a:t>
                      </a:r>
                    </a:p>
                    <a:p>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Food Chains and Webs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Disruption to Food Chains and Webs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Human Impact on the Environment</a:t>
                      </a:r>
                    </a:p>
                  </a:txBody>
                  <a:tcPr/>
                </a:tc>
                <a:tc>
                  <a:txBody>
                    <a:bodyPr/>
                    <a:lstStyle/>
                    <a:p>
                      <a:r>
                        <a:rPr lang="en-GB" sz="1200" b="1" dirty="0"/>
                        <a:t>Human Physiology</a:t>
                      </a:r>
                    </a:p>
                    <a:p>
                      <a:pPr marL="171450" indent="-171450">
                        <a:buFont typeface="Arial" panose="020B0604020202020204" pitchFamily="34" charset="0"/>
                        <a:buChar char="•"/>
                      </a:pPr>
                      <a:r>
                        <a:rPr lang="en-GB" sz="1200" b="0" dirty="0"/>
                        <a:t>Skeletal System</a:t>
                      </a:r>
                    </a:p>
                    <a:p>
                      <a:pPr marL="171450" indent="-171450">
                        <a:buFont typeface="Arial" panose="020B0604020202020204" pitchFamily="34" charset="0"/>
                        <a:buChar char="•"/>
                      </a:pPr>
                      <a:r>
                        <a:rPr lang="en-GB" sz="1200" b="0" dirty="0"/>
                        <a:t>Muscles</a:t>
                      </a:r>
                    </a:p>
                    <a:p>
                      <a:pPr marL="171450" indent="-171450">
                        <a:buFont typeface="Arial" panose="020B0604020202020204" pitchFamily="34" charset="0"/>
                        <a:buChar char="•"/>
                      </a:pPr>
                      <a:r>
                        <a:rPr lang="en-GB" sz="1200" b="0" dirty="0"/>
                        <a:t>Lungs and Gas Exchange</a:t>
                      </a:r>
                    </a:p>
                    <a:p>
                      <a:pPr marL="171450" indent="-171450">
                        <a:buFont typeface="Arial" panose="020B0604020202020204" pitchFamily="34" charset="0"/>
                        <a:buChar char="•"/>
                      </a:pPr>
                      <a:r>
                        <a:rPr lang="en-GB" sz="1200" b="0" dirty="0"/>
                        <a:t>Breathing</a:t>
                      </a:r>
                    </a:p>
                    <a:p>
                      <a:r>
                        <a:rPr lang="en-GB" sz="1200" b="1" dirty="0"/>
                        <a:t>Botany</a:t>
                      </a:r>
                    </a:p>
                    <a:p>
                      <a:pPr marL="171450" indent="-171450">
                        <a:buFont typeface="Arial" panose="020B0604020202020204" pitchFamily="34" charset="0"/>
                        <a:buChar char="•"/>
                      </a:pPr>
                      <a:r>
                        <a:rPr lang="en-GB" sz="1200" b="0" dirty="0"/>
                        <a:t>Plant Reproduction &amp; Seed Dispersal</a:t>
                      </a:r>
                    </a:p>
                  </a:txBody>
                  <a:tcPr/>
                </a:tc>
                <a:tc>
                  <a:txBody>
                    <a:bodyPr/>
                    <a:lstStyle/>
                    <a:p>
                      <a:r>
                        <a:rPr lang="en-GB" sz="1200" b="1" dirty="0"/>
                        <a:t>Human Physiology</a:t>
                      </a:r>
                    </a:p>
                    <a:p>
                      <a:pPr marL="171450" indent="-171450">
                        <a:buFont typeface="Arial" panose="020B0604020202020204" pitchFamily="34" charset="0"/>
                        <a:buChar char="•"/>
                      </a:pPr>
                      <a:r>
                        <a:rPr lang="en-GB" sz="1200" b="0" dirty="0"/>
                        <a:t>Puberty</a:t>
                      </a:r>
                    </a:p>
                    <a:p>
                      <a:pPr marL="171450" indent="-171450">
                        <a:buFont typeface="Arial" panose="020B0604020202020204" pitchFamily="34" charset="0"/>
                        <a:buChar char="•"/>
                      </a:pPr>
                      <a:r>
                        <a:rPr lang="en-GB" sz="1200" b="0" dirty="0"/>
                        <a:t>Human Reproduction.</a:t>
                      </a:r>
                    </a:p>
                    <a:p>
                      <a:pPr marL="171450" indent="-171450">
                        <a:buFont typeface="Arial" panose="020B0604020202020204" pitchFamily="34" charset="0"/>
                        <a:buChar char="•"/>
                      </a:pPr>
                      <a:r>
                        <a:rPr lang="en-GB" sz="1200" b="0" dirty="0"/>
                        <a:t>Pregnancy and Birth</a:t>
                      </a:r>
                    </a:p>
                    <a:p>
                      <a:r>
                        <a:rPr lang="en-GB" sz="1200" b="1" dirty="0"/>
                        <a:t>Health and Disease</a:t>
                      </a:r>
                    </a:p>
                    <a:p>
                      <a:pPr marL="171450" indent="-171450">
                        <a:buFont typeface="Arial" panose="020B0604020202020204" pitchFamily="34" charset="0"/>
                        <a:buChar char="•"/>
                      </a:pPr>
                      <a:r>
                        <a:rPr lang="en-GB" sz="1200" b="0" dirty="0"/>
                        <a:t>Contraception and STIs</a:t>
                      </a:r>
                    </a:p>
                  </a:txBody>
                  <a:tcPr/>
                </a:tc>
                <a:extLst>
                  <a:ext uri="{0D108BD9-81ED-4DB2-BD59-A6C34878D82A}">
                    <a16:rowId xmlns:a16="http://schemas.microsoft.com/office/drawing/2014/main" val="627657364"/>
                  </a:ext>
                </a:extLst>
              </a:tr>
              <a:tr h="1764567">
                <a:tc vMerge="1">
                  <a:txBody>
                    <a:bodyPr/>
                    <a:lstStyle/>
                    <a:p>
                      <a:endParaRPr lang="en-GB"/>
                    </a:p>
                  </a:txBody>
                  <a:tcPr/>
                </a:tc>
                <a:tc>
                  <a:txBody>
                    <a:bodyPr/>
                    <a:lstStyle/>
                    <a:p>
                      <a:r>
                        <a:rPr lang="en-GB" sz="1200" b="1" dirty="0"/>
                        <a:t>Chemistry</a:t>
                      </a:r>
                      <a:endParaRPr lang="en-GB" sz="1200" dirty="0"/>
                    </a:p>
                  </a:txBody>
                  <a:tcPr vert="vert270" anchor="ctr"/>
                </a:tc>
                <a:tc>
                  <a:txBody>
                    <a:bodyPr/>
                    <a:lstStyle/>
                    <a:p>
                      <a:r>
                        <a:rPr lang="en-GB" sz="1200" b="1" dirty="0"/>
                        <a:t>Elements and Compounds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Solids Liquids and Gases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Elements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Compounds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Mixtures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Diffusion</a:t>
                      </a:r>
                    </a:p>
                  </a:txBody>
                  <a:tcPr/>
                </a:tc>
                <a:tc>
                  <a:txBody>
                    <a:bodyPr/>
                    <a:lstStyle/>
                    <a:p>
                      <a:r>
                        <a:rPr lang="en-GB" sz="1200" b="1" dirty="0"/>
                        <a:t>Elements and Compounds</a:t>
                      </a:r>
                    </a:p>
                    <a:p>
                      <a:pPr marL="171450" indent="-171450">
                        <a:buFont typeface="Arial" panose="020B0604020202020204" pitchFamily="34" charset="0"/>
                        <a:buChar char="•"/>
                      </a:pPr>
                      <a:r>
                        <a:rPr lang="en-GB" sz="1200" b="0" dirty="0"/>
                        <a:t>Solutions</a:t>
                      </a:r>
                    </a:p>
                    <a:p>
                      <a:r>
                        <a:rPr lang="en-GB" sz="1200" b="1" dirty="0"/>
                        <a:t>Chemical Change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Investigating Reactions (Dissolving)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Diffusion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Quantitative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Chromatography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Solving a Crime</a:t>
                      </a:r>
                      <a:endParaRPr lang="en-GB" sz="1200" dirty="0"/>
                    </a:p>
                  </a:txBody>
                  <a:tcPr/>
                </a:tc>
                <a:tc>
                  <a:txBody>
                    <a:bodyPr/>
                    <a:lstStyle/>
                    <a:p>
                      <a:r>
                        <a:rPr lang="en-GB" sz="1200" b="1" dirty="0"/>
                        <a:t>Earth’s Resources</a:t>
                      </a:r>
                    </a:p>
                    <a:p>
                      <a:pPr marL="171450" indent="-171450">
                        <a:buFont typeface="Arial" panose="020B0604020202020204" pitchFamily="34" charset="0"/>
                        <a:buChar char="•"/>
                      </a:pPr>
                      <a:r>
                        <a:rPr lang="en-GB" sz="1200" b="0" dirty="0"/>
                        <a:t>The structure of Earth</a:t>
                      </a:r>
                    </a:p>
                    <a:p>
                      <a:pPr marL="171450" indent="-171450">
                        <a:buFont typeface="Arial" panose="020B0604020202020204" pitchFamily="34" charset="0"/>
                        <a:buChar char="•"/>
                      </a:pPr>
                      <a:r>
                        <a:rPr lang="en-GB" sz="1200" b="0" dirty="0"/>
                        <a:t>Weathering</a:t>
                      </a:r>
                    </a:p>
                    <a:p>
                      <a:pPr marL="171450" indent="-171450">
                        <a:buFont typeface="Arial" panose="020B0604020202020204" pitchFamily="34" charset="0"/>
                        <a:buChar char="•"/>
                      </a:pPr>
                      <a:r>
                        <a:rPr lang="en-GB" sz="1200" b="0" dirty="0"/>
                        <a:t>Types of Rock</a:t>
                      </a:r>
                    </a:p>
                    <a:p>
                      <a:pPr marL="171450" indent="-171450">
                        <a:buFont typeface="Arial" panose="020B0604020202020204" pitchFamily="34" charset="0"/>
                        <a:buChar char="•"/>
                      </a:pPr>
                      <a:r>
                        <a:rPr lang="en-GB" sz="1200" b="0" dirty="0"/>
                        <a:t>The Rock Cycle</a:t>
                      </a:r>
                    </a:p>
                    <a:p>
                      <a:r>
                        <a:rPr lang="en-GB" sz="1200" b="1" dirty="0"/>
                        <a:t>Element and Compounds</a:t>
                      </a:r>
                    </a:p>
                    <a:p>
                      <a:pPr marL="171450" indent="-171450">
                        <a:buFont typeface="Arial" panose="020B0604020202020204" pitchFamily="34" charset="0"/>
                        <a:buChar char="•"/>
                      </a:pPr>
                      <a:r>
                        <a:rPr lang="en-GB" sz="1200" b="0" dirty="0"/>
                        <a:t>Separating rock salt</a:t>
                      </a:r>
                    </a:p>
                  </a:txBody>
                  <a:tcPr/>
                </a:tc>
                <a:tc>
                  <a:txBody>
                    <a:bodyPr/>
                    <a:lstStyle/>
                    <a:p>
                      <a:r>
                        <a:rPr lang="en-GB" sz="1200" b="1" dirty="0"/>
                        <a:t>Earth’s Resources</a:t>
                      </a:r>
                    </a:p>
                    <a:p>
                      <a:pPr marL="171450" indent="-171450">
                        <a:buFont typeface="Arial" panose="020B0604020202020204" pitchFamily="34" charset="0"/>
                        <a:buChar char="•"/>
                      </a:pPr>
                      <a:r>
                        <a:rPr lang="en-GB" sz="1200" b="0" dirty="0"/>
                        <a:t>Atmospheric Gases</a:t>
                      </a:r>
                    </a:p>
                    <a:p>
                      <a:pPr marL="171450" indent="-171450">
                        <a:buFont typeface="Arial" panose="020B0604020202020204" pitchFamily="34" charset="0"/>
                        <a:buChar char="•"/>
                      </a:pPr>
                      <a:r>
                        <a:rPr lang="en-GB" sz="1200" b="0" dirty="0"/>
                        <a:t>Global Warming</a:t>
                      </a:r>
                    </a:p>
                    <a:p>
                      <a:pPr marL="171450" indent="-171450">
                        <a:buFont typeface="Arial" panose="020B0604020202020204" pitchFamily="34" charset="0"/>
                        <a:buChar char="•"/>
                      </a:pPr>
                      <a:r>
                        <a:rPr lang="en-GB" sz="1200" b="0" dirty="0"/>
                        <a:t>Reduce, Reuse, Recycle</a:t>
                      </a:r>
                    </a:p>
                    <a:p>
                      <a:pPr marL="171450" indent="-171450">
                        <a:buFont typeface="Arial" panose="020B0604020202020204" pitchFamily="34" charset="0"/>
                        <a:buChar char="•"/>
                      </a:pPr>
                      <a:r>
                        <a:rPr lang="en-GB" sz="1200" b="0" dirty="0"/>
                        <a:t>The Carbon Cycle</a:t>
                      </a:r>
                    </a:p>
                    <a:p>
                      <a:pPr marL="171450" indent="-171450">
                        <a:buFont typeface="Arial" panose="020B0604020202020204" pitchFamily="34" charset="0"/>
                        <a:buChar char="•"/>
                      </a:pPr>
                      <a:r>
                        <a:rPr lang="en-GB" sz="1200" b="0" dirty="0"/>
                        <a:t>The Water Cycle</a:t>
                      </a:r>
                    </a:p>
                  </a:txBody>
                  <a:tcPr/>
                </a:tc>
                <a:tc>
                  <a:txBody>
                    <a:bodyPr/>
                    <a:lstStyle/>
                    <a:p>
                      <a:endParaRPr lang="en-GB" sz="1200" dirty="0"/>
                    </a:p>
                  </a:txBody>
                  <a:tcPr>
                    <a:solidFill>
                      <a:schemeClr val="tx1">
                        <a:lumMod val="50000"/>
                        <a:lumOff val="50000"/>
                      </a:schemeClr>
                    </a:solidFill>
                  </a:tcPr>
                </a:tc>
                <a:tc>
                  <a:txBody>
                    <a:bodyPr/>
                    <a:lstStyle/>
                    <a:p>
                      <a:endParaRPr lang="en-GB" sz="1200" dirty="0"/>
                    </a:p>
                  </a:txBody>
                  <a:tcPr>
                    <a:solidFill>
                      <a:schemeClr val="tx1">
                        <a:lumMod val="50000"/>
                        <a:lumOff val="50000"/>
                      </a:schemeClr>
                    </a:solidFill>
                  </a:tcPr>
                </a:tc>
                <a:extLst>
                  <a:ext uri="{0D108BD9-81ED-4DB2-BD59-A6C34878D82A}">
                    <a16:rowId xmlns:a16="http://schemas.microsoft.com/office/drawing/2014/main" val="2767787211"/>
                  </a:ext>
                </a:extLst>
              </a:tr>
              <a:tr h="2136055">
                <a:tc vMerge="1">
                  <a:txBody>
                    <a:bodyPr/>
                    <a:lstStyle/>
                    <a:p>
                      <a:endParaRPr lang="en-GB"/>
                    </a:p>
                  </a:txBody>
                  <a:tcPr/>
                </a:tc>
                <a:tc>
                  <a:txBody>
                    <a:bodyPr/>
                    <a:lstStyle/>
                    <a:p>
                      <a:r>
                        <a:rPr lang="en-US" sz="1200" b="1" dirty="0"/>
                        <a:t>Physics</a:t>
                      </a:r>
                      <a:endParaRPr lang="en-GB" sz="1200" dirty="0"/>
                    </a:p>
                  </a:txBody>
                  <a:tcPr vert="vert270" anchor="ctr"/>
                </a:tc>
                <a:tc>
                  <a:txBody>
                    <a:bodyPr/>
                    <a:lstStyle/>
                    <a:p>
                      <a:r>
                        <a:rPr lang="en-GB" sz="1200" b="1" dirty="0"/>
                        <a:t>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Types of 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Energy Transfers</a:t>
                      </a:r>
                    </a:p>
                    <a:p>
                      <a:pPr marL="171450" indent="-171450">
                        <a:buFont typeface="Arial" panose="020B0604020202020204" pitchFamily="34" charset="0"/>
                        <a:buChar char="•"/>
                      </a:pPr>
                      <a:r>
                        <a:rPr lang="en-GB" sz="1200" b="0" dirty="0"/>
                        <a:t>Gravitational and Kinetic energy</a:t>
                      </a:r>
                    </a:p>
                    <a:p>
                      <a:pPr marL="171450" indent="-171450">
                        <a:buFont typeface="Arial" panose="020B0604020202020204" pitchFamily="34" charset="0"/>
                        <a:buChar char="•"/>
                      </a:pPr>
                      <a:r>
                        <a:rPr lang="en-GB" sz="1200" b="0" dirty="0"/>
                        <a:t>Thermal Conduction</a:t>
                      </a:r>
                    </a:p>
                    <a:p>
                      <a:pPr marL="171450" indent="-171450">
                        <a:buFont typeface="Arial" panose="020B0604020202020204" pitchFamily="34" charset="0"/>
                        <a:buChar char="•"/>
                      </a:pPr>
                      <a:r>
                        <a:rPr lang="en-GB" sz="1200" b="0" dirty="0"/>
                        <a:t>Convection and Radiation</a:t>
                      </a:r>
                    </a:p>
                    <a:p>
                      <a:pPr marL="171450" indent="-171450">
                        <a:buFont typeface="Arial" panose="020B0604020202020204" pitchFamily="34" charset="0"/>
                        <a:buChar char="•"/>
                      </a:pPr>
                      <a:r>
                        <a:rPr lang="en-GB" sz="1200" b="0" dirty="0"/>
                        <a:t>Energy Resources for Electricity</a:t>
                      </a:r>
                    </a:p>
                    <a:p>
                      <a:pPr marL="171450" indent="-171450">
                        <a:buFont typeface="Arial" panose="020B0604020202020204" pitchFamily="34" charset="0"/>
                        <a:buChar char="•"/>
                      </a:pPr>
                      <a:r>
                        <a:rPr lang="en-GB" sz="1200" b="0" dirty="0"/>
                        <a:t>Food and Fuel</a:t>
                      </a:r>
                    </a:p>
                  </a:txBody>
                  <a:tcPr/>
                </a:tc>
                <a:tc>
                  <a:txBody>
                    <a:bodyPr/>
                    <a:lstStyle/>
                    <a:p>
                      <a:r>
                        <a:rPr lang="en-GB" sz="1200" b="1" dirty="0"/>
                        <a:t>Forces</a:t>
                      </a:r>
                    </a:p>
                    <a:p>
                      <a:pPr marL="171450" indent="-171450">
                        <a:buFont typeface="Arial" panose="020B0604020202020204" pitchFamily="34" charset="0"/>
                        <a:buChar char="•"/>
                      </a:pPr>
                      <a:r>
                        <a:rPr lang="en-GB" sz="1200" b="0" dirty="0"/>
                        <a:t>Introduction to Forces</a:t>
                      </a:r>
                    </a:p>
                    <a:p>
                      <a:pPr marL="171450" indent="-171450">
                        <a:buFont typeface="Arial" panose="020B0604020202020204" pitchFamily="34" charset="0"/>
                        <a:buChar char="•"/>
                      </a:pPr>
                      <a:r>
                        <a:rPr lang="en-GB" sz="1200" b="0" dirty="0"/>
                        <a:t>Force Diagrams and Resultant Forces</a:t>
                      </a:r>
                    </a:p>
                    <a:p>
                      <a:pPr marL="171450" indent="-171450">
                        <a:buFont typeface="Arial" panose="020B0604020202020204" pitchFamily="34" charset="0"/>
                        <a:buChar char="•"/>
                      </a:pPr>
                      <a:r>
                        <a:rPr lang="en-GB" sz="1200" b="0" dirty="0"/>
                        <a:t>Friction</a:t>
                      </a:r>
                    </a:p>
                    <a:p>
                      <a:pPr marL="171450" indent="-171450">
                        <a:buFont typeface="Arial" panose="020B0604020202020204" pitchFamily="34" charset="0"/>
                        <a:buChar char="•"/>
                      </a:pPr>
                      <a:r>
                        <a:rPr lang="en-GB" sz="1200" b="0" dirty="0"/>
                        <a:t>Balance and Unbalanced Forces</a:t>
                      </a:r>
                    </a:p>
                    <a:p>
                      <a:pPr marL="171450" indent="-171450">
                        <a:buFont typeface="Arial" panose="020B0604020202020204" pitchFamily="34" charset="0"/>
                        <a:buChar char="•"/>
                      </a:pPr>
                      <a:r>
                        <a:rPr lang="en-GB" sz="1200" b="0" dirty="0"/>
                        <a:t>Pressure, Floating and Sinking</a:t>
                      </a:r>
                    </a:p>
                  </a:txBody>
                  <a:tcPr/>
                </a:tc>
                <a:tc>
                  <a:txBody>
                    <a:bodyPr/>
                    <a:lstStyle/>
                    <a:p>
                      <a:endParaRPr lang="en-GB" sz="1200" b="0" dirty="0"/>
                    </a:p>
                  </a:txBody>
                  <a:tcPr>
                    <a:solidFill>
                      <a:schemeClr val="tx1">
                        <a:lumMod val="50000"/>
                        <a:lumOff val="50000"/>
                      </a:schemeClr>
                    </a:solidFill>
                  </a:tcPr>
                </a:tc>
                <a:tc>
                  <a:txBody>
                    <a:bodyPr/>
                    <a:lstStyle/>
                    <a:p>
                      <a:endParaRPr lang="en-GB" sz="1200" b="0" dirty="0"/>
                    </a:p>
                  </a:txBody>
                  <a:tcPr>
                    <a:solidFill>
                      <a:schemeClr val="tx1">
                        <a:lumMod val="50000"/>
                        <a:lumOff val="50000"/>
                      </a:schemeClr>
                    </a:solidFill>
                  </a:tcPr>
                </a:tc>
                <a:tc>
                  <a:txBody>
                    <a:bodyPr/>
                    <a:lstStyle/>
                    <a:p>
                      <a:r>
                        <a:rPr lang="en-GB" sz="1200" b="1" dirty="0"/>
                        <a:t>Sound</a:t>
                      </a:r>
                    </a:p>
                    <a:p>
                      <a:pPr marL="171450" indent="-171450">
                        <a:buFont typeface="Arial" panose="020B0604020202020204" pitchFamily="34" charset="0"/>
                        <a:buChar char="•"/>
                      </a:pPr>
                      <a:r>
                        <a:rPr lang="en-GB" sz="1200" b="0" dirty="0"/>
                        <a:t>Introduction to Waves</a:t>
                      </a:r>
                    </a:p>
                    <a:p>
                      <a:pPr marL="171450" indent="-171450">
                        <a:buFont typeface="Arial" panose="020B0604020202020204" pitchFamily="34" charset="0"/>
                        <a:buChar char="•"/>
                      </a:pPr>
                      <a:r>
                        <a:rPr lang="en-GB" sz="1200" b="0" dirty="0"/>
                        <a:t>Sound and the Ear</a:t>
                      </a:r>
                    </a:p>
                    <a:p>
                      <a:pPr marL="171450" indent="-171450">
                        <a:buFont typeface="Arial" panose="020B0604020202020204" pitchFamily="34" charset="0"/>
                        <a:buChar char="•"/>
                      </a:pPr>
                      <a:r>
                        <a:rPr lang="en-GB" sz="1200" b="0" dirty="0"/>
                        <a:t>Speed of Sound</a:t>
                      </a:r>
                    </a:p>
                    <a:p>
                      <a:pPr marL="171450" indent="-171450">
                        <a:buFont typeface="Arial" panose="020B0604020202020204" pitchFamily="34" charset="0"/>
                        <a:buChar char="•"/>
                      </a:pPr>
                      <a:r>
                        <a:rPr lang="en-GB" sz="1200" b="0" dirty="0"/>
                        <a:t>Sound and Ultrasound</a:t>
                      </a:r>
                    </a:p>
                    <a:p>
                      <a:pPr marL="171450" indent="-171450">
                        <a:buFont typeface="Arial" panose="020B0604020202020204" pitchFamily="34" charset="0"/>
                        <a:buChar char="•"/>
                      </a:pPr>
                      <a:r>
                        <a:rPr lang="en-GB" sz="1200" b="0" dirty="0"/>
                        <a:t>Waves</a:t>
                      </a:r>
                    </a:p>
                  </a:txBody>
                  <a:tcPr/>
                </a:tc>
                <a:tc>
                  <a:txBody>
                    <a:bodyPr/>
                    <a:lstStyle/>
                    <a:p>
                      <a:r>
                        <a:rPr lang="en-GB" sz="1200" b="1" dirty="0"/>
                        <a:t>Electricity</a:t>
                      </a:r>
                    </a:p>
                    <a:p>
                      <a:pPr marL="171450" indent="-171450">
                        <a:buFont typeface="Arial" panose="020B0604020202020204" pitchFamily="34" charset="0"/>
                        <a:buChar char="•"/>
                      </a:pPr>
                      <a:r>
                        <a:rPr lang="en-GB" sz="1200" b="0" dirty="0"/>
                        <a:t>Static Electricity</a:t>
                      </a:r>
                    </a:p>
                    <a:p>
                      <a:pPr marL="171450" indent="-171450">
                        <a:buFont typeface="Arial" panose="020B0604020202020204" pitchFamily="34" charset="0"/>
                        <a:buChar char="•"/>
                      </a:pPr>
                      <a:r>
                        <a:rPr lang="en-GB" sz="1200" b="0" dirty="0"/>
                        <a:t>Circuit Symbols and Diagrams</a:t>
                      </a:r>
                    </a:p>
                    <a:p>
                      <a:pPr marL="171450" indent="-171450">
                        <a:buFont typeface="Arial" panose="020B0604020202020204" pitchFamily="34" charset="0"/>
                        <a:buChar char="•"/>
                      </a:pPr>
                      <a:r>
                        <a:rPr lang="en-GB" sz="1200" b="0" dirty="0"/>
                        <a:t>Series and Parallel Circuits</a:t>
                      </a:r>
                    </a:p>
                    <a:p>
                      <a:pPr marL="171450" indent="-171450">
                        <a:buFont typeface="Arial" panose="020B0604020202020204" pitchFamily="34" charset="0"/>
                        <a:buChar char="•"/>
                      </a:pPr>
                      <a:r>
                        <a:rPr lang="en-GB" sz="1200" b="0" dirty="0"/>
                        <a:t>Ohm’s Law</a:t>
                      </a:r>
                    </a:p>
                    <a:p>
                      <a:pPr marL="171450" indent="-171450">
                        <a:buFont typeface="Arial" panose="020B0604020202020204" pitchFamily="34" charset="0"/>
                        <a:buChar char="•"/>
                      </a:pPr>
                      <a:r>
                        <a:rPr lang="en-GB" sz="1200" b="0" dirty="0"/>
                        <a:t>Resistance</a:t>
                      </a:r>
                    </a:p>
                    <a:p>
                      <a:pPr marL="171450" indent="-171450">
                        <a:buFont typeface="Arial" panose="020B0604020202020204" pitchFamily="34" charset="0"/>
                        <a:buChar char="•"/>
                      </a:pPr>
                      <a:r>
                        <a:rPr lang="en-GB" sz="1200" b="0" dirty="0"/>
                        <a:t>Generating Electricity</a:t>
                      </a:r>
                    </a:p>
                  </a:txBody>
                  <a:tcPr/>
                </a:tc>
                <a:extLst>
                  <a:ext uri="{0D108BD9-81ED-4DB2-BD59-A6C34878D82A}">
                    <a16:rowId xmlns:a16="http://schemas.microsoft.com/office/drawing/2014/main" val="3331757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7 CURRICULUM OVERVIEW</a:t>
            </a:r>
          </a:p>
        </p:txBody>
      </p:sp>
    </p:spTree>
    <p:extLst>
      <p:ext uri="{BB962C8B-B14F-4D97-AF65-F5344CB8AC3E}">
        <p14:creationId xmlns:p14="http://schemas.microsoft.com/office/powerpoint/2010/main" val="204894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106298421"/>
              </p:ext>
            </p:extLst>
          </p:nvPr>
        </p:nvGraphicFramePr>
        <p:xfrm>
          <a:off x="0" y="666536"/>
          <a:ext cx="12191996" cy="6191464"/>
        </p:xfrm>
        <a:graphic>
          <a:graphicData uri="http://schemas.openxmlformats.org/drawingml/2006/table">
            <a:tbl>
              <a:tblPr firstRow="1" bandRow="1">
                <a:tableStyleId>{5940675A-B579-460E-94D1-54222C63F5DA}</a:tableStyleId>
              </a:tblPr>
              <a:tblGrid>
                <a:gridCol w="501805">
                  <a:extLst>
                    <a:ext uri="{9D8B030D-6E8A-4147-A177-3AD203B41FA5}">
                      <a16:colId xmlns:a16="http://schemas.microsoft.com/office/drawing/2014/main" val="1323354650"/>
                    </a:ext>
                  </a:extLst>
                </a:gridCol>
                <a:gridCol w="501805">
                  <a:extLst>
                    <a:ext uri="{9D8B030D-6E8A-4147-A177-3AD203B41FA5}">
                      <a16:colId xmlns:a16="http://schemas.microsoft.com/office/drawing/2014/main" val="229629103"/>
                    </a:ext>
                  </a:extLst>
                </a:gridCol>
                <a:gridCol w="2116961">
                  <a:extLst>
                    <a:ext uri="{9D8B030D-6E8A-4147-A177-3AD203B41FA5}">
                      <a16:colId xmlns:a16="http://schemas.microsoft.com/office/drawing/2014/main" val="2268397797"/>
                    </a:ext>
                  </a:extLst>
                </a:gridCol>
                <a:gridCol w="1814285">
                  <a:extLst>
                    <a:ext uri="{9D8B030D-6E8A-4147-A177-3AD203B41FA5}">
                      <a16:colId xmlns:a16="http://schemas.microsoft.com/office/drawing/2014/main" val="1411940593"/>
                    </a:ext>
                  </a:extLst>
                </a:gridCol>
                <a:gridCol w="1814285">
                  <a:extLst>
                    <a:ext uri="{9D8B030D-6E8A-4147-A177-3AD203B41FA5}">
                      <a16:colId xmlns:a16="http://schemas.microsoft.com/office/drawing/2014/main" val="415188477"/>
                    </a:ext>
                  </a:extLst>
                </a:gridCol>
                <a:gridCol w="1814285">
                  <a:extLst>
                    <a:ext uri="{9D8B030D-6E8A-4147-A177-3AD203B41FA5}">
                      <a16:colId xmlns:a16="http://schemas.microsoft.com/office/drawing/2014/main" val="2116589672"/>
                    </a:ext>
                  </a:extLst>
                </a:gridCol>
                <a:gridCol w="1814285">
                  <a:extLst>
                    <a:ext uri="{9D8B030D-6E8A-4147-A177-3AD203B41FA5}">
                      <a16:colId xmlns:a16="http://schemas.microsoft.com/office/drawing/2014/main" val="1988259304"/>
                    </a:ext>
                  </a:extLst>
                </a:gridCol>
                <a:gridCol w="1814285">
                  <a:extLst>
                    <a:ext uri="{9D8B030D-6E8A-4147-A177-3AD203B41FA5}">
                      <a16:colId xmlns:a16="http://schemas.microsoft.com/office/drawing/2014/main" val="2065259818"/>
                    </a:ext>
                  </a:extLst>
                </a:gridCol>
              </a:tblGrid>
              <a:tr h="637082">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3187246">
                <a:tc rowSpan="2">
                  <a:txBody>
                    <a:bodyPr/>
                    <a:lstStyle/>
                    <a:p>
                      <a:pPr algn="ctr"/>
                      <a:r>
                        <a:rPr lang="en-GB" sz="2800" dirty="0"/>
                        <a:t>Art</a:t>
                      </a:r>
                    </a:p>
                  </a:txBody>
                  <a:tcPr vert="vert270" anchor="ctr"/>
                </a:tc>
                <a:tc>
                  <a:txBody>
                    <a:bodyPr/>
                    <a:lstStyle/>
                    <a:p>
                      <a:pPr algn="l"/>
                      <a:r>
                        <a:rPr lang="en-GB" sz="1200" b="1" dirty="0"/>
                        <a:t>Main Topics</a:t>
                      </a:r>
                    </a:p>
                  </a:txBody>
                  <a:tcPr vert="vert270" anchor="ctr"/>
                </a:tc>
                <a:tc>
                  <a:txBody>
                    <a:bodyPr/>
                    <a:lstStyle/>
                    <a:p>
                      <a:r>
                        <a:rPr lang="en-GB" sz="1200" b="1" i="0" u="none" strike="noStrike" kern="1200" dirty="0">
                          <a:solidFill>
                            <a:schemeClr val="tx1"/>
                          </a:solidFill>
                          <a:effectLst/>
                          <a:latin typeface="+mn-lt"/>
                          <a:ea typeface="+mn-ea"/>
                          <a:cs typeface="+mn-cs"/>
                        </a:rPr>
                        <a:t>Under the Sea:</a:t>
                      </a:r>
                    </a:p>
                    <a:p>
                      <a:r>
                        <a:rPr lang="en-GB" sz="1200" b="0" i="0" kern="1200" dirty="0">
                          <a:solidFill>
                            <a:schemeClr val="tx1"/>
                          </a:solidFill>
                          <a:effectLst/>
                          <a:latin typeface="+mn-lt"/>
                          <a:ea typeface="+mn-ea"/>
                          <a:cs typeface="+mn-cs"/>
                        </a:rPr>
                        <a:t>Students will explore all the Visual Elements in turn using artists to inform their explorations. </a:t>
                      </a:r>
                    </a:p>
                    <a:p>
                      <a:r>
                        <a:rPr lang="en-GB" sz="1200" b="0" i="0" kern="1200" dirty="0">
                          <a:solidFill>
                            <a:schemeClr val="tx1"/>
                          </a:solidFill>
                          <a:effectLst/>
                          <a:latin typeface="+mn-lt"/>
                          <a:ea typeface="+mn-ea"/>
                          <a:cs typeface="+mn-cs"/>
                        </a:rPr>
                        <a:t>Line</a:t>
                      </a:r>
                    </a:p>
                    <a:p>
                      <a:r>
                        <a:rPr lang="en-GB" sz="1200" b="0" i="0" kern="1200" dirty="0">
                          <a:solidFill>
                            <a:schemeClr val="tx1"/>
                          </a:solidFill>
                          <a:effectLst/>
                          <a:latin typeface="+mn-lt"/>
                          <a:ea typeface="+mn-ea"/>
                          <a:cs typeface="+mn-cs"/>
                        </a:rPr>
                        <a:t>Tone</a:t>
                      </a:r>
                    </a:p>
                    <a:p>
                      <a:r>
                        <a:rPr lang="en-GB" sz="1200" b="0" i="0" kern="1200" dirty="0">
                          <a:solidFill>
                            <a:schemeClr val="tx1"/>
                          </a:solidFill>
                          <a:effectLst/>
                          <a:latin typeface="+mn-lt"/>
                          <a:ea typeface="+mn-ea"/>
                          <a:cs typeface="+mn-cs"/>
                        </a:rPr>
                        <a:t>Shape</a:t>
                      </a:r>
                    </a:p>
                    <a:p>
                      <a:r>
                        <a:rPr lang="en-GB" sz="1200" b="0" i="0" kern="1200" dirty="0">
                          <a:solidFill>
                            <a:schemeClr val="tx1"/>
                          </a:solidFill>
                          <a:effectLst/>
                          <a:latin typeface="+mn-lt"/>
                          <a:ea typeface="+mn-ea"/>
                          <a:cs typeface="+mn-cs"/>
                        </a:rPr>
                        <a:t>Form </a:t>
                      </a:r>
                    </a:p>
                    <a:p>
                      <a:r>
                        <a:rPr lang="en-GB" sz="1200" b="0" i="0" kern="1200" dirty="0">
                          <a:solidFill>
                            <a:schemeClr val="tx1"/>
                          </a:solidFill>
                          <a:effectLst/>
                          <a:latin typeface="+mn-lt"/>
                          <a:ea typeface="+mn-ea"/>
                          <a:cs typeface="+mn-cs"/>
                        </a:rPr>
                        <a:t>Colour</a:t>
                      </a:r>
                    </a:p>
                    <a:p>
                      <a:r>
                        <a:rPr lang="en-GB" sz="1200" b="0" i="0" kern="1200" dirty="0">
                          <a:solidFill>
                            <a:schemeClr val="tx1"/>
                          </a:solidFill>
                          <a:effectLst/>
                          <a:latin typeface="+mn-lt"/>
                          <a:ea typeface="+mn-ea"/>
                          <a:cs typeface="+mn-cs"/>
                        </a:rPr>
                        <a:t>Texture</a:t>
                      </a:r>
                    </a:p>
                    <a:p>
                      <a:r>
                        <a:rPr lang="en-GB" sz="1200" b="0" i="0" kern="1200" dirty="0">
                          <a:solidFill>
                            <a:schemeClr val="tx1"/>
                          </a:solidFill>
                          <a:effectLst/>
                          <a:latin typeface="+mn-lt"/>
                          <a:ea typeface="+mn-ea"/>
                          <a:cs typeface="+mn-cs"/>
                        </a:rPr>
                        <a:t>Pattern</a:t>
                      </a:r>
                    </a:p>
                  </a:txBody>
                  <a:tcPr/>
                </a:tc>
                <a:tc>
                  <a:txBody>
                    <a:bodyPr/>
                    <a:lstStyle/>
                    <a:p>
                      <a:r>
                        <a:rPr lang="en-GB" sz="1200" b="1" i="0" u="none" strike="noStrike" kern="1200" dirty="0">
                          <a:solidFill>
                            <a:schemeClr val="tx1"/>
                          </a:solidFill>
                          <a:effectLst/>
                          <a:latin typeface="+mn-lt"/>
                          <a:ea typeface="+mn-ea"/>
                          <a:cs typeface="+mn-cs"/>
                        </a:rPr>
                        <a:t>Under the Sea: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Production of Final Outcomes, these may include mixed media turtles, wax resist shells, collagraph printed seahorses, recycled plastic jellyfish…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Students also have the opportunity to create ceramic poppies inspired by the work of Paul Cummins and Tom Piper, which are displayed as part of our school wide Remembrance Service. </a:t>
                      </a:r>
                      <a:endParaRPr lang="en-GB" sz="1200" b="1" dirty="0"/>
                    </a:p>
                  </a:txBody>
                  <a:tcPr/>
                </a:tc>
                <a:tc>
                  <a:txBody>
                    <a:bodyPr/>
                    <a:lstStyle/>
                    <a:p>
                      <a:r>
                        <a:rPr lang="en-GB" sz="1200" b="1" i="0" u="none" strike="noStrike" kern="1200" dirty="0">
                          <a:solidFill>
                            <a:schemeClr val="tx1"/>
                          </a:solidFill>
                          <a:effectLst/>
                          <a:latin typeface="+mn-lt"/>
                          <a:ea typeface="+mn-ea"/>
                          <a:cs typeface="+mn-cs"/>
                        </a:rPr>
                        <a:t>Celebration:</a:t>
                      </a:r>
                      <a:r>
                        <a:rPr lang="en-GB" sz="1200" b="1" i="0" kern="1200" dirty="0">
                          <a:solidFill>
                            <a:schemeClr val="tx1"/>
                          </a:solidFill>
                          <a:effectLst/>
                          <a:latin typeface="+mn-lt"/>
                          <a:ea typeface="+mn-ea"/>
                          <a:cs typeface="+mn-cs"/>
                        </a:rPr>
                        <a:t> </a:t>
                      </a:r>
                    </a:p>
                    <a:p>
                      <a:r>
                        <a:rPr lang="en-GB" sz="1200" b="0" i="0" kern="1200" dirty="0">
                          <a:solidFill>
                            <a:schemeClr val="tx1"/>
                          </a:solidFill>
                          <a:effectLst/>
                          <a:latin typeface="+mn-lt"/>
                          <a:ea typeface="+mn-ea"/>
                          <a:cs typeface="+mn-cs"/>
                        </a:rPr>
                        <a:t>This unit explores different forms of celebration such as parties and birthday, sport celebration and success and cultural celebrations such as Day of the Dead. Outcomes may include watercolour doughnuts, </a:t>
                      </a:r>
                      <a:r>
                        <a:rPr lang="en-GB" sz="1200" b="0" i="0" kern="1200" dirty="0" err="1">
                          <a:solidFill>
                            <a:schemeClr val="tx1"/>
                          </a:solidFill>
                          <a:effectLst/>
                          <a:latin typeface="+mn-lt"/>
                          <a:ea typeface="+mn-ea"/>
                          <a:cs typeface="+mn-cs"/>
                        </a:rPr>
                        <a:t>scraffito</a:t>
                      </a:r>
                      <a:r>
                        <a:rPr lang="en-GB" sz="1200" b="0" i="0" kern="1200" dirty="0">
                          <a:solidFill>
                            <a:schemeClr val="tx1"/>
                          </a:solidFill>
                          <a:effectLst/>
                          <a:latin typeface="+mn-lt"/>
                          <a:ea typeface="+mn-ea"/>
                          <a:cs typeface="+mn-cs"/>
                        </a:rPr>
                        <a:t> party poppers. </a:t>
                      </a:r>
                      <a:endParaRPr lang="en-GB" sz="1200" b="1" dirty="0"/>
                    </a:p>
                  </a:txBody>
                  <a:tcPr/>
                </a:tc>
                <a:tc>
                  <a:txBody>
                    <a:bodyPr/>
                    <a:lstStyle/>
                    <a:p>
                      <a:r>
                        <a:rPr lang="en-GB" sz="1200" b="1" i="0" u="none" strike="noStrike" kern="1200" dirty="0">
                          <a:solidFill>
                            <a:schemeClr val="tx1"/>
                          </a:solidFill>
                          <a:effectLst/>
                          <a:latin typeface="+mn-lt"/>
                          <a:ea typeface="+mn-ea"/>
                          <a:cs typeface="+mn-cs"/>
                        </a:rPr>
                        <a:t>Celebration:</a:t>
                      </a:r>
                      <a:r>
                        <a:rPr lang="en-GB" sz="1200" b="1" i="0" kern="1200" dirty="0">
                          <a:solidFill>
                            <a:schemeClr val="tx1"/>
                          </a:solidFill>
                          <a:effectLst/>
                          <a:latin typeface="+mn-lt"/>
                          <a:ea typeface="+mn-ea"/>
                          <a:cs typeface="+mn-cs"/>
                        </a:rPr>
                        <a:t> </a:t>
                      </a:r>
                    </a:p>
                    <a:p>
                      <a:r>
                        <a:rPr lang="en-GB" sz="1200" b="0" i="0" kern="1200" dirty="0">
                          <a:solidFill>
                            <a:schemeClr val="tx1"/>
                          </a:solidFill>
                          <a:effectLst/>
                          <a:latin typeface="+mn-lt"/>
                          <a:ea typeface="+mn-ea"/>
                          <a:cs typeface="+mn-cs"/>
                        </a:rPr>
                        <a:t>Production of Final Outcomes, these may include cardboard constructed cakes, clay sugar skulls…</a:t>
                      </a:r>
                      <a:endParaRPr lang="en-GB" sz="1200" b="1" dirty="0"/>
                    </a:p>
                  </a:txBody>
                  <a:tcPr/>
                </a:tc>
                <a:tc>
                  <a:txBody>
                    <a:bodyPr/>
                    <a:lstStyle/>
                    <a:p>
                      <a:r>
                        <a:rPr lang="en-GB" sz="1200" b="1" i="0" u="none" strike="noStrike" kern="1200" dirty="0">
                          <a:solidFill>
                            <a:schemeClr val="tx1"/>
                          </a:solidFill>
                          <a:effectLst/>
                          <a:latin typeface="+mn-lt"/>
                          <a:ea typeface="+mn-ea"/>
                          <a:cs typeface="+mn-cs"/>
                        </a:rPr>
                        <a:t>Toy Story:</a:t>
                      </a:r>
                    </a:p>
                    <a:p>
                      <a:r>
                        <a:rPr lang="en-GB" sz="1200" b="0" i="0" kern="1200" dirty="0">
                          <a:solidFill>
                            <a:schemeClr val="tx1"/>
                          </a:solidFill>
                          <a:effectLst/>
                          <a:latin typeface="+mn-lt"/>
                          <a:ea typeface="+mn-ea"/>
                          <a:cs typeface="+mn-cs"/>
                        </a:rPr>
                        <a:t>Students will be introduced to the meaning behind creating Art while looking at the work of contemporary artists and their reasons for creating Art. </a:t>
                      </a:r>
                      <a:endParaRPr lang="en-GB" sz="1200" b="1" dirty="0"/>
                    </a:p>
                  </a:txBody>
                  <a:tcPr/>
                </a:tc>
                <a:tc>
                  <a:txBody>
                    <a:bodyPr/>
                    <a:lstStyle/>
                    <a:p>
                      <a:r>
                        <a:rPr lang="en-GB" sz="1200" b="1" i="0" u="none" strike="noStrike" kern="1200" dirty="0">
                          <a:solidFill>
                            <a:schemeClr val="tx1"/>
                          </a:solidFill>
                          <a:effectLst/>
                          <a:latin typeface="+mn-lt"/>
                          <a:ea typeface="+mn-ea"/>
                          <a:cs typeface="+mn-cs"/>
                        </a:rPr>
                        <a:t>Toy Story:</a:t>
                      </a:r>
                    </a:p>
                    <a:p>
                      <a:r>
                        <a:rPr lang="en-GB" sz="1200" b="0" i="0" kern="1200" dirty="0">
                          <a:solidFill>
                            <a:schemeClr val="tx1"/>
                          </a:solidFill>
                          <a:effectLst/>
                          <a:latin typeface="+mn-lt"/>
                          <a:ea typeface="+mn-ea"/>
                          <a:cs typeface="+mn-cs"/>
                        </a:rPr>
                        <a:t>Production of Final Outcomes, these may include oil pastel Lego bricks, cardboard relief/constructed robots, collage ducks, felt etch a sketch…</a:t>
                      </a:r>
                      <a:endParaRPr lang="en-GB" sz="1200" b="1" dirty="0"/>
                    </a:p>
                  </a:txBody>
                  <a:tcPr/>
                </a:tc>
                <a:extLst>
                  <a:ext uri="{0D108BD9-81ED-4DB2-BD59-A6C34878D82A}">
                    <a16:rowId xmlns:a16="http://schemas.microsoft.com/office/drawing/2014/main" val="271135562"/>
                  </a:ext>
                </a:extLst>
              </a:tr>
              <a:tr h="2367136">
                <a:tc vMerge="1">
                  <a:txBody>
                    <a:bodyPr/>
                    <a:lstStyle/>
                    <a:p>
                      <a:endParaRPr lang="en-GB" dirty="0"/>
                    </a:p>
                  </a:txBody>
                  <a:tcPr/>
                </a:tc>
                <a:tc>
                  <a:txBody>
                    <a:bodyPr/>
                    <a:lstStyle/>
                    <a:p>
                      <a:pPr algn="l"/>
                      <a:r>
                        <a:rPr lang="en-GB" sz="1200" b="1" dirty="0"/>
                        <a:t>Additional information</a:t>
                      </a:r>
                    </a:p>
                  </a:txBody>
                  <a:tcPr vert="vert270" anchor="ctr"/>
                </a:tc>
                <a:tc>
                  <a:txBody>
                    <a:bodyPr/>
                    <a:lstStyle/>
                    <a:p>
                      <a:r>
                        <a:rPr lang="en-GB" sz="1200" b="0" i="0" kern="1200" dirty="0">
                          <a:solidFill>
                            <a:schemeClr val="tx1"/>
                          </a:solidFill>
                          <a:effectLst/>
                          <a:latin typeface="+mn-lt"/>
                          <a:ea typeface="+mn-ea"/>
                          <a:cs typeface="+mn-cs"/>
                        </a:rPr>
                        <a:t>Students will explore a wide range of materials and techniques such as: drawing, printmaking, mark making, colour mixing and watercolour.</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Students will explore a wide range of materials and techniques such as: ceramics, cardboard construction, wire, collage. </a:t>
                      </a: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and makers such as: Ernst Haeckel, Paul Cummins &amp; Tom Piper.</a:t>
                      </a:r>
                      <a:endParaRPr lang="en-GB" sz="1200" b="1" dirty="0"/>
                    </a:p>
                  </a:txBody>
                  <a:tcPr/>
                </a:tc>
                <a:tc>
                  <a:txBody>
                    <a:bodyPr/>
                    <a:lstStyle/>
                    <a:p>
                      <a:r>
                        <a:rPr lang="en-GB" sz="1200" b="0" i="0" kern="1200" dirty="0">
                          <a:solidFill>
                            <a:schemeClr val="tx1"/>
                          </a:solidFill>
                          <a:effectLst/>
                          <a:latin typeface="+mn-lt"/>
                          <a:ea typeface="+mn-ea"/>
                          <a:cs typeface="+mn-cs"/>
                        </a:rPr>
                        <a:t>Students will explore a wide range of materials and techniques such as: </a:t>
                      </a:r>
                    </a:p>
                    <a:p>
                      <a:r>
                        <a:rPr lang="en-GB" sz="1200" b="0" i="0" kern="1200" dirty="0">
                          <a:solidFill>
                            <a:schemeClr val="tx1"/>
                          </a:solidFill>
                          <a:effectLst/>
                          <a:latin typeface="+mn-lt"/>
                          <a:ea typeface="+mn-ea"/>
                          <a:cs typeface="+mn-cs"/>
                        </a:rPr>
                        <a:t>drawing, mark making, colour blending, biro &amp; watercolour. Investigate and research the work of contemporary and historical artists and makers such as: Jeff Koons &amp; Alfonso Castillo </a:t>
                      </a:r>
                      <a:r>
                        <a:rPr lang="en-GB" sz="1200" b="0" i="0" kern="1200" dirty="0" err="1">
                          <a:solidFill>
                            <a:schemeClr val="tx1"/>
                          </a:solidFill>
                          <a:effectLst/>
                          <a:latin typeface="+mn-lt"/>
                          <a:ea typeface="+mn-ea"/>
                          <a:cs typeface="+mn-cs"/>
                        </a:rPr>
                        <a:t>Orta</a:t>
                      </a:r>
                      <a:r>
                        <a:rPr lang="en-GB" sz="1200" b="0" i="0" kern="1200" dirty="0">
                          <a:solidFill>
                            <a:schemeClr val="tx1"/>
                          </a:solidFill>
                          <a:effectLst/>
                          <a:latin typeface="+mn-lt"/>
                          <a:ea typeface="+mn-ea"/>
                          <a:cs typeface="+mn-cs"/>
                        </a:rPr>
                        <a:t>.</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Students will explore a wide range of materials and techniques such as: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cardboard construction, wire, collage &amp; </a:t>
                      </a:r>
                      <a:r>
                        <a:rPr lang="en-GB" sz="1200" b="0" i="0" kern="1200" dirty="0" err="1">
                          <a:solidFill>
                            <a:schemeClr val="tx1"/>
                          </a:solidFill>
                          <a:effectLst/>
                          <a:latin typeface="+mn-lt"/>
                          <a:ea typeface="+mn-ea"/>
                          <a:cs typeface="+mn-cs"/>
                        </a:rPr>
                        <a:t>scraffito</a:t>
                      </a:r>
                      <a:r>
                        <a:rPr lang="en-GB" sz="1200" b="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and makers such as: Jeff Koons &amp; Alfonso Castillo </a:t>
                      </a:r>
                      <a:r>
                        <a:rPr lang="en-GB" sz="1200" b="0" i="0" kern="1200" dirty="0" err="1">
                          <a:solidFill>
                            <a:schemeClr val="tx1"/>
                          </a:solidFill>
                          <a:effectLst/>
                          <a:latin typeface="+mn-lt"/>
                          <a:ea typeface="+mn-ea"/>
                          <a:cs typeface="+mn-cs"/>
                        </a:rPr>
                        <a:t>Orta</a:t>
                      </a:r>
                      <a:r>
                        <a:rPr lang="en-GB" sz="1200" b="0" i="0" kern="1200" dirty="0">
                          <a:solidFill>
                            <a:schemeClr val="tx1"/>
                          </a:solidFill>
                          <a:effectLst/>
                          <a:latin typeface="+mn-lt"/>
                          <a:ea typeface="+mn-ea"/>
                          <a:cs typeface="+mn-cs"/>
                        </a:rPr>
                        <a:t>.</a:t>
                      </a:r>
                      <a:endParaRPr lang="en-GB" sz="1200" b="1" dirty="0"/>
                    </a:p>
                  </a:txBody>
                  <a:tcPr/>
                </a:tc>
                <a:tc>
                  <a:txBody>
                    <a:bodyPr/>
                    <a:lstStyle/>
                    <a:p>
                      <a:r>
                        <a:rPr lang="en-GB" sz="1200" b="0" i="0" u="none" strike="noStrike" kern="1200" dirty="0">
                          <a:solidFill>
                            <a:schemeClr val="tx1"/>
                          </a:solidFill>
                          <a:effectLst/>
                          <a:latin typeface="+mn-lt"/>
                          <a:ea typeface="+mn-ea"/>
                          <a:cs typeface="+mn-cs"/>
                        </a:rPr>
                        <a:t>Students will be encouraged to take informed creative risks</a:t>
                      </a:r>
                    </a:p>
                    <a:p>
                      <a:r>
                        <a:rPr lang="en-GB" sz="1200" b="0" i="0" u="none" strike="noStrike" kern="1200" dirty="0">
                          <a:solidFill>
                            <a:schemeClr val="tx1"/>
                          </a:solidFill>
                          <a:effectLst/>
                          <a:latin typeface="+mn-lt"/>
                          <a:ea typeface="+mn-ea"/>
                          <a:cs typeface="+mn-cs"/>
                        </a:rPr>
                        <a:t>Analyse and comment on their own work and the work of other artists.</a:t>
                      </a:r>
                    </a:p>
                    <a:p>
                      <a:r>
                        <a:rPr lang="en-GB" sz="1200" b="0" i="0" u="none" strike="noStrike" kern="1200" dirty="0">
                          <a:solidFill>
                            <a:schemeClr val="tx1"/>
                          </a:solidFill>
                          <a:effectLst/>
                          <a:latin typeface="+mn-lt"/>
                          <a:ea typeface="+mn-ea"/>
                          <a:cs typeface="+mn-cs"/>
                        </a:rPr>
                        <a:t>Begin to understand the creative process and their own personal style in art.</a:t>
                      </a:r>
                    </a:p>
                  </a:txBody>
                  <a:tcPr/>
                </a:tc>
                <a:tc>
                  <a:txBody>
                    <a:bodyPr/>
                    <a:lstStyle/>
                    <a:p>
                      <a:r>
                        <a:rPr lang="en-GB" sz="1200" b="0" i="0" kern="1200" dirty="0">
                          <a:solidFill>
                            <a:schemeClr val="tx1"/>
                          </a:solidFill>
                          <a:effectLst/>
                          <a:latin typeface="+mn-lt"/>
                          <a:ea typeface="+mn-ea"/>
                          <a:cs typeface="+mn-cs"/>
                        </a:rPr>
                        <a:t>Investigate and research the work of contemporary artists and makers such as: Sarah Graham. </a:t>
                      </a:r>
                      <a:endParaRPr lang="en-GB" sz="1200" b="1" dirty="0"/>
                    </a:p>
                  </a:txBody>
                  <a:tcPr/>
                </a:tc>
                <a:extLst>
                  <a:ext uri="{0D108BD9-81ED-4DB2-BD59-A6C34878D82A}">
                    <a16:rowId xmlns:a16="http://schemas.microsoft.com/office/drawing/2014/main" val="146222192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7 CURRICULUM OVERVIEW</a:t>
            </a:r>
          </a:p>
        </p:txBody>
      </p:sp>
    </p:spTree>
    <p:extLst>
      <p:ext uri="{BB962C8B-B14F-4D97-AF65-F5344CB8AC3E}">
        <p14:creationId xmlns:p14="http://schemas.microsoft.com/office/powerpoint/2010/main" val="744052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407167640"/>
              </p:ext>
            </p:extLst>
          </p:nvPr>
        </p:nvGraphicFramePr>
        <p:xfrm>
          <a:off x="0" y="666536"/>
          <a:ext cx="12192000" cy="6191465"/>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570046">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929599">
                <a:tc rowSpan="2">
                  <a:txBody>
                    <a:bodyPr/>
                    <a:lstStyle/>
                    <a:p>
                      <a:pPr algn="ctr"/>
                      <a:r>
                        <a:rPr lang="en-GB" sz="2800" dirty="0"/>
                        <a:t>Geography</a:t>
                      </a:r>
                    </a:p>
                  </a:txBody>
                  <a:tcPr vert="vert270" anchor="ctr"/>
                </a:tc>
                <a:tc>
                  <a:txBody>
                    <a:bodyPr/>
                    <a:lstStyle/>
                    <a:p>
                      <a:r>
                        <a:rPr lang="en-GB" sz="1200" b="1" dirty="0"/>
                        <a:t>Main Topics</a:t>
                      </a:r>
                    </a:p>
                  </a:txBody>
                  <a:tcPr vert="vert270" anchor="ct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Intro to Geography and Rivers</a:t>
                      </a:r>
                      <a:endParaRPr lang="en-GB" sz="1200" b="1" dirty="0">
                        <a:effectLst/>
                        <a:latin typeface="+mn-lt"/>
                        <a:ea typeface="Times New Roman" panose="02020603050405020304" pitchFamily="18" charset="0"/>
                        <a:cs typeface="Times New Roman" panose="02020603050405020304" pitchFamily="18" charset="0"/>
                      </a:endParaRPr>
                    </a:p>
                  </a:txBody>
                  <a:tcP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Flooding in Bangladesh</a:t>
                      </a:r>
                      <a:endParaRPr lang="en-GB" sz="1200" b="1" dirty="0">
                        <a:effectLst/>
                        <a:latin typeface="+mn-lt"/>
                        <a:ea typeface="Times New Roman" panose="02020603050405020304" pitchFamily="18" charset="0"/>
                        <a:cs typeface="Times New Roman" panose="02020603050405020304" pitchFamily="18" charset="0"/>
                      </a:endParaRPr>
                    </a:p>
                  </a:txBody>
                  <a:tcP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Urbanisation</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 </a:t>
                      </a:r>
                      <a:endParaRPr lang="en-GB" sz="1200" b="1" dirty="0">
                        <a:effectLst/>
                        <a:latin typeface="+mn-lt"/>
                        <a:ea typeface="Times New Roman" panose="02020603050405020304" pitchFamily="18" charset="0"/>
                        <a:cs typeface="Times New Roman" panose="02020603050405020304" pitchFamily="18" charset="0"/>
                      </a:endParaRPr>
                    </a:p>
                  </a:txBody>
                  <a:tcP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Deserts – hot and cold</a:t>
                      </a:r>
                      <a:endParaRPr lang="en-GB" sz="1200" b="1" dirty="0">
                        <a:effectLst/>
                        <a:latin typeface="+mn-lt"/>
                        <a:ea typeface="Times New Roman" panose="02020603050405020304" pitchFamily="18" charset="0"/>
                        <a:cs typeface="Times New Roman" panose="02020603050405020304" pitchFamily="18" charset="0"/>
                      </a:endParaRPr>
                    </a:p>
                  </a:txBody>
                  <a:tcP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Economic geography – tertiary</a:t>
                      </a:r>
                      <a:endParaRPr lang="en-GB" sz="1200" b="1" dirty="0">
                        <a:effectLst/>
                        <a:latin typeface="+mn-lt"/>
                        <a:ea typeface="Times New Roman" panose="02020603050405020304" pitchFamily="18" charset="0"/>
                        <a:cs typeface="Times New Roman" panose="02020603050405020304" pitchFamily="18" charset="0"/>
                      </a:endParaRPr>
                    </a:p>
                  </a:txBody>
                  <a:tcP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Fieldwork and skills</a:t>
                      </a:r>
                      <a:endParaRPr lang="en-GB" sz="1200" b="1" dirty="0">
                        <a:effectLst/>
                        <a:latin typeface="+mn-lt"/>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70045099"/>
                  </a:ext>
                </a:extLst>
              </a:tr>
              <a:tr h="1605271">
                <a:tc vMerge="1">
                  <a:txBody>
                    <a:bodyPr/>
                    <a:lstStyle/>
                    <a:p>
                      <a:endParaRPr lang="en-GB" dirty="0"/>
                    </a:p>
                  </a:txBody>
                  <a:tcPr/>
                </a:tc>
                <a:tc>
                  <a:txBody>
                    <a:bodyPr/>
                    <a:lstStyle/>
                    <a:p>
                      <a:r>
                        <a:rPr lang="en-GB" sz="1200" b="1" dirty="0"/>
                        <a:t>Additional information</a:t>
                      </a:r>
                    </a:p>
                  </a:txBody>
                  <a:tcPr vert="vert270" anchor="ct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Human/physical geography</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Long profile</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Landforms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Flooding and protection</a:t>
                      </a:r>
                      <a:endParaRPr lang="en-GB" sz="1200" b="1" dirty="0">
                        <a:effectLst/>
                        <a:latin typeface="+mn-lt"/>
                        <a:ea typeface="Times New Roman" panose="02020603050405020304" pitchFamily="18" charset="0"/>
                        <a:cs typeface="Times New Roman" panose="02020603050405020304" pitchFamily="18" charset="0"/>
                      </a:endParaRPr>
                    </a:p>
                  </a:txBody>
                  <a:tcP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Location</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Causes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Impacts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Responses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Managements</a:t>
                      </a:r>
                      <a:endParaRPr lang="en-GB" sz="1200" b="1" dirty="0">
                        <a:effectLst/>
                        <a:latin typeface="+mn-lt"/>
                        <a:ea typeface="Times New Roman" panose="02020603050405020304" pitchFamily="18" charset="0"/>
                        <a:cs typeface="Times New Roman" panose="02020603050405020304" pitchFamily="18" charset="0"/>
                      </a:endParaRPr>
                    </a:p>
                  </a:txBody>
                  <a:tcPr/>
                </a:tc>
                <a:tc>
                  <a:txBody>
                    <a:bodyPr/>
                    <a:lstStyle/>
                    <a:p>
                      <a:pPr algn="l">
                        <a:spcAft>
                          <a:spcPts val="0"/>
                        </a:spcAft>
                      </a:pPr>
                      <a:r>
                        <a:rPr lang="en-GB" sz="1200" b="0" dirty="0">
                          <a:effectLst/>
                          <a:latin typeface="+mn-lt"/>
                          <a:ea typeface="Times New Roman" panose="02020603050405020304" pitchFamily="18" charset="0"/>
                          <a:cs typeface="Arial" panose="020B0604020202020204" pitchFamily="34" charset="0"/>
                        </a:rPr>
                        <a:t>Structure of cities</a:t>
                      </a:r>
                      <a:endParaRPr lang="en-GB" sz="1200" b="1" dirty="0">
                        <a:effectLst/>
                        <a:latin typeface="+mn-lt"/>
                        <a:ea typeface="Times New Roman" panose="02020603050405020304" pitchFamily="18" charset="0"/>
                        <a:cs typeface="Times New Roman" panose="02020603050405020304" pitchFamily="18" charset="0"/>
                      </a:endParaRPr>
                    </a:p>
                    <a:p>
                      <a:pPr algn="l">
                        <a:spcAft>
                          <a:spcPts val="0"/>
                        </a:spcAft>
                      </a:pPr>
                      <a:r>
                        <a:rPr lang="en-GB" sz="1200" b="0" dirty="0">
                          <a:effectLst/>
                          <a:latin typeface="+mn-lt"/>
                          <a:ea typeface="Times New Roman" panose="02020603050405020304" pitchFamily="18" charset="0"/>
                          <a:cs typeface="Arial" panose="020B0604020202020204" pitchFamily="34" charset="0"/>
                        </a:rPr>
                        <a:t>Comparison of Rio/Sydney</a:t>
                      </a:r>
                      <a:endParaRPr lang="en-GB" sz="1200" b="1" dirty="0">
                        <a:effectLst/>
                        <a:latin typeface="+mn-lt"/>
                        <a:ea typeface="Times New Roman" panose="02020603050405020304" pitchFamily="18" charset="0"/>
                        <a:cs typeface="Times New Roman" panose="02020603050405020304" pitchFamily="18" charset="0"/>
                      </a:endParaRPr>
                    </a:p>
                    <a:p>
                      <a:pPr algn="l">
                        <a:spcAft>
                          <a:spcPts val="0"/>
                        </a:spcAft>
                      </a:pPr>
                      <a:r>
                        <a:rPr lang="en-GB" sz="1200" b="0" dirty="0">
                          <a:effectLst/>
                          <a:latin typeface="+mn-lt"/>
                          <a:ea typeface="Times New Roman" panose="02020603050405020304" pitchFamily="18" charset="0"/>
                          <a:cs typeface="Arial" panose="020B0604020202020204" pitchFamily="34" charset="0"/>
                        </a:rPr>
                        <a:t>Push Pull factors</a:t>
                      </a:r>
                      <a:endParaRPr lang="en-GB" sz="1200" b="1" dirty="0">
                        <a:effectLst/>
                        <a:latin typeface="+mn-lt"/>
                        <a:ea typeface="Times New Roman" panose="02020603050405020304" pitchFamily="18" charset="0"/>
                        <a:cs typeface="Times New Roman" panose="02020603050405020304" pitchFamily="18" charset="0"/>
                      </a:endParaRPr>
                    </a:p>
                    <a:p>
                      <a:pPr algn="l">
                        <a:spcAft>
                          <a:spcPts val="0"/>
                        </a:spcAft>
                      </a:pPr>
                      <a:r>
                        <a:rPr lang="en-GB" sz="1200" b="0" dirty="0">
                          <a:effectLst/>
                          <a:latin typeface="+mn-lt"/>
                          <a:ea typeface="Times New Roman" panose="02020603050405020304" pitchFamily="18" charset="0"/>
                          <a:cs typeface="Arial" panose="020B0604020202020204" pitchFamily="34" charset="0"/>
                        </a:rPr>
                        <a:t>Land use models</a:t>
                      </a:r>
                      <a:endParaRPr lang="en-GB" sz="1200" b="1" dirty="0">
                        <a:effectLst/>
                        <a:latin typeface="+mn-lt"/>
                        <a:ea typeface="Times New Roman" panose="02020603050405020304" pitchFamily="18" charset="0"/>
                        <a:cs typeface="Times New Roman" panose="02020603050405020304" pitchFamily="18" charset="0"/>
                      </a:endParaRPr>
                    </a:p>
                  </a:txBody>
                  <a:tcP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Locations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Causes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Plant and animal adaptations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Management</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Svalbard</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Antarctica</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Hot desert case study</a:t>
                      </a:r>
                      <a:endParaRPr lang="en-GB" sz="1200" b="0" i="0" kern="1200" dirty="0">
                        <a:solidFill>
                          <a:schemeClr val="tx1"/>
                        </a:solidFill>
                        <a:effectLst/>
                        <a:latin typeface="+mn-lt"/>
                        <a:ea typeface="+mn-ea"/>
                        <a:cs typeface="+mn-cs"/>
                      </a:endParaRPr>
                    </a:p>
                  </a:txBody>
                  <a:tcPr/>
                </a:tc>
                <a:tc>
                  <a:txBody>
                    <a:bodyPr/>
                    <a:lstStyle/>
                    <a:p>
                      <a:pPr>
                        <a:spcAft>
                          <a:spcPts val="0"/>
                        </a:spcAft>
                      </a:pPr>
                      <a:r>
                        <a:rPr lang="en-GB" sz="1200" b="0" dirty="0">
                          <a:effectLst/>
                          <a:latin typeface="+mn-lt"/>
                          <a:ea typeface="Times New Roman" panose="02020603050405020304" pitchFamily="18" charset="0"/>
                          <a:cs typeface="Arial" panose="020B0604020202020204" pitchFamily="34" charset="0"/>
                        </a:rPr>
                        <a:t>Types of jobs</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Employment in the UK</a:t>
                      </a:r>
                      <a:endParaRPr lang="en-GB" sz="1200" b="1" dirty="0">
                        <a:effectLst/>
                        <a:latin typeface="+mn-lt"/>
                        <a:ea typeface="Times New Roman" panose="02020603050405020304" pitchFamily="18" charset="0"/>
                        <a:cs typeface="Times New Roman" panose="02020603050405020304" pitchFamily="18" charset="0"/>
                      </a:endParaRPr>
                    </a:p>
                    <a:p>
                      <a:pPr>
                        <a:spcAft>
                          <a:spcPts val="0"/>
                        </a:spcAft>
                      </a:pPr>
                      <a:r>
                        <a:rPr lang="en-GB" sz="1200" b="0" dirty="0">
                          <a:effectLst/>
                          <a:latin typeface="+mn-lt"/>
                          <a:ea typeface="Times New Roman" panose="02020603050405020304" pitchFamily="18" charset="0"/>
                          <a:cs typeface="Arial" panose="020B0604020202020204" pitchFamily="34" charset="0"/>
                        </a:rPr>
                        <a:t>Tourism in Kenya</a:t>
                      </a:r>
                      <a:endParaRPr lang="en-GB" sz="1200" b="1" dirty="0">
                        <a:effectLst/>
                        <a:latin typeface="+mn-lt"/>
                        <a:ea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effectLst/>
                          <a:latin typeface="+mn-lt"/>
                          <a:ea typeface="Times New Roman" panose="02020603050405020304" pitchFamily="18" charset="0"/>
                          <a:cs typeface="Arial" panose="020B0604020202020204" pitchFamily="34" charset="0"/>
                        </a:rPr>
                        <a:t>Lichfield fieldtrip write up</a:t>
                      </a:r>
                      <a:endParaRPr lang="en-GB" sz="1200" b="1" dirty="0">
                        <a:effectLst/>
                        <a:latin typeface="+mn-lt"/>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00118784"/>
                  </a:ext>
                </a:extLst>
              </a:tr>
              <a:tr h="951186">
                <a:tc rowSpan="2">
                  <a:txBody>
                    <a:bodyPr/>
                    <a:lstStyle/>
                    <a:p>
                      <a:pPr algn="ctr"/>
                      <a:r>
                        <a:rPr lang="en-US" sz="2800" dirty="0"/>
                        <a:t>French</a:t>
                      </a:r>
                      <a:endParaRPr lang="en-GB" sz="2800" dirty="0"/>
                    </a:p>
                  </a:txBody>
                  <a:tcPr vert="vert270" anchor="ctr"/>
                </a:tc>
                <a:tc>
                  <a:txBody>
                    <a:bodyPr/>
                    <a:lstStyle/>
                    <a:p>
                      <a:r>
                        <a:rPr lang="en-GB" sz="1200" b="1" dirty="0"/>
                        <a:t>Main Topics</a:t>
                      </a:r>
                    </a:p>
                  </a:txBody>
                  <a:tcPr vert="vert270" anchor="ctr"/>
                </a:tc>
                <a:tc>
                  <a:txBody>
                    <a:bodyPr/>
                    <a:lstStyle/>
                    <a:p>
                      <a:r>
                        <a:rPr lang="en-GB" sz="1200" b="0" dirty="0"/>
                        <a:t>Describing</a:t>
                      </a:r>
                      <a:r>
                        <a:rPr lang="en-GB" sz="1200" b="0" baseline="0" dirty="0"/>
                        <a:t> yourself and others</a:t>
                      </a:r>
                      <a:endParaRPr lang="en-GB" sz="1200" b="1" dirty="0"/>
                    </a:p>
                  </a:txBody>
                  <a:tcPr/>
                </a:tc>
                <a:tc>
                  <a:txBody>
                    <a:bodyPr/>
                    <a:lstStyle/>
                    <a:p>
                      <a:r>
                        <a:rPr lang="en-GB" sz="1200" b="0" dirty="0"/>
                        <a:t>School- routine,</a:t>
                      </a:r>
                      <a:r>
                        <a:rPr lang="en-GB" sz="1200" b="0" baseline="0" dirty="0"/>
                        <a:t> subjects, opinions</a:t>
                      </a:r>
                      <a:endParaRPr lang="en-GB" sz="1200" b="0" dirty="0"/>
                    </a:p>
                  </a:txBody>
                  <a:tcPr/>
                </a:tc>
                <a:tc>
                  <a:txBody>
                    <a:bodyPr/>
                    <a:lstStyle/>
                    <a:p>
                      <a:r>
                        <a:rPr lang="en-GB" sz="1200" b="0" dirty="0"/>
                        <a:t>Sports</a:t>
                      </a:r>
                      <a:r>
                        <a:rPr lang="en-GB" sz="1200" b="0" baseline="0" dirty="0"/>
                        <a:t> and pastimes</a:t>
                      </a:r>
                      <a:endParaRPr lang="en-GB" sz="1200" b="0" dirty="0"/>
                    </a:p>
                  </a:txBody>
                  <a:tcPr/>
                </a:tc>
                <a:tc>
                  <a:txBody>
                    <a:bodyPr/>
                    <a:lstStyle/>
                    <a:p>
                      <a:r>
                        <a:rPr lang="en-GB" sz="1200" b="0" baseline="0" dirty="0"/>
                        <a:t>Home and celebrations</a:t>
                      </a:r>
                      <a:endParaRPr lang="en-GB" sz="1200" b="0" dirty="0"/>
                    </a:p>
                  </a:txBody>
                  <a:tcPr/>
                </a:tc>
                <a:tc>
                  <a:txBody>
                    <a:bodyPr/>
                    <a:lstStyle/>
                    <a:p>
                      <a:r>
                        <a:rPr lang="en-GB" sz="1200" b="0" dirty="0"/>
                        <a:t>Home and celebrations </a:t>
                      </a:r>
                    </a:p>
                  </a:txBody>
                  <a:tcPr/>
                </a:tc>
                <a:tc>
                  <a:txBody>
                    <a:bodyPr/>
                    <a:lstStyle/>
                    <a:p>
                      <a:r>
                        <a:rPr lang="en-GB" sz="1200" b="0" dirty="0"/>
                        <a:t>Local area and region</a:t>
                      </a:r>
                    </a:p>
                    <a:p>
                      <a:r>
                        <a:rPr lang="en-GB" sz="1200" b="0" dirty="0"/>
                        <a:t>Case</a:t>
                      </a:r>
                      <a:r>
                        <a:rPr lang="en-GB" sz="1200" b="0" baseline="0" dirty="0"/>
                        <a:t> study: Paris </a:t>
                      </a:r>
                      <a:endParaRPr lang="en-GB" sz="1200" b="0" dirty="0"/>
                    </a:p>
                  </a:txBody>
                  <a:tcPr/>
                </a:tc>
                <a:extLst>
                  <a:ext uri="{0D108BD9-81ED-4DB2-BD59-A6C34878D82A}">
                    <a16:rowId xmlns:a16="http://schemas.microsoft.com/office/drawing/2014/main" val="627657364"/>
                  </a:ext>
                </a:extLst>
              </a:tr>
              <a:tr h="2135363">
                <a:tc vMerge="1">
                  <a:txBody>
                    <a:bodyPr/>
                    <a:lstStyle/>
                    <a:p>
                      <a:endParaRPr lang="en-GB" dirty="0"/>
                    </a:p>
                  </a:txBody>
                  <a:tcPr/>
                </a:tc>
                <a:tc>
                  <a:txBody>
                    <a:bodyPr/>
                    <a:lstStyle/>
                    <a:p>
                      <a:r>
                        <a:rPr lang="en-GB" sz="1200" b="1" dirty="0"/>
                        <a:t>Additional information</a:t>
                      </a:r>
                    </a:p>
                  </a:txBody>
                  <a:tcPr vert="vert270" anchor="ctr"/>
                </a:tc>
                <a:tc>
                  <a:txBody>
                    <a:bodyPr/>
                    <a:lstStyle/>
                    <a:p>
                      <a:r>
                        <a:rPr lang="en-GB" sz="1200" b="0" dirty="0"/>
                        <a:t>Key sounds</a:t>
                      </a:r>
                    </a:p>
                    <a:p>
                      <a:r>
                        <a:rPr lang="en-GB" sz="1200" b="0" dirty="0"/>
                        <a:t>Giving dates</a:t>
                      </a:r>
                    </a:p>
                    <a:p>
                      <a:r>
                        <a:rPr lang="en-GB" sz="1200" b="0" dirty="0"/>
                        <a:t>Verb forms- infinitives</a:t>
                      </a:r>
                    </a:p>
                    <a:p>
                      <a:r>
                        <a:rPr lang="en-GB" sz="1200" b="0" dirty="0"/>
                        <a:t>Adjectival</a:t>
                      </a:r>
                      <a:r>
                        <a:rPr lang="en-GB" sz="1200" b="0" baseline="0" dirty="0"/>
                        <a:t> agreements</a:t>
                      </a:r>
                    </a:p>
                    <a:p>
                      <a:r>
                        <a:rPr lang="en-GB" sz="1200" b="0" baseline="0" dirty="0"/>
                        <a:t>The negative form</a:t>
                      </a:r>
                    </a:p>
                    <a:p>
                      <a:endParaRPr lang="en-GB" sz="1200" b="0" dirty="0"/>
                    </a:p>
                  </a:txBody>
                  <a:tcPr/>
                </a:tc>
                <a:tc>
                  <a:txBody>
                    <a:bodyPr/>
                    <a:lstStyle/>
                    <a:p>
                      <a:r>
                        <a:rPr lang="en-GB" sz="1200" b="1" dirty="0"/>
                        <a:t>Module 1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Key sounds</a:t>
                      </a:r>
                      <a:endParaRPr lang="en-GB" sz="1200" b="1" dirty="0"/>
                    </a:p>
                    <a:p>
                      <a:r>
                        <a:rPr lang="en-GB" sz="1200" b="0" dirty="0"/>
                        <a:t>Extending range of verbs</a:t>
                      </a:r>
                    </a:p>
                    <a:p>
                      <a:r>
                        <a:rPr lang="en-GB" sz="1200" b="0" dirty="0"/>
                        <a:t>Telling the time</a:t>
                      </a:r>
                    </a:p>
                    <a:p>
                      <a:r>
                        <a:rPr lang="en-GB" sz="1200" b="0" dirty="0"/>
                        <a:t>Agreeing and disagreeing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Key sounds</a:t>
                      </a:r>
                      <a:endParaRPr lang="en-GB" sz="1200" b="1" dirty="0"/>
                    </a:p>
                    <a:p>
                      <a:r>
                        <a:rPr lang="en-GB" sz="1200" b="0" dirty="0"/>
                        <a:t>The French-speaking world</a:t>
                      </a:r>
                    </a:p>
                    <a:p>
                      <a:r>
                        <a:rPr lang="en-GB" sz="1200" b="0" dirty="0"/>
                        <a:t>Interview with</a:t>
                      </a:r>
                      <a:r>
                        <a:rPr lang="en-GB" sz="1200" b="0" baseline="0" dirty="0"/>
                        <a:t> a celebrity</a:t>
                      </a:r>
                    </a:p>
                    <a:p>
                      <a:r>
                        <a:rPr lang="en-GB" sz="1200" b="0" baseline="0" dirty="0"/>
                        <a:t>Formulate and answering questions</a:t>
                      </a:r>
                      <a:endParaRPr lang="en-GB"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Module 3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Key sounds</a:t>
                      </a:r>
                      <a:endParaRPr lang="en-GB" sz="1200" b="1" dirty="0"/>
                    </a:p>
                    <a:p>
                      <a:r>
                        <a:rPr lang="en-GB" sz="1200" b="0" dirty="0"/>
                        <a:t>Possessive adjectives</a:t>
                      </a:r>
                      <a:endParaRPr lang="en-GB" sz="12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Le Petit Nicolas- film study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Key sounds</a:t>
                      </a:r>
                    </a:p>
                    <a:p>
                      <a:r>
                        <a:rPr lang="en-GB" sz="1200" b="0" dirty="0"/>
                        <a:t>Verb</a:t>
                      </a:r>
                      <a:r>
                        <a:rPr lang="en-GB" sz="1200" b="0" baseline="0" dirty="0"/>
                        <a:t> forms – using we</a:t>
                      </a:r>
                    </a:p>
                    <a:p>
                      <a:r>
                        <a:rPr lang="en-GB" sz="1200" b="0" baseline="0" dirty="0"/>
                        <a:t>Festivals in the French-speaking world</a:t>
                      </a: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t>French breakfast</a:t>
                      </a:r>
                    </a:p>
                    <a:p>
                      <a:r>
                        <a:rPr lang="en-GB" sz="1200" b="1" dirty="0"/>
                        <a:t>Module 4 assessment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Key sounds</a:t>
                      </a:r>
                    </a:p>
                    <a:p>
                      <a:r>
                        <a:rPr lang="en-GB" sz="1200" b="0" dirty="0"/>
                        <a:t>Near</a:t>
                      </a:r>
                      <a:r>
                        <a:rPr lang="en-GB" sz="1200" b="0" baseline="0" dirty="0"/>
                        <a:t> future tense</a:t>
                      </a:r>
                    </a:p>
                    <a:p>
                      <a:r>
                        <a:rPr lang="en-GB" sz="1200" b="0" baseline="0" dirty="0"/>
                        <a:t>Using the </a:t>
                      </a:r>
                      <a:r>
                        <a:rPr lang="en-GB" sz="1200" b="0" baseline="0" dirty="0" err="1"/>
                        <a:t>tu</a:t>
                      </a:r>
                      <a:r>
                        <a:rPr lang="en-GB" sz="1200" b="0" baseline="0" dirty="0"/>
                        <a:t>/</a:t>
                      </a:r>
                      <a:r>
                        <a:rPr lang="en-GB" sz="1200" b="0" baseline="0" dirty="0" err="1"/>
                        <a:t>vous</a:t>
                      </a:r>
                      <a:r>
                        <a:rPr lang="en-GB" sz="1200" b="0" baseline="0" dirty="0"/>
                        <a:t> forms</a:t>
                      </a:r>
                    </a:p>
                    <a:p>
                      <a:r>
                        <a:rPr lang="en-GB" sz="1200" b="0" baseline="0" dirty="0"/>
                        <a:t>Ordering in a café</a:t>
                      </a:r>
                      <a:endParaRPr lang="en-GB" sz="1200" b="1" dirty="0"/>
                    </a:p>
                    <a:p>
                      <a:r>
                        <a:rPr lang="en-GB" sz="1200" b="0" dirty="0"/>
                        <a:t>Plans for a special weekend</a:t>
                      </a:r>
                      <a:r>
                        <a:rPr lang="en-GB" sz="1200" b="0" baseline="0" dirty="0"/>
                        <a:t> bringing together grammar and vocabulary from previous units</a:t>
                      </a:r>
                      <a:endParaRPr lang="en-GB" sz="1200" b="0" dirty="0"/>
                    </a:p>
                  </a:txBody>
                  <a:tcPr/>
                </a:tc>
                <a:extLst>
                  <a:ext uri="{0D108BD9-81ED-4DB2-BD59-A6C34878D82A}">
                    <a16:rowId xmlns:a16="http://schemas.microsoft.com/office/drawing/2014/main" val="552443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7 CURRICULUM OVERVIEW</a:t>
            </a:r>
          </a:p>
        </p:txBody>
      </p:sp>
    </p:spTree>
    <p:extLst>
      <p:ext uri="{BB962C8B-B14F-4D97-AF65-F5344CB8AC3E}">
        <p14:creationId xmlns:p14="http://schemas.microsoft.com/office/powerpoint/2010/main" val="250181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113950025"/>
              </p:ext>
            </p:extLst>
          </p:nvPr>
        </p:nvGraphicFramePr>
        <p:xfrm>
          <a:off x="0" y="666536"/>
          <a:ext cx="12192000" cy="6213007"/>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529099">
                <a:tc gridSpan="2">
                  <a:txBody>
                    <a:bodyPr/>
                    <a:lstStyle/>
                    <a:p>
                      <a:pPr algn="ctr"/>
                      <a:r>
                        <a:rPr lang="en-GB" sz="1400" b="1" dirty="0">
                          <a:solidFill>
                            <a:schemeClr val="tx1"/>
                          </a:solidFill>
                        </a:rPr>
                        <a:t>Subject</a:t>
                      </a:r>
                    </a:p>
                  </a:txBody>
                  <a:tcPr/>
                </a:tc>
                <a:tc hMerge="1">
                  <a:txBody>
                    <a:bodyPr/>
                    <a:lstStyle/>
                    <a:p>
                      <a:endParaRPr lang="en-GB" b="1" dirty="0"/>
                    </a:p>
                  </a:txBody>
                  <a:tcPr/>
                </a:tc>
                <a:tc>
                  <a:txBody>
                    <a:bodyPr/>
                    <a:lstStyle/>
                    <a:p>
                      <a:r>
                        <a:rPr lang="en-GB" sz="1400" b="1" dirty="0">
                          <a:solidFill>
                            <a:schemeClr val="tx1"/>
                          </a:solidFill>
                        </a:rPr>
                        <a:t>HT1</a:t>
                      </a:r>
                    </a:p>
                    <a:p>
                      <a:r>
                        <a:rPr lang="en-GB" sz="1400" b="1" dirty="0">
                          <a:solidFill>
                            <a:schemeClr val="tx1"/>
                          </a:solidFill>
                        </a:rPr>
                        <a:t>(Sept-Oct)</a:t>
                      </a:r>
                    </a:p>
                  </a:txBody>
                  <a:tcPr/>
                </a:tc>
                <a:tc>
                  <a:txBody>
                    <a:bodyPr/>
                    <a:lstStyle/>
                    <a:p>
                      <a:r>
                        <a:rPr lang="en-GB" sz="1400" b="1" dirty="0">
                          <a:solidFill>
                            <a:schemeClr val="tx1"/>
                          </a:solidFill>
                        </a:rPr>
                        <a:t>HT2</a:t>
                      </a:r>
                    </a:p>
                    <a:p>
                      <a:r>
                        <a:rPr lang="en-GB" sz="1400" b="1" dirty="0">
                          <a:solidFill>
                            <a:schemeClr val="tx1"/>
                          </a:solidFill>
                        </a:rPr>
                        <a:t>(Nov-Dec)</a:t>
                      </a:r>
                    </a:p>
                  </a:txBody>
                  <a:tcPr/>
                </a:tc>
                <a:tc>
                  <a:txBody>
                    <a:bodyPr/>
                    <a:lstStyle/>
                    <a:p>
                      <a:r>
                        <a:rPr lang="en-GB" sz="1400" b="1" dirty="0">
                          <a:solidFill>
                            <a:schemeClr val="tx1"/>
                          </a:solidFill>
                        </a:rPr>
                        <a:t>HT3</a:t>
                      </a:r>
                    </a:p>
                    <a:p>
                      <a:r>
                        <a:rPr lang="en-GB" sz="1400" b="1" dirty="0">
                          <a:solidFill>
                            <a:schemeClr val="tx1"/>
                          </a:solidFill>
                        </a:rPr>
                        <a:t>(Jan-Feb)</a:t>
                      </a:r>
                    </a:p>
                  </a:txBody>
                  <a:tcPr/>
                </a:tc>
                <a:tc>
                  <a:txBody>
                    <a:bodyPr/>
                    <a:lstStyle/>
                    <a:p>
                      <a:r>
                        <a:rPr lang="en-GB" sz="1400" b="1" dirty="0">
                          <a:solidFill>
                            <a:schemeClr val="tx1"/>
                          </a:solidFill>
                        </a:rPr>
                        <a:t>HT4</a:t>
                      </a:r>
                    </a:p>
                    <a:p>
                      <a:r>
                        <a:rPr lang="en-GB" sz="1400" b="1" dirty="0">
                          <a:solidFill>
                            <a:schemeClr val="tx1"/>
                          </a:solidFill>
                        </a:rPr>
                        <a:t>(March-April)</a:t>
                      </a:r>
                    </a:p>
                  </a:txBody>
                  <a:tcPr/>
                </a:tc>
                <a:tc>
                  <a:txBody>
                    <a:bodyPr/>
                    <a:lstStyle/>
                    <a:p>
                      <a:r>
                        <a:rPr lang="en-GB" sz="1400" b="1" dirty="0">
                          <a:solidFill>
                            <a:schemeClr val="tx1"/>
                          </a:solidFill>
                        </a:rPr>
                        <a:t>HT5</a:t>
                      </a:r>
                    </a:p>
                    <a:p>
                      <a:r>
                        <a:rPr lang="en-GB" sz="1400" b="1" dirty="0">
                          <a:solidFill>
                            <a:schemeClr val="tx1"/>
                          </a:solidFill>
                        </a:rPr>
                        <a:t>(April-May)</a:t>
                      </a:r>
                    </a:p>
                  </a:txBody>
                  <a:tcPr/>
                </a:tc>
                <a:tc>
                  <a:txBody>
                    <a:bodyPr/>
                    <a:lstStyle/>
                    <a:p>
                      <a:r>
                        <a:rPr lang="en-GB" sz="1400" b="1" dirty="0">
                          <a:solidFill>
                            <a:schemeClr val="tx1"/>
                          </a:solidFill>
                        </a:rPr>
                        <a:t>HT6</a:t>
                      </a:r>
                    </a:p>
                    <a:p>
                      <a:r>
                        <a:rPr lang="en-GB" sz="1400" b="1" dirty="0">
                          <a:solidFill>
                            <a:schemeClr val="tx1"/>
                          </a:solidFill>
                        </a:rPr>
                        <a:t>(June-July)</a:t>
                      </a:r>
                    </a:p>
                  </a:txBody>
                  <a:tcPr/>
                </a:tc>
                <a:extLst>
                  <a:ext uri="{0D108BD9-81ED-4DB2-BD59-A6C34878D82A}">
                    <a16:rowId xmlns:a16="http://schemas.microsoft.com/office/drawing/2014/main" val="1744465016"/>
                  </a:ext>
                </a:extLst>
              </a:tr>
              <a:tr h="840334">
                <a:tc rowSpan="2">
                  <a:txBody>
                    <a:bodyPr/>
                    <a:lstStyle/>
                    <a:p>
                      <a:pPr algn="ctr"/>
                      <a:r>
                        <a:rPr lang="en-GB" sz="2800" dirty="0">
                          <a:solidFill>
                            <a:schemeClr val="tx1"/>
                          </a:solidFill>
                        </a:rPr>
                        <a:t>History</a:t>
                      </a:r>
                    </a:p>
                  </a:txBody>
                  <a:tcPr vert="vert270" anchor="ctr"/>
                </a:tc>
                <a:tc>
                  <a:txBody>
                    <a:bodyPr/>
                    <a:lstStyle/>
                    <a:p>
                      <a:r>
                        <a:rPr lang="en-GB" sz="1200" b="1" dirty="0">
                          <a:solidFill>
                            <a:schemeClr val="tx1"/>
                          </a:solidFill>
                        </a:rPr>
                        <a:t>Main Topics</a:t>
                      </a:r>
                    </a:p>
                  </a:txBody>
                  <a:tcPr vert="vert270" anchor="ctr"/>
                </a:tc>
                <a:tc>
                  <a:txBody>
                    <a:bodyPr/>
                    <a:lstStyle/>
                    <a:p>
                      <a:r>
                        <a:rPr lang="en-GB" sz="1200" b="0" kern="1200" dirty="0">
                          <a:solidFill>
                            <a:schemeClr val="tx1"/>
                          </a:solidFill>
                          <a:effectLst/>
                          <a:latin typeface="+mn-lt"/>
                          <a:ea typeface="+mn-ea"/>
                          <a:cs typeface="+mn-cs"/>
                        </a:rPr>
                        <a:t>Raiders, Invaders and Migrants to Britain 43AD-1066</a:t>
                      </a:r>
                      <a:endParaRPr lang="en-GB" sz="1200" b="0" dirty="0">
                        <a:solidFill>
                          <a:schemeClr val="tx1"/>
                        </a:solidFill>
                        <a:latin typeface="+mn-lt"/>
                      </a:endParaRPr>
                    </a:p>
                    <a:p>
                      <a:endParaRPr lang="en-GB" sz="1200" b="0" dirty="0">
                        <a:solidFill>
                          <a:schemeClr val="tx1"/>
                        </a:solidFill>
                        <a:latin typeface="+mn-lt"/>
                      </a:endParaRPr>
                    </a:p>
                  </a:txBody>
                  <a:tcPr/>
                </a:tc>
                <a:tc>
                  <a:txBody>
                    <a:bodyPr/>
                    <a:lstStyle/>
                    <a:p>
                      <a:r>
                        <a:rPr lang="en-GB" sz="1200" b="0" kern="1200" dirty="0">
                          <a:solidFill>
                            <a:schemeClr val="tx1"/>
                          </a:solidFill>
                          <a:effectLst/>
                          <a:latin typeface="+mn-lt"/>
                          <a:ea typeface="+mn-ea"/>
                          <a:cs typeface="+mn-cs"/>
                        </a:rPr>
                        <a:t>Norman invasion- The Game of Thrones</a:t>
                      </a:r>
                      <a:endParaRPr lang="en-GB" sz="1200" b="0" dirty="0">
                        <a:solidFill>
                          <a:schemeClr val="tx1"/>
                        </a:solidFill>
                        <a:latin typeface="+mn-lt"/>
                      </a:endParaRPr>
                    </a:p>
                  </a:txBody>
                  <a:tcPr/>
                </a:tc>
                <a:tc>
                  <a:txBody>
                    <a:bodyPr/>
                    <a:lstStyle/>
                    <a:p>
                      <a:r>
                        <a:rPr lang="en-GB" sz="1200" b="0" kern="1200" dirty="0">
                          <a:solidFill>
                            <a:schemeClr val="tx1"/>
                          </a:solidFill>
                          <a:effectLst/>
                          <a:latin typeface="+mn-lt"/>
                          <a:ea typeface="+mn-ea"/>
                          <a:cs typeface="+mn-cs"/>
                        </a:rPr>
                        <a:t>Were the Normans Just A ‘Truckload of Trouble’</a:t>
                      </a:r>
                      <a:endParaRPr lang="en-GB" sz="1200" b="0" dirty="0">
                        <a:solidFill>
                          <a:schemeClr val="tx1"/>
                        </a:solidFill>
                        <a:latin typeface="+mn-lt"/>
                      </a:endParaRPr>
                    </a:p>
                  </a:txBody>
                  <a:tcPr/>
                </a:tc>
                <a:tc>
                  <a:txBody>
                    <a:bodyPr/>
                    <a:lstStyle/>
                    <a:p>
                      <a:r>
                        <a:rPr lang="en-GB" sz="1200" b="0" kern="1200" dirty="0">
                          <a:solidFill>
                            <a:schemeClr val="tx1"/>
                          </a:solidFill>
                          <a:effectLst/>
                          <a:latin typeface="+mn-lt"/>
                          <a:ea typeface="+mn-ea"/>
                          <a:cs typeface="+mn-cs"/>
                        </a:rPr>
                        <a:t>“The King Versus The People” To What Extent Were Rights of Kings Checked?</a:t>
                      </a:r>
                      <a:endParaRPr lang="en-GB" sz="1200" b="0" dirty="0">
                        <a:solidFill>
                          <a:schemeClr val="tx1"/>
                        </a:solidFill>
                        <a:latin typeface="+mn-lt"/>
                      </a:endParaRPr>
                    </a:p>
                  </a:txBody>
                  <a:tcPr/>
                </a:tc>
                <a:tc>
                  <a:txBody>
                    <a:bodyPr/>
                    <a:lstStyle/>
                    <a:p>
                      <a:r>
                        <a:rPr lang="en-GB" sz="1200" b="0" kern="1200" dirty="0">
                          <a:solidFill>
                            <a:schemeClr val="tx1"/>
                          </a:solidFill>
                          <a:effectLst/>
                          <a:latin typeface="+mn-lt"/>
                          <a:ea typeface="+mn-ea"/>
                          <a:cs typeface="+mn-cs"/>
                        </a:rPr>
                        <a:t>To What Extent Did Religious Change Divide Tudor England?</a:t>
                      </a:r>
                      <a:endParaRPr lang="en-GB" sz="1200" b="0" dirty="0">
                        <a:solidFill>
                          <a:schemeClr val="tx1"/>
                        </a:solidFill>
                        <a:latin typeface="+mn-lt"/>
                      </a:endParaRPr>
                    </a:p>
                  </a:txBody>
                  <a:tcPr/>
                </a:tc>
                <a:tc>
                  <a:txBody>
                    <a:bodyPr/>
                    <a:lstStyle/>
                    <a:p>
                      <a:r>
                        <a:rPr lang="en-GB" sz="1200" b="0" dirty="0">
                          <a:solidFill>
                            <a:schemeClr val="tx1"/>
                          </a:solidFill>
                          <a:latin typeface="+mn-lt"/>
                        </a:rPr>
                        <a:t>Mansa Musa and Mali- Did African Society Develop at a Similar Pace?</a:t>
                      </a:r>
                    </a:p>
                  </a:txBody>
                  <a:tcPr/>
                </a:tc>
                <a:extLst>
                  <a:ext uri="{0D108BD9-81ED-4DB2-BD59-A6C34878D82A}">
                    <a16:rowId xmlns:a16="http://schemas.microsoft.com/office/drawing/2014/main" val="2497711377"/>
                  </a:ext>
                </a:extLst>
              </a:tr>
              <a:tr h="2521001">
                <a:tc vMerge="1">
                  <a:txBody>
                    <a:bodyPr/>
                    <a:lstStyle/>
                    <a:p>
                      <a:pPr algn="ctr"/>
                      <a:endParaRPr lang="en-GB" sz="2800" dirty="0"/>
                    </a:p>
                  </a:txBody>
                  <a:tcPr vert="vert270" anchor="ctr"/>
                </a:tc>
                <a:tc>
                  <a:txBody>
                    <a:bodyPr/>
                    <a:lstStyle/>
                    <a:p>
                      <a:r>
                        <a:rPr lang="en-US" sz="1200" b="1" dirty="0">
                          <a:solidFill>
                            <a:schemeClr val="tx1"/>
                          </a:solidFill>
                        </a:rPr>
                        <a:t>Additional Information </a:t>
                      </a:r>
                      <a:endParaRPr lang="en-GB" sz="1200" b="1" dirty="0">
                        <a:solidFill>
                          <a:schemeClr val="tx1"/>
                        </a:solidFill>
                      </a:endParaRPr>
                    </a:p>
                  </a:txBody>
                  <a:tcPr vert="vert270" anchor="ctr"/>
                </a:tc>
                <a:tc>
                  <a:txBody>
                    <a:bodyPr/>
                    <a:lstStyle/>
                    <a:p>
                      <a:r>
                        <a:rPr lang="en-GB" sz="1200" b="0" dirty="0">
                          <a:solidFill>
                            <a:schemeClr val="tx1"/>
                          </a:solidFill>
                          <a:latin typeface="+mn-lt"/>
                        </a:rPr>
                        <a:t>A consideration of how the nation developed before 1066. The Role of Pre- Roman, Roman, Viking and Saxon England and Stafford.</a:t>
                      </a:r>
                    </a:p>
                    <a:p>
                      <a:endParaRPr lang="en-GB" sz="1200" b="0" dirty="0">
                        <a:solidFill>
                          <a:schemeClr val="tx1"/>
                        </a:solidFill>
                        <a:latin typeface="+mn-lt"/>
                      </a:endParaRPr>
                    </a:p>
                  </a:txBody>
                  <a:tcPr/>
                </a:tc>
                <a:tc>
                  <a:txBody>
                    <a:bodyPr/>
                    <a:lstStyle/>
                    <a:p>
                      <a:r>
                        <a:rPr lang="en-GB" sz="1200" b="0" dirty="0">
                          <a:solidFill>
                            <a:schemeClr val="tx1"/>
                          </a:solidFill>
                          <a:latin typeface="+mn-lt"/>
                        </a:rPr>
                        <a:t>Lessons will consider the reasons for the succession crisis in the nation in 1066, and how William of Normandy would go onto be victorious.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rPr>
                        <a:t>This unit will look at whether the assertion of Simon Schama that the Norman’s bought a ‘Truckload of Trouble’ Was essentially true. We shall consider the societal, economic and physical impact of Norman Rule. Referencing Stafford’s history through it.</a:t>
                      </a:r>
                    </a:p>
                  </a:txBody>
                  <a:tcPr/>
                </a:tc>
                <a:tc>
                  <a:txBody>
                    <a:bodyPr/>
                    <a:lstStyle/>
                    <a:p>
                      <a:r>
                        <a:rPr lang="en-GB" sz="1200" b="0" dirty="0">
                          <a:solidFill>
                            <a:schemeClr val="tx1"/>
                          </a:solidFill>
                          <a:latin typeface="+mn-lt"/>
                        </a:rPr>
                        <a:t>This unit will seek to look at how the position of kings did change over time and whether or not they have been all powerful throughout the period. IT shall focus on the reigns of Henry II and King John.</a:t>
                      </a:r>
                    </a:p>
                  </a:txBody>
                  <a:tcPr/>
                </a:tc>
                <a:tc>
                  <a:txBody>
                    <a:bodyPr/>
                    <a:lstStyle/>
                    <a:p>
                      <a:r>
                        <a:rPr lang="en-GB" sz="1200" b="0" dirty="0">
                          <a:solidFill>
                            <a:schemeClr val="tx1"/>
                          </a:solidFill>
                          <a:latin typeface="+mn-lt"/>
                        </a:rPr>
                        <a:t>This unit will seek to introduce the idea of Tudor England, to be returned to in GCSE History with Elizabeth who isn’t studied in this unit.</a:t>
                      </a:r>
                    </a:p>
                    <a:p>
                      <a:endParaRPr lang="en-GB" sz="1200" b="0" dirty="0">
                        <a:solidFill>
                          <a:schemeClr val="tx1"/>
                        </a:solidFill>
                        <a:latin typeface="+mn-lt"/>
                      </a:endParaRPr>
                    </a:p>
                    <a:p>
                      <a:r>
                        <a:rPr lang="en-GB" sz="1200" b="0" dirty="0">
                          <a:solidFill>
                            <a:schemeClr val="tx1"/>
                          </a:solidFill>
                          <a:latin typeface="+mn-lt"/>
                        </a:rPr>
                        <a:t>It shall consider how religion changes from medieval times; and how England ended up in religious turmoil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mn-lt"/>
                        </a:rPr>
                        <a:t>This unit will seek to look at the story of Mansa Musa and Mali. looking at what the nation was like, how Musa created a powerhouse nation, and similarities and differences between different societies.</a:t>
                      </a:r>
                    </a:p>
                  </a:txBody>
                  <a:tcPr/>
                </a:tc>
                <a:extLst>
                  <a:ext uri="{0D108BD9-81ED-4DB2-BD59-A6C34878D82A}">
                    <a16:rowId xmlns:a16="http://schemas.microsoft.com/office/drawing/2014/main" val="2403191390"/>
                  </a:ext>
                </a:extLst>
              </a:tr>
              <a:tr h="674113">
                <a:tc rowSpan="2">
                  <a:txBody>
                    <a:bodyPr/>
                    <a:lstStyle/>
                    <a:p>
                      <a:pPr algn="ctr"/>
                      <a:r>
                        <a:rPr lang="en-GB" sz="2800" dirty="0">
                          <a:solidFill>
                            <a:schemeClr val="tx1"/>
                          </a:solidFill>
                        </a:rPr>
                        <a:t>IT</a:t>
                      </a:r>
                    </a:p>
                  </a:txBody>
                  <a:tcPr vert="vert270" anchor="ctr"/>
                </a:tc>
                <a:tc>
                  <a:txBody>
                    <a:bodyPr/>
                    <a:lstStyle/>
                    <a:p>
                      <a:r>
                        <a:rPr lang="en-GB" sz="1200" b="1" dirty="0">
                          <a:solidFill>
                            <a:schemeClr val="tx1"/>
                          </a:solidFill>
                        </a:rPr>
                        <a:t>Main Topics</a:t>
                      </a:r>
                    </a:p>
                  </a:txBody>
                  <a:tcPr vert="vert270" anchor="ctr"/>
                </a:tc>
                <a:tc>
                  <a:txBody>
                    <a:bodyPr/>
                    <a:lstStyle/>
                    <a:p>
                      <a:pPr>
                        <a:lnSpc>
                          <a:spcPct val="107000"/>
                        </a:lnSpc>
                        <a:spcAft>
                          <a:spcPts val="0"/>
                        </a:spcAft>
                      </a:pPr>
                      <a:r>
                        <a:rPr lang="en-GB" sz="1200" b="0" kern="0" dirty="0">
                          <a:solidFill>
                            <a:schemeClr val="tx1"/>
                          </a:solidFill>
                          <a:effectLst/>
                          <a:latin typeface="+mn-lt"/>
                          <a:ea typeface="Times New Roman" panose="02020603050405020304" pitchFamily="18" charset="0"/>
                          <a:cs typeface="Calibri" panose="020F0502020204030204" pitchFamily="34" charset="0"/>
                        </a:rPr>
                        <a:t>Induction</a:t>
                      </a:r>
                      <a:endParaRPr lang="en-GB" sz="1200" b="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GB" sz="1200" b="0" kern="0">
                          <a:solidFill>
                            <a:schemeClr val="tx1"/>
                          </a:solidFill>
                          <a:effectLst/>
                          <a:latin typeface="+mn-lt"/>
                          <a:ea typeface="Times New Roman" panose="02020603050405020304" pitchFamily="18" charset="0"/>
                          <a:cs typeface="Calibri" panose="020F0502020204030204" pitchFamily="34" charset="0"/>
                        </a:rPr>
                        <a:t>Multimedia</a:t>
                      </a:r>
                      <a:endParaRPr lang="en-GB" sz="1200" b="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GB" sz="1200" b="0" kern="0" dirty="0">
                          <a:solidFill>
                            <a:schemeClr val="tx1"/>
                          </a:solidFill>
                          <a:effectLst/>
                          <a:latin typeface="+mn-lt"/>
                          <a:ea typeface="Times New Roman" panose="02020603050405020304" pitchFamily="18" charset="0"/>
                          <a:cs typeface="Calibri" panose="020F0502020204030204" pitchFamily="34" charset="0"/>
                        </a:rPr>
                        <a:t>Spreadsheet Modelling</a:t>
                      </a:r>
                      <a:endParaRPr lang="en-GB" sz="1200" b="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GB" sz="1200" b="0" kern="0" dirty="0">
                          <a:solidFill>
                            <a:schemeClr val="tx1"/>
                          </a:solidFill>
                          <a:effectLst/>
                          <a:latin typeface="+mn-lt"/>
                          <a:ea typeface="Times New Roman" panose="02020603050405020304" pitchFamily="18" charset="0"/>
                          <a:cs typeface="Calibri" panose="020F0502020204030204" pitchFamily="34" charset="0"/>
                        </a:rPr>
                        <a:t>Algorithmic Thinking</a:t>
                      </a:r>
                      <a:endParaRPr lang="en-GB" sz="1200" b="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GB" sz="1200" b="0" kern="0" dirty="0">
                          <a:solidFill>
                            <a:schemeClr val="tx1"/>
                          </a:solidFill>
                          <a:effectLst/>
                          <a:latin typeface="+mn-lt"/>
                          <a:ea typeface="Times New Roman" panose="02020603050405020304" pitchFamily="18" charset="0"/>
                          <a:cs typeface="Calibri" panose="020F0502020204030204" pitchFamily="34" charset="0"/>
                        </a:rPr>
                        <a:t>Introduction to Systems Architecture</a:t>
                      </a:r>
                      <a:endParaRPr lang="en-GB" sz="1200" b="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GB" sz="1200" b="0" kern="0" dirty="0">
                          <a:solidFill>
                            <a:schemeClr val="tx1"/>
                          </a:solidFill>
                          <a:effectLst/>
                          <a:latin typeface="+mn-lt"/>
                          <a:ea typeface="Times New Roman" panose="02020603050405020304" pitchFamily="18" charset="0"/>
                          <a:cs typeface="Calibri" panose="020F0502020204030204" pitchFamily="34" charset="0"/>
                        </a:rPr>
                        <a:t>Algorithms and programming</a:t>
                      </a:r>
                      <a:endParaRPr lang="en-GB" sz="1200" b="0" kern="100" dirty="0">
                        <a:solidFill>
                          <a:schemeClr val="tx1"/>
                        </a:solidFill>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71902638"/>
                  </a:ext>
                </a:extLst>
              </a:tr>
              <a:tr h="1626918">
                <a:tc vMerge="1">
                  <a:txBody>
                    <a:bodyPr/>
                    <a:lstStyle/>
                    <a:p>
                      <a:endParaRPr lang="en-GB" dirty="0"/>
                    </a:p>
                  </a:txBody>
                  <a:tcPr/>
                </a:tc>
                <a:tc>
                  <a:txBody>
                    <a:bodyPr/>
                    <a:lstStyle/>
                    <a:p>
                      <a:r>
                        <a:rPr lang="en-GB" sz="1200" b="1" dirty="0">
                          <a:solidFill>
                            <a:schemeClr val="tx1"/>
                          </a:solidFill>
                        </a:rPr>
                        <a:t>Additional information</a:t>
                      </a:r>
                    </a:p>
                  </a:txBody>
                  <a:tcPr vert="vert270" anchor="ctr"/>
                </a:tc>
                <a:tc>
                  <a:txBody>
                    <a:bodyPr/>
                    <a:lstStyle/>
                    <a:p>
                      <a:pPr>
                        <a:lnSpc>
                          <a:spcPct val="107000"/>
                        </a:lnSpc>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“All about me” introductory activity</a:t>
                      </a:r>
                    </a:p>
                    <a:p>
                      <a:pPr>
                        <a:lnSpc>
                          <a:spcPct val="107000"/>
                        </a:lnSpc>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Getting to know the network </a:t>
                      </a:r>
                    </a:p>
                    <a:p>
                      <a:pPr>
                        <a:lnSpc>
                          <a:spcPct val="107000"/>
                        </a:lnSpc>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Managing OneDrive and Microsoft 365 </a:t>
                      </a:r>
                    </a:p>
                    <a:p>
                      <a:pPr>
                        <a:lnSpc>
                          <a:spcPct val="107000"/>
                        </a:lnSpc>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Baseline Assessment </a:t>
                      </a:r>
                    </a:p>
                    <a:p>
                      <a:pPr>
                        <a:lnSpc>
                          <a:spcPct val="107000"/>
                        </a:lnSpc>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Reading Test</a:t>
                      </a:r>
                    </a:p>
                  </a:txBody>
                  <a:tcPr/>
                </a:tc>
                <a:tc>
                  <a:txBody>
                    <a:bodyPr/>
                    <a:lstStyle/>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‘Welcome to Walton’ Theme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Development of a Multimedia Product</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0" dirty="0">
                          <a:solidFill>
                            <a:schemeClr val="tx1"/>
                          </a:solidFill>
                          <a:effectLst/>
                          <a:latin typeface="+mn-lt"/>
                          <a:ea typeface="Times New Roman" panose="02020603050405020304" pitchFamily="18" charset="0"/>
                          <a:cs typeface="Calibri" panose="020F0502020204030204" pitchFamily="34" charset="0"/>
                        </a:rPr>
                        <a:t>Introduction to Spreadsheets</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gridSpan="2">
                  <a:txBody>
                    <a:bodyPr/>
                    <a:lstStyle/>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Introduction to Gaming – Arcade </a:t>
                      </a:r>
                      <a:r>
                        <a:rPr lang="en-GB" sz="1200" kern="0" dirty="0" err="1">
                          <a:solidFill>
                            <a:schemeClr val="tx1"/>
                          </a:solidFill>
                          <a:effectLst/>
                          <a:latin typeface="+mn-lt"/>
                          <a:ea typeface="Times New Roman" panose="02020603050405020304" pitchFamily="18" charset="0"/>
                          <a:cs typeface="Calibri" panose="020F0502020204030204" pitchFamily="34" charset="0"/>
                        </a:rPr>
                        <a:t>MakeCode</a:t>
                      </a:r>
                      <a:r>
                        <a:rPr lang="en-GB" sz="1200" kern="0" dirty="0">
                          <a:solidFill>
                            <a:schemeClr val="tx1"/>
                          </a:solidFill>
                          <a:effectLst/>
                          <a:latin typeface="+mn-lt"/>
                          <a:ea typeface="Times New Roman" panose="02020603050405020304" pitchFamily="18" charset="0"/>
                          <a:cs typeface="Calibri" panose="020F0502020204030204" pitchFamily="34" charset="0"/>
                        </a:rPr>
                        <a:t>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Maze Task</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0" dirty="0">
                          <a:solidFill>
                            <a:schemeClr val="tx1"/>
                          </a:solidFill>
                          <a:effectLst/>
                          <a:latin typeface="+mn-lt"/>
                          <a:ea typeface="Times New Roman" panose="02020603050405020304" pitchFamily="18" charset="0"/>
                          <a:cs typeface="Calibri" panose="020F0502020204030204" pitchFamily="34" charset="0"/>
                        </a:rPr>
                        <a:t>Anatomy of a PC – Buyers Guide Task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3613949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7 CURRICULUM OVERVIEW</a:t>
            </a:r>
          </a:p>
        </p:txBody>
      </p:sp>
    </p:spTree>
    <p:extLst>
      <p:ext uri="{BB962C8B-B14F-4D97-AF65-F5344CB8AC3E}">
        <p14:creationId xmlns:p14="http://schemas.microsoft.com/office/powerpoint/2010/main" val="179297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011217608"/>
              </p:ext>
            </p:extLst>
          </p:nvPr>
        </p:nvGraphicFramePr>
        <p:xfrm>
          <a:off x="0" y="666536"/>
          <a:ext cx="12192000" cy="3907527"/>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668398">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1877284">
                <a:tc rowSpan="2">
                  <a:txBody>
                    <a:bodyPr/>
                    <a:lstStyle/>
                    <a:p>
                      <a:pPr algn="ctr"/>
                      <a:r>
                        <a:rPr lang="en-GB" sz="2800" dirty="0">
                          <a:solidFill>
                            <a:schemeClr val="tx1"/>
                          </a:solidFill>
                        </a:rPr>
                        <a:t>Music</a:t>
                      </a:r>
                    </a:p>
                  </a:txBody>
                  <a:tcPr vert="vert270" anchor="ctr"/>
                </a:tc>
                <a:tc>
                  <a:txBody>
                    <a:bodyPr/>
                    <a:lstStyle/>
                    <a:p>
                      <a:r>
                        <a:rPr lang="en-GB" sz="1200" b="1" dirty="0">
                          <a:solidFill>
                            <a:schemeClr val="tx1"/>
                          </a:solidFill>
                        </a:rPr>
                        <a:t>Main Topics</a:t>
                      </a:r>
                    </a:p>
                  </a:txBody>
                  <a:tcPr vert="vert270" anchor="ctr"/>
                </a:tc>
                <a:tc>
                  <a:txBody>
                    <a:bodyPr/>
                    <a:lstStyle/>
                    <a:p>
                      <a:r>
                        <a:rPr lang="en-GB" sz="1200" noProof="1">
                          <a:solidFill>
                            <a:schemeClr val="tx1"/>
                          </a:solidFill>
                          <a:latin typeface="+mn-lt"/>
                        </a:rPr>
                        <a:t>Introduction to Department</a:t>
                      </a:r>
                    </a:p>
                    <a:p>
                      <a:r>
                        <a:rPr lang="en-GB" sz="1200" noProof="1">
                          <a:solidFill>
                            <a:schemeClr val="tx1"/>
                          </a:solidFill>
                          <a:latin typeface="+mn-lt"/>
                        </a:rPr>
                        <a:t>Baseline Listening Test</a:t>
                      </a:r>
                    </a:p>
                    <a:p>
                      <a:r>
                        <a:rPr lang="en-GB" sz="1200" noProof="1">
                          <a:solidFill>
                            <a:schemeClr val="tx1"/>
                          </a:solidFill>
                          <a:latin typeface="+mn-lt"/>
                        </a:rPr>
                        <a:t>Baseline Practical Test</a:t>
                      </a:r>
                    </a:p>
                    <a:p>
                      <a:r>
                        <a:rPr lang="en-GB" sz="1200" noProof="1">
                          <a:solidFill>
                            <a:schemeClr val="tx1"/>
                          </a:solidFill>
                          <a:latin typeface="+mn-lt"/>
                        </a:rPr>
                        <a:t>Target Setting</a:t>
                      </a:r>
                    </a:p>
                    <a:p>
                      <a:r>
                        <a:rPr lang="en-GB" sz="1200" noProof="1">
                          <a:solidFill>
                            <a:schemeClr val="tx1"/>
                          </a:solidFill>
                          <a:latin typeface="+mn-lt"/>
                        </a:rPr>
                        <a:t>Rhythm and Notation</a:t>
                      </a:r>
                    </a:p>
                    <a:p>
                      <a:r>
                        <a:rPr lang="en-GB" sz="1200" noProof="1">
                          <a:solidFill>
                            <a:schemeClr val="tx1"/>
                          </a:solidFill>
                          <a:latin typeface="+mn-lt"/>
                        </a:rPr>
                        <a:t>Musical Elements </a:t>
                      </a:r>
                    </a:p>
                    <a:p>
                      <a:r>
                        <a:rPr lang="en-GB" sz="1200" noProof="1">
                          <a:solidFill>
                            <a:schemeClr val="tx1"/>
                          </a:solidFill>
                          <a:latin typeface="+mn-lt"/>
                        </a:rPr>
                        <a:t>Form and Structure</a:t>
                      </a: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noProof="1">
                          <a:solidFill>
                            <a:schemeClr val="tx1"/>
                          </a:solidFill>
                          <a:latin typeface="+mn-lt"/>
                        </a:rPr>
                        <a:t>Christmas Keyboard and Vocal Skills</a:t>
                      </a:r>
                    </a:p>
                  </a:txBody>
                  <a:tcPr/>
                </a:tc>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noProof="1">
                          <a:solidFill>
                            <a:schemeClr val="tx1"/>
                          </a:solidFill>
                          <a:latin typeface="+mn-lt"/>
                        </a:rPr>
                        <a:t>Exploring the Orchestra</a:t>
                      </a:r>
                    </a:p>
                  </a:txBody>
                  <a:tcPr/>
                </a:tc>
                <a:tc hMerge="1">
                  <a:txBody>
                    <a:bodyPr/>
                    <a:lstStyle/>
                    <a:p>
                      <a:pPr>
                        <a:lnSpc>
                          <a:spcPct val="107000"/>
                        </a:lnSpc>
                        <a:spcAft>
                          <a:spcPts val="0"/>
                        </a:spcAft>
                      </a:pPr>
                      <a:endParaRPr lang="en-GB"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kern="100" dirty="0">
                          <a:solidFill>
                            <a:schemeClr val="tx1"/>
                          </a:solidFill>
                          <a:effectLst/>
                          <a:latin typeface="+mn-lt"/>
                          <a:ea typeface="Calibri" panose="020F0502020204030204" pitchFamily="34" charset="0"/>
                          <a:cs typeface="Times New Roman" panose="02020603050405020304" pitchFamily="18" charset="0"/>
                        </a:rPr>
                        <a:t>Variations</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noProof="1">
                          <a:solidFill>
                            <a:schemeClr val="tx1"/>
                          </a:solidFill>
                          <a:latin typeface="+mn-lt"/>
                        </a:rPr>
                        <a:t>Revision Lessons</a:t>
                      </a:r>
                    </a:p>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End of year test</a:t>
                      </a:r>
                    </a:p>
                  </a:txBody>
                  <a:tcPr/>
                </a:tc>
                <a:extLst>
                  <a:ext uri="{0D108BD9-81ED-4DB2-BD59-A6C34878D82A}">
                    <a16:rowId xmlns:a16="http://schemas.microsoft.com/office/drawing/2014/main" val="389838945"/>
                  </a:ext>
                </a:extLst>
              </a:tr>
              <a:tr h="1361845">
                <a:tc vMerge="1">
                  <a:txBody>
                    <a:bodyPr/>
                    <a:lstStyle/>
                    <a:p>
                      <a:endParaRPr lang="en-GB" dirty="0"/>
                    </a:p>
                  </a:txBody>
                  <a:tcPr/>
                </a:tc>
                <a:tc>
                  <a:txBody>
                    <a:bodyPr/>
                    <a:lstStyle/>
                    <a:p>
                      <a:r>
                        <a:rPr lang="en-GB" sz="1200" b="1" dirty="0">
                          <a:solidFill>
                            <a:schemeClr val="tx1"/>
                          </a:solidFill>
                        </a:rPr>
                        <a:t>Additional information</a:t>
                      </a:r>
                    </a:p>
                  </a:txBody>
                  <a:tcPr vert="vert27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chemeClr val="tx1"/>
                          </a:solidFill>
                          <a:latin typeface="+mn-lt"/>
                        </a:rPr>
                        <a:t>Appraisal: Notation, Elements, Rhythm</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chemeClr val="tx1"/>
                          </a:solidFill>
                          <a:latin typeface="+mn-lt"/>
                        </a:rPr>
                        <a:t>Practical: Composing Skills (Frere Jacques Variation)</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chemeClr val="tx1"/>
                          </a:solidFill>
                          <a:latin typeface="+mn-lt"/>
                        </a:rPr>
                        <a:t>Practical: Vocal and Keyboard Christmas class, paired and solo performances</a:t>
                      </a:r>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chemeClr val="tx1"/>
                          </a:solidFill>
                          <a:latin typeface="+mn-lt"/>
                        </a:rPr>
                        <a:t>Appraisal: Instruments, Families, Listening Skills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chemeClr val="tx1"/>
                          </a:solidFill>
                          <a:latin typeface="+mn-lt"/>
                        </a:rPr>
                        <a:t>Practical: Keyboard Skills (Hall of the Mountain King)</a:t>
                      </a:r>
                    </a:p>
                  </a:txBody>
                  <a:tcPr/>
                </a:tc>
                <a:tc hMerge="1">
                  <a:txBody>
                    <a:bodyPr/>
                    <a:lstStyle/>
                    <a:p>
                      <a:pPr>
                        <a:lnSpc>
                          <a:spcPct val="107000"/>
                        </a:lnSpc>
                        <a:spcAft>
                          <a:spcPts val="0"/>
                        </a:spcAft>
                      </a:pPr>
                      <a:endParaRPr lang="en-GB"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chemeClr val="tx1"/>
                          </a:solidFill>
                          <a:latin typeface="+mn-lt"/>
                        </a:rPr>
                        <a:t>Appraisal: Key Words and Listening Skills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chemeClr val="tx1"/>
                          </a:solidFill>
                          <a:latin typeface="+mn-lt"/>
                        </a:rPr>
                        <a:t>Practical: Composing Skills (Frere Jacques Variation)</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6983845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7 CURRICULUM OVERVIEW</a:t>
            </a:r>
          </a:p>
        </p:txBody>
      </p:sp>
      <p:graphicFrame>
        <p:nvGraphicFramePr>
          <p:cNvPr id="2" name="Table 1">
            <a:extLst>
              <a:ext uri="{FF2B5EF4-FFF2-40B4-BE49-F238E27FC236}">
                <a16:creationId xmlns:a16="http://schemas.microsoft.com/office/drawing/2014/main" id="{FAE9F128-9BC0-630E-F6C9-A8FA0C1C7ABA}"/>
              </a:ext>
            </a:extLst>
          </p:cNvPr>
          <p:cNvGraphicFramePr>
            <a:graphicFrameLocks noGrp="1"/>
          </p:cNvGraphicFramePr>
          <p:nvPr>
            <p:extLst>
              <p:ext uri="{D42A27DB-BD31-4B8C-83A1-F6EECF244321}">
                <p14:modId xmlns:p14="http://schemas.microsoft.com/office/powerpoint/2010/main" val="458657224"/>
              </p:ext>
            </p:extLst>
          </p:nvPr>
        </p:nvGraphicFramePr>
        <p:xfrm>
          <a:off x="0" y="4576304"/>
          <a:ext cx="12192001" cy="2281695"/>
        </p:xfrm>
        <a:graphic>
          <a:graphicData uri="http://schemas.openxmlformats.org/drawingml/2006/table">
            <a:tbl>
              <a:tblPr firstRow="1" bandRow="1">
                <a:tableStyleId>{5940675A-B579-460E-94D1-54222C63F5DA}</a:tableStyleId>
              </a:tblPr>
              <a:tblGrid>
                <a:gridCol w="1014761">
                  <a:extLst>
                    <a:ext uri="{9D8B030D-6E8A-4147-A177-3AD203B41FA5}">
                      <a16:colId xmlns:a16="http://schemas.microsoft.com/office/drawing/2014/main" val="3901746961"/>
                    </a:ext>
                  </a:extLst>
                </a:gridCol>
                <a:gridCol w="2235448">
                  <a:extLst>
                    <a:ext uri="{9D8B030D-6E8A-4147-A177-3AD203B41FA5}">
                      <a16:colId xmlns:a16="http://schemas.microsoft.com/office/drawing/2014/main" val="2697256147"/>
                    </a:ext>
                  </a:extLst>
                </a:gridCol>
                <a:gridCol w="2235448">
                  <a:extLst>
                    <a:ext uri="{9D8B030D-6E8A-4147-A177-3AD203B41FA5}">
                      <a16:colId xmlns:a16="http://schemas.microsoft.com/office/drawing/2014/main" val="3196285332"/>
                    </a:ext>
                  </a:extLst>
                </a:gridCol>
                <a:gridCol w="2235448">
                  <a:extLst>
                    <a:ext uri="{9D8B030D-6E8A-4147-A177-3AD203B41FA5}">
                      <a16:colId xmlns:a16="http://schemas.microsoft.com/office/drawing/2014/main" val="779761701"/>
                    </a:ext>
                  </a:extLst>
                </a:gridCol>
                <a:gridCol w="2235448">
                  <a:extLst>
                    <a:ext uri="{9D8B030D-6E8A-4147-A177-3AD203B41FA5}">
                      <a16:colId xmlns:a16="http://schemas.microsoft.com/office/drawing/2014/main" val="3725177787"/>
                    </a:ext>
                  </a:extLst>
                </a:gridCol>
                <a:gridCol w="2235448">
                  <a:extLst>
                    <a:ext uri="{9D8B030D-6E8A-4147-A177-3AD203B41FA5}">
                      <a16:colId xmlns:a16="http://schemas.microsoft.com/office/drawing/2014/main" val="1270018408"/>
                    </a:ext>
                  </a:extLst>
                </a:gridCol>
              </a:tblGrid>
              <a:tr h="1036833">
                <a:tc rowSpan="3">
                  <a:txBody>
                    <a:bodyPr/>
                    <a:lstStyle/>
                    <a:p>
                      <a:pPr algn="ctr"/>
                      <a:r>
                        <a:rPr lang="en-GB" sz="2800" dirty="0"/>
                        <a:t>PE</a:t>
                      </a:r>
                    </a:p>
                  </a:txBody>
                  <a:tcPr vert="vert270" anchor="ctr"/>
                </a:tc>
                <a:tc gridSpan="5">
                  <a:txBody>
                    <a:bodyPr/>
                    <a:lstStyle/>
                    <a:p>
                      <a:pPr algn="l">
                        <a:lnSpc>
                          <a:spcPct val="107000"/>
                        </a:lnSpc>
                        <a:spcAft>
                          <a:spcPts val="800"/>
                        </a:spcAft>
                        <a:tabLst>
                          <a:tab pos="5958840" algn="l"/>
                        </a:tabLs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Students complete a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rota</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of activities throughout Year 7 and different sets will complete different activities at different times. Unfortunately, much of the PE curriculum is also weather dependent. Throughout Year 7, students will complete modules in: Outdoor Adventure, Swimming, Netball, Rugby, Gym/Dance, Table Tennis, Athletics and Striking &amp; Fielding. Throughout their PE lessons, they will also develop the following skills: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pPr algn="l">
                        <a:lnSpc>
                          <a:spcPct val="107000"/>
                        </a:lnSpc>
                        <a:spcAft>
                          <a:spcPts val="800"/>
                        </a:spcAft>
                        <a:tabLst>
                          <a:tab pos="5958840" algn="l"/>
                        </a:tabLst>
                      </a:pP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800"/>
                        </a:spcAft>
                        <a:tabLst>
                          <a:tab pos="5958840" algn="l"/>
                        </a:tabLst>
                      </a:pP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800"/>
                        </a:spcAft>
                        <a:tabLst>
                          <a:tab pos="5958840" algn="l"/>
                        </a:tabLst>
                      </a:pP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800"/>
                        </a:spcAft>
                        <a:tabLst>
                          <a:tab pos="5958840" algn="l"/>
                        </a:tabLst>
                      </a:pP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4332936"/>
                  </a:ext>
                </a:extLst>
              </a:tr>
              <a:tr h="353802">
                <a:tc vMerge="1">
                  <a:txBody>
                    <a:bodyPr/>
                    <a:lstStyle/>
                    <a:p>
                      <a:endParaRPr dirty="0"/>
                    </a:p>
                  </a:txBody>
                  <a:tcPr vert="vert270" anchor="ctr"/>
                </a:tc>
                <a:tc>
                  <a:txBody>
                    <a:bodyPr/>
                    <a:lstStyle/>
                    <a:p>
                      <a:pPr algn="ctr">
                        <a:lnSpc>
                          <a:spcPct val="107000"/>
                        </a:lnSpc>
                        <a:spcAft>
                          <a:spcPts val="800"/>
                        </a:spcAft>
                        <a:tabLst>
                          <a:tab pos="5958840" algn="l"/>
                        </a:tabLst>
                      </a:pPr>
                      <a:r>
                        <a:rPr lang="en-GB" sz="1600" b="1" kern="100" dirty="0">
                          <a:effectLst/>
                          <a:latin typeface="Calibri" panose="020F0502020204030204" pitchFamily="34" charset="0"/>
                          <a:ea typeface="Calibri" panose="020F0502020204030204" pitchFamily="34" charset="0"/>
                          <a:cs typeface="Times New Roman" panose="02020603050405020304" pitchFamily="18" charset="0"/>
                        </a:rPr>
                        <a:t>Leadership</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tabLst>
                          <a:tab pos="5958840" algn="l"/>
                        </a:tabLst>
                      </a:pPr>
                      <a:r>
                        <a:rPr lang="en-GB" sz="1600" b="1" kern="100">
                          <a:effectLst/>
                          <a:latin typeface="Calibri" panose="020F0502020204030204" pitchFamily="34" charset="0"/>
                          <a:ea typeface="Calibri" panose="020F0502020204030204" pitchFamily="34" charset="0"/>
                          <a:cs typeface="Times New Roman" panose="02020603050405020304" pitchFamily="18" charset="0"/>
                        </a:rPr>
                        <a:t>Communication</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tabLst>
                          <a:tab pos="5958840" algn="l"/>
                        </a:tabLst>
                      </a:pPr>
                      <a:r>
                        <a:rPr lang="en-GB" sz="1600" b="1" kern="100">
                          <a:effectLst/>
                          <a:latin typeface="Calibri" panose="020F0502020204030204" pitchFamily="34" charset="0"/>
                          <a:ea typeface="Calibri" panose="020F0502020204030204" pitchFamily="34" charset="0"/>
                          <a:cs typeface="Times New Roman" panose="02020603050405020304" pitchFamily="18" charset="0"/>
                        </a:rPr>
                        <a:t>Resilience</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tabLst>
                          <a:tab pos="5958840" algn="l"/>
                        </a:tabLst>
                      </a:pPr>
                      <a:r>
                        <a:rPr lang="en-GB" sz="1600" b="1" kern="100" dirty="0">
                          <a:effectLst/>
                          <a:latin typeface="Calibri" panose="020F0502020204030204" pitchFamily="34" charset="0"/>
                          <a:ea typeface="Calibri" panose="020F0502020204030204" pitchFamily="34" charset="0"/>
                          <a:cs typeface="Times New Roman" panose="02020603050405020304" pitchFamily="18" charset="0"/>
                        </a:rPr>
                        <a:t>Self-Management</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tabLst>
                          <a:tab pos="5958840" algn="l"/>
                        </a:tabLst>
                      </a:pPr>
                      <a:r>
                        <a:rPr lang="en-GB" sz="1600" b="1" kern="100" dirty="0">
                          <a:effectLst/>
                          <a:latin typeface="Calibri" panose="020F0502020204030204" pitchFamily="34" charset="0"/>
                          <a:ea typeface="Calibri" panose="020F0502020204030204" pitchFamily="34" charset="0"/>
                          <a:cs typeface="Times New Roman" panose="02020603050405020304" pitchFamily="18" charset="0"/>
                        </a:rPr>
                        <a:t>Teamwork</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509773885"/>
                  </a:ext>
                </a:extLst>
              </a:tr>
              <a:tr h="891060">
                <a:tc vMerge="1">
                  <a:txBody>
                    <a:bodyPr/>
                    <a:lstStyle/>
                    <a:p>
                      <a:endParaRPr lang="en-GB" dirty="0"/>
                    </a:p>
                  </a:txBody>
                  <a:tcPr/>
                </a:tc>
                <a:tc>
                  <a:txBody>
                    <a:bodyPr/>
                    <a:lstStyle/>
                    <a:p>
                      <a:pPr>
                        <a:lnSpc>
                          <a:spcPct val="107000"/>
                        </a:lnSpc>
                        <a:spcAft>
                          <a:spcPts val="80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Lead on own warmup</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Inform Parents of curriculum activities and extra-Curricular involvement</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 able to work for a set period of time as an individual/pair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Bring the correct PE kit in every PE lesson</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Work as part of a unified pair/trio</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80004920"/>
                  </a:ext>
                </a:extLst>
              </a:tr>
            </a:tbl>
          </a:graphicData>
        </a:graphic>
      </p:graphicFrame>
    </p:spTree>
    <p:extLst>
      <p:ext uri="{BB962C8B-B14F-4D97-AF65-F5344CB8AC3E}">
        <p14:creationId xmlns:p14="http://schemas.microsoft.com/office/powerpoint/2010/main" val="91469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7 CURRICULUM OVERVIEW</a:t>
            </a:r>
          </a:p>
        </p:txBody>
      </p:sp>
      <p:graphicFrame>
        <p:nvGraphicFramePr>
          <p:cNvPr id="3" name="Table 2">
            <a:extLst>
              <a:ext uri="{FF2B5EF4-FFF2-40B4-BE49-F238E27FC236}">
                <a16:creationId xmlns:a16="http://schemas.microsoft.com/office/drawing/2014/main" id="{621B7130-6E0E-A0A8-BEA9-E434DDB52981}"/>
              </a:ext>
            </a:extLst>
          </p:cNvPr>
          <p:cNvGraphicFramePr>
            <a:graphicFrameLocks noGrp="1"/>
          </p:cNvGraphicFramePr>
          <p:nvPr>
            <p:extLst>
              <p:ext uri="{D42A27DB-BD31-4B8C-83A1-F6EECF244321}">
                <p14:modId xmlns:p14="http://schemas.microsoft.com/office/powerpoint/2010/main" val="2953875109"/>
              </p:ext>
            </p:extLst>
          </p:nvPr>
        </p:nvGraphicFramePr>
        <p:xfrm>
          <a:off x="4" y="666537"/>
          <a:ext cx="12191996" cy="6191463"/>
        </p:xfrm>
        <a:graphic>
          <a:graphicData uri="http://schemas.openxmlformats.org/drawingml/2006/table">
            <a:tbl>
              <a:tblPr firstRow="1" bandRow="1">
                <a:tableStyleId>{5940675A-B579-460E-94D1-54222C63F5DA}</a:tableStyleId>
              </a:tblPr>
              <a:tblGrid>
                <a:gridCol w="500527">
                  <a:extLst>
                    <a:ext uri="{9D8B030D-6E8A-4147-A177-3AD203B41FA5}">
                      <a16:colId xmlns:a16="http://schemas.microsoft.com/office/drawing/2014/main" val="1326104624"/>
                    </a:ext>
                  </a:extLst>
                </a:gridCol>
                <a:gridCol w="500527">
                  <a:extLst>
                    <a:ext uri="{9D8B030D-6E8A-4147-A177-3AD203B41FA5}">
                      <a16:colId xmlns:a16="http://schemas.microsoft.com/office/drawing/2014/main" val="1951847569"/>
                    </a:ext>
                  </a:extLst>
                </a:gridCol>
                <a:gridCol w="1828549">
                  <a:extLst>
                    <a:ext uri="{9D8B030D-6E8A-4147-A177-3AD203B41FA5}">
                      <a16:colId xmlns:a16="http://schemas.microsoft.com/office/drawing/2014/main" val="3522446013"/>
                    </a:ext>
                  </a:extLst>
                </a:gridCol>
                <a:gridCol w="2004193">
                  <a:extLst>
                    <a:ext uri="{9D8B030D-6E8A-4147-A177-3AD203B41FA5}">
                      <a16:colId xmlns:a16="http://schemas.microsoft.com/office/drawing/2014/main" val="3729478190"/>
                    </a:ext>
                  </a:extLst>
                </a:gridCol>
                <a:gridCol w="1839550">
                  <a:extLst>
                    <a:ext uri="{9D8B030D-6E8A-4147-A177-3AD203B41FA5}">
                      <a16:colId xmlns:a16="http://schemas.microsoft.com/office/drawing/2014/main" val="1871563818"/>
                    </a:ext>
                  </a:extLst>
                </a:gridCol>
                <a:gridCol w="1839550">
                  <a:extLst>
                    <a:ext uri="{9D8B030D-6E8A-4147-A177-3AD203B41FA5}">
                      <a16:colId xmlns:a16="http://schemas.microsoft.com/office/drawing/2014/main" val="1472712080"/>
                    </a:ext>
                  </a:extLst>
                </a:gridCol>
                <a:gridCol w="1839550">
                  <a:extLst>
                    <a:ext uri="{9D8B030D-6E8A-4147-A177-3AD203B41FA5}">
                      <a16:colId xmlns:a16="http://schemas.microsoft.com/office/drawing/2014/main" val="1356908353"/>
                    </a:ext>
                  </a:extLst>
                </a:gridCol>
                <a:gridCol w="1839550">
                  <a:extLst>
                    <a:ext uri="{9D8B030D-6E8A-4147-A177-3AD203B41FA5}">
                      <a16:colId xmlns:a16="http://schemas.microsoft.com/office/drawing/2014/main" val="2705446435"/>
                    </a:ext>
                  </a:extLst>
                </a:gridCol>
              </a:tblGrid>
              <a:tr h="518780">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244231531"/>
                  </a:ext>
                </a:extLst>
              </a:tr>
              <a:tr h="561647">
                <a:tc rowSpan="2">
                  <a:txBody>
                    <a:bodyPr/>
                    <a:lstStyle/>
                    <a:p>
                      <a:pPr algn="ctr"/>
                      <a:r>
                        <a:rPr lang="en-US" sz="2800" dirty="0"/>
                        <a:t>PSHE</a:t>
                      </a:r>
                      <a:endParaRPr lang="en-GB" sz="2800" dirty="0"/>
                    </a:p>
                  </a:txBody>
                  <a:tcPr vert="vert270" anchor="ctr"/>
                </a:tc>
                <a:tc>
                  <a:txBody>
                    <a:bodyPr/>
                    <a:lstStyle/>
                    <a:p>
                      <a:pPr>
                        <a:spcAft>
                          <a:spcPts val="0"/>
                        </a:spcAft>
                      </a:pPr>
                      <a:r>
                        <a:rPr lang="en-GB" sz="1200" b="1" dirty="0"/>
                        <a:t>Main Topics</a:t>
                      </a:r>
                    </a:p>
                  </a:txBody>
                  <a:tcPr vert="vert270" anchor="ct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Health and Wellbeing</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r>
                        <a:rPr lang="en-US" sz="1200" dirty="0"/>
                        <a:t>Living in the wider world</a:t>
                      </a:r>
                      <a:endParaRPr lang="en-GB" sz="1200" dirty="0"/>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Relationships</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Health and wellbeing</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Relationships</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Living in the wider world</a:t>
                      </a:r>
                      <a:endParaRPr lang="en-GB" sz="12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91529922"/>
                  </a:ext>
                </a:extLst>
              </a:tr>
              <a:tr h="2105635">
                <a:tc vMerge="1">
                  <a:txBody>
                    <a:bodyPr/>
                    <a:lstStyle/>
                    <a:p>
                      <a:pPr algn="ctr"/>
                      <a:endParaRPr lang="en-GB" sz="2800" dirty="0"/>
                    </a:p>
                  </a:txBody>
                  <a:tcPr vert="vert270" anchor="ctr"/>
                </a:tc>
                <a:tc>
                  <a:txBody>
                    <a:bodyPr/>
                    <a:lstStyle/>
                    <a:p>
                      <a:pPr>
                        <a:spcAft>
                          <a:spcPts val="0"/>
                        </a:spcAft>
                      </a:pPr>
                      <a:r>
                        <a:rPr lang="en-GB" sz="1200" b="1" dirty="0"/>
                        <a:t>Additional information</a:t>
                      </a:r>
                    </a:p>
                  </a:txBody>
                  <a:tcPr vert="vert270" anchor="ctr"/>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Dealing with Change/Transition</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Changing Friendships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Managing Anger</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Basic First Aid</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Railway Safety</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CPR - PE</a:t>
                      </a:r>
                    </a:p>
                  </a:txBody>
                  <a:tcPr/>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Resilience</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Aspiration</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What is a career?</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Skills Strengths and Attributes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Setting Goals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Unifrog Treasure Hunt</a:t>
                      </a:r>
                    </a:p>
                  </a:txBody>
                  <a:tcPr/>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Friendship and Empathy</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Bullies and Bystanders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Cyberbullying</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Recognising and Preventing Discrimination</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A World of Difference</a:t>
                      </a:r>
                    </a:p>
                    <a:p>
                      <a:pPr marL="171450" indent="-171450">
                        <a:lnSpc>
                          <a:spcPct val="107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Talk in the hall from Dan Gibbons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Maintaining Physical Health</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Healthy Sleep</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Growing Up: Physical and Mental Changes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Understanding Menstruation</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Talk in the hall – Diet and Exercise</a:t>
                      </a:r>
                    </a:p>
                  </a:txBody>
                  <a:tcPr/>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Romance and Relationships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Healthy and Unhealthy Relationships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Understanding Changing Relationships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Healthy Online Friendships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Introduction to Consent</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Self-esteem and Confidence</a:t>
                      </a:r>
                    </a:p>
                  </a:txBody>
                  <a:tcPr/>
                </a:tc>
                <a:tc>
                  <a:txBody>
                    <a:bodyPr/>
                    <a:lstStyle/>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the UK parliament?</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Elections and Voting</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the UK Government?</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Who's who in the House of Commons?</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Who's who in the House of Lords?</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Why do we need laws?</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How can I get involved?</a:t>
                      </a:r>
                    </a:p>
                  </a:txBody>
                  <a:tcPr/>
                </a:tc>
                <a:extLst>
                  <a:ext uri="{0D108BD9-81ED-4DB2-BD59-A6C34878D82A}">
                    <a16:rowId xmlns:a16="http://schemas.microsoft.com/office/drawing/2014/main" val="2620178229"/>
                  </a:ext>
                </a:extLst>
              </a:tr>
              <a:tr h="670726">
                <a:tc rowSpan="2">
                  <a:txBody>
                    <a:bodyPr/>
                    <a:lstStyle/>
                    <a:p>
                      <a:pPr algn="ctr"/>
                      <a:r>
                        <a:rPr lang="en-GB" sz="2800"/>
                        <a:t>RE</a:t>
                      </a:r>
                      <a:endParaRPr lang="en-GB" sz="2800" dirty="0"/>
                    </a:p>
                  </a:txBody>
                  <a:tcPr vert="vert270" anchor="ctr"/>
                </a:tc>
                <a:tc>
                  <a:txBody>
                    <a:bodyPr/>
                    <a:lstStyle/>
                    <a:p>
                      <a:pPr>
                        <a:spcAft>
                          <a:spcPts val="0"/>
                        </a:spcAft>
                      </a:pPr>
                      <a:r>
                        <a:rPr lang="en-GB" sz="1200" b="1" dirty="0"/>
                        <a:t>Main Topics</a:t>
                      </a:r>
                    </a:p>
                  </a:txBody>
                  <a:tcPr vert="vert270" anchor="ctr"/>
                </a:tc>
                <a:tc gridSpan="2">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Topic 1: </a:t>
                      </a:r>
                      <a:r>
                        <a:rPr lang="en-GB" sz="1200" b="1" dirty="0">
                          <a:effectLst/>
                          <a:latin typeface="+mn-lt"/>
                          <a:ea typeface="Calibri" panose="020F0502020204030204" pitchFamily="34" charset="0"/>
                          <a:cs typeface="Times New Roman" panose="02020603050405020304" pitchFamily="18" charset="0"/>
                        </a:rPr>
                        <a:t>What is God like?</a:t>
                      </a:r>
                      <a:endParaRPr lang="en-GB" sz="1200" dirty="0">
                        <a:effectLst/>
                        <a:latin typeface="+mn-lt"/>
                        <a:ea typeface="Calibri" panose="020F0502020204030204" pitchFamily="34" charset="0"/>
                        <a:cs typeface="Times New Roman" panose="02020603050405020304" pitchFamily="18" charset="0"/>
                      </a:endParaRPr>
                    </a:p>
                  </a:txBody>
                  <a:tcPr/>
                </a:tc>
                <a:tc hMerge="1">
                  <a:txBody>
                    <a:bodyPr/>
                    <a:lstStyle/>
                    <a:p>
                      <a:endParaRPr lang="en-GB"/>
                    </a:p>
                  </a:txBody>
                  <a:tcPr/>
                </a:tc>
                <a:tc gridSpan="2">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Topic 2: </a:t>
                      </a:r>
                      <a:r>
                        <a:rPr lang="en-GB" sz="1200" b="1">
                          <a:effectLst/>
                          <a:latin typeface="+mn-lt"/>
                          <a:ea typeface="Calibri" panose="020F0502020204030204" pitchFamily="34" charset="0"/>
                          <a:cs typeface="Times New Roman" panose="02020603050405020304" pitchFamily="18" charset="0"/>
                        </a:rPr>
                        <a:t>How and why do people worship (including festivals)?</a:t>
                      </a:r>
                      <a:endParaRPr lang="en-GB" sz="1200" dirty="0">
                        <a:effectLst/>
                        <a:latin typeface="+mn-lt"/>
                        <a:ea typeface="Calibri" panose="020F0502020204030204" pitchFamily="34" charset="0"/>
                        <a:cs typeface="Times New Roman" panose="02020603050405020304" pitchFamily="18" charset="0"/>
                      </a:endParaRPr>
                    </a:p>
                  </a:txBody>
                  <a:tcPr/>
                </a:tc>
                <a:tc hMerge="1">
                  <a:txBody>
                    <a:bodyPr/>
                    <a:lstStyle/>
                    <a:p>
                      <a:endParaRPr lang="en-GB"/>
                    </a:p>
                  </a:txBody>
                  <a:tcPr/>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Topic 3: </a:t>
                      </a:r>
                      <a:r>
                        <a:rPr lang="en-GB" sz="1200" b="1">
                          <a:effectLst/>
                          <a:latin typeface="+mn-lt"/>
                          <a:ea typeface="Calibri" panose="020F0502020204030204" pitchFamily="34" charset="0"/>
                          <a:cs typeface="Times New Roman" panose="02020603050405020304" pitchFamily="18" charset="0"/>
                        </a:rPr>
                        <a:t>What are we doing to the environment?</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Topic 4: </a:t>
                      </a:r>
                      <a:r>
                        <a:rPr lang="en-GB" sz="1200" b="1" dirty="0">
                          <a:effectLst/>
                          <a:latin typeface="+mn-lt"/>
                          <a:ea typeface="Calibri" panose="020F0502020204030204" pitchFamily="34" charset="0"/>
                          <a:cs typeface="Times New Roman" panose="02020603050405020304" pitchFamily="18" charset="0"/>
                        </a:rPr>
                        <a:t>Symbolism</a:t>
                      </a:r>
                      <a:endParaRPr lang="en-GB" sz="12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16361203"/>
                  </a:ext>
                </a:extLst>
              </a:tr>
              <a:tr h="2334675">
                <a:tc vMerge="1">
                  <a:txBody>
                    <a:bodyPr/>
                    <a:lstStyle/>
                    <a:p>
                      <a:endParaRPr lang="en-GB" dirty="0"/>
                    </a:p>
                  </a:txBody>
                  <a:tcPr/>
                </a:tc>
                <a:tc>
                  <a:txBody>
                    <a:bodyPr/>
                    <a:lstStyle/>
                    <a:p>
                      <a:pPr>
                        <a:spcAft>
                          <a:spcPts val="0"/>
                        </a:spcAft>
                      </a:pPr>
                      <a:r>
                        <a:rPr lang="en-GB" sz="1200" b="1" dirty="0"/>
                        <a:t>Additional information</a:t>
                      </a:r>
                    </a:p>
                  </a:txBody>
                  <a:tcPr vert="vert270" anchor="ctr"/>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Introduction to RE</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religion fact or belief?</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Is there a God?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The design argument</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God like?</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How do Christians describe God?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How do Muslims describe God?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Can God be experienced?</a:t>
                      </a:r>
                    </a:p>
                  </a:txBody>
                  <a:tcPr/>
                </a:tc>
                <a:tc hMerge="1">
                  <a:txBody>
                    <a:bodyPr/>
                    <a:lstStyle/>
                    <a:p>
                      <a:endParaRPr lang="en-GB"/>
                    </a:p>
                  </a:txBody>
                  <a:tcPr/>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Introduction to Worship </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Hindu Puja </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Hindu Festival of Holi </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Muslim Worship</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Muslim Festival of Eid </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Jewish Festival of Passover</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Worship in the Church (preparation for trip or Church worship)</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Day of the Dead </a:t>
                      </a: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p>
                  </a:txBody>
                  <a:tcPr/>
                </a:tc>
                <a:tc hMerge="1">
                  <a:txBody>
                    <a:bodyPr/>
                    <a:lstStyle/>
                    <a:p>
                      <a:endParaRPr lang="en-GB"/>
                    </a:p>
                  </a:txBody>
                  <a:tcPr/>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Christian creation story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the message of the Christian creation story?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How do Christians think we should treat the environment?</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Animals in danger</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Should we keep animals in captivity?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Animal testing</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do religions say?</a:t>
                      </a:r>
                    </a:p>
                  </a:txBody>
                  <a:tcPr/>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Signs and symbols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Sikh symbols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Hindu symbols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Jewish symbols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Christian symbols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Buddhist symbols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Islamic symbols</a:t>
                      </a:r>
                    </a:p>
                  </a:txBody>
                  <a:tcPr/>
                </a:tc>
                <a:extLst>
                  <a:ext uri="{0D108BD9-81ED-4DB2-BD59-A6C34878D82A}">
                    <a16:rowId xmlns:a16="http://schemas.microsoft.com/office/drawing/2014/main" val="1897819691"/>
                  </a:ext>
                </a:extLst>
              </a:tr>
            </a:tbl>
          </a:graphicData>
        </a:graphic>
      </p:graphicFrame>
    </p:spTree>
    <p:extLst>
      <p:ext uri="{BB962C8B-B14F-4D97-AF65-F5344CB8AC3E}">
        <p14:creationId xmlns:p14="http://schemas.microsoft.com/office/powerpoint/2010/main" val="1909876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966400882"/>
              </p:ext>
            </p:extLst>
          </p:nvPr>
        </p:nvGraphicFramePr>
        <p:xfrm>
          <a:off x="0" y="666536"/>
          <a:ext cx="12191997" cy="6191463"/>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2235447">
                  <a:extLst>
                    <a:ext uri="{9D8B030D-6E8A-4147-A177-3AD203B41FA5}">
                      <a16:colId xmlns:a16="http://schemas.microsoft.com/office/drawing/2014/main" val="2268397797"/>
                    </a:ext>
                  </a:extLst>
                </a:gridCol>
                <a:gridCol w="2235447">
                  <a:extLst>
                    <a:ext uri="{9D8B030D-6E8A-4147-A177-3AD203B41FA5}">
                      <a16:colId xmlns:a16="http://schemas.microsoft.com/office/drawing/2014/main" val="1411940593"/>
                    </a:ext>
                  </a:extLst>
                </a:gridCol>
                <a:gridCol w="2235447">
                  <a:extLst>
                    <a:ext uri="{9D8B030D-6E8A-4147-A177-3AD203B41FA5}">
                      <a16:colId xmlns:a16="http://schemas.microsoft.com/office/drawing/2014/main" val="415188477"/>
                    </a:ext>
                  </a:extLst>
                </a:gridCol>
                <a:gridCol w="2235447">
                  <a:extLst>
                    <a:ext uri="{9D8B030D-6E8A-4147-A177-3AD203B41FA5}">
                      <a16:colId xmlns:a16="http://schemas.microsoft.com/office/drawing/2014/main" val="2116589672"/>
                    </a:ext>
                  </a:extLst>
                </a:gridCol>
                <a:gridCol w="2235447">
                  <a:extLst>
                    <a:ext uri="{9D8B030D-6E8A-4147-A177-3AD203B41FA5}">
                      <a16:colId xmlns:a16="http://schemas.microsoft.com/office/drawing/2014/main" val="1988259304"/>
                    </a:ext>
                  </a:extLst>
                </a:gridCol>
              </a:tblGrid>
              <a:tr h="1113067">
                <a:tc rowSpan="4">
                  <a:txBody>
                    <a:bodyPr/>
                    <a:lstStyle/>
                    <a:p>
                      <a:pPr algn="ctr"/>
                      <a:r>
                        <a:rPr lang="en-GB" sz="2800" dirty="0"/>
                        <a:t>Technology</a:t>
                      </a:r>
                    </a:p>
                  </a:txBody>
                  <a:tcPr vert="vert270" anchor="ctr"/>
                </a:tc>
                <a:tc rowSpan="2">
                  <a:txBody>
                    <a:bodyPr/>
                    <a:lstStyle/>
                    <a:p>
                      <a:endParaRPr lang="en-GB" sz="1200" b="1" dirty="0"/>
                    </a:p>
                  </a:txBody>
                  <a:tcPr vert="vert270"/>
                </a:tc>
                <a:tc gridSpan="5">
                  <a:txBody>
                    <a:bodyPr/>
                    <a:lstStyle/>
                    <a:p>
                      <a:pPr algn="l"/>
                      <a:r>
                        <a:rPr lang="en-GB" sz="1200" dirty="0"/>
                        <a:t>D&amp;T in Year 7 and Year 8 </a:t>
                      </a:r>
                      <a:r>
                        <a:rPr lang="en-GB" sz="1200" baseline="0" dirty="0"/>
                        <a:t>is planned as a 2 year program covering the National Curriculum requirements.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Students study</a:t>
                      </a:r>
                      <a:r>
                        <a:rPr lang="en-GB" sz="1200" baseline="0" dirty="0"/>
                        <a:t> </a:t>
                      </a:r>
                      <a:r>
                        <a:rPr lang="en-GB" sz="1200" dirty="0"/>
                        <a:t>4</a:t>
                      </a:r>
                      <a:r>
                        <a:rPr lang="en-GB" sz="1200" baseline="0" dirty="0"/>
                        <a:t> modules of 9 weeks during the year.</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rotation allows them to experience 8 curriculum D&amp;T areas during</a:t>
                      </a:r>
                      <a:r>
                        <a:rPr lang="en-GB" sz="1200" baseline="0" dirty="0"/>
                        <a:t> the Key Stage 3.</a:t>
                      </a:r>
                      <a:endParaRPr lang="en-GB" sz="1200" dirty="0"/>
                    </a:p>
                  </a:txBody>
                  <a:tcPr/>
                </a:tc>
                <a:tc hMerge="1">
                  <a:txBody>
                    <a:bodyPr/>
                    <a:lstStyle/>
                    <a:p>
                      <a:pPr>
                        <a:spcAft>
                          <a:spcPts val="0"/>
                        </a:spcAft>
                      </a:pPr>
                      <a:endParaRPr lang="en-GB" sz="1400" b="1" dirty="0">
                        <a:effectLst/>
                        <a:latin typeface="+mn-lt"/>
                        <a:ea typeface="Times New Roman" panose="02020603050405020304" pitchFamily="18" charset="0"/>
                        <a:cs typeface="Times New Roman" panose="02020603050405020304" pitchFamily="18" charset="0"/>
                      </a:endParaRPr>
                    </a:p>
                  </a:txBody>
                  <a:tcPr/>
                </a:tc>
                <a:tc hMerge="1">
                  <a:txBody>
                    <a:bodyPr/>
                    <a:lstStyle/>
                    <a:p>
                      <a:pPr>
                        <a:spcAft>
                          <a:spcPts val="0"/>
                        </a:spcAft>
                      </a:pPr>
                      <a:endParaRPr lang="en-GB" sz="1400" b="1" dirty="0">
                        <a:effectLst/>
                        <a:latin typeface="+mn-lt"/>
                        <a:ea typeface="Times New Roman" panose="02020603050405020304" pitchFamily="18" charset="0"/>
                        <a:cs typeface="Times New Roman" panose="02020603050405020304" pitchFamily="18"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extLst>
                  <a:ext uri="{0D108BD9-81ED-4DB2-BD59-A6C34878D82A}">
                    <a16:rowId xmlns:a16="http://schemas.microsoft.com/office/drawing/2014/main" val="627657364"/>
                  </a:ext>
                </a:extLst>
              </a:tr>
              <a:tr h="795048">
                <a:tc vMerge="1">
                  <a:txBody>
                    <a:bodyPr/>
                    <a:lstStyle/>
                    <a:p>
                      <a:endParaRPr lang="en-GB" dirty="0"/>
                    </a:p>
                  </a:txBody>
                  <a:tcPr/>
                </a:tc>
                <a:tc vMerge="1">
                  <a:txBody>
                    <a:bodyPr/>
                    <a:lstStyle/>
                    <a:p>
                      <a:endParaRPr lang="en-GB" sz="1200" b="1" dirty="0"/>
                    </a:p>
                  </a:txBody>
                  <a:tcPr vert="vert270"/>
                </a:tc>
                <a:tc>
                  <a:txBody>
                    <a:bodyPr/>
                    <a:lstStyle/>
                    <a:p>
                      <a:r>
                        <a:rPr lang="en-GB" sz="1200" b="1" dirty="0"/>
                        <a:t>Food Technology </a:t>
                      </a:r>
                    </a:p>
                  </a:txBody>
                  <a:tcPr/>
                </a:tc>
                <a:tc>
                  <a:txBody>
                    <a:bodyPr/>
                    <a:lstStyle/>
                    <a:p>
                      <a:r>
                        <a:rPr lang="en-GB" sz="1200" b="1" dirty="0"/>
                        <a:t>Textiles Technology</a:t>
                      </a:r>
                    </a:p>
                  </a:txBody>
                  <a:tcPr/>
                </a:tc>
                <a:tc>
                  <a:txBody>
                    <a:bodyPr/>
                    <a:lstStyle/>
                    <a:p>
                      <a:r>
                        <a:rPr lang="en-GB" sz="1200" b="1" dirty="0"/>
                        <a:t>Resistant Materials</a:t>
                      </a:r>
                    </a:p>
                  </a:txBody>
                  <a:tcPr/>
                </a:tc>
                <a:tc>
                  <a:txBody>
                    <a:bodyPr/>
                    <a:lstStyle/>
                    <a:p>
                      <a:r>
                        <a:rPr lang="en-GB" sz="1200" b="1" dirty="0"/>
                        <a:t>Graphics</a:t>
                      </a:r>
                      <a:r>
                        <a:rPr lang="en-GB" sz="1200" b="1" baseline="0" dirty="0"/>
                        <a:t> &amp; CAD</a:t>
                      </a:r>
                      <a:endParaRPr lang="en-GB" sz="1200" b="1" dirty="0"/>
                    </a:p>
                  </a:txBody>
                  <a:tcPr/>
                </a:tc>
                <a:tc>
                  <a:txBody>
                    <a:bodyPr/>
                    <a:lstStyle/>
                    <a:p>
                      <a:r>
                        <a:rPr lang="en-GB" sz="1200" b="1" dirty="0"/>
                        <a:t>Extension </a:t>
                      </a:r>
                    </a:p>
                    <a:p>
                      <a:r>
                        <a:rPr lang="en-GB" sz="1200" b="1" dirty="0"/>
                        <a:t>Graphics modules</a:t>
                      </a:r>
                    </a:p>
                  </a:txBody>
                  <a:tcPr/>
                </a:tc>
                <a:extLst>
                  <a:ext uri="{0D108BD9-81ED-4DB2-BD59-A6C34878D82A}">
                    <a16:rowId xmlns:a16="http://schemas.microsoft.com/office/drawing/2014/main" val="552443569"/>
                  </a:ext>
                </a:extLst>
              </a:tr>
              <a:tr h="1580184">
                <a:tc vMerge="1">
                  <a:txBody>
                    <a:bodyPr/>
                    <a:lstStyle/>
                    <a:p>
                      <a:endParaRPr lang="en-GB"/>
                    </a:p>
                  </a:txBody>
                  <a:tcPr/>
                </a:tc>
                <a:tc>
                  <a:txBody>
                    <a:bodyPr/>
                    <a:lstStyle/>
                    <a:p>
                      <a:r>
                        <a:rPr lang="en-US" sz="1200" b="1" dirty="0"/>
                        <a:t>Main topics</a:t>
                      </a:r>
                      <a:endParaRPr lang="en-GB" sz="1200" b="1" dirty="0"/>
                    </a:p>
                  </a:txBody>
                  <a:tcPr vert="vert270" anchor="ctr"/>
                </a:tc>
                <a:tc>
                  <a:txBody>
                    <a:bodyPr/>
                    <a:lstStyle/>
                    <a:p>
                      <a:r>
                        <a:rPr lang="en-GB" sz="1200" b="0" dirty="0"/>
                        <a:t>Food</a:t>
                      </a:r>
                      <a:r>
                        <a:rPr lang="en-GB" sz="1200" b="0" baseline="0" dirty="0"/>
                        <a:t> S</a:t>
                      </a:r>
                      <a:r>
                        <a:rPr lang="en-GB" sz="1200" b="0" dirty="0"/>
                        <a:t>afety</a:t>
                      </a:r>
                      <a:r>
                        <a:rPr lang="en-GB" sz="1200" b="0" baseline="0" dirty="0"/>
                        <a:t>, Hygiene and Nutrition.</a:t>
                      </a:r>
                      <a:endParaRPr lang="en-GB" sz="1200" b="0" dirty="0"/>
                    </a:p>
                    <a:p>
                      <a:endParaRPr lang="en-GB" sz="1200" b="1" dirty="0"/>
                    </a:p>
                  </a:txBody>
                  <a:tcPr/>
                </a:tc>
                <a:tc>
                  <a:txBody>
                    <a:bodyPr/>
                    <a:lstStyle/>
                    <a:p>
                      <a:r>
                        <a:rPr lang="en-GB" sz="1200" b="0" dirty="0"/>
                        <a:t>Fabric Construction techniques, Fabric dying and hand stitching.</a:t>
                      </a:r>
                    </a:p>
                  </a:txBody>
                  <a:tcPr/>
                </a:tc>
                <a:tc>
                  <a:txBody>
                    <a:bodyPr/>
                    <a:lstStyle/>
                    <a:p>
                      <a:r>
                        <a:rPr lang="en-GB" sz="1200" b="0" dirty="0"/>
                        <a:t>Mechanisms and movement, wood work construction in natural</a:t>
                      </a:r>
                      <a:r>
                        <a:rPr lang="en-GB" sz="1200" b="0" baseline="0" dirty="0"/>
                        <a:t> and manmade timbers.</a:t>
                      </a:r>
                      <a:r>
                        <a:rPr lang="en-GB" sz="1200" b="0" dirty="0"/>
                        <a:t> </a:t>
                      </a:r>
                    </a:p>
                  </a:txBody>
                  <a:tcPr/>
                </a:tc>
                <a:tc>
                  <a:txBody>
                    <a:bodyPr/>
                    <a:lstStyle/>
                    <a:p>
                      <a:r>
                        <a:rPr lang="en-GB" sz="1200" b="0" dirty="0"/>
                        <a:t>Computer graphics, hand rendering</a:t>
                      </a:r>
                      <a:r>
                        <a:rPr lang="en-GB" sz="1200" b="0" baseline="0" dirty="0"/>
                        <a:t> and compliant material modelling.</a:t>
                      </a:r>
                      <a:endParaRPr lang="en-GB" sz="1200" b="0" dirty="0"/>
                    </a:p>
                  </a:txBody>
                  <a:tcPr/>
                </a:tc>
                <a:tc>
                  <a:txBody>
                    <a:bodyPr/>
                    <a:lstStyle/>
                    <a:p>
                      <a:r>
                        <a:rPr lang="en-GB" sz="1200" b="0" dirty="0"/>
                        <a:t>Character development,</a:t>
                      </a:r>
                      <a:r>
                        <a:rPr lang="en-GB" sz="1200" b="0" baseline="0" dirty="0"/>
                        <a:t> perspective drawing and paper engineering.</a:t>
                      </a:r>
                      <a:endParaRPr lang="en-GB" sz="1200" b="0" dirty="0"/>
                    </a:p>
                  </a:txBody>
                  <a:tcPr/>
                </a:tc>
                <a:extLst>
                  <a:ext uri="{0D108BD9-81ED-4DB2-BD59-A6C34878D82A}">
                    <a16:rowId xmlns:a16="http://schemas.microsoft.com/office/drawing/2014/main" val="1532762857"/>
                  </a:ext>
                </a:extLst>
              </a:tr>
              <a:tr h="2703164">
                <a:tc vMerge="1">
                  <a:txBody>
                    <a:bodyPr/>
                    <a:lstStyle/>
                    <a:p>
                      <a:pPr algn="ctr"/>
                      <a:endParaRPr lang="en-GB" sz="2800" dirty="0"/>
                    </a:p>
                  </a:txBody>
                  <a:tcPr vert="vert270" anchor="ctr"/>
                </a:tc>
                <a:tc>
                  <a:txBody>
                    <a:bodyPr/>
                    <a:lstStyle/>
                    <a:p>
                      <a:r>
                        <a:rPr lang="en-US" sz="1200" b="1" dirty="0"/>
                        <a:t>Additional information</a:t>
                      </a:r>
                      <a:endParaRPr lang="en-GB" sz="1200" b="1" dirty="0"/>
                    </a:p>
                  </a:txBody>
                  <a:tcPr vert="vert270" anchor="ctr"/>
                </a:tc>
                <a:tc>
                  <a:txBody>
                    <a:bodyPr/>
                    <a:lstStyle/>
                    <a:p>
                      <a:r>
                        <a:rPr lang="en-GB" sz="1200" b="0" dirty="0"/>
                        <a:t>Practical cooking each week following the school recipe</a:t>
                      </a:r>
                      <a:r>
                        <a:rPr lang="en-GB" sz="1200" b="0" baseline="0" dirty="0"/>
                        <a:t> booklet. Skills developed to support the nutrition focus.  Each cook pushes the use of new equipment and improved time management.</a:t>
                      </a:r>
                      <a:endParaRPr lang="en-GB" sz="1200" b="0" dirty="0"/>
                    </a:p>
                  </a:txBody>
                  <a:tcPr/>
                </a:tc>
                <a:tc>
                  <a:txBody>
                    <a:bodyPr/>
                    <a:lstStyle/>
                    <a:p>
                      <a:r>
                        <a:rPr lang="en-GB" sz="1200" b="0" dirty="0"/>
                        <a:t>Geometric forms and artist links used to influence the design of the product. Use the wax relief method</a:t>
                      </a:r>
                      <a:r>
                        <a:rPr lang="en-GB" sz="1200" b="0" baseline="0" dirty="0"/>
                        <a:t> with fabric dye, then hand applique and sewing machine construction of a cushion cover.</a:t>
                      </a:r>
                      <a:endParaRPr lang="en-GB" sz="1200" b="0" dirty="0"/>
                    </a:p>
                  </a:txBody>
                  <a:tcPr/>
                </a:tc>
                <a:tc>
                  <a:txBody>
                    <a:bodyPr/>
                    <a:lstStyle/>
                    <a:p>
                      <a:r>
                        <a:rPr lang="en-GB" sz="1200" b="0" dirty="0"/>
                        <a:t>Hand tools used to construct an</a:t>
                      </a:r>
                      <a:r>
                        <a:rPr lang="en-GB" sz="1200" b="0" baseline="0" dirty="0"/>
                        <a:t> </a:t>
                      </a:r>
                      <a:r>
                        <a:rPr lang="en-GB" sz="1200" b="0" dirty="0"/>
                        <a:t>automata from wood with internal cam mechanism.   Finish applied through painting. Packaging  made to support the design of the product.</a:t>
                      </a:r>
                    </a:p>
                  </a:txBody>
                  <a:tcPr/>
                </a:tc>
                <a:tc>
                  <a:txBody>
                    <a:bodyPr/>
                    <a:lstStyle/>
                    <a:p>
                      <a:r>
                        <a:rPr lang="en-GB" sz="1200" b="0" dirty="0"/>
                        <a:t>Combination of skills used to construct a working 3D board game from compliant materials.  Packaging</a:t>
                      </a:r>
                      <a:r>
                        <a:rPr lang="en-GB" sz="1200" b="0" baseline="0" dirty="0"/>
                        <a:t> developed used CAD giving a professional appearance. The games are evaluated when played in the class.</a:t>
                      </a:r>
                      <a:endParaRPr lang="en-GB"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Create</a:t>
                      </a:r>
                      <a:r>
                        <a:rPr lang="en-GB" sz="1200" b="0" baseline="0" dirty="0"/>
                        <a:t> a script for a cartoon which is then recreated with drawings; rendering techniques used and perspective drawings encouraged.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t>Paper engineering pop up cards  created from the characters.</a:t>
                      </a:r>
                      <a:endParaRPr lang="en-GB" sz="1200" b="0" dirty="0"/>
                    </a:p>
                  </a:txBody>
                  <a:tcPr/>
                </a:tc>
                <a:extLst>
                  <a:ext uri="{0D108BD9-81ED-4DB2-BD59-A6C34878D82A}">
                    <a16:rowId xmlns:a16="http://schemas.microsoft.com/office/drawing/2014/main" val="3820483944"/>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7 CURRICULUM OVERVIEW</a:t>
            </a:r>
          </a:p>
        </p:txBody>
      </p:sp>
    </p:spTree>
    <p:extLst>
      <p:ext uri="{BB962C8B-B14F-4D97-AF65-F5344CB8AC3E}">
        <p14:creationId xmlns:p14="http://schemas.microsoft.com/office/powerpoint/2010/main" val="3135656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C8354F5D6F754EBA3BC724AB395CE1" ma:contentTypeVersion="14" ma:contentTypeDescription="Create a new document." ma:contentTypeScope="" ma:versionID="0996b4d8961bf1fc68b3a08079fdb352">
  <xsd:schema xmlns:xsd="http://www.w3.org/2001/XMLSchema" xmlns:xs="http://www.w3.org/2001/XMLSchema" xmlns:p="http://schemas.microsoft.com/office/2006/metadata/properties" xmlns:ns2="430162dc-2b4d-4a2a-a1b3-54c31ed2c8c3" xmlns:ns3="e724e9b6-103b-4fec-a697-e833d3f98868" targetNamespace="http://schemas.microsoft.com/office/2006/metadata/properties" ma:root="true" ma:fieldsID="5380ee39707f23286fa26add4662e5be" ns2:_="" ns3:_="">
    <xsd:import namespace="430162dc-2b4d-4a2a-a1b3-54c31ed2c8c3"/>
    <xsd:import namespace="e724e9b6-103b-4fec-a697-e833d3f9886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162dc-2b4d-4a2a-a1b3-54c31ed2c8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Text">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75d6261-6ad9-4184-b741-1f9f72402362"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24e9b6-103b-4fec-a697-e833d3f9886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0a72798a-6092-4d38-a021-15100f6c20dd}" ma:internalName="TaxCatchAll" ma:showField="CatchAllData" ma:web="e724e9b6-103b-4fec-a697-e833d3f988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otes xmlns="430162dc-2b4d-4a2a-a1b3-54c31ed2c8c3" xsi:nil="true"/>
    <lcf76f155ced4ddcb4097134ff3c332f xmlns="430162dc-2b4d-4a2a-a1b3-54c31ed2c8c3">
      <Terms xmlns="http://schemas.microsoft.com/office/infopath/2007/PartnerControls"/>
    </lcf76f155ced4ddcb4097134ff3c332f>
    <TaxCatchAll xmlns="e724e9b6-103b-4fec-a697-e833d3f9886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2CACCA-0A9A-4A6C-9383-1295B24863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0162dc-2b4d-4a2a-a1b3-54c31ed2c8c3"/>
    <ds:schemaRef ds:uri="e724e9b6-103b-4fec-a697-e833d3f988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C704C8-5017-4CEF-811E-03281A8B9A49}">
  <ds:schemaRefs>
    <ds:schemaRef ds:uri="e724e9b6-103b-4fec-a697-e833d3f98868"/>
    <ds:schemaRef ds:uri="http://purl.org/dc/terms/"/>
    <ds:schemaRef ds:uri="http://purl.org/dc/dcmitype/"/>
    <ds:schemaRef ds:uri="http://schemas.openxmlformats.org/package/2006/metadata/core-properties"/>
    <ds:schemaRef ds:uri="http://schemas.microsoft.com/office/2006/documentManagement/types"/>
    <ds:schemaRef ds:uri="http://purl.org/dc/elements/1.1/"/>
    <ds:schemaRef ds:uri="http://www.w3.org/XML/1998/namespace"/>
    <ds:schemaRef ds:uri="http://schemas.microsoft.com/office/infopath/2007/PartnerControls"/>
    <ds:schemaRef ds:uri="430162dc-2b4d-4a2a-a1b3-54c31ed2c8c3"/>
    <ds:schemaRef ds:uri="http://schemas.microsoft.com/office/2006/metadata/properties"/>
  </ds:schemaRefs>
</ds:datastoreItem>
</file>

<file path=customXml/itemProps3.xml><?xml version="1.0" encoding="utf-8"?>
<ds:datastoreItem xmlns:ds="http://schemas.openxmlformats.org/officeDocument/2006/customXml" ds:itemID="{8696323B-3570-4196-817F-016E7DC526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3211</TotalTime>
  <Words>2510</Words>
  <Application>Microsoft Office PowerPoint</Application>
  <PresentationFormat>Widescreen</PresentationFormat>
  <Paragraphs>505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M.Riley</dc:creator>
  <cp:lastModifiedBy>K.Melling</cp:lastModifiedBy>
  <cp:revision>7</cp:revision>
  <dcterms:created xsi:type="dcterms:W3CDTF">2024-01-17T09:56:20Z</dcterms:created>
  <dcterms:modified xsi:type="dcterms:W3CDTF">2024-09-17T20:23:55Z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0x01010090C8354F5D6F754EBA3BC724AB395CE1</vt:lpwstr>
  </property>
  <property fmtid="{D5CDD505-2E9C-101B-9397-08002B2CF9AE}" pid="3" name="MediaServiceImageTags">
    <vt:lpwstr/>
  </property>
</Properties>
</file>