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62" r:id="rId5"/>
    <p:sldId id="269" r:id="rId6"/>
    <p:sldId id="270" r:id="rId7"/>
    <p:sldId id="265" r:id="rId8"/>
    <p:sldId id="276" r:id="rId9"/>
    <p:sldId id="267" r:id="rId10"/>
    <p:sldId id="271" r:id="rId11"/>
    <p:sldId id="272" r:id="rId12"/>
    <p:sldId id="273" r:id="rId13"/>
    <p:sldId id="277" r:id="rId1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5CBA37-19BD-4BEA-847A-98BA0FBE6268}" v="22" dt="2024-09-23T19:56:06.9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 snapToGrid="0">
      <p:cViewPr>
        <p:scale>
          <a:sx n="44" d="100"/>
          <a:sy n="44" d="100"/>
        </p:scale>
        <p:origin x="1784" y="-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616F8-1898-457F-AC96-7F7B49D42054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811F2-4269-4986-B9C8-C89F2F558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480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676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51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327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442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222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766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8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14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405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6BB27-8B69-4479-B247-EF6FA0076BC4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95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6BB27-8B69-4479-B247-EF6FA0076BC4}" type="datetimeFigureOut">
              <a:rPr lang="en-GB" smtClean="0"/>
              <a:t>23/09/2024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06600-CA13-447F-AF09-936796CF0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355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.uk/My-Revision-Notes-Studies-Second/dp/1398384569" TargetMode="External"/><Relationship Id="rId2" Type="http://schemas.openxmlformats.org/officeDocument/2006/relationships/hyperlink" Target="https://www.ocr.org.uk/Images/421658-academic-ideas-and-arguments-factsheet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qa.org.uk/subjects/physical-education/a-level/physical-education-7582/assessment-resource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AA6274D-5CB0-406A-8AFB-D93342B1E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792878"/>
              </p:ext>
            </p:extLst>
          </p:nvPr>
        </p:nvGraphicFramePr>
        <p:xfrm>
          <a:off x="0" y="524897"/>
          <a:ext cx="9601200" cy="12276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939">
                  <a:extLst>
                    <a:ext uri="{9D8B030D-6E8A-4147-A177-3AD203B41FA5}">
                      <a16:colId xmlns:a16="http://schemas.microsoft.com/office/drawing/2014/main" val="1323354650"/>
                    </a:ext>
                  </a:extLst>
                </a:gridCol>
                <a:gridCol w="390939">
                  <a:extLst>
                    <a:ext uri="{9D8B030D-6E8A-4147-A177-3AD203B41FA5}">
                      <a16:colId xmlns:a16="http://schemas.microsoft.com/office/drawing/2014/main" val="229629103"/>
                    </a:ext>
                  </a:extLst>
                </a:gridCol>
                <a:gridCol w="2716866">
                  <a:extLst>
                    <a:ext uri="{9D8B030D-6E8A-4147-A177-3AD203B41FA5}">
                      <a16:colId xmlns:a16="http://schemas.microsoft.com/office/drawing/2014/main" val="2268397797"/>
                    </a:ext>
                  </a:extLst>
                </a:gridCol>
                <a:gridCol w="2034152">
                  <a:extLst>
                    <a:ext uri="{9D8B030D-6E8A-4147-A177-3AD203B41FA5}">
                      <a16:colId xmlns:a16="http://schemas.microsoft.com/office/drawing/2014/main" val="1411940593"/>
                    </a:ext>
                  </a:extLst>
                </a:gridCol>
                <a:gridCol w="2034152">
                  <a:extLst>
                    <a:ext uri="{9D8B030D-6E8A-4147-A177-3AD203B41FA5}">
                      <a16:colId xmlns:a16="http://schemas.microsoft.com/office/drawing/2014/main" val="415188477"/>
                    </a:ext>
                  </a:extLst>
                </a:gridCol>
                <a:gridCol w="2034152">
                  <a:extLst>
                    <a:ext uri="{9D8B030D-6E8A-4147-A177-3AD203B41FA5}">
                      <a16:colId xmlns:a16="http://schemas.microsoft.com/office/drawing/2014/main" val="2116589672"/>
                    </a:ext>
                  </a:extLst>
                </a:gridCol>
              </a:tblGrid>
              <a:tr h="40895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Subject</a:t>
                      </a:r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endParaRPr lang="en-GB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/>
                        <a:t>HT1</a:t>
                      </a:r>
                    </a:p>
                    <a:p>
                      <a:r>
                        <a:rPr lang="en-GB" sz="1100" b="1"/>
                        <a:t>(Sept-Oct)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100" b="1"/>
                        <a:t>HT2</a:t>
                      </a:r>
                    </a:p>
                    <a:p>
                      <a:r>
                        <a:rPr lang="en-GB" sz="1100" b="1"/>
                        <a:t>(Nov-Dec)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100" b="1"/>
                        <a:t>HT3</a:t>
                      </a:r>
                    </a:p>
                    <a:p>
                      <a:r>
                        <a:rPr lang="en-GB" sz="1100" b="1"/>
                        <a:t>(Jan-Feb)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100" b="1"/>
                        <a:t>HT4</a:t>
                      </a:r>
                    </a:p>
                    <a:p>
                      <a:r>
                        <a:rPr lang="en-GB" sz="1100" b="1"/>
                        <a:t>(March-April)</a:t>
                      </a:r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1744465016"/>
                  </a:ext>
                </a:extLst>
              </a:tr>
              <a:tr h="1590476">
                <a:tc rowSpan="2">
                  <a:txBody>
                    <a:bodyPr/>
                    <a:lstStyle/>
                    <a:p>
                      <a:pPr algn="ctr"/>
                      <a:r>
                        <a:rPr lang="en-GB" sz="2200"/>
                        <a:t>Art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Conceal</a:t>
                      </a:r>
                    </a:p>
                    <a:p>
                      <a:r>
                        <a:rPr lang="en-GB" sz="1200" b="0" dirty="0"/>
                        <a:t>Create Final Outcome(s)</a:t>
                      </a:r>
                      <a:endParaRPr lang="en-GB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Continue 1000-3000 word Personal investigation into their own practice.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Conclusion- Critique of resolved Outcome(s). 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Conceal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Create Final Outcome(s)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Continue 1000-3000 word Personal investigation into their own practice.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Conclusion- Critique of resolved Outcome(s).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Examination Unit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Examination Unit</a:t>
                      </a:r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627657364"/>
                  </a:ext>
                </a:extLst>
              </a:tr>
              <a:tr h="9904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Assessment Information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Resolve the Conceal</a:t>
                      </a:r>
                    </a:p>
                    <a:p>
                      <a:r>
                        <a:rPr lang="en-GB" sz="1200" b="0" dirty="0"/>
                        <a:t>unit with the creation of a final outcome(s). </a:t>
                      </a:r>
                    </a:p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Resolve the Conceal unit with the creation of a final outcome(s). 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The process from the Conceal unit is repeated in a condensed format to answer the students chosen examination question.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The process from the Conceal unit is repeated in a condensed format to answer the students chosen examination question.</a:t>
                      </a:r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552443569"/>
                  </a:ext>
                </a:extLst>
              </a:tr>
              <a:tr h="3010307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Biology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Photosynthesis and Plant Physiology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Chromatography of photosynthetic pigments.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The Light Dependent and Independent Reactions.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Limiting Factors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Inheritance and Variation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Gene Expression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Epigenetics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Cancer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Stem Cells</a:t>
                      </a:r>
                    </a:p>
                    <a:p>
                      <a:r>
                        <a:rPr lang="en-GB" sz="1200" b="1" dirty="0"/>
                        <a:t>Ecology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Succession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Competition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Predation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Conservation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Inheritance and Variation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Gene Cloning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DNA Technology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Gene Therapy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DNA Sequencing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Fingerprinting</a:t>
                      </a:r>
                    </a:p>
                    <a:p>
                      <a:r>
                        <a:rPr lang="en-GB" sz="1200" b="1" dirty="0"/>
                        <a:t>Ecology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Nutrient Cycles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Impact of Fertilisers</a:t>
                      </a:r>
                    </a:p>
                    <a:p>
                      <a:r>
                        <a:rPr lang="en-GB" sz="1200" b="1" dirty="0"/>
                        <a:t>Biochemistry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Glycolysis, Link Reaction, Krebs Cycle and Oxidative Phosphorylation.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Aerobic vs. Anaerobic Respiration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Animal Physiology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Reflexes.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Receptors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Control of Heart Rate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Homeostasis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Glucose regulation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Diabetes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Inheritance and Variation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Population genetics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Natural Selection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Speciation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 dirty="0"/>
                        <a:t>Animal Physiology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The Nerve Impulse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Action Potential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Synapses.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Muscles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The Kidney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Osmoregulation</a:t>
                      </a:r>
                    </a:p>
                    <a:p>
                      <a:r>
                        <a:rPr lang="en-GB" sz="1200" b="1" dirty="0"/>
                        <a:t>Essay Skills</a:t>
                      </a:r>
                    </a:p>
                    <a:p>
                      <a:r>
                        <a:rPr lang="en-GB" sz="1200" b="1" dirty="0"/>
                        <a:t>Exam Preparation</a:t>
                      </a:r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2497711377"/>
                  </a:ext>
                </a:extLst>
              </a:tr>
              <a:tr h="1174055">
                <a:tc rowSpan="2"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Business Studies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Paper 1</a:t>
                      </a:r>
                      <a:endParaRPr lang="en-GB" sz="1200" b="1" dirty="0"/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Growing Economies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International Trade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Protectionism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Trading Blocs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Globalisation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Conditions that prompt trade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Assessment of a country as a market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Assessment of a country as a production location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Mergers &amp; Takeovers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Global competitiveness 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Global marketing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Niche markets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Cultural, social and Ethical factors 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Impacts of MNC’s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Controlling MNC’s</a:t>
                      </a:r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2795272100"/>
                  </a:ext>
                </a:extLst>
              </a:tr>
              <a:tr h="17249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Paper 2</a:t>
                      </a:r>
                      <a:endParaRPr lang="en-GB" sz="1200" b="1" dirty="0"/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Objectives and Strategy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3.1.1 Corporate Objectives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3.1.2 Theories of corporate strategy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3.1.3 SWOT Analysis &amp; PESTEL</a:t>
                      </a:r>
                    </a:p>
                    <a:p>
                      <a:pPr marL="0" marR="0" lvl="0" indent="0" algn="l" defTabSz="96012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Growth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3.2.1 Growth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3.2.3 Organic Growth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Growth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3.2.2 Mergers and Takeovers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3.2.4 Reasons for staying small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Decision Making Techniques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2.2.1 Sales forecasting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3.3.1 Quantitative sales forecasting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3.3.3 Decision Trees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Decision Making Techniques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3.3.4 Critical Path analysis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3.5.3 Human Resources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Influences on Business Decisions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3.4.1 Corporate Influences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3.4.2 Corporate Culture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Influences on Business Decisions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3.4.4 Business Ethics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Managing Change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3.6.1 Causes and effects of change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3.6.2 Key Factors in Change</a:t>
                      </a:r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1268271673"/>
                  </a:ext>
                </a:extLst>
              </a:tr>
              <a:tr h="3377557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Chemistry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Energy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Enthalpy Changes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Born-Haber Cycles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Entropy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Gibbs free Energy</a:t>
                      </a:r>
                    </a:p>
                    <a:p>
                      <a:r>
                        <a:rPr lang="en-GB" sz="1200" b="1" dirty="0"/>
                        <a:t>Chemical Changes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Reactions of Period 3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Nucleophilic addition</a:t>
                      </a:r>
                    </a:p>
                    <a:p>
                      <a:r>
                        <a:rPr lang="en-GB" sz="1200" b="1" dirty="0"/>
                        <a:t>Elements and Compounds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Period 3 Oxides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Transition Metal Properties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Coloured 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Aldehydes and Ketones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Carboxylic Acids and Esters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Stereoisomers (optical)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Rate and Extent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Rate expression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Orders of Reactions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Initial Rate methods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Arrhenius equation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Rate determining steps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Structure and Bonding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Complex Ions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Benzene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Elements and Compounds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Oxidation states of transition elements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Amines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Chemical changes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Electrophilic substitution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Nucleophilic Addition-Elimination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Catalysis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Structure and Bonding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Polyesters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Polyamides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Amino acids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Proteins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Enzymes</a:t>
                      </a:r>
                    </a:p>
                    <a:p>
                      <a:r>
                        <a:rPr lang="en-GB" sz="1200" b="1" dirty="0"/>
                        <a:t>Chemical changes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Acid, bases, pH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pH equation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Buffers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Titration curves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REDOX titrations</a:t>
                      </a:r>
                    </a:p>
                    <a:p>
                      <a:r>
                        <a:rPr lang="en-GB" sz="1200" b="1" dirty="0"/>
                        <a:t>Elements and Compounds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Amines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Reactions of Amines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 dirty="0"/>
                        <a:t>Chemical changes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Electrode potentials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Electrochemical cells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REDOX and chemical cells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Ligand Substitution Reactions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 dirty="0"/>
                        <a:t>Structure and Bonding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DNA Structure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Anti-cancer drugs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 dirty="0"/>
                        <a:t>Quantitative Analysis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NMR Spectroscopy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Chromatography (TLC)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Transition metal test tube reactions</a:t>
                      </a:r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33061872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Mission Statement, Employees and Hiring ...">
            <a:extLst>
              <a:ext uri="{FF2B5EF4-FFF2-40B4-BE49-F238E27FC236}">
                <a16:creationId xmlns:a16="http://schemas.microsoft.com/office/drawing/2014/main" id="{9C9E15CF-D2C8-40CB-9FD0-BDCA2D324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35" y="56467"/>
            <a:ext cx="456800" cy="45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40F49B9-2DCB-4BF6-8F97-B4D0A5A16C5B}"/>
              </a:ext>
            </a:extLst>
          </p:cNvPr>
          <p:cNvSpPr/>
          <p:nvPr/>
        </p:nvSpPr>
        <p:spPr>
          <a:xfrm>
            <a:off x="790687" y="0"/>
            <a:ext cx="8810513" cy="5248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9" tIns="36005" rIns="72009" bIns="36005" rtlCol="0" anchor="ctr"/>
          <a:lstStyle/>
          <a:p>
            <a:pPr algn="ctr"/>
            <a:r>
              <a:rPr lang="en-GB" sz="2205" b="1" dirty="0">
                <a:solidFill>
                  <a:schemeClr val="bg1"/>
                </a:solidFill>
              </a:rPr>
              <a:t>WALTON HIGH SCHOOL – YEAR 13 CURRICULUM OVERVIEW</a:t>
            </a:r>
          </a:p>
        </p:txBody>
      </p:sp>
    </p:spTree>
    <p:extLst>
      <p:ext uri="{BB962C8B-B14F-4D97-AF65-F5344CB8AC3E}">
        <p14:creationId xmlns:p14="http://schemas.microsoft.com/office/powerpoint/2010/main" val="2168346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AA6274D-5CB0-406A-8AFB-D93342B1E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867217"/>
              </p:ext>
            </p:extLst>
          </p:nvPr>
        </p:nvGraphicFramePr>
        <p:xfrm>
          <a:off x="1" y="524896"/>
          <a:ext cx="9614184" cy="12276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692">
                  <a:extLst>
                    <a:ext uri="{9D8B030D-6E8A-4147-A177-3AD203B41FA5}">
                      <a16:colId xmlns:a16="http://schemas.microsoft.com/office/drawing/2014/main" val="1323354650"/>
                    </a:ext>
                  </a:extLst>
                </a:gridCol>
                <a:gridCol w="400692">
                  <a:extLst>
                    <a:ext uri="{9D8B030D-6E8A-4147-A177-3AD203B41FA5}">
                      <a16:colId xmlns:a16="http://schemas.microsoft.com/office/drawing/2014/main" val="229629103"/>
                    </a:ext>
                  </a:extLst>
                </a:gridCol>
                <a:gridCol w="2203200">
                  <a:extLst>
                    <a:ext uri="{9D8B030D-6E8A-4147-A177-3AD203B41FA5}">
                      <a16:colId xmlns:a16="http://schemas.microsoft.com/office/drawing/2014/main" val="2268397797"/>
                    </a:ext>
                  </a:extLst>
                </a:gridCol>
                <a:gridCol w="2203200">
                  <a:extLst>
                    <a:ext uri="{9D8B030D-6E8A-4147-A177-3AD203B41FA5}">
                      <a16:colId xmlns:a16="http://schemas.microsoft.com/office/drawing/2014/main" val="1411940593"/>
                    </a:ext>
                  </a:extLst>
                </a:gridCol>
                <a:gridCol w="2203200">
                  <a:extLst>
                    <a:ext uri="{9D8B030D-6E8A-4147-A177-3AD203B41FA5}">
                      <a16:colId xmlns:a16="http://schemas.microsoft.com/office/drawing/2014/main" val="415188477"/>
                    </a:ext>
                  </a:extLst>
                </a:gridCol>
                <a:gridCol w="2203200">
                  <a:extLst>
                    <a:ext uri="{9D8B030D-6E8A-4147-A177-3AD203B41FA5}">
                      <a16:colId xmlns:a16="http://schemas.microsoft.com/office/drawing/2014/main" val="2116589672"/>
                    </a:ext>
                  </a:extLst>
                </a:gridCol>
              </a:tblGrid>
              <a:tr h="431987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Subject</a:t>
                      </a:r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endParaRPr lang="en-GB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HT1</a:t>
                      </a:r>
                    </a:p>
                    <a:p>
                      <a:r>
                        <a:rPr lang="en-GB" sz="1100" b="1" dirty="0"/>
                        <a:t>(Sept-Oct)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HT2</a:t>
                      </a:r>
                    </a:p>
                    <a:p>
                      <a:r>
                        <a:rPr lang="en-GB" sz="1100" b="1" dirty="0"/>
                        <a:t>(Nov-Dec)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HT3</a:t>
                      </a:r>
                    </a:p>
                    <a:p>
                      <a:r>
                        <a:rPr lang="en-GB" sz="1100" b="1" dirty="0"/>
                        <a:t>(Jan-Feb)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HT4</a:t>
                      </a:r>
                    </a:p>
                    <a:p>
                      <a:r>
                        <a:rPr lang="en-GB" sz="1100" b="1" dirty="0"/>
                        <a:t>(March-April)</a:t>
                      </a:r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1744465016"/>
                  </a:ext>
                </a:extLst>
              </a:tr>
              <a:tr h="1807667">
                <a:tc rowSpan="2"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PSHE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Living in the wider world</a:t>
                      </a:r>
                      <a:endParaRPr lang="en-GB" sz="1200" b="0" dirty="0"/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US" sz="1200" b="0" dirty="0"/>
                        <a:t>Relationships</a:t>
                      </a:r>
                      <a:endParaRPr lang="en-GB" sz="1200" b="0" dirty="0"/>
                    </a:p>
                  </a:txBody>
                  <a:tcPr marL="72009" marR="72009" marT="36005" marB="36005"/>
                </a:tc>
                <a:tc gridSpan="2">
                  <a:txBody>
                    <a:bodyPr/>
                    <a:lstStyle/>
                    <a:p>
                      <a:r>
                        <a:rPr lang="en-US" sz="1200" b="0" dirty="0"/>
                        <a:t>Living in the wider world</a:t>
                      </a:r>
                      <a:endParaRPr lang="en-GB" sz="1200" b="0" dirty="0"/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/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3452605256"/>
                  </a:ext>
                </a:extLst>
              </a:tr>
              <a:tr h="25979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Additional information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Introduction / Motivation and work ethic</a:t>
                      </a:r>
                    </a:p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Initiative</a:t>
                      </a:r>
                    </a:p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Problem Solving</a:t>
                      </a:r>
                    </a:p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Leadership skills</a:t>
                      </a:r>
                    </a:p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Branding</a:t>
                      </a:r>
                    </a:p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Finance – managing money/budgeting</a:t>
                      </a:r>
                    </a:p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Finance – Saving/Debt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Consent – responsibilities and consequences</a:t>
                      </a:r>
                    </a:p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Consent – Communicating wants and needs</a:t>
                      </a:r>
                    </a:p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Inappropriate and illegal behaviours</a:t>
                      </a:r>
                    </a:p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Identifying unhealthy relationships</a:t>
                      </a:r>
                    </a:p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Managing Unwanted attention</a:t>
                      </a:r>
                    </a:p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Reducing inappropriate behaviours</a:t>
                      </a:r>
                    </a:p>
                  </a:txBody>
                  <a:tcPr marL="72009" marR="72009" marT="36005" marB="36005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Basics of Interviews</a:t>
                      </a:r>
                    </a:p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Confidently managing transitions</a:t>
                      </a:r>
                    </a:p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Preparing for an employer assessment day</a:t>
                      </a:r>
                    </a:p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Being self employed</a:t>
                      </a:r>
                    </a:p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Should all employers adopt a 4-day week</a:t>
                      </a:r>
                    </a:p>
                    <a:p>
                      <a:endParaRPr lang="en-GB" sz="1200" b="0" dirty="0"/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/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1363485818"/>
                  </a:ext>
                </a:extLst>
              </a:tr>
              <a:tr h="1807667"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Sociology</a:t>
                      </a:r>
                      <a:endParaRPr lang="en-GB" sz="2200" dirty="0"/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Main topics</a:t>
                      </a:r>
                      <a:endParaRPr lang="en-GB" sz="1200" b="1" dirty="0"/>
                    </a:p>
                  </a:txBody>
                  <a:tcPr marL="72009" marR="72009" marT="36005" marB="36005" vert="vert270"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Crime &amp; Deviance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The Media</a:t>
                      </a:r>
                      <a:endParaRPr lang="en-GB" sz="1200" b="1" dirty="0"/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Theory</a:t>
                      </a:r>
                      <a:endParaRPr lang="en-GB" sz="1200" b="1" dirty="0"/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627657364"/>
                  </a:ext>
                </a:extLst>
              </a:tr>
              <a:tr h="1807667">
                <a:tc vMerge="1"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Additional information</a:t>
                      </a:r>
                      <a:endParaRPr lang="en-GB" sz="1200" b="1" dirty="0"/>
                    </a:p>
                  </a:txBody>
                  <a:tcPr marL="72009" marR="72009" marT="36005" marB="36005" vert="vert270" anchor="ctr"/>
                </a:tc>
                <a:tc gridSpan="2"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You will learn about criminal behaviour including factors that might lead a person to become a criminal</a:t>
                      </a:r>
                      <a:endParaRPr lang="en-GB" sz="1200" b="1" dirty="0"/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Who owns the media? What is the function of the media in the 21</a:t>
                      </a:r>
                      <a:r>
                        <a:rPr lang="en-GB" sz="1200" baseline="30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century?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Debates about subjectivity, objectivity and value freedom the relationship between Sociology and social policy</a:t>
                      </a:r>
                      <a:endParaRPr lang="en-GB" sz="1200" b="1" dirty="0"/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3190851163"/>
                  </a:ext>
                </a:extLst>
              </a:tr>
              <a:tr h="1807667"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Textiles</a:t>
                      </a:r>
                      <a:endParaRPr lang="en-GB" sz="2200" dirty="0"/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Overview</a:t>
                      </a:r>
                      <a:endParaRPr lang="en-GB" sz="1200" b="1" dirty="0"/>
                    </a:p>
                  </a:txBody>
                  <a:tcPr marL="72009" marR="72009" marT="36005" marB="36005" vert="vert270" anchor="ctr"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en-GB" sz="1200" b="1" dirty="0"/>
                        <a:t>Focus on NEA [Non Exam Assessment] Coursework</a:t>
                      </a:r>
                    </a:p>
                    <a:p>
                      <a:pPr algn="l"/>
                      <a:endParaRPr lang="en-GB" sz="1200" b="1" dirty="0"/>
                    </a:p>
                    <a:p>
                      <a:pPr algn="l"/>
                      <a:r>
                        <a:rPr lang="en-GB" sz="1200" b="1" dirty="0"/>
                        <a:t>Theory for Paper 2 </a:t>
                      </a:r>
                    </a:p>
                    <a:p>
                      <a:endParaRPr lang="en-GB" sz="1200" b="1" dirty="0"/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3422749259"/>
                  </a:ext>
                </a:extLst>
              </a:tr>
              <a:tr h="2016070">
                <a:tc vMerge="1"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Main topics</a:t>
                      </a:r>
                      <a:endParaRPr lang="en-GB" sz="1200" b="1" dirty="0"/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</a:rPr>
                        <a:t>Y13 Mock Exam [Paper 1]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Design and Practical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NEA  coursework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Initial idea drawings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Concept modelling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Interim evaluation of model with client</a:t>
                      </a:r>
                      <a:endParaRPr lang="en-GB" sz="1200" b="0" dirty="0"/>
                    </a:p>
                    <a:p>
                      <a:endParaRPr lang="en-GB" sz="1200" b="1" dirty="0"/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Design and Practical </a:t>
                      </a:r>
                      <a:endParaRPr lang="en-GB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NEA coursework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Development into final design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working scale model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Rendered, orthographic , dimensioned and exploded view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Manufacturing begins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</a:rPr>
                        <a:t>Y13 Mock Exam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</a:rPr>
                        <a:t>[Paper 2]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NEA coursework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Manufacture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Step by step plan / CPA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Evaluation &amp; Testing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NEA coursework completed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1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1" dirty="0"/>
                        <a:t>Revision for Paper 1 and Paper 2 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Exam questions and Mathematics questions worked through .</a:t>
                      </a:r>
                    </a:p>
                    <a:p>
                      <a:endParaRPr lang="en-GB" sz="1200" b="1" dirty="0"/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2416792239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Mission Statement, Employees and Hiring ...">
            <a:extLst>
              <a:ext uri="{FF2B5EF4-FFF2-40B4-BE49-F238E27FC236}">
                <a16:creationId xmlns:a16="http://schemas.microsoft.com/office/drawing/2014/main" id="{9C9E15CF-D2C8-40CB-9FD0-BDCA2D324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35" y="56467"/>
            <a:ext cx="456800" cy="45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40F49B9-2DCB-4BF6-8F97-B4D0A5A16C5B}"/>
              </a:ext>
            </a:extLst>
          </p:cNvPr>
          <p:cNvSpPr/>
          <p:nvPr/>
        </p:nvSpPr>
        <p:spPr>
          <a:xfrm>
            <a:off x="790687" y="0"/>
            <a:ext cx="8810513" cy="5248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9" tIns="36005" rIns="72009" bIns="36005" rtlCol="0" anchor="ctr"/>
          <a:lstStyle/>
          <a:p>
            <a:pPr algn="ctr"/>
            <a:r>
              <a:rPr lang="en-GB" sz="2205" b="1">
                <a:solidFill>
                  <a:schemeClr val="bg1"/>
                </a:solidFill>
              </a:rPr>
              <a:t>WALTON HIGH SCHOOL – YEAR 13 CURRICULUM OVERVIEW</a:t>
            </a:r>
          </a:p>
        </p:txBody>
      </p:sp>
    </p:spTree>
    <p:extLst>
      <p:ext uri="{BB962C8B-B14F-4D97-AF65-F5344CB8AC3E}">
        <p14:creationId xmlns:p14="http://schemas.microsoft.com/office/powerpoint/2010/main" val="26363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AA6274D-5CB0-406A-8AFB-D93342B1E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994265"/>
              </p:ext>
            </p:extLst>
          </p:nvPr>
        </p:nvGraphicFramePr>
        <p:xfrm>
          <a:off x="0" y="524898"/>
          <a:ext cx="9601200" cy="122767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4335">
                  <a:extLst>
                    <a:ext uri="{9D8B030D-6E8A-4147-A177-3AD203B41FA5}">
                      <a16:colId xmlns:a16="http://schemas.microsoft.com/office/drawing/2014/main" val="1323354650"/>
                    </a:ext>
                  </a:extLst>
                </a:gridCol>
                <a:gridCol w="394335">
                  <a:extLst>
                    <a:ext uri="{9D8B030D-6E8A-4147-A177-3AD203B41FA5}">
                      <a16:colId xmlns:a16="http://schemas.microsoft.com/office/drawing/2014/main" val="229629103"/>
                    </a:ext>
                  </a:extLst>
                </a:gridCol>
                <a:gridCol w="2710074">
                  <a:extLst>
                    <a:ext uri="{9D8B030D-6E8A-4147-A177-3AD203B41FA5}">
                      <a16:colId xmlns:a16="http://schemas.microsoft.com/office/drawing/2014/main" val="2268397797"/>
                    </a:ext>
                  </a:extLst>
                </a:gridCol>
                <a:gridCol w="2034152">
                  <a:extLst>
                    <a:ext uri="{9D8B030D-6E8A-4147-A177-3AD203B41FA5}">
                      <a16:colId xmlns:a16="http://schemas.microsoft.com/office/drawing/2014/main" val="1411940593"/>
                    </a:ext>
                  </a:extLst>
                </a:gridCol>
                <a:gridCol w="2034152">
                  <a:extLst>
                    <a:ext uri="{9D8B030D-6E8A-4147-A177-3AD203B41FA5}">
                      <a16:colId xmlns:a16="http://schemas.microsoft.com/office/drawing/2014/main" val="415188477"/>
                    </a:ext>
                  </a:extLst>
                </a:gridCol>
                <a:gridCol w="2034152">
                  <a:extLst>
                    <a:ext uri="{9D8B030D-6E8A-4147-A177-3AD203B41FA5}">
                      <a16:colId xmlns:a16="http://schemas.microsoft.com/office/drawing/2014/main" val="2116589672"/>
                    </a:ext>
                  </a:extLst>
                </a:gridCol>
              </a:tblGrid>
              <a:tr h="408071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Subject</a:t>
                      </a:r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endParaRPr lang="en-GB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>
                          <a:solidFill>
                            <a:schemeClr val="tx1"/>
                          </a:solidFill>
                        </a:rPr>
                        <a:t>HT1</a:t>
                      </a:r>
                    </a:p>
                    <a:p>
                      <a:r>
                        <a:rPr lang="en-GB" sz="1100" b="1">
                          <a:solidFill>
                            <a:schemeClr val="tx1"/>
                          </a:solidFill>
                        </a:rPr>
                        <a:t>(Sept-Oct)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100" b="1">
                          <a:solidFill>
                            <a:schemeClr val="tx1"/>
                          </a:solidFill>
                        </a:rPr>
                        <a:t>HT2</a:t>
                      </a:r>
                    </a:p>
                    <a:p>
                      <a:r>
                        <a:rPr lang="en-GB" sz="1100" b="1">
                          <a:solidFill>
                            <a:schemeClr val="tx1"/>
                          </a:solidFill>
                        </a:rPr>
                        <a:t>(Nov-Dec)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HT3</a:t>
                      </a:r>
                    </a:p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(Jan-Feb)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100" b="1">
                          <a:solidFill>
                            <a:schemeClr val="tx1"/>
                          </a:solidFill>
                        </a:rPr>
                        <a:t>HT4</a:t>
                      </a:r>
                    </a:p>
                    <a:p>
                      <a:r>
                        <a:rPr lang="en-GB" sz="1100" b="1">
                          <a:solidFill>
                            <a:schemeClr val="tx1"/>
                          </a:solidFill>
                        </a:rPr>
                        <a:t>(March-April)</a:t>
                      </a:r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1744465016"/>
                  </a:ext>
                </a:extLst>
              </a:tr>
              <a:tr h="37169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Computer Science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Main Topics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Retrieval practice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Elements of Computational Thinking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 Solving and Programming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Programming Project – Developing the Solution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007" marR="540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Retrieval Practice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 Solving and Programming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Algorithms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Programming Project  - Developing the Solution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007" marR="540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Algorithms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Focused P1 Retrieval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characteristics of contemporary processors, input, output and storage devices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Software and Software Development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Exchanging Data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types, data structures and algorithms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Legal, moral, cultural and ethical issues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Focused P2 retrieval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Elements of computational thinking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 solving and programming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Algorithms </a:t>
                      </a:r>
                    </a:p>
                  </a:txBody>
                  <a:tcPr marL="54007" marR="540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 Solving and Algorithms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Programming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958840" algn="l"/>
                        </a:tabLs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007" marR="54007" marT="0" marB="0"/>
                </a:tc>
                <a:extLst>
                  <a:ext uri="{0D108BD9-81ED-4DB2-BD59-A6C34878D82A}">
                    <a16:rowId xmlns:a16="http://schemas.microsoft.com/office/drawing/2014/main" val="627657364"/>
                  </a:ext>
                </a:extLst>
              </a:tr>
              <a:tr h="805072">
                <a:tc rowSpan="2"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chemeClr val="tx1"/>
                          </a:solidFill>
                        </a:rPr>
                        <a:t>Drama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Main Topics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UCAS assessment reflection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200" noProof="1">
                          <a:solidFill>
                            <a:schemeClr val="tx1"/>
                          </a:solidFill>
                        </a:rPr>
                        <a:t>Set Text B</a:t>
                      </a:r>
                    </a:p>
                    <a:p>
                      <a:r>
                        <a:rPr lang="en-GB" sz="1200" noProof="1">
                          <a:solidFill>
                            <a:schemeClr val="tx1"/>
                          </a:solidFill>
                        </a:rPr>
                        <a:t>Our Country’s Good</a:t>
                      </a:r>
                    </a:p>
                    <a:p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Component 3 – Making theatre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1">
                          <a:solidFill>
                            <a:schemeClr val="tx1"/>
                          </a:solidFill>
                        </a:rPr>
                        <a:t>Reflective Report/ Recorded Pratical Exam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1">
                          <a:solidFill>
                            <a:schemeClr val="tx1"/>
                          </a:solidFill>
                        </a:rPr>
                        <a:t>Component 1 – A-Level Written Exam</a:t>
                      </a:r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2497711377"/>
                  </a:ext>
                </a:extLst>
              </a:tr>
              <a:tr h="373676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Additional information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Detailed Feedback Given on Responses and Time Given to Reflect/Improve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The theatrical processes and practices involved in interpreting and performing theatre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How performance texts are informed by their social, cultural and historical contexts and are interpreted and performed for an audience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How creative and artistic choices influence how meaning is communicated to an audience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How performance texts are constructed to be performed, conveying meaning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</a:rPr>
                        <a:t>The social, cultural and historical context in which the practitioner is/was working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</a:rPr>
                        <a:t>Theatrical purpose and practice</a:t>
                      </a:r>
                      <a:br>
                        <a:rPr lang="en-GB" sz="12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Artistic intentions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Working methods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Innovative nature of their approach </a:t>
                      </a:r>
                      <a:endParaRPr lang="en-GB" sz="1200" i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Theatrical style and use of conventions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Interpret texts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Collaboration with/influence on other practitioners.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</a:rPr>
                        <a:t>60% of overall A-Level Drama and Theatre complete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Create and communicate meaning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Analyse and evaluate their own work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The connections between theory and practice in a range of periods, theatrical styles, social, historical and cultural contexts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Realise artistic intention in text-based drama </a:t>
                      </a:r>
                    </a:p>
                    <a:p>
                      <a:r>
                        <a:rPr lang="en-GB" sz="1200" dirty="0">
                          <a:solidFill>
                            <a:srgbClr val="000000"/>
                          </a:solidFill>
                        </a:rPr>
                        <a:t>T</a:t>
                      </a:r>
                      <a:r>
                        <a:rPr lang="en-GB" sz="1200" dirty="0"/>
                        <a:t>he ways in which theatre makers collaborate to create theatre</a:t>
                      </a:r>
                      <a:endParaRPr lang="en-GB" sz="1200" dirty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</a:rPr>
                        <a:t>Spaced Retrieval Practice Questions</a:t>
                      </a:r>
                    </a:p>
                    <a:p>
                      <a:r>
                        <a:rPr lang="en-GB" sz="1200" dirty="0">
                          <a:solidFill>
                            <a:srgbClr val="000000"/>
                          </a:solidFill>
                        </a:rPr>
                        <a:t>Revision Booklets and Practice Questions</a:t>
                      </a:r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1446384588"/>
                  </a:ext>
                </a:extLst>
              </a:tr>
              <a:tr h="1171533">
                <a:tc rowSpan="2"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Economics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Macro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Implementing policy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Fiscal policy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Monetary policy 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Implementing policy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Supply side polices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Policy conflicts 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The global context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International trade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Globalisation 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The global context 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Exchange rates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The financial sector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Money and interest rates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The financial sector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Financial regulation 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endParaRPr lang="en-GB" sz="12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1830597591"/>
                  </a:ext>
                </a:extLst>
              </a:tr>
              <a:tr h="243834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Micro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Introduction to market structures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Costs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Revenue and profit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Concentration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Barriers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Efficiency 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Market structures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Perfect competition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Monopoly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Monopolistic competition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Oligopoly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Market structures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Objectives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Contestability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Competition policy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The Labour Market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Labour demand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Labour supply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Wage determination in competitive labour markets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Monopsony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Trade union 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</a:rPr>
                        <a:t>The Labour Market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Bilateral monopoly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Wage differentials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Productivity and unit labour costs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Labour mobility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</a:rPr>
                        <a:t>Labour market flexibility </a:t>
                      </a:r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964056091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Mission Statement, Employees and Hiring ...">
            <a:extLst>
              <a:ext uri="{FF2B5EF4-FFF2-40B4-BE49-F238E27FC236}">
                <a16:creationId xmlns:a16="http://schemas.microsoft.com/office/drawing/2014/main" id="{9C9E15CF-D2C8-40CB-9FD0-BDCA2D324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35" y="56467"/>
            <a:ext cx="456800" cy="45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40F49B9-2DCB-4BF6-8F97-B4D0A5A16C5B}"/>
              </a:ext>
            </a:extLst>
          </p:cNvPr>
          <p:cNvSpPr/>
          <p:nvPr/>
        </p:nvSpPr>
        <p:spPr>
          <a:xfrm>
            <a:off x="790687" y="0"/>
            <a:ext cx="8810513" cy="5248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9" tIns="36005" rIns="72009" bIns="36005" rtlCol="0" anchor="ctr"/>
          <a:lstStyle/>
          <a:p>
            <a:pPr algn="ctr"/>
            <a:r>
              <a:rPr lang="en-GB" sz="2205" b="1">
                <a:solidFill>
                  <a:schemeClr val="bg1"/>
                </a:solidFill>
              </a:rPr>
              <a:t>WALTON HIGH SCHOOL – YEAR 13 CURRICULUM OVERVIEW</a:t>
            </a:r>
          </a:p>
        </p:txBody>
      </p:sp>
    </p:spTree>
    <p:extLst>
      <p:ext uri="{BB962C8B-B14F-4D97-AF65-F5344CB8AC3E}">
        <p14:creationId xmlns:p14="http://schemas.microsoft.com/office/powerpoint/2010/main" val="1635212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AA6274D-5CB0-406A-8AFB-D93342B1E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174061"/>
              </p:ext>
            </p:extLst>
          </p:nvPr>
        </p:nvGraphicFramePr>
        <p:xfrm>
          <a:off x="0" y="524897"/>
          <a:ext cx="9601201" cy="12276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261">
                  <a:extLst>
                    <a:ext uri="{9D8B030D-6E8A-4147-A177-3AD203B41FA5}">
                      <a16:colId xmlns:a16="http://schemas.microsoft.com/office/drawing/2014/main" val="1323354650"/>
                    </a:ext>
                  </a:extLst>
                </a:gridCol>
                <a:gridCol w="394636">
                  <a:extLst>
                    <a:ext uri="{9D8B030D-6E8A-4147-A177-3AD203B41FA5}">
                      <a16:colId xmlns:a16="http://schemas.microsoft.com/office/drawing/2014/main" val="229629103"/>
                    </a:ext>
                  </a:extLst>
                </a:gridCol>
                <a:gridCol w="2200576">
                  <a:extLst>
                    <a:ext uri="{9D8B030D-6E8A-4147-A177-3AD203B41FA5}">
                      <a16:colId xmlns:a16="http://schemas.microsoft.com/office/drawing/2014/main" val="2268397797"/>
                    </a:ext>
                  </a:extLst>
                </a:gridCol>
                <a:gridCol w="2200576">
                  <a:extLst>
                    <a:ext uri="{9D8B030D-6E8A-4147-A177-3AD203B41FA5}">
                      <a16:colId xmlns:a16="http://schemas.microsoft.com/office/drawing/2014/main" val="1411940593"/>
                    </a:ext>
                  </a:extLst>
                </a:gridCol>
                <a:gridCol w="2200576">
                  <a:extLst>
                    <a:ext uri="{9D8B030D-6E8A-4147-A177-3AD203B41FA5}">
                      <a16:colId xmlns:a16="http://schemas.microsoft.com/office/drawing/2014/main" val="415188477"/>
                    </a:ext>
                  </a:extLst>
                </a:gridCol>
                <a:gridCol w="2200576">
                  <a:extLst>
                    <a:ext uri="{9D8B030D-6E8A-4147-A177-3AD203B41FA5}">
                      <a16:colId xmlns:a16="http://schemas.microsoft.com/office/drawing/2014/main" val="2116589672"/>
                    </a:ext>
                  </a:extLst>
                </a:gridCol>
              </a:tblGrid>
              <a:tr h="41839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Subject</a:t>
                      </a:r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endParaRPr lang="en-GB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HT1</a:t>
                      </a:r>
                    </a:p>
                    <a:p>
                      <a:r>
                        <a:rPr lang="en-GB" sz="1100" b="1" dirty="0"/>
                        <a:t>(Sept-Oct)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HT2</a:t>
                      </a:r>
                    </a:p>
                    <a:p>
                      <a:r>
                        <a:rPr lang="en-GB" sz="1100" b="1" dirty="0"/>
                        <a:t>(Nov-Dec)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HT3</a:t>
                      </a:r>
                    </a:p>
                    <a:p>
                      <a:r>
                        <a:rPr lang="en-GB" sz="1100" b="1" dirty="0"/>
                        <a:t>(Jan-Feb)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HT4</a:t>
                      </a:r>
                    </a:p>
                    <a:p>
                      <a:r>
                        <a:rPr lang="en-GB" sz="1100" b="1" dirty="0"/>
                        <a:t>(March-April)</a:t>
                      </a:r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1744465016"/>
                  </a:ext>
                </a:extLst>
              </a:tr>
              <a:tr h="2871316">
                <a:tc rowSpan="4"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latin typeface="+mn-lt"/>
                        </a:rPr>
                        <a:t>English Literature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+mn-lt"/>
                        </a:rPr>
                        <a:t>Teacher 1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 marL="72009" marR="72009" marT="36005" marB="36005" vert="vert270" anchor="ctr"/>
                </a:tc>
                <a:tc gridSpan="2"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 Two: Comparative and Contextual Study.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Unseen Dystopian text exploration </a:t>
                      </a: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Focus: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AO2 and AO3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Introduction to Text Two: The Handmaid’s Tale – Margaret Atwood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Contextual Factors: 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-Rape Culture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-Sarah Everard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-Patriarchy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-Govt control – birth rate etc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to make links across the texts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Critical reading of the text plus in depth character studies in relation to Offred</a:t>
                      </a:r>
                      <a:endParaRPr lang="en-GB" sz="1200" b="1" dirty="0"/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dirty="0"/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 Two: Comparative and Contextual Study.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Handmaid’s Tale – Margaret Atwood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Introduction to the Comparative task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responses given in class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Ending of novel explored</a:t>
                      </a: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Preparation the Year 13 Mock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/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 Two: Comparative and Contextual Study.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Preparation for the final exam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Sample questions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Exemplar responses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Whole class responses</a:t>
                      </a:r>
                      <a:endParaRPr lang="en-GB" sz="1200" b="1" dirty="0"/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754747114"/>
                  </a:ext>
                </a:extLst>
              </a:tr>
              <a:tr h="26847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+mn-lt"/>
                        </a:rPr>
                        <a:t>Teacher 2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 marL="72009" marR="72009" marT="36005" marB="36005" vert="vert270" anchor="ctr"/>
                </a:tc>
                <a:tc gridSpan="2"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 One: Poetry Pre-1900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Merchant’s prologue and Tale.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-Continue with the reading of the text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-Literary Criticism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-Feedback from mocks (Assessment Week)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-Students re-write according to feedback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Introduction to Text Two: An Ideal Husband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-Full read through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-Exploration of THEMATIC links between both texts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-Exam question planning - THEMED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/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dirty="0"/>
                    </a:p>
                  </a:txBody>
                  <a:tcPr marL="72009" marR="72009" marT="36005" marB="36005"/>
                </a:tc>
                <a:tc gridSpan="2"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 One: Poetry Pre-1900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Merchant’s prologue and Tale and An Ideal Husband.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-Exam practice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-Themed planning – whole class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-Revision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/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dirty="0"/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4098787140"/>
                  </a:ext>
                </a:extLst>
              </a:tr>
              <a:tr h="4363513">
                <a:tc vMerge="1">
                  <a:txBody>
                    <a:bodyPr/>
                    <a:lstStyle/>
                    <a:p>
                      <a:pPr algn="ctr"/>
                      <a:endParaRPr lang="en-GB" sz="2200" dirty="0">
                        <a:latin typeface="+mn-lt"/>
                      </a:endParaRP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+mn-lt"/>
                        </a:rPr>
                        <a:t>Teacher 3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 marL="72009" marR="72009" marT="36005" marB="36005" vert="vert270" anchor="ctr"/>
                </a:tc>
                <a:tc gridSpan="3"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 Three: Literature Post 1900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-Complete poetry booklet – students to explore own poets too</a:t>
                      </a: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Introduction to Prose: Atonement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 through the thematic and character links with ASND, AMS, Arcadia and any other choices of text</a:t>
                      </a: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Coursework One: Close Analysis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Focus: AO and AO2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Sample exemplar essays read and deconstructed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start first piece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Tutorials in lesson – independent work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Coursework One: Close Analysis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Focus: AO, AO2, AO3, AO4, AO5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Sample exemplar essays read and deconstructed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start piece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Tutorials in lesson – independent work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Coursework is completed before Easter for marking and internal moderation. 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/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dirty="0"/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dirty="0"/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 One: Drama Pre-1900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Shakespeare: Hamlet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Revision of Part a and Part b of Hamlet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Whole class question planning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Literary criticism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/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2972717122"/>
                  </a:ext>
                </a:extLst>
              </a:tr>
              <a:tr h="1938692">
                <a:tc vMerge="1">
                  <a:txBody>
                    <a:bodyPr/>
                    <a:lstStyle/>
                    <a:p>
                      <a:pPr algn="ctr"/>
                      <a:endParaRPr lang="en-GB" sz="2200" dirty="0">
                        <a:latin typeface="+mn-lt"/>
                      </a:endParaRP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+mn-lt"/>
                        </a:rPr>
                        <a:t>Homework and assessment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 marL="72009" marR="72009" marT="36005" marB="36005" vert="vert270" anchor="ctr"/>
                </a:tc>
                <a:tc gridSpan="2"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Literary criticism for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-Chaucer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-And Comparative and Contextual unit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Independent Work: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Coursework Task One: Close Analysis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Mock revision for all exam units</a:t>
                      </a:r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dirty="0"/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Independent Work: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Coursework Task Two: Comparative Study</a:t>
                      </a:r>
                      <a:endParaRPr lang="en-GB" sz="1200" b="1" dirty="0"/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Revision – all exam units</a:t>
                      </a:r>
                      <a:endParaRPr lang="en-GB" sz="1200" b="1" dirty="0"/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1627696213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Mission Statement, Employees and Hiring ...">
            <a:extLst>
              <a:ext uri="{FF2B5EF4-FFF2-40B4-BE49-F238E27FC236}">
                <a16:creationId xmlns:a16="http://schemas.microsoft.com/office/drawing/2014/main" id="{9C9E15CF-D2C8-40CB-9FD0-BDCA2D324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35" y="56467"/>
            <a:ext cx="456800" cy="45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40F49B9-2DCB-4BF6-8F97-B4D0A5A16C5B}"/>
              </a:ext>
            </a:extLst>
          </p:cNvPr>
          <p:cNvSpPr/>
          <p:nvPr/>
        </p:nvSpPr>
        <p:spPr>
          <a:xfrm>
            <a:off x="790687" y="0"/>
            <a:ext cx="8810513" cy="5248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9" tIns="36005" rIns="72009" bIns="36005" rtlCol="0" anchor="ctr"/>
          <a:lstStyle/>
          <a:p>
            <a:pPr algn="ctr"/>
            <a:r>
              <a:rPr lang="en-GB" sz="2205" b="1">
                <a:solidFill>
                  <a:schemeClr val="bg1"/>
                </a:solidFill>
              </a:rPr>
              <a:t>WALTON HIGH SCHOOL – YEAR 13 CURRICULUM OVERVIEW</a:t>
            </a:r>
          </a:p>
        </p:txBody>
      </p:sp>
    </p:spTree>
    <p:extLst>
      <p:ext uri="{BB962C8B-B14F-4D97-AF65-F5344CB8AC3E}">
        <p14:creationId xmlns:p14="http://schemas.microsoft.com/office/powerpoint/2010/main" val="1312448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AA6274D-5CB0-406A-8AFB-D93342B1E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730533"/>
              </p:ext>
            </p:extLst>
          </p:nvPr>
        </p:nvGraphicFramePr>
        <p:xfrm>
          <a:off x="0" y="524898"/>
          <a:ext cx="9601200" cy="122767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50">
                  <a:extLst>
                    <a:ext uri="{9D8B030D-6E8A-4147-A177-3AD203B41FA5}">
                      <a16:colId xmlns:a16="http://schemas.microsoft.com/office/drawing/2014/main" val="1323354650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29629103"/>
                    </a:ext>
                  </a:extLst>
                </a:gridCol>
                <a:gridCol w="2200275">
                  <a:extLst>
                    <a:ext uri="{9D8B030D-6E8A-4147-A177-3AD203B41FA5}">
                      <a16:colId xmlns:a16="http://schemas.microsoft.com/office/drawing/2014/main" val="2268397797"/>
                    </a:ext>
                  </a:extLst>
                </a:gridCol>
                <a:gridCol w="2200275">
                  <a:extLst>
                    <a:ext uri="{9D8B030D-6E8A-4147-A177-3AD203B41FA5}">
                      <a16:colId xmlns:a16="http://schemas.microsoft.com/office/drawing/2014/main" val="1411940593"/>
                    </a:ext>
                  </a:extLst>
                </a:gridCol>
                <a:gridCol w="2200275">
                  <a:extLst>
                    <a:ext uri="{9D8B030D-6E8A-4147-A177-3AD203B41FA5}">
                      <a16:colId xmlns:a16="http://schemas.microsoft.com/office/drawing/2014/main" val="415188477"/>
                    </a:ext>
                  </a:extLst>
                </a:gridCol>
                <a:gridCol w="2200275">
                  <a:extLst>
                    <a:ext uri="{9D8B030D-6E8A-4147-A177-3AD203B41FA5}">
                      <a16:colId xmlns:a16="http://schemas.microsoft.com/office/drawing/2014/main" val="2116589672"/>
                    </a:ext>
                  </a:extLst>
                </a:gridCol>
              </a:tblGrid>
              <a:tr h="40960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latin typeface="+mn-lt"/>
                        </a:rPr>
                        <a:t>Subject</a:t>
                      </a:r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endParaRPr lang="en-GB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+mn-lt"/>
                        </a:rPr>
                        <a:t>HT1</a:t>
                      </a:r>
                    </a:p>
                    <a:p>
                      <a:r>
                        <a:rPr lang="en-GB" sz="1100" b="1" dirty="0">
                          <a:latin typeface="+mn-lt"/>
                        </a:rPr>
                        <a:t>(Sept-Oct)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100" b="1">
                          <a:latin typeface="+mn-lt"/>
                        </a:rPr>
                        <a:t>HT2</a:t>
                      </a:r>
                    </a:p>
                    <a:p>
                      <a:r>
                        <a:rPr lang="en-GB" sz="1100" b="1">
                          <a:latin typeface="+mn-lt"/>
                        </a:rPr>
                        <a:t>(Nov-Dec)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100" b="1">
                          <a:latin typeface="+mn-lt"/>
                        </a:rPr>
                        <a:t>HT3</a:t>
                      </a:r>
                    </a:p>
                    <a:p>
                      <a:r>
                        <a:rPr lang="en-GB" sz="1100" b="1">
                          <a:latin typeface="+mn-lt"/>
                        </a:rPr>
                        <a:t>(Jan-Feb)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100" b="1">
                          <a:latin typeface="+mn-lt"/>
                        </a:rPr>
                        <a:t>HT4</a:t>
                      </a:r>
                    </a:p>
                    <a:p>
                      <a:r>
                        <a:rPr lang="en-GB" sz="1100" b="1">
                          <a:latin typeface="+mn-lt"/>
                        </a:rPr>
                        <a:t>(March-April)</a:t>
                      </a:r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1744465016"/>
                  </a:ext>
                </a:extLst>
              </a:tr>
              <a:tr h="2450161">
                <a:tc rowSpan="2"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English Language and Literature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T</a:t>
                      </a:r>
                      <a:r>
                        <a:rPr lang="en-GB" sz="1200" b="1" dirty="0" err="1"/>
                        <a:t>eacher</a:t>
                      </a:r>
                      <a:r>
                        <a:rPr lang="en-GB" sz="1200" b="1" dirty="0"/>
                        <a:t> 1</a:t>
                      </a:r>
                    </a:p>
                  </a:txBody>
                  <a:tcPr marL="72009" marR="72009" marT="36005" marB="36005" vert="vert270" anchor="ctr"/>
                </a:tc>
                <a:tc gridSpan="2"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NEA Preparation: Wider reading for the Review section.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Students begin to write up their individual investigation  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-explore connections across texts, informed by linguistic and literary concepts and methods</a:t>
                      </a: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Paper One: Telling Stories – Paris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Remembered Stories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Ongoing study of Paris texts.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consolidate their learning from across the A level, applying all methods and concepts they have learnt to the novel and the anthology </a:t>
                      </a: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Exploring Conflict – Writing about Society and Dramatic Encounters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consolidate their learning from across the A level, </a:t>
                      </a:r>
                      <a:endParaRPr lang="en-GB" sz="1200" b="1" dirty="0"/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endParaRPr lang="en-GB" sz="900" b="1" dirty="0"/>
                    </a:p>
                  </a:txBody>
                  <a:tcPr marL="72009" marR="72009" marT="36005" marB="36005"/>
                </a:tc>
                <a:tc gridSpan="2"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Paper One: Telling Stories – Paris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Remembered Stories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of the remaining Paris texts.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consolidate their learning from across the A level 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NEA Submission and paperwork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Revision of all units</a:t>
                      </a:r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endParaRPr lang="en-GB" sz="900" b="0" dirty="0"/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627657364"/>
                  </a:ext>
                </a:extLst>
              </a:tr>
              <a:tr h="22672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Teacher 2</a:t>
                      </a:r>
                      <a:endParaRPr lang="en-GB" sz="1200" b="1" dirty="0"/>
                    </a:p>
                  </a:txBody>
                  <a:tcPr marL="72009" marR="72009" marT="36005" marB="36005" vert="vert270" anchor="ctr"/>
                </a:tc>
                <a:tc gridSpan="2">
                  <a:txBody>
                    <a:bodyPr/>
                    <a:lstStyle/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Paper One: Telling Stories –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Imaginary Worlds.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Text: The Lovely Bones - Alice Sebold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consolidate their learning from across the A level.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-Exam practice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-Critical readings</a:t>
                      </a: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Paper One: Telling Stories – 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Seamus Heaney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-Presentation of time, people, place and events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-The construction of the poetic voice 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Revisit poems studied in order to consolidate the learning from across the A level and apply to their analysis of the poems</a:t>
                      </a:r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dirty="0"/>
                    </a:p>
                  </a:txBody>
                  <a:tcPr marL="72009" marR="72009" marT="36005" marB="36005"/>
                </a:tc>
                <a:tc gridSpan="2"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Mock Preparation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Paper One: Telling Stories – Paris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Remembered Stories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of the remaining Paris texts.</a:t>
                      </a:r>
                      <a:endParaRPr lang="en-GB" sz="1200" b="1" dirty="0"/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dirty="0"/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552443569"/>
                  </a:ext>
                </a:extLst>
              </a:tr>
              <a:tr h="3181893">
                <a:tc rowSpan="2"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latin typeface="+mn-lt"/>
                        </a:rPr>
                        <a:t>Film Studies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+mn-lt"/>
                        </a:rPr>
                        <a:t>Main Topics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NEA creating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dirty="0"/>
                        <a:t>Hollywood 1930 - 1990 (comparative study)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dirty="0"/>
                        <a:t>Start film one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Specialist study areas</a:t>
                      </a:r>
                    </a:p>
                    <a:p>
                      <a:pPr marL="285750" indent="-285750">
                        <a:buFont typeface="+mj-lt"/>
                        <a:buAutoNum type="arabicPeriod"/>
                      </a:pPr>
                      <a:r>
                        <a:rPr lang="en-GB" sz="1200" b="0" dirty="0"/>
                        <a:t>Auteur </a:t>
                      </a:r>
                    </a:p>
                    <a:p>
                      <a:pPr marL="285750" indent="-285750">
                        <a:buFont typeface="+mj-lt"/>
                        <a:buAutoNum type="arabicPeriod"/>
                      </a:pPr>
                      <a:r>
                        <a:rPr lang="en-GB" sz="1200" b="0" dirty="0"/>
                        <a:t>Industry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dirty="0"/>
                        <a:t>Current films studied -</a:t>
                      </a:r>
                      <a:endParaRPr lang="en-GB" sz="1200" b="1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Alien (Scott, 1979) 15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dirty="0"/>
                        <a:t>Documentary film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Specialist study areas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GB" sz="1200" dirty="0"/>
                        <a:t>Critical debates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n-GB" sz="1200" dirty="0"/>
                        <a:t>Filmmakers' theories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NEA Creating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NEA Writing evaluation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2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2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dirty="0"/>
                        <a:t>Current films studied -</a:t>
                      </a:r>
                      <a:endParaRPr lang="en-GB" sz="1200" b="1" dirty="0"/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Amy (Kapadia, UK, 2015)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dirty="0"/>
                        <a:t>Experimental film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Specialist Study areas</a:t>
                      </a:r>
                    </a:p>
                    <a:p>
                      <a:pPr marL="285750" indent="-285750">
                        <a:buFont typeface="+mj-lt"/>
                        <a:buAutoNum type="arabicPeriod"/>
                      </a:pPr>
                      <a:r>
                        <a:rPr lang="en-GB" sz="1200" dirty="0"/>
                        <a:t>Narrative and alternative forms of narrative </a:t>
                      </a:r>
                    </a:p>
                    <a:p>
                      <a:pPr marL="285750" indent="-285750">
                        <a:buFont typeface="+mj-lt"/>
                        <a:buAutoNum type="arabicPeriod"/>
                      </a:pPr>
                      <a:r>
                        <a:rPr lang="en-GB" sz="1200" dirty="0"/>
                        <a:t>Auteur</a:t>
                      </a:r>
                    </a:p>
                    <a:p>
                      <a:pPr marL="285750" indent="-285750">
                        <a:buFont typeface="+mj-lt"/>
                        <a:buAutoNum type="arabicPeriod"/>
                      </a:pPr>
                      <a:endParaRPr lang="en-GB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2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2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2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200" b="0" dirty="0"/>
                        <a:t>Current films studied -</a:t>
                      </a:r>
                      <a:endParaRPr lang="en-GB" sz="1200" b="1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/>
                        <a:t>Memento (Nolan, US, 2000),</a:t>
                      </a:r>
                      <a:endParaRPr lang="en-GB" sz="1200" b="1" dirty="0"/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Silent Cinema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Specialist Study areas</a:t>
                      </a:r>
                      <a:endParaRPr lang="en-GB" sz="1200" b="1" dirty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/>
                        <a:t>Critical debates</a:t>
                      </a:r>
                    </a:p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  <a:p>
                      <a:r>
                        <a:rPr lang="en-GB" sz="1200" b="0" dirty="0"/>
                        <a:t>Current films studied -</a:t>
                      </a:r>
                      <a:endParaRPr lang="en-GB" sz="1200" b="1" dirty="0"/>
                    </a:p>
                    <a:p>
                      <a:r>
                        <a:rPr lang="en-GB" sz="1200" dirty="0"/>
                        <a:t>One Week (1920) and The Scarecrow (1920) and The 'High Sign' (1921) and Cops (1922) (Keaton, US), American Silent Comedy</a:t>
                      </a:r>
                      <a:endParaRPr lang="en-GB" sz="1200" b="1" dirty="0"/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2497711377"/>
                  </a:ext>
                </a:extLst>
              </a:tr>
              <a:tr h="12161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+mn-lt"/>
                        </a:rPr>
                        <a:t>Additional information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Draft Deadline of NEA with Peer and Teacher Feedback before half term</a:t>
                      </a:r>
                    </a:p>
                    <a:p>
                      <a:endParaRPr lang="en-GB" sz="1200" b="1" dirty="0"/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NEA due in before Christmas 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This is for students sitting the exam in 2025 or after.</a:t>
                      </a:r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1446384588"/>
                  </a:ext>
                </a:extLst>
              </a:tr>
              <a:tr h="1216161">
                <a:tc rowSpan="2"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French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GB" sz="1200" b="1"/>
                        <a:t>Main Topics</a:t>
                      </a:r>
                      <a:endParaRPr lang="en-GB" sz="1200" b="1" dirty="0"/>
                    </a:p>
                  </a:txBody>
                  <a:tcPr marL="72009" marR="72009" marT="36005" marB="36005" vert="vert270"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The right</a:t>
                      </a:r>
                      <a:r>
                        <a:rPr lang="en-GB" sz="1200" b="0" baseline="0" dirty="0"/>
                        <a:t> to vote and political engagement. Diversity. </a:t>
                      </a:r>
                      <a:endParaRPr lang="en-GB" sz="1200" b="0" dirty="0"/>
                    </a:p>
                    <a:p>
                      <a:r>
                        <a:rPr lang="en-GB" sz="1200" b="0" dirty="0"/>
                        <a:t>Literature</a:t>
                      </a:r>
                      <a:r>
                        <a:rPr lang="en-GB" sz="1200" b="0" baseline="0" dirty="0"/>
                        <a:t> study: Un Sac de </a:t>
                      </a:r>
                      <a:r>
                        <a:rPr lang="en-GB" sz="1200" b="0" baseline="0" dirty="0" err="1"/>
                        <a:t>Billes</a:t>
                      </a:r>
                      <a:r>
                        <a:rPr lang="en-GB" sz="1200" b="0" baseline="0" dirty="0"/>
                        <a:t>. </a:t>
                      </a:r>
                      <a:endParaRPr lang="en-GB" sz="1200" b="0" dirty="0"/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Demonstrations/</a:t>
                      </a:r>
                      <a:r>
                        <a:rPr lang="en-GB" sz="1200" b="0" baseline="0" dirty="0"/>
                        <a:t> Strikes- who has the power? What life for the marginalised? </a:t>
                      </a:r>
                    </a:p>
                    <a:p>
                      <a:r>
                        <a:rPr lang="en-GB" sz="1200" b="0" baseline="0" dirty="0"/>
                        <a:t>Literature study: la </a:t>
                      </a:r>
                      <a:r>
                        <a:rPr lang="en-GB" sz="1200" b="0" baseline="0" dirty="0" err="1"/>
                        <a:t>Haine</a:t>
                      </a:r>
                      <a:endParaRPr lang="en-GB" sz="1200" b="0" dirty="0"/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Politics and immigration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How we treat criminals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Politics and immigration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How we treat criminals</a:t>
                      </a:r>
                      <a:endParaRPr lang="en-GB" sz="1200" b="1" dirty="0"/>
                    </a:p>
                    <a:p>
                      <a:r>
                        <a:rPr lang="en-GB" sz="1200" b="0" dirty="0"/>
                        <a:t>Literature study:</a:t>
                      </a:r>
                      <a:r>
                        <a:rPr lang="en-GB" sz="1200" b="0" baseline="0" dirty="0"/>
                        <a:t> essay writing. </a:t>
                      </a:r>
                      <a:endParaRPr lang="en-GB" sz="1200" b="0" dirty="0"/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1614698476"/>
                  </a:ext>
                </a:extLst>
              </a:tr>
              <a:tr h="1535495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/>
                        <a:t>Additional information</a:t>
                      </a:r>
                      <a:endParaRPr lang="en-GB" sz="1200" b="1" dirty="0"/>
                    </a:p>
                  </a:txBody>
                  <a:tcPr marL="72009" marR="72009" marT="36005" marB="36005" vert="vert270"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Passive</a:t>
                      </a:r>
                      <a:r>
                        <a:rPr lang="en-GB" sz="1200" b="0" baseline="0" dirty="0"/>
                        <a:t> and subjunctive.</a:t>
                      </a:r>
                    </a:p>
                    <a:p>
                      <a:r>
                        <a:rPr lang="en-GB" sz="1200" b="0" baseline="0" dirty="0"/>
                        <a:t>Analysing data/ trends</a:t>
                      </a:r>
                      <a:endParaRPr lang="en-GB" sz="1200" b="0" dirty="0"/>
                    </a:p>
                    <a:p>
                      <a:r>
                        <a:rPr lang="en-GB" sz="1200" b="0" dirty="0"/>
                        <a:t>Essay</a:t>
                      </a:r>
                      <a:r>
                        <a:rPr lang="en-GB" sz="1200" b="0" baseline="0" dirty="0"/>
                        <a:t> planning. </a:t>
                      </a:r>
                    </a:p>
                    <a:p>
                      <a:r>
                        <a:rPr lang="en-GB" sz="1200" b="0" baseline="0" dirty="0"/>
                        <a:t>Speaking: Individual Research Project launch. </a:t>
                      </a:r>
                      <a:endParaRPr lang="en-GB" sz="1200" b="0" dirty="0"/>
                    </a:p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200" b="0" baseline="0" dirty="0"/>
                        <a:t>Assessment 1-Exampro: political engagement/ diversity</a:t>
                      </a:r>
                    </a:p>
                    <a:p>
                      <a:r>
                        <a:rPr lang="en-GB" sz="1200" b="0" baseline="0" dirty="0"/>
                        <a:t>Using language to promote a </a:t>
                      </a:r>
                      <a:r>
                        <a:rPr lang="en-GB" sz="1200" b="0" baseline="0" dirty="0" err="1"/>
                        <a:t>a</a:t>
                      </a:r>
                      <a:r>
                        <a:rPr lang="en-GB" sz="1200" b="0" baseline="0" dirty="0"/>
                        <a:t> cause. </a:t>
                      </a:r>
                      <a:endParaRPr lang="en-GB" sz="1200" b="0" dirty="0"/>
                    </a:p>
                    <a:p>
                      <a:r>
                        <a:rPr lang="en-GB" sz="1200" b="0" dirty="0"/>
                        <a:t>AQA Mock Papers 1/ 2/ 3inc.</a:t>
                      </a:r>
                      <a:r>
                        <a:rPr lang="en-GB" sz="1200" b="0" baseline="0" dirty="0"/>
                        <a:t> IRP</a:t>
                      </a:r>
                      <a:endParaRPr lang="en-GB" sz="1200" b="0" dirty="0"/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Assessment 2-Exampro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the future perfect and the conditional perfect</a:t>
                      </a:r>
                      <a:endParaRPr lang="fr-FR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AQA</a:t>
                      </a:r>
                      <a:r>
                        <a:rPr lang="en-GB" sz="1200" b="0" baseline="0" dirty="0"/>
                        <a:t> m</a:t>
                      </a:r>
                      <a:r>
                        <a:rPr lang="en-GB" sz="1200" b="0" dirty="0"/>
                        <a:t>ock</a:t>
                      </a:r>
                      <a:r>
                        <a:rPr lang="en-GB" sz="1200" b="0" baseline="0" dirty="0"/>
                        <a:t> exam late Feb</a:t>
                      </a:r>
                      <a:r>
                        <a:rPr lang="en-GB" sz="1200" b="1" baseline="0" dirty="0"/>
                        <a:t>. </a:t>
                      </a:r>
                      <a:r>
                        <a:rPr lang="en-GB" sz="1200" b="0" baseline="0" dirty="0"/>
                        <a:t>Papers 1/2/ 3 </a:t>
                      </a:r>
                      <a:r>
                        <a:rPr lang="en-GB" sz="1200" b="0" baseline="0" dirty="0" err="1"/>
                        <a:t>inc.</a:t>
                      </a:r>
                      <a:r>
                        <a:rPr lang="en-GB" sz="1200" b="0" baseline="0" dirty="0"/>
                        <a:t> IRP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baseline="0" dirty="0"/>
                        <a:t>Speaking: Individual Research project development</a:t>
                      </a:r>
                      <a:endParaRPr lang="en-GB" sz="1200" b="0" dirty="0"/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Assessment</a:t>
                      </a:r>
                      <a:r>
                        <a:rPr lang="en-GB" sz="1200" b="0" baseline="0" dirty="0"/>
                        <a:t> 3- </a:t>
                      </a:r>
                      <a:r>
                        <a:rPr lang="en-GB" sz="1200" b="0" baseline="0" dirty="0" err="1"/>
                        <a:t>Exampro</a:t>
                      </a:r>
                      <a:endParaRPr lang="en-GB" sz="1200" b="0" dirty="0"/>
                    </a:p>
                    <a:p>
                      <a:r>
                        <a:rPr lang="en-GB" sz="1200" b="0" dirty="0"/>
                        <a:t>Retrieval:</a:t>
                      </a:r>
                      <a:r>
                        <a:rPr lang="en-GB" sz="1200" b="0" baseline="0" dirty="0"/>
                        <a:t> summaries and comprehension questions by topic. </a:t>
                      </a:r>
                      <a:endParaRPr lang="en-GB" sz="1200" b="0" dirty="0"/>
                    </a:p>
                    <a:p>
                      <a:endParaRPr lang="en-GB" sz="1200" b="1" dirty="0"/>
                    </a:p>
                    <a:p>
                      <a:r>
                        <a:rPr lang="en-GB" sz="1200" b="0" dirty="0"/>
                        <a:t>Individual</a:t>
                      </a:r>
                      <a:r>
                        <a:rPr lang="en-GB" sz="1200" b="0" baseline="0" dirty="0"/>
                        <a:t> Research project development/ practice. </a:t>
                      </a:r>
                      <a:endParaRPr lang="en-GB" sz="1200" b="0" dirty="0"/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1824902136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Mission Statement, Employees and Hiring ...">
            <a:extLst>
              <a:ext uri="{FF2B5EF4-FFF2-40B4-BE49-F238E27FC236}">
                <a16:creationId xmlns:a16="http://schemas.microsoft.com/office/drawing/2014/main" id="{9C9E15CF-D2C8-40CB-9FD0-BDCA2D324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35" y="56467"/>
            <a:ext cx="456800" cy="45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40F49B9-2DCB-4BF6-8F97-B4D0A5A16C5B}"/>
              </a:ext>
            </a:extLst>
          </p:cNvPr>
          <p:cNvSpPr/>
          <p:nvPr/>
        </p:nvSpPr>
        <p:spPr>
          <a:xfrm>
            <a:off x="790687" y="0"/>
            <a:ext cx="8810513" cy="5248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9" tIns="36005" rIns="72009" bIns="36005" rtlCol="0" anchor="ctr"/>
          <a:lstStyle/>
          <a:p>
            <a:pPr algn="ctr"/>
            <a:r>
              <a:rPr lang="en-GB" sz="2205" b="1">
                <a:solidFill>
                  <a:schemeClr val="bg1"/>
                </a:solidFill>
              </a:rPr>
              <a:t>WALTON HIGH SCHOOL – YEAR 13 CURRICULUM OVERVIEW</a:t>
            </a:r>
          </a:p>
        </p:txBody>
      </p:sp>
    </p:spTree>
    <p:extLst>
      <p:ext uri="{BB962C8B-B14F-4D97-AF65-F5344CB8AC3E}">
        <p14:creationId xmlns:p14="http://schemas.microsoft.com/office/powerpoint/2010/main" val="744052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AA6274D-5CB0-406A-8AFB-D93342B1E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31964"/>
              </p:ext>
            </p:extLst>
          </p:nvPr>
        </p:nvGraphicFramePr>
        <p:xfrm>
          <a:off x="0" y="524897"/>
          <a:ext cx="9601202" cy="12276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949">
                  <a:extLst>
                    <a:ext uri="{9D8B030D-6E8A-4147-A177-3AD203B41FA5}">
                      <a16:colId xmlns:a16="http://schemas.microsoft.com/office/drawing/2014/main" val="1323354650"/>
                    </a:ext>
                  </a:extLst>
                </a:gridCol>
                <a:gridCol w="404949">
                  <a:extLst>
                    <a:ext uri="{9D8B030D-6E8A-4147-A177-3AD203B41FA5}">
                      <a16:colId xmlns:a16="http://schemas.microsoft.com/office/drawing/2014/main" val="229629103"/>
                    </a:ext>
                  </a:extLst>
                </a:gridCol>
                <a:gridCol w="2197826">
                  <a:extLst>
                    <a:ext uri="{9D8B030D-6E8A-4147-A177-3AD203B41FA5}">
                      <a16:colId xmlns:a16="http://schemas.microsoft.com/office/drawing/2014/main" val="2268397797"/>
                    </a:ext>
                  </a:extLst>
                </a:gridCol>
                <a:gridCol w="2197826">
                  <a:extLst>
                    <a:ext uri="{9D8B030D-6E8A-4147-A177-3AD203B41FA5}">
                      <a16:colId xmlns:a16="http://schemas.microsoft.com/office/drawing/2014/main" val="1411940593"/>
                    </a:ext>
                  </a:extLst>
                </a:gridCol>
                <a:gridCol w="2197826">
                  <a:extLst>
                    <a:ext uri="{9D8B030D-6E8A-4147-A177-3AD203B41FA5}">
                      <a16:colId xmlns:a16="http://schemas.microsoft.com/office/drawing/2014/main" val="415188477"/>
                    </a:ext>
                  </a:extLst>
                </a:gridCol>
                <a:gridCol w="2197826">
                  <a:extLst>
                    <a:ext uri="{9D8B030D-6E8A-4147-A177-3AD203B41FA5}">
                      <a16:colId xmlns:a16="http://schemas.microsoft.com/office/drawing/2014/main" val="2116589672"/>
                    </a:ext>
                  </a:extLst>
                </a:gridCol>
              </a:tblGrid>
              <a:tr h="41105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Subject</a:t>
                      </a:r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HT1</a:t>
                      </a:r>
                    </a:p>
                    <a:p>
                      <a:r>
                        <a:rPr lang="en-GB" sz="1100" b="1" dirty="0"/>
                        <a:t>(Sept-Oct)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HT2</a:t>
                      </a:r>
                    </a:p>
                    <a:p>
                      <a:r>
                        <a:rPr lang="en-GB" sz="1100" b="1" dirty="0"/>
                        <a:t>(Nov-Dec)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HT3</a:t>
                      </a:r>
                    </a:p>
                    <a:p>
                      <a:r>
                        <a:rPr lang="en-GB" sz="1100" b="1" dirty="0"/>
                        <a:t>(Jan-Feb)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HT4</a:t>
                      </a:r>
                    </a:p>
                    <a:p>
                      <a:r>
                        <a:rPr lang="en-GB" sz="1100" b="1" dirty="0"/>
                        <a:t>(March-April)</a:t>
                      </a:r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1744465016"/>
                  </a:ext>
                </a:extLst>
              </a:tr>
              <a:tr h="1546344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Forensics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</a:txBody>
                  <a:tcPr marL="72009" marR="72009" marT="36005" marB="36005" vert="vert270"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Unit 5 – Revision of the nature of crime</a:t>
                      </a:r>
                    </a:p>
                    <a:p>
                      <a:r>
                        <a:rPr lang="en-GB" sz="1200" b="0" dirty="0"/>
                        <a:t>Unit 1 – Biology Revision </a:t>
                      </a:r>
                    </a:p>
                    <a:p>
                      <a:r>
                        <a:rPr lang="en-GB" sz="1200" b="0" dirty="0"/>
                        <a:t>Unit 5 – Crime prevention and punishment</a:t>
                      </a:r>
                    </a:p>
                    <a:p>
                      <a:r>
                        <a:rPr lang="en-GB" sz="1200" b="0" dirty="0"/>
                        <a:t>Unit 6 – The legal system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Unit 3 – Revision</a:t>
                      </a:r>
                    </a:p>
                    <a:p>
                      <a:r>
                        <a:rPr lang="en-GB" sz="1200" b="0" dirty="0"/>
                        <a:t>Unit 15 – Spectroscopy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Unit 5 – Revision of the nature of crime</a:t>
                      </a:r>
                    </a:p>
                    <a:p>
                      <a:r>
                        <a:rPr lang="en-GB" sz="1200" b="0" dirty="0"/>
                        <a:t>Unit 1 – Chemistry Revision</a:t>
                      </a:r>
                    </a:p>
                    <a:p>
                      <a:r>
                        <a:rPr lang="en-GB" sz="1200" b="0" dirty="0"/>
                        <a:t>Unit 5 – The impact of crime on society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Unit 6 – Crime scene to court</a:t>
                      </a:r>
                    </a:p>
                    <a:p>
                      <a:r>
                        <a:rPr lang="en-GB" sz="1200" b="0" dirty="0"/>
                        <a:t>Unit 3 – Revision</a:t>
                      </a:r>
                    </a:p>
                    <a:p>
                      <a:r>
                        <a:rPr lang="en-GB" sz="1200" b="0" dirty="0"/>
                        <a:t>Unit 15 – Spectroscopy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Coursework resubmission and catch up</a:t>
                      </a:r>
                    </a:p>
                    <a:p>
                      <a:r>
                        <a:rPr lang="en-GB" sz="1200" b="0" dirty="0"/>
                        <a:t>Unit 1 – Physics Revision</a:t>
                      </a:r>
                    </a:p>
                    <a:p>
                      <a:r>
                        <a:rPr lang="en-GB" sz="1200" b="0" dirty="0"/>
                        <a:t>Unit 5 – Revision for January exams</a:t>
                      </a:r>
                    </a:p>
                    <a:p>
                      <a:r>
                        <a:rPr lang="en-GB" sz="1200" b="0" dirty="0"/>
                        <a:t>Unit 6 – Mock trial</a:t>
                      </a:r>
                    </a:p>
                    <a:p>
                      <a:r>
                        <a:rPr lang="en-GB" sz="1200" b="0" dirty="0"/>
                        <a:t>Unit 3 – Revision</a:t>
                      </a:r>
                    </a:p>
                    <a:p>
                      <a:r>
                        <a:rPr lang="en-GB" sz="1200" b="0" dirty="0"/>
                        <a:t>Unit 15 – Chromatography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Coursework resubmission and catch up</a:t>
                      </a:r>
                    </a:p>
                    <a:p>
                      <a:r>
                        <a:rPr lang="en-GB" sz="1200" b="0" dirty="0"/>
                        <a:t>Unit 1 – General skills Revision</a:t>
                      </a:r>
                    </a:p>
                    <a:p>
                      <a:r>
                        <a:rPr lang="en-GB" sz="1200" b="0" dirty="0"/>
                        <a:t>Unit 5 – Resit revision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dirty="0"/>
                        <a:t>Unit 6 – Coursework finalisation and submission</a:t>
                      </a:r>
                    </a:p>
                    <a:p>
                      <a:r>
                        <a:rPr lang="en-GB" sz="1200" b="0" dirty="0"/>
                        <a:t>Unit 15 – Chromatography</a:t>
                      </a:r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3663169444"/>
                  </a:ext>
                </a:extLst>
              </a:tr>
              <a:tr h="1568476">
                <a:tc rowSpan="2"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Further Maths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GB" sz="900" b="1" dirty="0"/>
                        <a:t>Main Topics</a:t>
                      </a:r>
                    </a:p>
                  </a:txBody>
                  <a:tcPr marL="72009" marR="72009" marT="36005" marB="36005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Pure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Calculus review, chain rule, product rule, quotient rule and parametric differentiation. Integration including reverse chain rule, substitution &amp; parts.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Methods in calculus including inverse trigonometric functions</a:t>
                      </a:r>
                    </a:p>
                  </a:txBody>
                  <a:tcPr marL="54007" marR="540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Pure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Hyperbolic Functions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Volumes of revolution</a:t>
                      </a:r>
                    </a:p>
                  </a:txBody>
                  <a:tcPr marL="54007" marR="540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Pure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First and second order differential equations including non homogeneous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Modelling with differential equations and simple harmonic motion</a:t>
                      </a:r>
                    </a:p>
                  </a:txBody>
                  <a:tcPr marL="54007" marR="540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Applied Option 2</a:t>
                      </a:r>
                    </a:p>
                  </a:txBody>
                  <a:tcPr marL="54007" marR="54007" marT="0" marB="0"/>
                </a:tc>
                <a:extLst>
                  <a:ext uri="{0D108BD9-81ED-4DB2-BD59-A6C34878D82A}">
                    <a16:rowId xmlns:a16="http://schemas.microsoft.com/office/drawing/2014/main" val="1702368009"/>
                  </a:ext>
                </a:extLst>
              </a:tr>
              <a:tr h="68405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/>
                        <a:t>Additional information</a:t>
                      </a:r>
                      <a:endParaRPr lang="en-GB" sz="900" b="1" dirty="0"/>
                    </a:p>
                  </a:txBody>
                  <a:tcPr marL="72009" marR="72009" marT="36005" marB="36005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Pure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Complex Numbers including De </a:t>
                      </a:r>
                      <a:r>
                        <a:rPr lang="en-GB" sz="12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Moivre’s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07" marR="540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Pure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Series &amp; polar co-ordinates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Applied Option 2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Applied Option 2</a:t>
                      </a:r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3202971335"/>
                  </a:ext>
                </a:extLst>
              </a:tr>
              <a:tr h="4493953">
                <a:tc rowSpan="2"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Geography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GB" sz="900" b="1" dirty="0"/>
                        <a:t>Human</a:t>
                      </a:r>
                    </a:p>
                  </a:txBody>
                  <a:tcPr marL="72009" marR="72009" marT="36005" marB="36005" vert="vert270"/>
                </a:tc>
                <a:tc gridSpan="2">
                  <a:txBody>
                    <a:bodyPr/>
                    <a:lstStyle/>
                    <a:p>
                      <a:r>
                        <a:rPr lang="en-GB" sz="1200" b="1" dirty="0"/>
                        <a:t>Main topics – key concepts</a:t>
                      </a:r>
                    </a:p>
                    <a:p>
                      <a:r>
                        <a:rPr lang="en-GB" sz="1200" b="1" dirty="0"/>
                        <a:t>SUPERPOWERS</a:t>
                      </a:r>
                    </a:p>
                    <a:p>
                      <a:r>
                        <a:rPr lang="en-GB" sz="1200" dirty="0"/>
                        <a:t>Geopolitical power stems from a range of human and physical characteristics of superpowers.</a:t>
                      </a:r>
                    </a:p>
                    <a:p>
                      <a:r>
                        <a:rPr lang="en-GB" sz="1200" dirty="0"/>
                        <a:t>Patterns of power change over time and can be </a:t>
                      </a:r>
                      <a:r>
                        <a:rPr lang="en-GB" sz="1200" dirty="0" err="1"/>
                        <a:t>uni</a:t>
                      </a:r>
                      <a:r>
                        <a:rPr lang="en-GB" sz="1200" dirty="0"/>
                        <a:t>-, bi- or multi-polar.</a:t>
                      </a:r>
                    </a:p>
                    <a:p>
                      <a:r>
                        <a:rPr lang="en-GB" sz="1200" dirty="0"/>
                        <a:t>Emerging powers vary in their influence on people and the physical environment, which can change rapidly over time.</a:t>
                      </a:r>
                    </a:p>
                    <a:p>
                      <a:r>
                        <a:rPr lang="en-GB" sz="1200" dirty="0"/>
                        <a:t>Superpowers have a significant influence over the global economic system.</a:t>
                      </a:r>
                    </a:p>
                    <a:p>
                      <a:r>
                        <a:rPr lang="en-GB" sz="1200" dirty="0"/>
                        <a:t>Superpowers and emerging nations play a key role in international decision making concerning people and the physical environment.</a:t>
                      </a:r>
                    </a:p>
                    <a:p>
                      <a:r>
                        <a:rPr lang="en-GB" sz="1200" dirty="0"/>
                        <a:t>Global concerns about the physical environment are disproportionately influenced by superpower actions.</a:t>
                      </a:r>
                    </a:p>
                    <a:p>
                      <a:r>
                        <a:rPr lang="en-GB" sz="1200" dirty="0"/>
                        <a:t>Global influence is contested in a number of different economic, environmental and political spheres.</a:t>
                      </a:r>
                    </a:p>
                    <a:p>
                      <a:r>
                        <a:rPr lang="en-GB" sz="1200" dirty="0"/>
                        <a:t>Developing nations have changing relationships with superpowers with consequences for people and the physical environment.</a:t>
                      </a:r>
                    </a:p>
                    <a:p>
                      <a:r>
                        <a:rPr lang="en-GB" sz="1200" dirty="0"/>
                        <a:t>Existing superpowers face ongoing economic restructuring, which challenges their power.</a:t>
                      </a:r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b="1" dirty="0"/>
                        <a:t>HUMAN RIGHTS,HEALTH AND INTERVENTION</a:t>
                      </a:r>
                    </a:p>
                    <a:p>
                      <a:r>
                        <a:rPr lang="en-GB" sz="1200" dirty="0"/>
                        <a:t>Concepts of human development are complex and contested.</a:t>
                      </a:r>
                    </a:p>
                    <a:p>
                      <a:r>
                        <a:rPr lang="en-GB" sz="1200" dirty="0"/>
                        <a:t>There are notable variations in human health and life expectancy.</a:t>
                      </a:r>
                    </a:p>
                    <a:p>
                      <a:r>
                        <a:rPr lang="en-GB" sz="1200" dirty="0"/>
                        <a:t>Governments and International Government Organisations play a significant role in defining development targets and policies.</a:t>
                      </a:r>
                    </a:p>
                    <a:p>
                      <a:r>
                        <a:rPr lang="en-GB" sz="1200" dirty="0"/>
                        <a:t>Human rights have become important aspects of both international law and international agreements.</a:t>
                      </a:r>
                    </a:p>
                    <a:p>
                      <a:r>
                        <a:rPr lang="en-GB" sz="1200" dirty="0"/>
                        <a:t>There are significant differences between countries in both their definitions and protection of human rights.</a:t>
                      </a:r>
                    </a:p>
                    <a:p>
                      <a:r>
                        <a:rPr lang="en-GB" sz="1200" dirty="0"/>
                        <a:t>There are significant variations in human rights within countries, which are reflected in different levels of social development.</a:t>
                      </a:r>
                      <a:endParaRPr lang="en-GB" sz="1200" b="1" dirty="0"/>
                    </a:p>
                    <a:p>
                      <a:r>
                        <a:rPr lang="en-GB" sz="1200" dirty="0"/>
                        <a:t>There are different forms of geopolitical intervention in defence of human rights.</a:t>
                      </a:r>
                    </a:p>
                    <a:p>
                      <a:r>
                        <a:rPr lang="en-GB" sz="1200" dirty="0"/>
                        <a:t>Some development is focused on improving both human rights and human welfare but other development has very negative environmental and cultural impacts.</a:t>
                      </a:r>
                    </a:p>
                    <a:p>
                      <a:r>
                        <a:rPr lang="en-GB" sz="1200" dirty="0"/>
                        <a:t>Military aid and both direct and indirect military intervention are frequently justified in terms of human rights.</a:t>
                      </a:r>
                    </a:p>
                    <a:p>
                      <a:r>
                        <a:rPr lang="en-GB" sz="1200" dirty="0"/>
                        <a:t>There are several ways of measuring the success of geopolitical interventions.</a:t>
                      </a:r>
                    </a:p>
                    <a:p>
                      <a:r>
                        <a:rPr lang="en-GB" sz="1200" dirty="0"/>
                        <a:t>Development aid has a mixed record of success.</a:t>
                      </a:r>
                    </a:p>
                    <a:p>
                      <a:r>
                        <a:rPr lang="en-GB" sz="1200" dirty="0"/>
                        <a:t>Military interventions, both direct and indirect, have a mixed record of success.</a:t>
                      </a:r>
                      <a:endParaRPr lang="en-GB" sz="1200" b="1" dirty="0"/>
                    </a:p>
                    <a:p>
                      <a:r>
                        <a:rPr lang="en-GB" sz="1200" b="1" dirty="0"/>
                        <a:t>PAPER 3 PREP</a:t>
                      </a:r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365830"/>
                  </a:ext>
                </a:extLst>
              </a:tr>
              <a:tr h="357282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/>
                        <a:t>P</a:t>
                      </a:r>
                      <a:r>
                        <a:rPr lang="en-GB" sz="900" b="1" dirty="0"/>
                        <a:t>physical</a:t>
                      </a:r>
                    </a:p>
                  </a:txBody>
                  <a:tcPr marL="72009" marR="72009" marT="36005" marB="36005" vert="vert270"/>
                </a:tc>
                <a:tc gridSpan="2">
                  <a:txBody>
                    <a:bodyPr/>
                    <a:lstStyle/>
                    <a:p>
                      <a:r>
                        <a:rPr lang="en-GB" sz="1200" b="1" dirty="0"/>
                        <a:t>Main topics key concepts</a:t>
                      </a:r>
                    </a:p>
                    <a:p>
                      <a:r>
                        <a:rPr lang="en-GB" sz="1200" b="1" dirty="0"/>
                        <a:t>WATER</a:t>
                      </a:r>
                    </a:p>
                    <a:p>
                      <a:r>
                        <a:rPr lang="en-GB" sz="1200" dirty="0"/>
                        <a:t>The global hydrological cycle is of enormous importance to life on earth.</a:t>
                      </a:r>
                    </a:p>
                    <a:p>
                      <a:r>
                        <a:rPr lang="en-GB" sz="1200" dirty="0"/>
                        <a:t>The drainage basin is an open system within the global hydrological cycle.</a:t>
                      </a:r>
                    </a:p>
                    <a:p>
                      <a:r>
                        <a:rPr lang="en-GB" sz="1200" dirty="0"/>
                        <a:t>The hydrological cycle influences water budgets and river systems at a local scale.</a:t>
                      </a:r>
                    </a:p>
                    <a:p>
                      <a:r>
                        <a:rPr lang="en-GB" sz="1200" dirty="0"/>
                        <a:t>Deficits within the hydrological cycle result from physical processes but can have significant impacts.</a:t>
                      </a:r>
                    </a:p>
                    <a:p>
                      <a:r>
                        <a:rPr lang="en-GB" sz="1200" dirty="0"/>
                        <a:t>Surpluses within the hydrological cycle can lead to flooding, with significant impacts for people.</a:t>
                      </a:r>
                    </a:p>
                    <a:p>
                      <a:r>
                        <a:rPr lang="en-GB" sz="1200" dirty="0"/>
                        <a:t>Climate change may have significant impacts on the hydrological cycle globally and locally.</a:t>
                      </a:r>
                    </a:p>
                    <a:p>
                      <a:r>
                        <a:rPr lang="en-GB" sz="1200" dirty="0"/>
                        <a:t>There are physical causes and human causes of water insecurity.</a:t>
                      </a:r>
                    </a:p>
                    <a:p>
                      <a:r>
                        <a:rPr lang="en-GB" sz="1200" dirty="0"/>
                        <a:t>There are consequences and risks associated with water insecurity.</a:t>
                      </a:r>
                    </a:p>
                    <a:p>
                      <a:r>
                        <a:rPr lang="en-GB" sz="1200" dirty="0"/>
                        <a:t>There are different approaches to managing water supply, some more sustainable than others.</a:t>
                      </a:r>
                      <a:endParaRPr lang="en-GB" sz="1200" b="1" dirty="0"/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b="1" dirty="0"/>
                        <a:t>CARBON</a:t>
                      </a:r>
                    </a:p>
                    <a:p>
                      <a:r>
                        <a:rPr lang="en-GB" sz="1200" dirty="0"/>
                        <a:t>Most global carbon is locked in terrestrial stores as part of the long-term geological cycle.</a:t>
                      </a:r>
                    </a:p>
                    <a:p>
                      <a:r>
                        <a:rPr lang="en-GB" sz="1200" dirty="0"/>
                        <a:t>Biological processes sequester carbon on land and in the oceans on shorter timescales.</a:t>
                      </a:r>
                    </a:p>
                    <a:p>
                      <a:r>
                        <a:rPr lang="en-GB" sz="1200" dirty="0"/>
                        <a:t>A balanced carbon cycle is important in sustaining other earth systems but is increasingly altered by human activities.</a:t>
                      </a:r>
                    </a:p>
                    <a:p>
                      <a:r>
                        <a:rPr lang="en-GB" sz="1200" dirty="0"/>
                        <a:t>Energy security is a key goal for countries, with most relying on fossil fuels.</a:t>
                      </a:r>
                    </a:p>
                    <a:p>
                      <a:r>
                        <a:rPr lang="en-GB" sz="1200" dirty="0"/>
                        <a:t>Reliance on fossil fuels to drive economic development is still the global norm.</a:t>
                      </a:r>
                    </a:p>
                    <a:p>
                      <a:r>
                        <a:rPr lang="en-GB" sz="1200" dirty="0"/>
                        <a:t>There are alternatives to fossil fuels but each has costs and benefits.</a:t>
                      </a:r>
                    </a:p>
                    <a:p>
                      <a:r>
                        <a:rPr lang="en-GB" sz="1200" dirty="0"/>
                        <a:t>Biological carbon cycles and the water cycle are threatened by human activity.</a:t>
                      </a:r>
                    </a:p>
                    <a:p>
                      <a:r>
                        <a:rPr lang="en-GB" sz="1200" dirty="0"/>
                        <a:t>There are implications for human wellbeing from the degradation of the water and carbon cycles.</a:t>
                      </a:r>
                    </a:p>
                    <a:p>
                      <a:r>
                        <a:rPr lang="en-GB" sz="1200" dirty="0"/>
                        <a:t>Further planetary warming risks large-scale release of stored carbon, requiring responses from different players at different scales.</a:t>
                      </a:r>
                      <a:endParaRPr lang="en-GB" sz="1200" b="1" dirty="0"/>
                    </a:p>
                    <a:p>
                      <a:r>
                        <a:rPr lang="en-GB" sz="1200" b="1" dirty="0"/>
                        <a:t>PAPER 3 PREP</a:t>
                      </a:r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99456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Mission Statement, Employees and Hiring ...">
            <a:extLst>
              <a:ext uri="{FF2B5EF4-FFF2-40B4-BE49-F238E27FC236}">
                <a16:creationId xmlns:a16="http://schemas.microsoft.com/office/drawing/2014/main" id="{9C9E15CF-D2C8-40CB-9FD0-BDCA2D324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35" y="56467"/>
            <a:ext cx="456800" cy="45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40F49B9-2DCB-4BF6-8F97-B4D0A5A16C5B}"/>
              </a:ext>
            </a:extLst>
          </p:cNvPr>
          <p:cNvSpPr/>
          <p:nvPr/>
        </p:nvSpPr>
        <p:spPr>
          <a:xfrm>
            <a:off x="790687" y="0"/>
            <a:ext cx="8810513" cy="5248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5" b="1" dirty="0">
                <a:solidFill>
                  <a:schemeClr val="bg1"/>
                </a:solidFill>
              </a:rPr>
              <a:t>WALTON HIGH SCHOOL – YEAR 13 CURRICULUM OVERVIEW</a:t>
            </a:r>
          </a:p>
        </p:txBody>
      </p:sp>
    </p:spTree>
    <p:extLst>
      <p:ext uri="{BB962C8B-B14F-4D97-AF65-F5344CB8AC3E}">
        <p14:creationId xmlns:p14="http://schemas.microsoft.com/office/powerpoint/2010/main" val="3728129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AA6274D-5CB0-406A-8AFB-D93342B1E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734131"/>
              </p:ext>
            </p:extLst>
          </p:nvPr>
        </p:nvGraphicFramePr>
        <p:xfrm>
          <a:off x="0" y="524898"/>
          <a:ext cx="9601202" cy="12276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1129">
                  <a:extLst>
                    <a:ext uri="{9D8B030D-6E8A-4147-A177-3AD203B41FA5}">
                      <a16:colId xmlns:a16="http://schemas.microsoft.com/office/drawing/2014/main" val="1323354650"/>
                    </a:ext>
                  </a:extLst>
                </a:gridCol>
                <a:gridCol w="401129">
                  <a:extLst>
                    <a:ext uri="{9D8B030D-6E8A-4147-A177-3AD203B41FA5}">
                      <a16:colId xmlns:a16="http://schemas.microsoft.com/office/drawing/2014/main" val="229629103"/>
                    </a:ext>
                  </a:extLst>
                </a:gridCol>
                <a:gridCol w="2199736">
                  <a:extLst>
                    <a:ext uri="{9D8B030D-6E8A-4147-A177-3AD203B41FA5}">
                      <a16:colId xmlns:a16="http://schemas.microsoft.com/office/drawing/2014/main" val="2268397797"/>
                    </a:ext>
                  </a:extLst>
                </a:gridCol>
                <a:gridCol w="2199736">
                  <a:extLst>
                    <a:ext uri="{9D8B030D-6E8A-4147-A177-3AD203B41FA5}">
                      <a16:colId xmlns:a16="http://schemas.microsoft.com/office/drawing/2014/main" val="1411940593"/>
                    </a:ext>
                  </a:extLst>
                </a:gridCol>
                <a:gridCol w="2199736">
                  <a:extLst>
                    <a:ext uri="{9D8B030D-6E8A-4147-A177-3AD203B41FA5}">
                      <a16:colId xmlns:a16="http://schemas.microsoft.com/office/drawing/2014/main" val="415188477"/>
                    </a:ext>
                  </a:extLst>
                </a:gridCol>
                <a:gridCol w="2199736">
                  <a:extLst>
                    <a:ext uri="{9D8B030D-6E8A-4147-A177-3AD203B41FA5}">
                      <a16:colId xmlns:a16="http://schemas.microsoft.com/office/drawing/2014/main" val="2116589672"/>
                    </a:ext>
                  </a:extLst>
                </a:gridCol>
              </a:tblGrid>
              <a:tr h="430179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Subject</a:t>
                      </a:r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endParaRPr lang="en-GB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HT1</a:t>
                      </a:r>
                    </a:p>
                    <a:p>
                      <a:r>
                        <a:rPr lang="en-GB" sz="1100" b="1" dirty="0"/>
                        <a:t>(Sept-Oct)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100" b="1"/>
                        <a:t>HT2</a:t>
                      </a:r>
                    </a:p>
                    <a:p>
                      <a:r>
                        <a:rPr lang="en-GB" sz="1100" b="1"/>
                        <a:t>(Nov-Dec)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100" b="1"/>
                        <a:t>HT3</a:t>
                      </a:r>
                    </a:p>
                    <a:p>
                      <a:r>
                        <a:rPr lang="en-GB" sz="1100" b="1"/>
                        <a:t>(Jan-Feb)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100" b="1"/>
                        <a:t>HT4</a:t>
                      </a:r>
                    </a:p>
                    <a:p>
                      <a:r>
                        <a:rPr lang="en-GB" sz="1100" b="1"/>
                        <a:t>(March-April)</a:t>
                      </a:r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1744465016"/>
                  </a:ext>
                </a:extLst>
              </a:tr>
              <a:tr h="1428161">
                <a:tc rowSpan="2">
                  <a:txBody>
                    <a:bodyPr/>
                    <a:lstStyle/>
                    <a:p>
                      <a:pPr algn="ctr"/>
                      <a:r>
                        <a:rPr lang="en-GB" sz="2200"/>
                        <a:t>German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Multiculturalism</a:t>
                      </a:r>
                      <a:r>
                        <a:rPr lang="en-GB" sz="1200" b="0" baseline="0" dirty="0"/>
                        <a:t> in German-speaking society – Integration</a:t>
                      </a:r>
                    </a:p>
                    <a:p>
                      <a:endParaRPr lang="en-GB" sz="1200" b="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Literary texts and films</a:t>
                      </a:r>
                    </a:p>
                    <a:p>
                      <a:r>
                        <a:rPr lang="de-DE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Friedrich Dürrenmatt - </a:t>
                      </a:r>
                      <a:endParaRPr lang="en-GB" sz="1200" b="0" dirty="0">
                        <a:effectLst/>
                      </a:endParaRPr>
                    </a:p>
                    <a:p>
                      <a:r>
                        <a:rPr lang="de-DE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Besuch der alten Dame</a:t>
                      </a:r>
                      <a:endParaRPr lang="en-GB" sz="1200" b="0" dirty="0"/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Multiculturalism</a:t>
                      </a:r>
                      <a:r>
                        <a:rPr lang="en-GB" sz="1200" b="0" baseline="0" dirty="0"/>
                        <a:t> in German-speaking society – Racism</a:t>
                      </a:r>
                    </a:p>
                    <a:p>
                      <a:endParaRPr lang="en-GB" sz="12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Aspects of political life in the German-speaking world – </a:t>
                      </a:r>
                      <a:r>
                        <a:rPr lang="de-DE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Germany and the European Union</a:t>
                      </a:r>
                      <a:endParaRPr lang="en-GB" sz="1200" b="0" dirty="0"/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Aspects of political life in the German-speaking world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German unification and the consequences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Politics</a:t>
                      </a:r>
                      <a:r>
                        <a:rPr lang="en-GB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Youth</a:t>
                      </a: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Revision of </a:t>
                      </a: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Literary texts and films</a:t>
                      </a:r>
                      <a:endParaRPr lang="en-GB" sz="1200" b="0" dirty="0">
                        <a:effectLst/>
                      </a:endParaRPr>
                    </a:p>
                    <a:p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Good bye Lenin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Besuch der alten Dame</a:t>
                      </a: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Planning/ Preparation</a:t>
                      </a:r>
                      <a:endParaRPr lang="en-GB" sz="1200" b="0" dirty="0">
                        <a:effectLst/>
                      </a:endParaRPr>
                    </a:p>
                    <a:p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IRP</a:t>
                      </a:r>
                      <a:endParaRPr lang="en-GB" sz="1200" b="1" dirty="0"/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627657364"/>
                  </a:ext>
                </a:extLst>
              </a:tr>
              <a:tr h="14281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Additional information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Planning discussions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Talking about priorities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Developing essay technique and writing skills</a:t>
                      </a:r>
                      <a:r>
                        <a:rPr lang="en-GB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Critical skills </a:t>
                      </a:r>
                      <a:endParaRPr lang="en-GB" sz="1200" b="1" dirty="0"/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Translating</a:t>
                      </a:r>
                      <a:r>
                        <a:rPr lang="en-GB" sz="1200" b="0" baseline="0" dirty="0"/>
                        <a:t> English into German </a:t>
                      </a:r>
                    </a:p>
                    <a:p>
                      <a:endParaRPr lang="en-GB" sz="1200" b="0" baseline="0" dirty="0"/>
                    </a:p>
                    <a:p>
                      <a:r>
                        <a:rPr lang="en-GB" sz="1200" b="0" baseline="0" dirty="0"/>
                        <a:t>Varying vocabulary Expanding a discussion</a:t>
                      </a:r>
                      <a:endParaRPr lang="en-GB" sz="1200" b="0" dirty="0"/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Planning</a:t>
                      </a:r>
                      <a:r>
                        <a:rPr lang="en-GB" sz="1200" b="0" baseline="0" dirty="0"/>
                        <a:t> an essay</a:t>
                      </a:r>
                    </a:p>
                    <a:p>
                      <a:endParaRPr lang="en-GB" sz="1200" b="0" baseline="0" dirty="0"/>
                    </a:p>
                    <a:p>
                      <a:r>
                        <a:rPr lang="en-GB" sz="1200" b="0" baseline="0" dirty="0"/>
                        <a:t>Expressing criticism tactfully</a:t>
                      </a:r>
                    </a:p>
                    <a:p>
                      <a:r>
                        <a:rPr lang="en-GB" sz="1200" b="0" baseline="0" dirty="0"/>
                        <a:t>Expressing approval and disapproval</a:t>
                      </a:r>
                    </a:p>
                    <a:p>
                      <a:r>
                        <a:rPr lang="en-GB" sz="1200" b="0" baseline="0" dirty="0"/>
                        <a:t>Using language to promote a cause</a:t>
                      </a:r>
                      <a:endParaRPr lang="en-GB" sz="1200" b="0" dirty="0"/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Developing essay technique and writing skills - Critical skills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Speaking  skills - stimulus card and independent research project</a:t>
                      </a:r>
                      <a:endParaRPr lang="en-GB" sz="1200" b="1" dirty="0"/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552443569"/>
                  </a:ext>
                </a:extLst>
              </a:tr>
              <a:tr h="721968">
                <a:tc rowSpan="2">
                  <a:txBody>
                    <a:bodyPr/>
                    <a:lstStyle/>
                    <a:p>
                      <a:pPr algn="ctr"/>
                      <a:r>
                        <a:rPr lang="en-GB" sz="2200"/>
                        <a:t>History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</a:txBody>
                  <a:tcPr marL="72009" marR="72009" marT="36005" marB="36005" vert="vert270"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German Nationalism 1789-1919</a:t>
                      </a:r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pPr algn="l" rtl="0" fontAlgn="base"/>
                      <a:endParaRPr lang="en-GB" b="0" i="0" dirty="0">
                        <a:effectLst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German Nationalism 1789-1919</a:t>
                      </a:r>
                    </a:p>
                    <a:p>
                      <a:pPr algn="l" rtl="0" fontAlgn="base"/>
                      <a:endParaRPr lang="en-GB" sz="1200" b="0" i="0" dirty="0">
                        <a:effectLst/>
                      </a:endParaRPr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pPr algn="l" rtl="0" fontAlgn="base"/>
                      <a:endParaRPr lang="en-GB" b="0" i="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711377"/>
                  </a:ext>
                </a:extLst>
              </a:tr>
              <a:tr h="220079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Additional information</a:t>
                      </a:r>
                    </a:p>
                  </a:txBody>
                  <a:tcPr marL="72009" marR="72009" marT="36005" marB="36005" vert="vert270" anchor="ctr"/>
                </a:tc>
                <a:tc gridSpan="2">
                  <a:txBody>
                    <a:bodyPr/>
                    <a:lstStyle/>
                    <a:p>
                      <a:r>
                        <a:rPr lang="en-GB" sz="1200" b="0" dirty="0"/>
                        <a:t>The French Revolution and Impact</a:t>
                      </a:r>
                    </a:p>
                    <a:p>
                      <a:r>
                        <a:rPr lang="en-GB" sz="1200" b="0" dirty="0"/>
                        <a:t>The Birth of Liberalism</a:t>
                      </a:r>
                    </a:p>
                    <a:p>
                      <a:r>
                        <a:rPr lang="en-GB" sz="1200" b="0" dirty="0"/>
                        <a:t>1848 Revolution and Impact</a:t>
                      </a:r>
                    </a:p>
                    <a:p>
                      <a:r>
                        <a:rPr lang="en-GB" sz="1200" b="0" dirty="0"/>
                        <a:t>Bismarck’s Germany</a:t>
                      </a:r>
                    </a:p>
                    <a:p>
                      <a:r>
                        <a:rPr lang="en-GB" sz="1200" b="0" dirty="0"/>
                        <a:t>The Seven Weeks’ War</a:t>
                      </a:r>
                    </a:p>
                    <a:p>
                      <a:r>
                        <a:rPr lang="en-GB" sz="1200" b="0" dirty="0"/>
                        <a:t>The Constitutional Impact of The War</a:t>
                      </a:r>
                    </a:p>
                    <a:p>
                      <a:r>
                        <a:rPr lang="en-GB" sz="1200" b="0" dirty="0"/>
                        <a:t>Relations with France</a:t>
                      </a:r>
                    </a:p>
                    <a:p>
                      <a:r>
                        <a:rPr lang="en-GB" sz="1200" b="0" dirty="0"/>
                        <a:t>The Franco Prussian War</a:t>
                      </a:r>
                    </a:p>
                    <a:p>
                      <a:r>
                        <a:rPr lang="en-GB" sz="1200" b="0" dirty="0"/>
                        <a:t>The Impact and Limit of Unification</a:t>
                      </a:r>
                    </a:p>
                    <a:p>
                      <a:r>
                        <a:rPr lang="en-GB" sz="1200" b="0" dirty="0"/>
                        <a:t>The Domestic and Foreign Policy of Bismarck</a:t>
                      </a:r>
                    </a:p>
                    <a:p>
                      <a:r>
                        <a:rPr lang="en-GB" sz="1200" b="0" dirty="0"/>
                        <a:t>Who Was Wilhelm?</a:t>
                      </a:r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Wilhelm’s Foreign Policy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Who Was In Charge in Wilhelm’s Nation?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Social and Economic Issues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The Growth of Radical Nationalism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The First World War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Why did Germany Not Collapse Into Revolution?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The Birth of Weimar Germany</a:t>
                      </a:r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384588"/>
                  </a:ext>
                </a:extLst>
              </a:tr>
              <a:tr h="1096879">
                <a:tc rowSpan="3"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Mathematics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Teacher 1</a:t>
                      </a:r>
                      <a:endParaRPr lang="en-GB" sz="1200" b="1" dirty="0"/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C2 Functions and graphs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C8 </a:t>
                      </a:r>
                      <a:r>
                        <a:rPr lang="en-US" sz="1200" b="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Parametrics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C8 </a:t>
                      </a:r>
                      <a:r>
                        <a:rPr lang="en-US" sz="1200" b="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Parametrics</a:t>
                      </a:r>
                      <a:endParaRPr lang="en-US" sz="12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C9 Differentiation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C9 Differentiation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C10 Numeric Methods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SM17 Applications of forces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SM8 Further kinematics</a:t>
                      </a:r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1773983668"/>
                  </a:ext>
                </a:extLst>
              </a:tr>
              <a:tr h="10968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Teacher 2</a:t>
                      </a:r>
                      <a:endParaRPr lang="en-GB" sz="1200" b="1" dirty="0"/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200" b="0" dirty="0">
                          <a:latin typeface="+mn-lt"/>
                        </a:rPr>
                        <a:t>C5 Radians</a:t>
                      </a:r>
                    </a:p>
                    <a:p>
                      <a:pPr rtl="0" fontAlgn="base"/>
                      <a:r>
                        <a:rPr lang="en-US" sz="1200" b="0" dirty="0">
                          <a:latin typeface="+mn-lt"/>
                        </a:rPr>
                        <a:t>C6 Trig functions</a:t>
                      </a:r>
                    </a:p>
                    <a:p>
                      <a:pPr rtl="0" fontAlgn="base"/>
                      <a:r>
                        <a:rPr lang="en-US" sz="1200" b="0" dirty="0">
                          <a:latin typeface="+mn-lt"/>
                        </a:rPr>
                        <a:t>C7 Trig modelling</a:t>
                      </a:r>
                      <a:endParaRPr lang="en-GB" sz="1200" b="0" dirty="0">
                        <a:latin typeface="+mn-lt"/>
                      </a:endParaRP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C7 Trig modelling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SM1 Regression</a:t>
                      </a:r>
                      <a:endParaRPr lang="en-GB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SM2 Conditional probability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SM3 Distributions and Testing</a:t>
                      </a:r>
                      <a:endParaRPr lang="en-GB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SM3 Distributions and Testing</a:t>
                      </a:r>
                      <a:endParaRPr lang="en-GB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C12 Vectors</a:t>
                      </a:r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1145307092"/>
                  </a:ext>
                </a:extLst>
              </a:tr>
              <a:tr h="1096879">
                <a:tc vMerge="1"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Teacher 3</a:t>
                      </a:r>
                      <a:endParaRPr lang="en-GB" sz="1200" b="1" dirty="0"/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200" b="0" dirty="0">
                          <a:latin typeface="+mn-lt"/>
                        </a:rPr>
                        <a:t>C3 Sequences and series</a:t>
                      </a:r>
                    </a:p>
                    <a:p>
                      <a:pPr rtl="0" fontAlgn="base"/>
                      <a:r>
                        <a:rPr lang="en-US" sz="1200" b="0" dirty="0">
                          <a:latin typeface="+mn-lt"/>
                        </a:rPr>
                        <a:t>C4 Binomial expansion</a:t>
                      </a:r>
                      <a:endParaRPr lang="en-GB" sz="1200" b="0" dirty="0">
                        <a:latin typeface="+mn-lt"/>
                      </a:endParaRP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SM4 Moments</a:t>
                      </a:r>
                    </a:p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SM6 Projectiles</a:t>
                      </a:r>
                      <a:endParaRPr lang="en-GB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SM5 Forces and friction</a:t>
                      </a:r>
                      <a:endParaRPr lang="en-GB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C11 Integration</a:t>
                      </a:r>
                      <a:endParaRPr lang="en-GB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2504393950"/>
                  </a:ext>
                </a:extLst>
              </a:tr>
              <a:tr h="1679924">
                <a:tc rowSpan="2">
                  <a:txBody>
                    <a:bodyPr/>
                    <a:lstStyle/>
                    <a:p>
                      <a:pPr algn="ctr"/>
                      <a:r>
                        <a:rPr lang="en-GB" sz="2200"/>
                        <a:t>Media Studies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NEA creating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Videogames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Film Industry - Media industries, Economic and historical contexts</a:t>
                      </a:r>
                      <a:endParaRPr lang="en-GB" sz="1200" dirty="0"/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NEA Creating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Long Form TV Drama – Industry and Audience, production context, theory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Film Industry - Media industries, Economic and historical contexts, continued</a:t>
                      </a:r>
                      <a:endParaRPr lang="en-GB" sz="1200" b="1" dirty="0"/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News – Industry and Audience, context, theory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Theory retrieval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NEA - Finalising</a:t>
                      </a:r>
                      <a:endParaRPr lang="en-GB" sz="1200" b="1" dirty="0"/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Revision of all topics alongside practice questions. </a:t>
                      </a:r>
                    </a:p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  <a:p>
                      <a:endParaRPr lang="en-GB" sz="1200" b="1" dirty="0"/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2483131141"/>
                  </a:ext>
                </a:extLst>
              </a:tr>
              <a:tr h="10968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Additional information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Draft Deadline of NEA with Peer and Teacher Feedback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Final review of NEA Product 1 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Final review of NEA Product 2 and submission. </a:t>
                      </a:r>
                    </a:p>
                    <a:p>
                      <a:endParaRPr lang="en-GB" sz="1200" b="1" dirty="0"/>
                    </a:p>
                    <a:p>
                      <a:r>
                        <a:rPr lang="en-GB" sz="1200" b="1" dirty="0">
                          <a:hlinkClick r:id="rId2"/>
                        </a:rPr>
                        <a:t>Useful Theory Summary</a:t>
                      </a:r>
                      <a:endParaRPr lang="en-GB" sz="1200" b="1" dirty="0"/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hlinkClick r:id="rId3"/>
                        </a:rPr>
                        <a:t>Link to Revision Guide</a:t>
                      </a:r>
                      <a:endParaRPr lang="en-GB" sz="1200" b="1" dirty="0"/>
                    </a:p>
                    <a:p>
                      <a:endParaRPr lang="en-GB" sz="1200" b="1" dirty="0"/>
                    </a:p>
                    <a:p>
                      <a:r>
                        <a:rPr lang="en-GB" sz="1200" b="1" dirty="0"/>
                        <a:t>This is for students sitting the exam in 2025 or after.</a:t>
                      </a:r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3694329445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Mission Statement, Employees and Hiring ...">
            <a:extLst>
              <a:ext uri="{FF2B5EF4-FFF2-40B4-BE49-F238E27FC236}">
                <a16:creationId xmlns:a16="http://schemas.microsoft.com/office/drawing/2014/main" id="{9C9E15CF-D2C8-40CB-9FD0-BDCA2D324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35" y="56467"/>
            <a:ext cx="456800" cy="45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40F49B9-2DCB-4BF6-8F97-B4D0A5A16C5B}"/>
              </a:ext>
            </a:extLst>
          </p:cNvPr>
          <p:cNvSpPr/>
          <p:nvPr/>
        </p:nvSpPr>
        <p:spPr>
          <a:xfrm>
            <a:off x="790687" y="0"/>
            <a:ext cx="8810513" cy="5248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9" tIns="36005" rIns="72009" bIns="36005" rtlCol="0" anchor="ctr"/>
          <a:lstStyle/>
          <a:p>
            <a:pPr algn="ctr"/>
            <a:r>
              <a:rPr lang="en-GB" sz="2205" b="1">
                <a:solidFill>
                  <a:schemeClr val="bg1"/>
                </a:solidFill>
              </a:rPr>
              <a:t>WALTON HIGH SCHOOL – YEAR 13 CURRICULUM OVERVIEW</a:t>
            </a:r>
          </a:p>
        </p:txBody>
      </p:sp>
    </p:spTree>
    <p:extLst>
      <p:ext uri="{BB962C8B-B14F-4D97-AF65-F5344CB8AC3E}">
        <p14:creationId xmlns:p14="http://schemas.microsoft.com/office/powerpoint/2010/main" val="914696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alton High School, Stafford Mission Statement, Employees and Hiring ...">
            <a:extLst>
              <a:ext uri="{FF2B5EF4-FFF2-40B4-BE49-F238E27FC236}">
                <a16:creationId xmlns:a16="http://schemas.microsoft.com/office/drawing/2014/main" id="{9C9E15CF-D2C8-40CB-9FD0-BDCA2D324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35" y="56467"/>
            <a:ext cx="456800" cy="45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40F49B9-2DCB-4BF6-8F97-B4D0A5A16C5B}"/>
              </a:ext>
            </a:extLst>
          </p:cNvPr>
          <p:cNvSpPr/>
          <p:nvPr/>
        </p:nvSpPr>
        <p:spPr>
          <a:xfrm>
            <a:off x="790687" y="0"/>
            <a:ext cx="8810513" cy="5248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9" tIns="36005" rIns="72009" bIns="36005" rtlCol="0" anchor="ctr"/>
          <a:lstStyle/>
          <a:p>
            <a:pPr algn="ctr"/>
            <a:r>
              <a:rPr lang="en-GB" sz="2205" b="1">
                <a:solidFill>
                  <a:schemeClr val="bg1"/>
                </a:solidFill>
              </a:rPr>
              <a:t>WALTON HIGH SCHOOL – YEAR 13 CURRICULUM OVERVIEW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CDCC3C7-4AE1-7349-D43E-F3E96D9B8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139238"/>
              </p:ext>
            </p:extLst>
          </p:nvPr>
        </p:nvGraphicFramePr>
        <p:xfrm>
          <a:off x="1" y="524897"/>
          <a:ext cx="9601198" cy="837216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95369">
                  <a:extLst>
                    <a:ext uri="{9D8B030D-6E8A-4147-A177-3AD203B41FA5}">
                      <a16:colId xmlns:a16="http://schemas.microsoft.com/office/drawing/2014/main" val="2933923362"/>
                    </a:ext>
                  </a:extLst>
                </a:gridCol>
                <a:gridCol w="395369">
                  <a:extLst>
                    <a:ext uri="{9D8B030D-6E8A-4147-A177-3AD203B41FA5}">
                      <a16:colId xmlns:a16="http://schemas.microsoft.com/office/drawing/2014/main" val="1163175038"/>
                    </a:ext>
                  </a:extLst>
                </a:gridCol>
                <a:gridCol w="2199600">
                  <a:extLst>
                    <a:ext uri="{9D8B030D-6E8A-4147-A177-3AD203B41FA5}">
                      <a16:colId xmlns:a16="http://schemas.microsoft.com/office/drawing/2014/main" val="2633665493"/>
                    </a:ext>
                  </a:extLst>
                </a:gridCol>
                <a:gridCol w="2199600">
                  <a:extLst>
                    <a:ext uri="{9D8B030D-6E8A-4147-A177-3AD203B41FA5}">
                      <a16:colId xmlns:a16="http://schemas.microsoft.com/office/drawing/2014/main" val="1262337350"/>
                    </a:ext>
                  </a:extLst>
                </a:gridCol>
                <a:gridCol w="2199600">
                  <a:extLst>
                    <a:ext uri="{9D8B030D-6E8A-4147-A177-3AD203B41FA5}">
                      <a16:colId xmlns:a16="http://schemas.microsoft.com/office/drawing/2014/main" val="1382654850"/>
                    </a:ext>
                  </a:extLst>
                </a:gridCol>
                <a:gridCol w="2211660">
                  <a:extLst>
                    <a:ext uri="{9D8B030D-6E8A-4147-A177-3AD203B41FA5}">
                      <a16:colId xmlns:a16="http://schemas.microsoft.com/office/drawing/2014/main" val="3368824459"/>
                    </a:ext>
                  </a:extLst>
                </a:gridCol>
              </a:tblGrid>
              <a:tr h="37495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Subject</a:t>
                      </a:r>
                      <a:endParaRPr lang="en-GB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GB" sz="900" b="1" dirty="0"/>
                        <a:t>HT1</a:t>
                      </a:r>
                    </a:p>
                    <a:p>
                      <a:r>
                        <a:rPr lang="en-GB" sz="900" b="1" dirty="0"/>
                        <a:t>(Sept-Oct)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b="1" dirty="0"/>
                        <a:t>HT2</a:t>
                      </a:r>
                    </a:p>
                    <a:p>
                      <a:r>
                        <a:rPr lang="en-GB" sz="900" b="1" dirty="0"/>
                        <a:t>(Nov-Dec)</a:t>
                      </a:r>
                    </a:p>
                    <a:p>
                      <a:pPr algn="ctr" fontAlgn="b"/>
                      <a:endParaRPr lang="en-GB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b="1" dirty="0"/>
                        <a:t>HT3</a:t>
                      </a:r>
                    </a:p>
                    <a:p>
                      <a:r>
                        <a:rPr lang="en-GB" sz="900" b="1" dirty="0"/>
                        <a:t>(Jan-Feb)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b="1" dirty="0"/>
                        <a:t>HT4</a:t>
                      </a:r>
                    </a:p>
                    <a:p>
                      <a:r>
                        <a:rPr lang="en-GB" sz="900" b="1" dirty="0"/>
                        <a:t>(March-April)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6260425"/>
                  </a:ext>
                </a:extLst>
              </a:tr>
              <a:tr h="550369">
                <a:tc rowSpan="7"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effectLst/>
                          <a:latin typeface="+mn-lt"/>
                        </a:rPr>
                        <a:t>Music</a:t>
                      </a:r>
                    </a:p>
                  </a:txBody>
                  <a:tcPr vert="vert270" anchor="ctr"/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Year 13 Lesson 1 &amp; 2 (L.Everill)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vert="vert270" anchor="ctr"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Free Composition (20% of grade)</a:t>
                      </a:r>
                    </a:p>
                    <a:p>
                      <a:pPr algn="l" fontAlgn="ctr"/>
                      <a:r>
                        <a:rPr lang="en-US" sz="1200" u="sng" strike="noStrike" dirty="0">
                          <a:effectLst/>
                          <a:latin typeface="+mn-lt"/>
                        </a:rPr>
                        <a:t>FIRST DRAFT DEADLINE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Free Composition (20% of grade)</a:t>
                      </a:r>
                    </a:p>
                    <a:p>
                      <a:pPr algn="l" fontAlgn="ctr"/>
                      <a:r>
                        <a:rPr lang="en-US" sz="1200" u="sng" strike="noStrike" dirty="0">
                          <a:effectLst/>
                          <a:latin typeface="+mn-lt"/>
                        </a:rPr>
                        <a:t>SECOND DRAFT DEADLINE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Free Composition (20% of grade)</a:t>
                      </a:r>
                    </a:p>
                    <a:p>
                      <a:pPr algn="l" fontAlgn="ctr"/>
                      <a:r>
                        <a:rPr lang="en-US" sz="1200" u="sng" strike="noStrike" dirty="0">
                          <a:effectLst/>
                          <a:latin typeface="+mn-lt"/>
                        </a:rPr>
                        <a:t>DEADLINE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Composition Exam - 6 hours across the next 4 weeks - 4x 1.5 hours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187667"/>
                  </a:ext>
                </a:extLst>
              </a:tr>
              <a:tr h="2045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Coursework Paperwork</a:t>
                      </a:r>
                      <a:endParaRPr lang="en-GB" sz="1200" b="1" i="0" u="none" strike="noStrike" dirty="0"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302729"/>
                  </a:ext>
                </a:extLst>
              </a:tr>
              <a:tr h="4785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Solo Recital Practice Recordings - Support to improve</a:t>
                      </a:r>
                      <a:endParaRPr lang="en-GB" sz="1200" b="1" i="0" u="none" strike="noStrike" dirty="0"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74553"/>
                  </a:ext>
                </a:extLst>
              </a:tr>
              <a:tr h="477212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91" marR="2191" marT="2191" marB="0" vert="vert27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Year 13 Lesson 3 &amp; 4 (L.Everill)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Dictation - Rhythmic and Melodic Dictation (10-15 minutes each week)</a:t>
                      </a:r>
                      <a:endParaRPr lang="en-US" sz="1200" b="1" i="0" u="none" strike="noStrike"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Dictation - Rhythmic and Melodic Dictation (10-15 minutes each week)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Dictation - Rhythmic and Melodic Dictation (10-15 minutes each week)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Composition Exam - 6 hours across the next 4 weeks - 4x 1.5 hours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971803"/>
                  </a:ext>
                </a:extLst>
              </a:tr>
              <a:tr h="5924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Set Work 8 - Berlioz</a:t>
                      </a:r>
                      <a:endParaRPr lang="en-GB" sz="1200" b="1" i="0" u="none" strike="noStrike" dirty="0"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Set Work 10 - Psycho</a:t>
                      </a:r>
                      <a:endParaRPr lang="en-GB" sz="1200" b="1" i="0" u="none" strike="noStrike" dirty="0"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Set Work 12 - Vaughan Williams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Exam Practice/ Wider Listening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178017"/>
                  </a:ext>
                </a:extLst>
              </a:tr>
              <a:tr h="477212">
                <a:tc v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91" marR="2191" marT="2191" marB="0" vert="vert27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Year 13 Lesson 5 &amp; 6 (A. Freestone)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latin typeface="+mn-lt"/>
                        </a:rPr>
                        <a:t>Set Work 9 - Bach</a:t>
                      </a:r>
                      <a:endParaRPr lang="en-GB" sz="1200" b="1" i="0" u="none" strike="noStrike"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Set Work 11 - Debussy</a:t>
                      </a:r>
                      <a:endParaRPr lang="en-GB" sz="1200" b="1" i="0" u="none" strike="noStrike" dirty="0"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Set Work 13 -Stravinsky</a:t>
                      </a:r>
                      <a:endParaRPr lang="en-GB" sz="1200" b="1" i="0" u="none" strike="noStrike" dirty="0"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Composition Exam - 6 hours across the next 4 weeks - 4x 1.5 hours</a:t>
                      </a:r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659209"/>
                  </a:ext>
                </a:extLst>
              </a:tr>
              <a:tr h="615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Introduction to Composition: Technical Exercise. Practice briefs - Arrangement &amp; Bach Chorale</a:t>
                      </a:r>
                      <a:endParaRPr lang="en-GB" sz="1200" b="1" i="0" u="none" strike="noStrike" dirty="0"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Introduction to Composition: Technical Exercise. Practice briefs - Arrangement &amp; Bach Chorale</a:t>
                      </a:r>
                      <a:endParaRPr lang="en-GB" sz="1200" b="1" i="0" u="none" strike="noStrike" dirty="0"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Introduction to Composition: Technical Exercise. Practice briefs - Arrangement &amp; Bach Chorale</a:t>
                      </a:r>
                      <a:endParaRPr lang="en-GB" sz="1200" b="1" i="0" u="none" strike="noStrike" dirty="0"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u="none" strike="noStrike" dirty="0">
                          <a:effectLst/>
                          <a:latin typeface="+mn-lt"/>
                        </a:rPr>
                        <a:t>Exam Practice/ Wider Listening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028526"/>
                  </a:ext>
                </a:extLst>
              </a:tr>
              <a:tr h="2360163">
                <a:tc rowSpan="2"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PE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</a:txBody>
                  <a:tcPr marL="72009" marR="72009" marT="36005" marB="36005" vert="vert270"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Injury prevention and rehabilitation </a:t>
                      </a:r>
                    </a:p>
                    <a:p>
                      <a:r>
                        <a:rPr lang="en-GB" sz="1200" b="0" dirty="0"/>
                        <a:t>Biomechanical principles</a:t>
                      </a:r>
                    </a:p>
                    <a:p>
                      <a:r>
                        <a:rPr lang="en-GB" sz="1200" b="0" dirty="0"/>
                        <a:t>Levers</a:t>
                      </a:r>
                    </a:p>
                    <a:p>
                      <a:r>
                        <a:rPr lang="en-GB" sz="1200" b="0" dirty="0"/>
                        <a:t>Linear motion</a:t>
                      </a:r>
                    </a:p>
                    <a:p>
                      <a:endParaRPr lang="en-GB" sz="1200" b="0" dirty="0"/>
                    </a:p>
                    <a:p>
                      <a:r>
                        <a:rPr lang="en-GB" sz="1200" b="0" dirty="0"/>
                        <a:t>Group dynamics </a:t>
                      </a:r>
                    </a:p>
                    <a:p>
                      <a:r>
                        <a:rPr lang="en-GB" sz="1200" b="0" dirty="0"/>
                        <a:t>Importance of goal setting</a:t>
                      </a:r>
                    </a:p>
                    <a:p>
                      <a:r>
                        <a:rPr lang="en-GB" sz="1200" b="0" dirty="0"/>
                        <a:t>Importance of goal setting</a:t>
                      </a:r>
                    </a:p>
                    <a:p>
                      <a:endParaRPr lang="en-GB" sz="1200" b="1" dirty="0"/>
                    </a:p>
                    <a:p>
                      <a:r>
                        <a:rPr lang="en-GB" sz="1200" b="0" dirty="0"/>
                        <a:t>Sport and the law</a:t>
                      </a:r>
                    </a:p>
                    <a:p>
                      <a:r>
                        <a:rPr lang="en-GB" sz="1200" b="0" dirty="0"/>
                        <a:t>Impact of commercialisation on physical activity and sport/media</a:t>
                      </a:r>
                    </a:p>
                    <a:p>
                      <a:r>
                        <a:rPr lang="en-GB" sz="1200" b="0" dirty="0"/>
                        <a:t>The role of technology in physical activity and sport</a:t>
                      </a:r>
                    </a:p>
                    <a:p>
                      <a:endParaRPr lang="en-GB" sz="1200" b="0" dirty="0"/>
                    </a:p>
                    <a:p>
                      <a:r>
                        <a:rPr lang="en-GB" sz="1200" b="0" dirty="0"/>
                        <a:t>Mock test </a:t>
                      </a:r>
                    </a:p>
                  </a:txBody>
                  <a:tcPr marL="56707" marR="56707" marT="28354" marB="28354"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Angular motion</a:t>
                      </a:r>
                    </a:p>
                    <a:p>
                      <a:r>
                        <a:rPr lang="en-GB" sz="1200" b="0" dirty="0"/>
                        <a:t>Projectile motion</a:t>
                      </a:r>
                    </a:p>
                    <a:p>
                      <a:r>
                        <a:rPr lang="en-GB" sz="1200" b="0" dirty="0"/>
                        <a:t>Fluid motion</a:t>
                      </a:r>
                    </a:p>
                    <a:p>
                      <a:endParaRPr lang="en-GB" sz="1200" b="1" dirty="0"/>
                    </a:p>
                    <a:p>
                      <a:r>
                        <a:rPr lang="en-GB" sz="1200" b="0" dirty="0"/>
                        <a:t>Attribution theory </a:t>
                      </a:r>
                    </a:p>
                    <a:p>
                      <a:r>
                        <a:rPr lang="en-GB" sz="1200" b="0" dirty="0"/>
                        <a:t>Self efficacy and self confidence</a:t>
                      </a:r>
                    </a:p>
                    <a:p>
                      <a:r>
                        <a:rPr lang="en-GB" sz="1200" b="0" dirty="0"/>
                        <a:t>Leadership</a:t>
                      </a:r>
                    </a:p>
                  </a:txBody>
                  <a:tcPr marL="56707" marR="56707" marT="28354" marB="28354"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Year 1 &amp; 2 recap/retrieval</a:t>
                      </a:r>
                    </a:p>
                    <a:p>
                      <a:r>
                        <a:rPr lang="en-GB" sz="1200" b="0" dirty="0"/>
                        <a:t>Exam pro questions</a:t>
                      </a:r>
                    </a:p>
                    <a:p>
                      <a:r>
                        <a:rPr lang="en-GB" sz="1200" b="0" dirty="0"/>
                        <a:t>Past paper</a:t>
                      </a:r>
                    </a:p>
                    <a:p>
                      <a:endParaRPr lang="en-GB" sz="1200" b="1" dirty="0"/>
                    </a:p>
                    <a:p>
                      <a:r>
                        <a:rPr lang="en-GB" sz="1200" b="0" dirty="0"/>
                        <a:t>Mock test</a:t>
                      </a:r>
                    </a:p>
                  </a:txBody>
                  <a:tcPr marL="56707" marR="56707" marT="28354" marB="28354"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Year 1 &amp; 2 recap/retrieval</a:t>
                      </a:r>
                    </a:p>
                    <a:p>
                      <a:r>
                        <a:rPr lang="en-GB" sz="1200" b="0" dirty="0"/>
                        <a:t>Exam pro questions</a:t>
                      </a:r>
                    </a:p>
                    <a:p>
                      <a:r>
                        <a:rPr lang="en-GB" sz="1200" b="0" dirty="0"/>
                        <a:t>Past papers</a:t>
                      </a:r>
                    </a:p>
                    <a:p>
                      <a:endParaRPr lang="en-GB" sz="1200" b="1" dirty="0"/>
                    </a:p>
                    <a:p>
                      <a:r>
                        <a:rPr lang="en-GB" sz="1200" b="0" dirty="0"/>
                        <a:t>Mock test</a:t>
                      </a:r>
                    </a:p>
                  </a:txBody>
                  <a:tcPr marL="56707" marR="56707" marT="28354" marB="28354"/>
                </a:tc>
                <a:extLst>
                  <a:ext uri="{0D108BD9-81ED-4DB2-BD59-A6C34878D82A}">
                    <a16:rowId xmlns:a16="http://schemas.microsoft.com/office/drawing/2014/main" val="199035635"/>
                  </a:ext>
                </a:extLst>
              </a:tr>
              <a:tr h="615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Additional information</a:t>
                      </a:r>
                    </a:p>
                  </a:txBody>
                  <a:tcPr marL="72009" marR="72009" marT="36005" marB="36005" vert="vert2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hlinkClick r:id="rId3"/>
                        </a:rPr>
                        <a:t>AQA | A-level | Physical Education | Assessment resources</a:t>
                      </a:r>
                      <a:endParaRPr lang="en-GB" sz="1200" b="1" dirty="0"/>
                    </a:p>
                  </a:txBody>
                  <a:tcPr marL="56707" marR="56707" marT="28354" marB="2835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hlinkClick r:id="rId3"/>
                        </a:rPr>
                        <a:t>AQA | A-level | Physical Education | Assessment resources</a:t>
                      </a:r>
                      <a:endParaRPr lang="en-GB" sz="1200" b="1" dirty="0"/>
                    </a:p>
                  </a:txBody>
                  <a:tcPr marL="56707" marR="56707" marT="28354" marB="2835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hlinkClick r:id="rId3"/>
                        </a:rPr>
                        <a:t>AQA | A-level | Physical Education | Assessment resources</a:t>
                      </a:r>
                      <a:endParaRPr lang="en-GB" sz="1200" b="1" dirty="0"/>
                    </a:p>
                  </a:txBody>
                  <a:tcPr marL="56707" marR="56707" marT="28354" marB="2835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hlinkClick r:id="rId3"/>
                        </a:rPr>
                        <a:t>AQA | A-level | Physical Education | Assessment resources</a:t>
                      </a:r>
                      <a:endParaRPr lang="en-GB" sz="1200" b="1" dirty="0"/>
                    </a:p>
                  </a:txBody>
                  <a:tcPr marL="56707" marR="56707" marT="28354" marB="28354"/>
                </a:tc>
                <a:extLst>
                  <a:ext uri="{0D108BD9-81ED-4DB2-BD59-A6C34878D82A}">
                    <a16:rowId xmlns:a16="http://schemas.microsoft.com/office/drawing/2014/main" val="3943502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240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AA6274D-5CB0-406A-8AFB-D93342B1E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006776"/>
              </p:ext>
            </p:extLst>
          </p:nvPr>
        </p:nvGraphicFramePr>
        <p:xfrm>
          <a:off x="0" y="524895"/>
          <a:ext cx="9601200" cy="122767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8930">
                  <a:extLst>
                    <a:ext uri="{9D8B030D-6E8A-4147-A177-3AD203B41FA5}">
                      <a16:colId xmlns:a16="http://schemas.microsoft.com/office/drawing/2014/main" val="1323354650"/>
                    </a:ext>
                  </a:extLst>
                </a:gridCol>
                <a:gridCol w="398930">
                  <a:extLst>
                    <a:ext uri="{9D8B030D-6E8A-4147-A177-3AD203B41FA5}">
                      <a16:colId xmlns:a16="http://schemas.microsoft.com/office/drawing/2014/main" val="229629103"/>
                    </a:ext>
                  </a:extLst>
                </a:gridCol>
                <a:gridCol w="2200835">
                  <a:extLst>
                    <a:ext uri="{9D8B030D-6E8A-4147-A177-3AD203B41FA5}">
                      <a16:colId xmlns:a16="http://schemas.microsoft.com/office/drawing/2014/main" val="2268397797"/>
                    </a:ext>
                  </a:extLst>
                </a:gridCol>
                <a:gridCol w="2200835">
                  <a:extLst>
                    <a:ext uri="{9D8B030D-6E8A-4147-A177-3AD203B41FA5}">
                      <a16:colId xmlns:a16="http://schemas.microsoft.com/office/drawing/2014/main" val="1411940593"/>
                    </a:ext>
                  </a:extLst>
                </a:gridCol>
                <a:gridCol w="2200835">
                  <a:extLst>
                    <a:ext uri="{9D8B030D-6E8A-4147-A177-3AD203B41FA5}">
                      <a16:colId xmlns:a16="http://schemas.microsoft.com/office/drawing/2014/main" val="415188477"/>
                    </a:ext>
                  </a:extLst>
                </a:gridCol>
                <a:gridCol w="2200835">
                  <a:extLst>
                    <a:ext uri="{9D8B030D-6E8A-4147-A177-3AD203B41FA5}">
                      <a16:colId xmlns:a16="http://schemas.microsoft.com/office/drawing/2014/main" val="2116589672"/>
                    </a:ext>
                  </a:extLst>
                </a:gridCol>
              </a:tblGrid>
              <a:tr h="53095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Subject</a:t>
                      </a:r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endParaRPr lang="en-GB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HT1</a:t>
                      </a:r>
                    </a:p>
                    <a:p>
                      <a:r>
                        <a:rPr lang="en-GB" sz="1100" b="1" dirty="0"/>
                        <a:t>(Sept-Oct)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HT2</a:t>
                      </a:r>
                    </a:p>
                    <a:p>
                      <a:r>
                        <a:rPr lang="en-GB" sz="1100" b="1" dirty="0"/>
                        <a:t>(Nov-Dec)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HT3</a:t>
                      </a:r>
                    </a:p>
                    <a:p>
                      <a:r>
                        <a:rPr lang="en-GB" sz="1100" b="1" dirty="0"/>
                        <a:t>(Jan-Feb)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HT4</a:t>
                      </a:r>
                    </a:p>
                    <a:p>
                      <a:r>
                        <a:rPr lang="en-GB" sz="1100" b="1" dirty="0"/>
                        <a:t>(March-April)</a:t>
                      </a:r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1744465016"/>
                  </a:ext>
                </a:extLst>
              </a:tr>
              <a:tr h="7108521">
                <a:tc rowSpan="2">
                  <a:txBody>
                    <a:bodyPr/>
                    <a:lstStyle/>
                    <a:p>
                      <a:pPr algn="ctr"/>
                      <a:r>
                        <a:rPr lang="en-GB" sz="2200"/>
                        <a:t>Philosophy and Ethics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Philosophy</a:t>
                      </a:r>
                      <a:endParaRPr lang="en-GB" sz="1200" b="1" dirty="0"/>
                    </a:p>
                  </a:txBody>
                  <a:tcPr marL="72009" marR="72009" marT="36005" marB="36005" vert="vert27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Miracles (C1) – differing understandings of </a:t>
                      </a:r>
                      <a:r>
                        <a:rPr lang="en-US" sz="12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micacles</a:t>
                      </a:r>
                      <a:endParaRPr lang="en-US" sz="1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consider: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Realist and Anti-realist views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Violation of natural law or natural event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Comparison of key ideas of David Hume and Maurice Wiles on miracles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significance of these views for religion</a:t>
                      </a: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Self, death and afterlife (C1)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consider: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concepts of natural and moral evil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logical and evidential problem of evil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Responses to the problem of evil: 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Free Will Defence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Hick’s soul making theodicy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 Theodicy as presented by griffin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strengths and weaknesses of each response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Christianity and Science (C2)</a:t>
                      </a:r>
                      <a:r>
                        <a:rPr lang="en-GB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and why science has influenced Christianity and how Christianity has responded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consider: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emphasis on evidence and reason in science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Specific scientific discoveries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Science as a stimulus to Christian ethical thinking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scientific explanation has challenged Christian beliefs: 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‘God of the gaps’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Darwin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Big Bang theory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belief that science is compatible with Christianity with reference to John Polkinghorne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Christianity and the challenge of secularisation (C2)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– the challenge of </a:t>
                      </a:r>
                      <a:r>
                        <a:rPr lang="en-U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secularisation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consider: 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replacement of religion as the source of truth and moral values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rise of militant atheism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Developments in Christian thought: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Responses to materialistic secular values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McGrath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Dawkins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Emergence of new forms of expression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Emphasis on the social relevance of Christianity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9" marR="72009" marT="36005" marB="36005"/>
                </a:tc>
                <a:tc rowSpan="2"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effectLst/>
                        </a:rPr>
                        <a:t>Christianity: gender and sexuality (C2)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To consider: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Historical and social factors that have influenced Christian thinking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The changing roles of men and women in society outside of religion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The rights women are given by secular governments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Debates about female ordination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Comparison of ideas of Daphne Hampson and Rosemary Radford Reuther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Different Christian views about celibacy, marriage, homosexuality and transgender issues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200" b="1" dirty="0">
                          <a:effectLst/>
                        </a:rPr>
                        <a:t>Christianity: Christianity, migration and religious pluralism (C2)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To consider: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How migration has created multicultural societies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Christian attitudes to other faiths: Exclusivism with reference to John; Inclusivism with reference to the concept of ‘anonymous Christians’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Pluralism with reference to John Hick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Christian responses to the issues of religious expressions in society  </a:t>
                      </a:r>
                      <a:endParaRPr lang="en-GB" sz="1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9" marR="72009" marT="36005" marB="36005"/>
                </a:tc>
                <a:tc rowSpan="2"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effectLst/>
                        </a:rPr>
                        <a:t>The dialogue between Christianity and philosophy (C2)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To consider: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God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Self, death and afterlife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Sources of wisdom and authority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Religious experience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The relationship between scientific and religious discourses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The truth claims of other religions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In the process of looking at these beliefs and teachings, consider: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How far the belief is reasonable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How meaningful the statements of faith are, and for whom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How coherent the beliefs are.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dirty="0">
                          <a:effectLst/>
                        </a:rPr>
                        <a:t>The relevance of philosophical enquiry for religious faith.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effectLst/>
                        </a:rPr>
                        <a:t>The dialogue between Christianity and ethics (C2)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To consider: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Christian responses to the following approaches to moral decision making: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Deontological, with reference to Kant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Teleological with reference to Bentham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Character-based with reference to Virtue Ethics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Christian responses to: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The issues of human life and death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The issues of animal life and death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Theft and lying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Marriage and divorce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Homosexuality and transgender issues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Genetic engineering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The impact of other ethical perspectives and ethical studies on Christian views.</a:t>
                      </a:r>
                      <a:endParaRPr lang="en-GB" sz="1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627657364"/>
                  </a:ext>
                </a:extLst>
              </a:tr>
              <a:tr h="46372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Ethics</a:t>
                      </a:r>
                      <a:endParaRPr lang="en-GB" sz="1200" b="1" dirty="0"/>
                    </a:p>
                  </a:txBody>
                  <a:tcPr marL="72009" marR="72009" marT="36005" marB="36005" vert="vert270"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Introduction to meta-ethics (C1)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consider: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Divine Command Theory- right is what God commands, wrong is what God forbids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Naturalism: utilitarianism- right is what causes pleasure, wrong is what causes pain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 naturalism: Intuitionism- moral values are self-evident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strengths and weaknesses of these ideas</a:t>
                      </a:r>
                    </a:p>
                    <a:p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Free will and moral responsibility (C1)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consider: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conditions of moral responsibility: freewill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extent of moral responsibility: Libertarianism, Hard Determinism, Compatibilism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relevance of moral responsibility to reward and punishment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Conscience (C1)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consider: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Differing ideas about the nature of conscience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role of conscience in making moral decisions with reference to: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Telling lies and breaking promises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Adultery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value of conscience as a moral guide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Bentham and Kant (C1)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consider:</a:t>
                      </a:r>
                    </a:p>
                    <a:p>
                      <a:pPr lvl="0"/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Comparison of the key ideas of Bentham and Kant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far are these two ethical theories </a:t>
                      </a:r>
                      <a:endParaRPr lang="en-GB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9" marR="72009" marT="36005" marB="36005"/>
                </a:tc>
                <a:tc vMerge="1">
                  <a:txBody>
                    <a:bodyPr/>
                    <a:lstStyle/>
                    <a:p>
                      <a:pPr rtl="0" fontAlgn="base"/>
                      <a:endParaRPr lang="en-GB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9" marR="72009" marT="36005" marB="36005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552443569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Mission Statement, Employees and Hiring ...">
            <a:extLst>
              <a:ext uri="{FF2B5EF4-FFF2-40B4-BE49-F238E27FC236}">
                <a16:creationId xmlns:a16="http://schemas.microsoft.com/office/drawing/2014/main" id="{9C9E15CF-D2C8-40CB-9FD0-BDCA2D324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35" y="56467"/>
            <a:ext cx="456800" cy="45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40F49B9-2DCB-4BF6-8F97-B4D0A5A16C5B}"/>
              </a:ext>
            </a:extLst>
          </p:cNvPr>
          <p:cNvSpPr/>
          <p:nvPr/>
        </p:nvSpPr>
        <p:spPr>
          <a:xfrm>
            <a:off x="790687" y="0"/>
            <a:ext cx="8810513" cy="5248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9" tIns="36005" rIns="72009" bIns="36005" rtlCol="0" anchor="ctr"/>
          <a:lstStyle/>
          <a:p>
            <a:pPr algn="ctr"/>
            <a:r>
              <a:rPr lang="en-GB" sz="2205" b="1">
                <a:solidFill>
                  <a:schemeClr val="bg1"/>
                </a:solidFill>
              </a:rPr>
              <a:t>WALTON HIGH SCHOOL – YEAR 13 CURRICULUM OVERVIEW</a:t>
            </a:r>
          </a:p>
        </p:txBody>
      </p:sp>
    </p:spTree>
    <p:extLst>
      <p:ext uri="{BB962C8B-B14F-4D97-AF65-F5344CB8AC3E}">
        <p14:creationId xmlns:p14="http://schemas.microsoft.com/office/powerpoint/2010/main" val="536716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AA6274D-5CB0-406A-8AFB-D93342B1E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215152"/>
              </p:ext>
            </p:extLst>
          </p:nvPr>
        </p:nvGraphicFramePr>
        <p:xfrm>
          <a:off x="0" y="524897"/>
          <a:ext cx="9601200" cy="12276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4978">
                  <a:extLst>
                    <a:ext uri="{9D8B030D-6E8A-4147-A177-3AD203B41FA5}">
                      <a16:colId xmlns:a16="http://schemas.microsoft.com/office/drawing/2014/main" val="1323354650"/>
                    </a:ext>
                  </a:extLst>
                </a:gridCol>
                <a:gridCol w="394978">
                  <a:extLst>
                    <a:ext uri="{9D8B030D-6E8A-4147-A177-3AD203B41FA5}">
                      <a16:colId xmlns:a16="http://schemas.microsoft.com/office/drawing/2014/main" val="229629103"/>
                    </a:ext>
                  </a:extLst>
                </a:gridCol>
                <a:gridCol w="2202811">
                  <a:extLst>
                    <a:ext uri="{9D8B030D-6E8A-4147-A177-3AD203B41FA5}">
                      <a16:colId xmlns:a16="http://schemas.microsoft.com/office/drawing/2014/main" val="2268397797"/>
                    </a:ext>
                  </a:extLst>
                </a:gridCol>
                <a:gridCol w="2202811">
                  <a:extLst>
                    <a:ext uri="{9D8B030D-6E8A-4147-A177-3AD203B41FA5}">
                      <a16:colId xmlns:a16="http://schemas.microsoft.com/office/drawing/2014/main" val="1411940593"/>
                    </a:ext>
                  </a:extLst>
                </a:gridCol>
                <a:gridCol w="2202811">
                  <a:extLst>
                    <a:ext uri="{9D8B030D-6E8A-4147-A177-3AD203B41FA5}">
                      <a16:colId xmlns:a16="http://schemas.microsoft.com/office/drawing/2014/main" val="415188477"/>
                    </a:ext>
                  </a:extLst>
                </a:gridCol>
                <a:gridCol w="2202811">
                  <a:extLst>
                    <a:ext uri="{9D8B030D-6E8A-4147-A177-3AD203B41FA5}">
                      <a16:colId xmlns:a16="http://schemas.microsoft.com/office/drawing/2014/main" val="2116589672"/>
                    </a:ext>
                  </a:extLst>
                </a:gridCol>
              </a:tblGrid>
              <a:tr h="49363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Subject</a:t>
                      </a:r>
                    </a:p>
                  </a:txBody>
                  <a:tcPr marL="72009" marR="72009" marT="36005" marB="36005"/>
                </a:tc>
                <a:tc hMerge="1">
                  <a:txBody>
                    <a:bodyPr/>
                    <a:lstStyle/>
                    <a:p>
                      <a:endParaRPr lang="en-GB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HT1</a:t>
                      </a:r>
                    </a:p>
                    <a:p>
                      <a:r>
                        <a:rPr lang="en-GB" sz="1100" b="1" dirty="0"/>
                        <a:t>(Sept-Oct)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100" b="1"/>
                        <a:t>HT2</a:t>
                      </a:r>
                    </a:p>
                    <a:p>
                      <a:r>
                        <a:rPr lang="en-GB" sz="1100" b="1"/>
                        <a:t>(Nov-Dec)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100" b="1"/>
                        <a:t>HT3</a:t>
                      </a:r>
                    </a:p>
                    <a:p>
                      <a:r>
                        <a:rPr lang="en-GB" sz="1100" b="1"/>
                        <a:t>(Jan-Feb)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100" b="1"/>
                        <a:t>HT4</a:t>
                      </a:r>
                    </a:p>
                    <a:p>
                      <a:r>
                        <a:rPr lang="en-GB" sz="1100" b="1"/>
                        <a:t>(March-April)</a:t>
                      </a:r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1744465016"/>
                  </a:ext>
                </a:extLst>
              </a:tr>
              <a:tr h="1860469">
                <a:tc rowSpan="2"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Photography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Activities and Lifestyles</a:t>
                      </a:r>
                    </a:p>
                    <a:p>
                      <a:r>
                        <a:rPr lang="en-GB" sz="1200" b="0" dirty="0"/>
                        <a:t>Create Final Outcome(s)</a:t>
                      </a:r>
                    </a:p>
                    <a:p>
                      <a:endParaRPr lang="en-GB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Continue 1000-3000 word Personal investigation into their own practice.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Conclusion- Critique of resolved Outcome(s). 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Activities and Lifestyles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Create Final Outcome(s)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Continue 1000-3000 word Personal investigation into their own practice.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Conclusion- Critique of resolved Outcome(s). 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Examination Unit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Examination Unit</a:t>
                      </a:r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3452605256"/>
                  </a:ext>
                </a:extLst>
              </a:tr>
              <a:tr h="16899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Additional information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Resolve the Activities and Lifestyles unit with the creation of a final outcome(s). </a:t>
                      </a:r>
                    </a:p>
                    <a:p>
                      <a:endParaRPr lang="en-GB" sz="1200" b="1" dirty="0"/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Resolve the Activities and Lifestyles unit with the creation of a final outcome(s). 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The process from the Activities and Lifestyles  unit is repeated in a condensed format to answer the students chosen examination question.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The process from the Lifestyles unit is repeated in a condensed format to answer the students chosen examination question.</a:t>
                      </a:r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1363485818"/>
                  </a:ext>
                </a:extLst>
              </a:tr>
              <a:tr h="3190364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Physics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Nuclear Physics</a:t>
                      </a:r>
                    </a:p>
                    <a:p>
                      <a:r>
                        <a:rPr lang="en-GB" sz="1200" b="0" dirty="0"/>
                        <a:t>Fission and Fusion</a:t>
                      </a:r>
                    </a:p>
                    <a:p>
                      <a:r>
                        <a:rPr lang="en-GB" sz="1200" b="0" dirty="0"/>
                        <a:t>Nuclear Radii</a:t>
                      </a:r>
                    </a:p>
                    <a:p>
                      <a:r>
                        <a:rPr lang="en-GB" sz="1200" b="0" dirty="0"/>
                        <a:t>Consolidation and test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Fields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Gravitational Fields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Gravitational potential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Orbital Motion</a:t>
                      </a:r>
                    </a:p>
                    <a:p>
                      <a:r>
                        <a:rPr lang="en-GB" sz="1200" b="1" dirty="0"/>
                        <a:t>Further Mechanics</a:t>
                      </a:r>
                    </a:p>
                    <a:p>
                      <a:r>
                        <a:rPr lang="en-GB" sz="1200" b="0" dirty="0"/>
                        <a:t>Pendulums</a:t>
                      </a:r>
                    </a:p>
                    <a:p>
                      <a:r>
                        <a:rPr lang="en-GB" sz="1200" b="0" dirty="0"/>
                        <a:t>Energy and SHM</a:t>
                      </a:r>
                    </a:p>
                    <a:p>
                      <a:r>
                        <a:rPr lang="en-GB" sz="1200" b="0" dirty="0"/>
                        <a:t>Forced Vibrations</a:t>
                      </a:r>
                      <a:endParaRPr lang="en-GB" sz="1200" dirty="0"/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Astrophysics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Lenses and Telescopes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Resolving power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Classification of Stars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/>
                        <a:t>Main sequence stars</a:t>
                      </a:r>
                    </a:p>
                    <a:p>
                      <a:r>
                        <a:rPr lang="en-GB" sz="1200" b="1" dirty="0"/>
                        <a:t>Fields</a:t>
                      </a:r>
                    </a:p>
                    <a:p>
                      <a:r>
                        <a:rPr lang="en-GB" sz="1200" b="0" dirty="0"/>
                        <a:t>Field patterns</a:t>
                      </a:r>
                    </a:p>
                    <a:p>
                      <a:r>
                        <a:rPr lang="en-GB" sz="1200" b="0" dirty="0"/>
                        <a:t>Electrical field strength</a:t>
                      </a:r>
                    </a:p>
                    <a:p>
                      <a:r>
                        <a:rPr lang="en-GB" sz="1200" b="0" dirty="0"/>
                        <a:t>Electric potential</a:t>
                      </a:r>
                    </a:p>
                    <a:p>
                      <a:r>
                        <a:rPr lang="en-GB" sz="1200" b="0" dirty="0"/>
                        <a:t>Point charges </a:t>
                      </a:r>
                    </a:p>
                    <a:p>
                      <a:r>
                        <a:rPr lang="en-GB" sz="1200" b="0" dirty="0"/>
                        <a:t>Comparison of fields</a:t>
                      </a:r>
                    </a:p>
                    <a:p>
                      <a:r>
                        <a:rPr lang="en-GB" sz="1200" b="1" dirty="0"/>
                        <a:t>Thermal Physics</a:t>
                      </a:r>
                    </a:p>
                    <a:p>
                      <a:r>
                        <a:rPr lang="en-GB" sz="1200" b="0" dirty="0"/>
                        <a:t>Gas properties</a:t>
                      </a:r>
                    </a:p>
                    <a:p>
                      <a:r>
                        <a:rPr lang="en-GB" sz="1200" b="0" dirty="0"/>
                        <a:t>Kinetic theory</a:t>
                      </a:r>
                      <a:endParaRPr lang="en-GB" sz="1200" dirty="0"/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Astrophysics</a:t>
                      </a:r>
                    </a:p>
                    <a:p>
                      <a:r>
                        <a:rPr lang="en-GB" sz="1200" b="0" dirty="0"/>
                        <a:t>Black Holes</a:t>
                      </a:r>
                    </a:p>
                    <a:p>
                      <a:r>
                        <a:rPr lang="en-GB" sz="1200" b="0" dirty="0"/>
                        <a:t>Spectral Classes</a:t>
                      </a:r>
                    </a:p>
                    <a:p>
                      <a:r>
                        <a:rPr lang="en-GB" sz="1200" b="0" dirty="0"/>
                        <a:t>Doppler and Hubble</a:t>
                      </a:r>
                    </a:p>
                    <a:p>
                      <a:r>
                        <a:rPr lang="en-GB" sz="1200" b="0" dirty="0"/>
                        <a:t>Quasars</a:t>
                      </a:r>
                    </a:p>
                    <a:p>
                      <a:r>
                        <a:rPr lang="en-GB" sz="1200" b="0" dirty="0"/>
                        <a:t>CCDs</a:t>
                      </a:r>
                    </a:p>
                    <a:p>
                      <a:r>
                        <a:rPr lang="en-GB" sz="1200" b="1" dirty="0"/>
                        <a:t>Fields</a:t>
                      </a:r>
                    </a:p>
                    <a:p>
                      <a:r>
                        <a:rPr lang="en-GB" sz="1200" b="0" dirty="0"/>
                        <a:t>Magnetic fields </a:t>
                      </a:r>
                    </a:p>
                    <a:p>
                      <a:r>
                        <a:rPr lang="en-GB" sz="1200" b="0" dirty="0"/>
                        <a:t>Generating electricity</a:t>
                      </a:r>
                    </a:p>
                    <a:p>
                      <a:endParaRPr lang="en-GB" sz="1200" b="1" dirty="0"/>
                    </a:p>
                    <a:p>
                      <a:r>
                        <a:rPr lang="en-GB" sz="1200" b="1" dirty="0"/>
                        <a:t>Thermal Physics</a:t>
                      </a:r>
                    </a:p>
                    <a:p>
                      <a:r>
                        <a:rPr lang="en-GB" sz="1200" b="0" dirty="0"/>
                        <a:t>Specific and Latent heat capacity</a:t>
                      </a:r>
                    </a:p>
                    <a:p>
                      <a:r>
                        <a:rPr lang="en-GB" sz="1200" b="0" dirty="0"/>
                        <a:t>Gas Laws + practical's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 dirty="0"/>
                        <a:t>Astrophysics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dirty="0" err="1"/>
                        <a:t>Weins</a:t>
                      </a:r>
                      <a:r>
                        <a:rPr lang="en-GB" sz="1200" b="0" dirty="0"/>
                        <a:t> Law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dirty="0"/>
                        <a:t>Exoplanets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dirty="0"/>
                        <a:t>Redshift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dirty="0"/>
                        <a:t>Theories of the Universe</a:t>
                      </a:r>
                    </a:p>
                    <a:p>
                      <a:r>
                        <a:rPr lang="en-GB" sz="1200" b="1" dirty="0"/>
                        <a:t>Fields</a:t>
                      </a:r>
                    </a:p>
                    <a:p>
                      <a:r>
                        <a:rPr lang="en-GB" sz="1200" b="0" dirty="0"/>
                        <a:t>Capacitance</a:t>
                      </a:r>
                    </a:p>
                    <a:p>
                      <a:r>
                        <a:rPr lang="en-GB" sz="1200" b="1" dirty="0"/>
                        <a:t>AS Revision</a:t>
                      </a:r>
                      <a:endParaRPr lang="en-GB" sz="1200" dirty="0"/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627657364"/>
                  </a:ext>
                </a:extLst>
              </a:tr>
              <a:tr h="3190364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Product Design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</a:rPr>
                        <a:t>Y13 Mock Exam [Paper 1]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Design and Practical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NEA  coursework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Initial idea drawings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Concept modelling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Interim evaluation of model with client</a:t>
                      </a:r>
                      <a:endParaRPr lang="en-GB" sz="1200" b="0" dirty="0"/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Theory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Design Process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Human needs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Human factors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2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Design and Practical </a:t>
                      </a:r>
                      <a:endParaRPr lang="en-GB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NEA coursework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Development into final design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working scale model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Rendered, orthographic , dimensioned and exploded view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Manufacturing begins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</a:rPr>
                        <a:t>Y13 Mock Exam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FF0000"/>
                          </a:solidFill>
                        </a:rPr>
                        <a:t>[Paper 2]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Theory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Environmental, sustainability and product safety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Major developments in technology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Product life cycle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NEA coursework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Manufacture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Step by step plan / CPA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Evaluation &amp; Testing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Theory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Green Design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Patents and Design Law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NEA coursework completed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1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1" dirty="0"/>
                        <a:t>Revision for Paper 1 and Paper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1" dirty="0"/>
                        <a:t>Exam questions and Mathematics questions worked through 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200" b="1" dirty="0"/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2497711377"/>
                  </a:ext>
                </a:extLst>
              </a:tr>
              <a:tr h="1851961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Psychology</a:t>
                      </a:r>
                    </a:p>
                  </a:txBody>
                  <a:tcPr marL="72009" marR="72009" marT="36005" marB="36005" vert="vert270"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Main Topics</a:t>
                      </a:r>
                    </a:p>
                  </a:txBody>
                  <a:tcPr marL="72009" marR="72009" marT="36005" marB="36005" vert="vert27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Approaches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Research methods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Biopsychology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Issues and Debates of Approaches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Research methods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/>
                        <a:t>Biopsychology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Cognitive and Development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Aggression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Schizophrenia</a:t>
                      </a:r>
                    </a:p>
                  </a:txBody>
                  <a:tcPr marL="72009" marR="72009" marT="36005" marB="36005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Cognitive and development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Aggression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/>
                        <a:t>Schizophrenia</a:t>
                      </a:r>
                    </a:p>
                  </a:txBody>
                  <a:tcPr marL="72009" marR="72009" marT="36005" marB="36005"/>
                </a:tc>
                <a:extLst>
                  <a:ext uri="{0D108BD9-81ED-4DB2-BD59-A6C34878D82A}">
                    <a16:rowId xmlns:a16="http://schemas.microsoft.com/office/drawing/2014/main" val="2454451650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Mission Statement, Employees and Hiring ...">
            <a:extLst>
              <a:ext uri="{FF2B5EF4-FFF2-40B4-BE49-F238E27FC236}">
                <a16:creationId xmlns:a16="http://schemas.microsoft.com/office/drawing/2014/main" id="{9C9E15CF-D2C8-40CB-9FD0-BDCA2D324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35" y="56467"/>
            <a:ext cx="456800" cy="45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40F49B9-2DCB-4BF6-8F97-B4D0A5A16C5B}"/>
              </a:ext>
            </a:extLst>
          </p:cNvPr>
          <p:cNvSpPr/>
          <p:nvPr/>
        </p:nvSpPr>
        <p:spPr>
          <a:xfrm>
            <a:off x="790687" y="0"/>
            <a:ext cx="8810513" cy="5248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9" tIns="36005" rIns="72009" bIns="36005" rtlCol="0" anchor="ctr"/>
          <a:lstStyle/>
          <a:p>
            <a:pPr algn="ctr"/>
            <a:r>
              <a:rPr lang="en-GB" sz="2205" b="1">
                <a:solidFill>
                  <a:schemeClr val="bg1"/>
                </a:solidFill>
              </a:rPr>
              <a:t>WALTON HIGH SCHOOL – YEAR 13 CURRICULUM OVERVIEW</a:t>
            </a:r>
          </a:p>
        </p:txBody>
      </p:sp>
    </p:spTree>
    <p:extLst>
      <p:ext uri="{BB962C8B-B14F-4D97-AF65-F5344CB8AC3E}">
        <p14:creationId xmlns:p14="http://schemas.microsoft.com/office/powerpoint/2010/main" val="2762049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430162dc-2b4d-4a2a-a1b3-54c31ed2c8c3" xsi:nil="true"/>
    <lcf76f155ced4ddcb4097134ff3c332f xmlns="430162dc-2b4d-4a2a-a1b3-54c31ed2c8c3">
      <Terms xmlns="http://schemas.microsoft.com/office/infopath/2007/PartnerControls"/>
    </lcf76f155ced4ddcb4097134ff3c332f>
    <TaxCatchAll xmlns="e724e9b6-103b-4fec-a697-e833d3f9886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C8354F5D6F754EBA3BC724AB395CE1" ma:contentTypeVersion="14" ma:contentTypeDescription="Create a new document." ma:contentTypeScope="" ma:versionID="0996b4d8961bf1fc68b3a08079fdb352">
  <xsd:schema xmlns:xsd="http://www.w3.org/2001/XMLSchema" xmlns:xs="http://www.w3.org/2001/XMLSchema" xmlns:p="http://schemas.microsoft.com/office/2006/metadata/properties" xmlns:ns2="430162dc-2b4d-4a2a-a1b3-54c31ed2c8c3" xmlns:ns3="e724e9b6-103b-4fec-a697-e833d3f98868" targetNamespace="http://schemas.microsoft.com/office/2006/metadata/properties" ma:root="true" ma:fieldsID="5380ee39707f23286fa26add4662e5be" ns2:_="" ns3:_="">
    <xsd:import namespace="430162dc-2b4d-4a2a-a1b3-54c31ed2c8c3"/>
    <xsd:import namespace="e724e9b6-103b-4fec-a697-e833d3f988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Note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0162dc-2b4d-4a2a-a1b3-54c31ed2c8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s" ma:index="12" nillable="true" ma:displayName="Notes" ma:format="Dropdown" ma:internalName="Notes">
      <xsd:simpleType>
        <xsd:restriction base="dms:Text">
          <xsd:maxLength value="255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775d6261-6ad9-4184-b741-1f9f7240236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24e9b6-103b-4fec-a697-e833d3f9886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0a72798a-6092-4d38-a021-15100f6c20dd}" ma:internalName="TaxCatchAll" ma:showField="CatchAllData" ma:web="e724e9b6-103b-4fec-a697-e833d3f988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C704C8-5017-4CEF-811E-03281A8B9A49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430162dc-2b4d-4a2a-a1b3-54c31ed2c8c3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e724e9b6-103b-4fec-a697-e833d3f98868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696323B-3570-4196-817F-016E7DC526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66766B-E13D-497C-9F2B-4AA49C530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0162dc-2b4d-4a2a-a1b3-54c31ed2c8c3"/>
    <ds:schemaRef ds:uri="e724e9b6-103b-4fec-a697-e833d3f988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2310</TotalTime>
  <Words>5034</Words>
  <Application>Microsoft Office PowerPoint</Application>
  <PresentationFormat>A3 Paper (297x420 mm)</PresentationFormat>
  <Paragraphs>1149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M.Riley</dc:creator>
  <cp:lastModifiedBy>K.Melling</cp:lastModifiedBy>
  <cp:revision>2</cp:revision>
  <dcterms:created xsi:type="dcterms:W3CDTF">2024-01-17T09:56:20Z</dcterms:created>
  <dcterms:modified xsi:type="dcterms:W3CDTF">2024-09-23T19:56:48Z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0x01010090C8354F5D6F754EBA3BC724AB395CE1</vt:lpwstr>
  </property>
  <property fmtid="{D5CDD505-2E9C-101B-9397-08002B2CF9AE}" pid="3" name="MediaServiceImageTags">
    <vt:lpwstr/>
  </property>
</Properties>
</file>