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62" r:id="rId5"/>
    <p:sldId id="263" r:id="rId6"/>
    <p:sldId id="269" r:id="rId7"/>
    <p:sldId id="279" r:id="rId8"/>
    <p:sldId id="270" r:id="rId9"/>
    <p:sldId id="266" r:id="rId10"/>
    <p:sldId id="276" r:id="rId11"/>
    <p:sldId id="267" r:id="rId12"/>
    <p:sldId id="271" r:id="rId13"/>
    <p:sldId id="278" r:id="rId14"/>
    <p:sldId id="272" r:id="rId15"/>
    <p:sldId id="273" r:id="rId16"/>
    <p:sldId id="274" r:id="rId17"/>
    <p:sldId id="280" r:id="rId18"/>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C1242F-9420-43B9-8953-B5F69FDADCFB}" v="3" dt="2024-09-23T19:46:52.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78" autoAdjust="0"/>
    <p:restoredTop sz="93557" autoAdjust="0"/>
  </p:normalViewPr>
  <p:slideViewPr>
    <p:cSldViewPr snapToGrid="0">
      <p:cViewPr>
        <p:scale>
          <a:sx n="91" d="100"/>
          <a:sy n="91" d="100"/>
        </p:scale>
        <p:origin x="4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2616F8-1898-457F-AC96-7F7B49D42054}" type="datetimeFigureOut">
              <a:rPr lang="en-GB" smtClean="0"/>
              <a:t>23/09/2024</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0811F2-4269-4986-B9C8-C89F2F55816B}" type="slidenum">
              <a:rPr lang="en-GB" smtClean="0"/>
              <a:t>‹#›</a:t>
            </a:fld>
            <a:endParaRPr lang="en-GB"/>
          </a:p>
        </p:txBody>
      </p:sp>
    </p:spTree>
    <p:extLst>
      <p:ext uri="{BB962C8B-B14F-4D97-AF65-F5344CB8AC3E}">
        <p14:creationId xmlns:p14="http://schemas.microsoft.com/office/powerpoint/2010/main" val="3775480969"/>
      </p:ext>
    </p:extLst>
  </p:cSld>
  <p:clrMap bg1="lt1" tx1="dk1" bg2="lt2" tx2="dk2" accent1="accent1" accent2="accent2" accent3="accent3" accent4="accent4" accent5="accent5" accent6="accent6" hlink="hlink" folHlink="folHlink"/>
  <p:notesStyle>
    <a:lvl1pPr marL="0" algn="l" defTabSz="914357" rtl="0" eaLnBrk="1" latinLnBrk="0" hangingPunct="1">
      <a:defRPr sz="1200" kern="1200">
        <a:solidFill>
          <a:schemeClr val="tx1"/>
        </a:solidFill>
        <a:latin typeface="+mn-lt"/>
        <a:ea typeface="+mn-ea"/>
        <a:cs typeface="+mn-cs"/>
      </a:defRPr>
    </a:lvl1pPr>
    <a:lvl2pPr marL="457178" algn="l" defTabSz="914357" rtl="0" eaLnBrk="1" latinLnBrk="0" hangingPunct="1">
      <a:defRPr sz="1200" kern="1200">
        <a:solidFill>
          <a:schemeClr val="tx1"/>
        </a:solidFill>
        <a:latin typeface="+mn-lt"/>
        <a:ea typeface="+mn-ea"/>
        <a:cs typeface="+mn-cs"/>
      </a:defRPr>
    </a:lvl2pPr>
    <a:lvl3pPr marL="914357" algn="l" defTabSz="914357" rtl="0" eaLnBrk="1" latinLnBrk="0" hangingPunct="1">
      <a:defRPr sz="1200" kern="1200">
        <a:solidFill>
          <a:schemeClr val="tx1"/>
        </a:solidFill>
        <a:latin typeface="+mn-lt"/>
        <a:ea typeface="+mn-ea"/>
        <a:cs typeface="+mn-cs"/>
      </a:defRPr>
    </a:lvl3pPr>
    <a:lvl4pPr marL="1371536" algn="l" defTabSz="914357" rtl="0" eaLnBrk="1" latinLnBrk="0" hangingPunct="1">
      <a:defRPr sz="1200" kern="1200">
        <a:solidFill>
          <a:schemeClr val="tx1"/>
        </a:solidFill>
        <a:latin typeface="+mn-lt"/>
        <a:ea typeface="+mn-ea"/>
        <a:cs typeface="+mn-cs"/>
      </a:defRPr>
    </a:lvl4pPr>
    <a:lvl5pPr marL="1828714" algn="l" defTabSz="914357" rtl="0" eaLnBrk="1" latinLnBrk="0" hangingPunct="1">
      <a:defRPr sz="1200" kern="1200">
        <a:solidFill>
          <a:schemeClr val="tx1"/>
        </a:solidFill>
        <a:latin typeface="+mn-lt"/>
        <a:ea typeface="+mn-ea"/>
        <a:cs typeface="+mn-cs"/>
      </a:defRPr>
    </a:lvl5pPr>
    <a:lvl6pPr marL="2285892" algn="l" defTabSz="914357" rtl="0" eaLnBrk="1" latinLnBrk="0" hangingPunct="1">
      <a:defRPr sz="1200" kern="1200">
        <a:solidFill>
          <a:schemeClr val="tx1"/>
        </a:solidFill>
        <a:latin typeface="+mn-lt"/>
        <a:ea typeface="+mn-ea"/>
        <a:cs typeface="+mn-cs"/>
      </a:defRPr>
    </a:lvl6pPr>
    <a:lvl7pPr marL="2743070" algn="l" defTabSz="914357" rtl="0" eaLnBrk="1" latinLnBrk="0" hangingPunct="1">
      <a:defRPr sz="1200" kern="1200">
        <a:solidFill>
          <a:schemeClr val="tx1"/>
        </a:solidFill>
        <a:latin typeface="+mn-lt"/>
        <a:ea typeface="+mn-ea"/>
        <a:cs typeface="+mn-cs"/>
      </a:defRPr>
    </a:lvl7pPr>
    <a:lvl8pPr marL="3200249" algn="l" defTabSz="914357" rtl="0" eaLnBrk="1" latinLnBrk="0" hangingPunct="1">
      <a:defRPr sz="1200" kern="1200">
        <a:solidFill>
          <a:schemeClr val="tx1"/>
        </a:solidFill>
        <a:latin typeface="+mn-lt"/>
        <a:ea typeface="+mn-ea"/>
        <a:cs typeface="+mn-cs"/>
      </a:defRPr>
    </a:lvl8pPr>
    <a:lvl9pPr marL="3657428" algn="l" defTabSz="91435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0914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53408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697543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59273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A6BB27-8B69-4479-B247-EF6FA0076BC4}"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76859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359693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A6BB27-8B69-4479-B247-EF6FA0076BC4}" type="datetimeFigureOut">
              <a:rPr lang="en-GB" smtClean="0"/>
              <a:t>23/09/2024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0106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A6BB27-8B69-4479-B247-EF6FA0076BC4}" type="datetimeFigureOut">
              <a:rPr lang="en-GB" smtClean="0"/>
              <a:t>23/09/2024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39121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6BB27-8B69-4479-B247-EF6FA0076BC4}" type="datetimeFigureOut">
              <a:rPr lang="en-GB" smtClean="0"/>
              <a:t>23/09/2024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42144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295000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ACA6BB27-8B69-4479-B247-EF6FA0076BC4}"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E06600-CA13-447F-AF09-936796CF05E0}" type="slidenum">
              <a:rPr lang="en-GB" smtClean="0"/>
              <a:t>‹#›</a:t>
            </a:fld>
            <a:endParaRPr lang="en-GB"/>
          </a:p>
        </p:txBody>
      </p:sp>
    </p:spTree>
    <p:extLst>
      <p:ext uri="{BB962C8B-B14F-4D97-AF65-F5344CB8AC3E}">
        <p14:creationId xmlns:p14="http://schemas.microsoft.com/office/powerpoint/2010/main" val="1139481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ACA6BB27-8B69-4479-B247-EF6FA0076BC4}" type="datetimeFigureOut">
              <a:rPr lang="en-GB" smtClean="0"/>
              <a:t>23/09/2024</a:t>
            </a:fld>
            <a:endParaRPr lang="en-GB"/>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E9E06600-CA13-447F-AF09-936796CF05E0}" type="slidenum">
              <a:rPr lang="en-GB" smtClean="0"/>
              <a:t>‹#›</a:t>
            </a:fld>
            <a:endParaRPr lang="en-GB"/>
          </a:p>
        </p:txBody>
      </p:sp>
    </p:spTree>
    <p:extLst>
      <p:ext uri="{BB962C8B-B14F-4D97-AF65-F5344CB8AC3E}">
        <p14:creationId xmlns:p14="http://schemas.microsoft.com/office/powerpoint/2010/main" val="1504454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00jbG_cfGuQ" TargetMode="External"/><Relationship Id="rId3" Type="http://schemas.openxmlformats.org/officeDocument/2006/relationships/hyperlink" Target="https://www.aqa.org.uk/resources/physical-education-and-sport/as-and-a-level/physical-education/teach/command-words" TargetMode="External"/><Relationship Id="rId7" Type="http://schemas.openxmlformats.org/officeDocument/2006/relationships/hyperlink" Target="https://www.aqa.org.uk/subjects/physical-education/a-level/physical-education-7582/assessment-resources" TargetMode="External"/><Relationship Id="rId2" Type="http://schemas.openxmlformats.org/officeDocument/2006/relationships/hyperlink" Target="https://filestore.aqa.org.uk/resources/pe/AQA-7582-SSV.PDF" TargetMode="External"/><Relationship Id="rId1" Type="http://schemas.openxmlformats.org/officeDocument/2006/relationships/slideLayout" Target="../slideLayouts/slideLayout1.xml"/><Relationship Id="rId6" Type="http://schemas.openxmlformats.org/officeDocument/2006/relationships/hyperlink" Target="https://www.youtube.com/watch?v=cT8RhaNjd0E" TargetMode="External"/><Relationship Id="rId5" Type="http://schemas.openxmlformats.org/officeDocument/2006/relationships/hyperlink" Target="https://www.youtube.com/watch?v=l4jxZGlnf0Q" TargetMode="External"/><Relationship Id="rId10" Type="http://schemas.openxmlformats.org/officeDocument/2006/relationships/image" Target="../media/image1.jpeg"/><Relationship Id="rId4" Type="http://schemas.openxmlformats.org/officeDocument/2006/relationships/hyperlink" Target="https://www.hoddereducation.com/media/Documents/magazine-extras/PE%20Review/PE%20Review%20Vol%2012%20No%203/PEReview12_3_Poster.pdf" TargetMode="External"/><Relationship Id="rId9" Type="http://schemas.openxmlformats.org/officeDocument/2006/relationships/hyperlink" Target="https://www.runnersworld.com/uk/training/a41865710/lactate-threshold/"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www.eduqas.co.uk/media/sxdcwwck/eduqas-a-level-film-studies-spec-from-2017-e-14-08-2023.pdf" TargetMode="External"/><Relationship Id="rId7" Type="http://schemas.openxmlformats.org/officeDocument/2006/relationships/hyperlink" Target="https://www.amazon.co.uk/Studying-City-God-Student-Films/dp/1903663814/ref=sr_1_1?crid=2YOIOW5M316ZD&amp;dib=eyJ2IjoiMSJ9.Iu7Di1hdP_0I-XmYtKNaVvv5v2rULwjq_wD_36CCPXV3Im-YoxUhOv0XlAeryJdXtKxNLTyse0k9AIRdffq4WMqvy_coG2rDcP4D_LpuJqWdT3dj39gDm2ZL3tLhH4vY.MRqpCEX7hBJ8jd5K32mdP5fuT9QyS7LM8Nzd3JrSroU&amp;dib_tag=se&amp;keywords=studying+city+of+good&amp;qid=1718962147&amp;sprefix=studying+city+of+good%2Caps%2C64&amp;sr=8-1" TargetMode="External"/><Relationship Id="rId2" Type="http://schemas.openxmlformats.org/officeDocument/2006/relationships/hyperlink" Target="https://www.amazon.co.uk/Eduqas-Studies-Level-Revision-Guide/dp/1912820358/ref=sr_1_1?crid=W7XW8OR0ZB9A&amp;dib=eyJ2IjoiMSJ9.jJlb2CHqsZDstdx4xHpibiTM7CmP5p64Km99AK4WqUhOxlXCXLErRwMnUVPBx-jRTcC_py6EC0AglsaX9FFDVVaBU1GCKD23NvnqdKhBFbL66wGapgxMrCcYkfLl3s-a-EL6TEOD-MKvSidNCwU_mSeJa-OeBB6Ysva2wTSNYYi1vd1OqTkX-JBPCAVsf3HBPU6fZyhpQFkfYWn8O_C--v1187Qyv9b5C1mFnClRPJw.CbHYh8CewX5u-kivfE8wx4WyNfkdq68g349-1ONvx2I&amp;dib_tag=se&amp;keywords=eduqas+revision+guide+film+studies&amp;qid=1718959655&amp;sprefix=eduqas+revision+guide+film+studies%2Caps%2C119&amp;sr=8-1" TargetMode="External"/><Relationship Id="rId1" Type="http://schemas.openxmlformats.org/officeDocument/2006/relationships/slideLayout" Target="../slideLayouts/slideLayout1.xml"/><Relationship Id="rId6" Type="http://schemas.openxmlformats.org/officeDocument/2006/relationships/hyperlink" Target="https://www.eduqas.co.uk/qualifications/film-studies-as-a-level/#tab_keydocuments" TargetMode="External"/><Relationship Id="rId5" Type="http://schemas.openxmlformats.org/officeDocument/2006/relationships/hyperlink" Target="https://www.amazon.co.uk/Studying-Pans-Labyrinth-Films/dp/1906733309/ref=sr_1_1?crid=5Y5PODEY3V21&amp;dib=eyJ2IjoiMSJ9.CDMbL-qOYsY9kNApOoLDALG8UuCQ4kUQmYL449joP7hmBuHAiK6tadqhQYodEfpV49tt4Di8xL4f46oO0sl6HopaqTqQIqZ8GgdsOlZjdUM.16PE87dNwRS9hXtm6KHvaPPlNWtEcD8APpevPlURbZg&amp;dib_tag=se&amp;keywords=studying+pan%27s+labyrinth&amp;qid=1718962218&amp;sprefix=studying+pans+labyrinth%2Caps%2C47&amp;sr=8-1" TargetMode="External"/><Relationship Id="rId4" Type="http://schemas.openxmlformats.org/officeDocument/2006/relationships/hyperlink" Target="https://www.youtube.com/@MrGardnersFilmStudiesChanne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ing.com/search?pglt=43&amp;q=mark+dixon+essential+media+theory&amp;cvid=69e4fd161eda467c8b78cc6bf71ca7a3&amp;gs_lcrp=EgZjaHJvbWUqBggCEAAYQDIGCAAQABhAMgYIARBFGDkyBggCEAAYQDIGCAMQABhAMgYIBBAAGEAyBggFEAAYQDIGCAYQABhAMgYIBxAAGEAyBggIEAAYQDIHCAkQRRj8VdIBCDY2OTdqMGoxqAIAsAIA&amp;FORM=ANNAB1&amp;DAF0=1&amp;PC=U531" TargetMode="External"/><Relationship Id="rId7" Type="http://schemas.openxmlformats.org/officeDocument/2006/relationships/hyperlink" Target="https://www.ocr.org.uk/qualifications/as-and-a-level/media-studies-h009-h409-from-2023/assessment/"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youtube.com/@TheMediaInsider" TargetMode="External"/><Relationship Id="rId5" Type="http://schemas.openxmlformats.org/officeDocument/2006/relationships/hyperlink" Target="https://www.youtube.com/@mrsfisher8961" TargetMode="External"/><Relationship Id="rId4" Type="http://schemas.openxmlformats.org/officeDocument/2006/relationships/hyperlink" Target="https://www.ocr.org.uk/qualifications/as-and-a-level/media-studies-h009-h409-from-20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628798293"/>
              </p:ext>
            </p:extLst>
          </p:nvPr>
        </p:nvGraphicFramePr>
        <p:xfrm>
          <a:off x="0" y="524897"/>
          <a:ext cx="9601196" cy="12276703"/>
        </p:xfrm>
        <a:graphic>
          <a:graphicData uri="http://schemas.openxmlformats.org/drawingml/2006/table">
            <a:tbl>
              <a:tblPr firstRow="1" bandRow="1">
                <a:tableStyleId>{5940675A-B579-460E-94D1-54222C63F5DA}</a:tableStyleId>
              </a:tblPr>
              <a:tblGrid>
                <a:gridCol w="396607">
                  <a:extLst>
                    <a:ext uri="{9D8B030D-6E8A-4147-A177-3AD203B41FA5}">
                      <a16:colId xmlns:a16="http://schemas.microsoft.com/office/drawing/2014/main" val="1323354650"/>
                    </a:ext>
                  </a:extLst>
                </a:gridCol>
                <a:gridCol w="396607">
                  <a:extLst>
                    <a:ext uri="{9D8B030D-6E8A-4147-A177-3AD203B41FA5}">
                      <a16:colId xmlns:a16="http://schemas.microsoft.com/office/drawing/2014/main" val="229629103"/>
                    </a:ext>
                  </a:extLst>
                </a:gridCol>
                <a:gridCol w="1467997">
                  <a:extLst>
                    <a:ext uri="{9D8B030D-6E8A-4147-A177-3AD203B41FA5}">
                      <a16:colId xmlns:a16="http://schemas.microsoft.com/office/drawing/2014/main" val="2268397797"/>
                    </a:ext>
                  </a:extLst>
                </a:gridCol>
                <a:gridCol w="1467997">
                  <a:extLst>
                    <a:ext uri="{9D8B030D-6E8A-4147-A177-3AD203B41FA5}">
                      <a16:colId xmlns:a16="http://schemas.microsoft.com/office/drawing/2014/main" val="1411940593"/>
                    </a:ext>
                  </a:extLst>
                </a:gridCol>
                <a:gridCol w="1467997">
                  <a:extLst>
                    <a:ext uri="{9D8B030D-6E8A-4147-A177-3AD203B41FA5}">
                      <a16:colId xmlns:a16="http://schemas.microsoft.com/office/drawing/2014/main" val="415188477"/>
                    </a:ext>
                  </a:extLst>
                </a:gridCol>
                <a:gridCol w="1467997">
                  <a:extLst>
                    <a:ext uri="{9D8B030D-6E8A-4147-A177-3AD203B41FA5}">
                      <a16:colId xmlns:a16="http://schemas.microsoft.com/office/drawing/2014/main" val="2116589672"/>
                    </a:ext>
                  </a:extLst>
                </a:gridCol>
                <a:gridCol w="1467997">
                  <a:extLst>
                    <a:ext uri="{9D8B030D-6E8A-4147-A177-3AD203B41FA5}">
                      <a16:colId xmlns:a16="http://schemas.microsoft.com/office/drawing/2014/main" val="1988259304"/>
                    </a:ext>
                  </a:extLst>
                </a:gridCol>
                <a:gridCol w="1467997">
                  <a:extLst>
                    <a:ext uri="{9D8B030D-6E8A-4147-A177-3AD203B41FA5}">
                      <a16:colId xmlns:a16="http://schemas.microsoft.com/office/drawing/2014/main" val="2065259818"/>
                    </a:ext>
                  </a:extLst>
                </a:gridCol>
              </a:tblGrid>
              <a:tr h="535499">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4152468">
                <a:tc rowSpan="2">
                  <a:txBody>
                    <a:bodyPr/>
                    <a:lstStyle/>
                    <a:p>
                      <a:pPr algn="ctr"/>
                      <a:r>
                        <a:rPr lang="en-GB" sz="2200" dirty="0"/>
                        <a:t>Art</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b="1" dirty="0"/>
                        <a:t>Conceal</a:t>
                      </a:r>
                    </a:p>
                    <a:p>
                      <a:r>
                        <a:rPr lang="en-GB" sz="1200" b="0" dirty="0"/>
                        <a:t>Workshops to introduce the course</a:t>
                      </a:r>
                    </a:p>
                    <a:p>
                      <a:r>
                        <a:rPr lang="en-GB" sz="1200" b="0" dirty="0"/>
                        <a:t>Initial Ideas. </a:t>
                      </a:r>
                    </a:p>
                    <a:p>
                      <a:r>
                        <a:rPr lang="en-GB" sz="1200" b="0" dirty="0"/>
                        <a:t>Mood board and mind map creation.</a:t>
                      </a:r>
                    </a:p>
                    <a:p>
                      <a:r>
                        <a:rPr lang="en-GB" sz="1200" b="0" dirty="0"/>
                        <a:t>Initial pieces and experimentations. </a:t>
                      </a:r>
                    </a:p>
                  </a:txBody>
                  <a:tcPr marL="72009" marR="72009" marT="36005" marB="36005"/>
                </a:tc>
                <a:tc>
                  <a:txBody>
                    <a:bodyPr/>
                    <a:lstStyle/>
                    <a:p>
                      <a:r>
                        <a:rPr lang="en-GB" sz="1200" b="1" dirty="0"/>
                        <a:t>Conceal</a:t>
                      </a:r>
                    </a:p>
                    <a:p>
                      <a:r>
                        <a:rPr lang="en-GB" sz="1200" b="0" dirty="0"/>
                        <a:t>Photography for Development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Finishing Initial pieces and experimentations. </a:t>
                      </a:r>
                    </a:p>
                  </a:txBody>
                  <a:tcPr marL="72009" marR="72009" marT="36005" marB="36005"/>
                </a:tc>
                <a:tc>
                  <a:txBody>
                    <a:bodyPr/>
                    <a:lstStyle/>
                    <a:p>
                      <a:r>
                        <a:rPr lang="en-GB" sz="1200" b="1" dirty="0"/>
                        <a:t>Conceal</a:t>
                      </a:r>
                    </a:p>
                    <a:p>
                      <a:r>
                        <a:rPr lang="en-GB" sz="1200" b="1" dirty="0"/>
                        <a:t>Development</a:t>
                      </a:r>
                    </a:p>
                    <a:p>
                      <a:r>
                        <a:rPr lang="en-GB" sz="1200" b="0" dirty="0"/>
                        <a:t>Use own photography as starting points for development pieces and further experimentation.</a:t>
                      </a:r>
                    </a:p>
                    <a:p>
                      <a:endParaRPr lang="en-GB" sz="1200" b="0" dirty="0"/>
                    </a:p>
                    <a:p>
                      <a:r>
                        <a:rPr lang="en-GB" sz="1200" b="0" dirty="0"/>
                        <a:t>Start 1000-3000 word Personal investigation into their own practice.</a:t>
                      </a:r>
                    </a:p>
                    <a:p>
                      <a:r>
                        <a:rPr lang="en-GB" sz="1200" b="0" dirty="0"/>
                        <a:t>Introduction- Artist Statement.</a:t>
                      </a:r>
                    </a:p>
                  </a:txBody>
                  <a:tcPr marL="72009" marR="72009" marT="36005" marB="36005"/>
                </a:tc>
                <a:tc>
                  <a:txBody>
                    <a:bodyPr/>
                    <a:lstStyle/>
                    <a:p>
                      <a:r>
                        <a:rPr lang="en-GB" sz="1200" b="1" dirty="0"/>
                        <a:t>Conceal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Use own photography as starting points for development pieces and further experimentation.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Continue 1000-3000 word Personal investigation into their own 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Main body- Artist criticism and critique of own practice.</a:t>
                      </a:r>
                    </a:p>
                  </a:txBody>
                  <a:tcPr marL="72009" marR="72009" marT="36005" marB="36005"/>
                </a:tc>
                <a:tc>
                  <a:txBody>
                    <a:bodyPr/>
                    <a:lstStyle/>
                    <a:p>
                      <a:r>
                        <a:rPr lang="en-GB" sz="1200" b="1" dirty="0"/>
                        <a:t>Conceal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r>
                        <a:rPr lang="en-GB" sz="1200" b="0" dirty="0"/>
                        <a:t>Develop work further in order to plan a final outcome or more than one final outcome.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Continue 1000-3000 word Personal investigation into their own 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Main body- Artist criticism and critique of own practice.</a:t>
                      </a:r>
                    </a:p>
                  </a:txBody>
                  <a:tcPr marL="72009" marR="72009" marT="36005" marB="36005"/>
                </a:tc>
                <a:tc>
                  <a:txBody>
                    <a:bodyPr/>
                    <a:lstStyle/>
                    <a:p>
                      <a:r>
                        <a:rPr lang="en-GB" sz="1200" b="1" dirty="0"/>
                        <a:t>Conceal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 work further in order to plan a final outcome or more than one final outcome.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Continue 1000-3000 word Personal investigation into their own 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Main body- Artist criticism and critique of own practice.</a:t>
                      </a:r>
                    </a:p>
                  </a:txBody>
                  <a:tcPr marL="72009" marR="72009" marT="36005" marB="36005"/>
                </a:tc>
                <a:extLst>
                  <a:ext uri="{0D108BD9-81ED-4DB2-BD59-A6C34878D82A}">
                    <a16:rowId xmlns:a16="http://schemas.microsoft.com/office/drawing/2014/main" val="627657364"/>
                  </a:ext>
                </a:extLst>
              </a:tr>
              <a:tr h="2242602">
                <a:tc vMerge="1">
                  <a:txBody>
                    <a:bodyPr/>
                    <a:lstStyle/>
                    <a:p>
                      <a:endParaRPr lang="en-GB" dirty="0"/>
                    </a:p>
                  </a:txBody>
                  <a:tcPr/>
                </a:tc>
                <a:tc>
                  <a:txBody>
                    <a:bodyPr/>
                    <a:lstStyle/>
                    <a:p>
                      <a:r>
                        <a:rPr lang="en-GB" sz="1200" b="1" dirty="0"/>
                        <a:t>Assessment Information</a:t>
                      </a:r>
                    </a:p>
                  </a:txBody>
                  <a:tcPr marL="72009" marR="72009" marT="36005" marB="36005"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materials and techniques in workshop based introductions to the course. </a:t>
                      </a:r>
                      <a:endParaRPr lang="en-GB" sz="1200" b="1" dirty="0"/>
                    </a:p>
                  </a:txBody>
                  <a:tcPr marL="72009" marR="72009" marT="36005" marB="36005"/>
                </a:tc>
                <a:tc>
                  <a:txBody>
                    <a:bodyPr/>
                    <a:lstStyle/>
                    <a:p>
                      <a:r>
                        <a:rPr lang="en-GB" sz="1200" b="0" dirty="0"/>
                        <a:t>Students will explore and develop skills in the medium of Photography.</a:t>
                      </a:r>
                    </a:p>
                    <a:p>
                      <a:r>
                        <a:rPr lang="en-GB" sz="1200" b="0" dirty="0"/>
                        <a:t>With a view to use photography as a starting point for their own art practice.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marL="72009" marR="72009" marT="36005" marB="36005"/>
                </a:tc>
                <a:tc>
                  <a:txBody>
                    <a:bodyPr/>
                    <a:lstStyle/>
                    <a:p>
                      <a:r>
                        <a:rPr lang="en-GB" sz="1200" b="0" dirty="0"/>
                        <a:t>Review and refine their own practice in order to create resolved outcomes.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Review and refine their own practice in order to create resolved outcomes. </a:t>
                      </a:r>
                    </a:p>
                  </a:txBody>
                  <a:tcPr marL="72009" marR="72009" marT="36005" marB="36005"/>
                </a:tc>
                <a:extLst>
                  <a:ext uri="{0D108BD9-81ED-4DB2-BD59-A6C34878D82A}">
                    <a16:rowId xmlns:a16="http://schemas.microsoft.com/office/drawing/2014/main" val="552443569"/>
                  </a:ext>
                </a:extLst>
              </a:tr>
              <a:tr h="5346134">
                <a:tc>
                  <a:txBody>
                    <a:bodyPr/>
                    <a:lstStyle/>
                    <a:p>
                      <a:pPr algn="ctr"/>
                      <a:r>
                        <a:rPr lang="en-GB" sz="2200" dirty="0"/>
                        <a:t>Biology</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b="1" dirty="0"/>
                        <a:t>Cell Biology</a:t>
                      </a:r>
                    </a:p>
                    <a:p>
                      <a:pPr marL="171450" indent="-171450">
                        <a:buFont typeface="Arial" panose="020B0604020202020204" pitchFamily="34" charset="0"/>
                        <a:buChar char="•"/>
                      </a:pPr>
                      <a:r>
                        <a:rPr lang="en-GB" sz="1200" b="0" dirty="0"/>
                        <a:t>Eukaryotic vs. Prokaryotic Cells</a:t>
                      </a:r>
                    </a:p>
                    <a:p>
                      <a:pPr marL="171450" indent="-171450">
                        <a:buFont typeface="Arial" panose="020B0604020202020204" pitchFamily="34" charset="0"/>
                        <a:buChar char="•"/>
                      </a:pPr>
                      <a:r>
                        <a:rPr lang="en-GB" sz="1200" b="0" dirty="0"/>
                        <a:t>Light vs. Electron Microscopes</a:t>
                      </a:r>
                    </a:p>
                    <a:p>
                      <a:pPr marL="171450" indent="-171450">
                        <a:buFont typeface="Arial" panose="020B0604020202020204" pitchFamily="34" charset="0"/>
                        <a:buChar char="•"/>
                      </a:pPr>
                      <a:r>
                        <a:rPr lang="en-GB" sz="1200" b="0" dirty="0"/>
                        <a:t>Ultracentrifugation</a:t>
                      </a:r>
                    </a:p>
                    <a:p>
                      <a:r>
                        <a:rPr lang="en-GB" sz="1200" b="1" dirty="0"/>
                        <a:t>Biochemistry</a:t>
                      </a:r>
                    </a:p>
                    <a:p>
                      <a:pPr marL="171450" indent="-171450">
                        <a:buFont typeface="Arial" panose="020B0604020202020204" pitchFamily="34" charset="0"/>
                        <a:buChar char="•"/>
                      </a:pPr>
                      <a:r>
                        <a:rPr lang="en-GB" sz="1200" b="0" dirty="0"/>
                        <a:t>Carbohydrates</a:t>
                      </a:r>
                    </a:p>
                    <a:p>
                      <a:pPr marL="171450" indent="-171450">
                        <a:buFont typeface="Arial" panose="020B0604020202020204" pitchFamily="34" charset="0"/>
                        <a:buChar char="•"/>
                      </a:pPr>
                      <a:r>
                        <a:rPr lang="en-GB" sz="1200" b="0" dirty="0"/>
                        <a:t>ATP</a:t>
                      </a:r>
                    </a:p>
                    <a:p>
                      <a:pPr marL="171450" indent="-171450">
                        <a:buFont typeface="Arial" panose="020B0604020202020204" pitchFamily="34" charset="0"/>
                        <a:buChar char="•"/>
                      </a:pPr>
                      <a:r>
                        <a:rPr lang="en-GB" sz="1200" b="0" dirty="0"/>
                        <a:t>Water</a:t>
                      </a:r>
                    </a:p>
                    <a:p>
                      <a:pPr marL="171450" indent="-171450">
                        <a:buFont typeface="Arial" panose="020B0604020202020204" pitchFamily="34" charset="0"/>
                        <a:buChar char="•"/>
                      </a:pPr>
                      <a:r>
                        <a:rPr lang="en-GB" sz="1200" b="0" dirty="0"/>
                        <a:t>Proteins</a:t>
                      </a:r>
                    </a:p>
                    <a:p>
                      <a:pPr marL="171450" indent="-171450">
                        <a:buFont typeface="Arial" panose="020B0604020202020204" pitchFamily="34" charset="0"/>
                        <a:buChar char="•"/>
                      </a:pPr>
                      <a:r>
                        <a:rPr lang="en-GB" sz="1200" b="0" dirty="0"/>
                        <a:t>Enzymes</a:t>
                      </a:r>
                    </a:p>
                  </a:txBody>
                  <a:tcPr marL="72009" marR="72009" marT="36005" marB="36005"/>
                </a:tc>
                <a:tc>
                  <a:txBody>
                    <a:bodyPr/>
                    <a:lstStyle/>
                    <a:p>
                      <a:r>
                        <a:rPr lang="en-GB" sz="1200" b="1" dirty="0"/>
                        <a:t>Cell Biology</a:t>
                      </a:r>
                    </a:p>
                    <a:p>
                      <a:pPr marL="171450" indent="-171450">
                        <a:buFont typeface="Arial" panose="020B0604020202020204" pitchFamily="34" charset="0"/>
                        <a:buChar char="•"/>
                      </a:pPr>
                      <a:r>
                        <a:rPr lang="en-GB" sz="1200" b="0" dirty="0"/>
                        <a:t>Membranes</a:t>
                      </a:r>
                    </a:p>
                    <a:p>
                      <a:pPr marL="171450" indent="-171450">
                        <a:buFont typeface="Arial" panose="020B0604020202020204" pitchFamily="34" charset="0"/>
                        <a:buChar char="•"/>
                      </a:pPr>
                      <a:r>
                        <a:rPr lang="en-GB" sz="1200" b="0" dirty="0"/>
                        <a:t>Diffusion, Osmosis, Active Transport and Cotransport.</a:t>
                      </a:r>
                    </a:p>
                    <a:p>
                      <a:pPr marL="171450" indent="-171450">
                        <a:buFont typeface="Arial" panose="020B0604020202020204" pitchFamily="34" charset="0"/>
                        <a:buChar char="•"/>
                      </a:pPr>
                      <a:r>
                        <a:rPr lang="en-GB" sz="1200" b="0" dirty="0"/>
                        <a:t>Cell Cycle and Mitosis.</a:t>
                      </a:r>
                    </a:p>
                    <a:p>
                      <a:r>
                        <a:rPr lang="en-GB" sz="1200" b="1" dirty="0"/>
                        <a:t>Animal Physiology</a:t>
                      </a:r>
                    </a:p>
                    <a:p>
                      <a:pPr marL="171450" indent="-171450">
                        <a:buFont typeface="Arial" panose="020B0604020202020204" pitchFamily="34" charset="0"/>
                        <a:buChar char="•"/>
                      </a:pPr>
                      <a:r>
                        <a:rPr lang="en-GB" sz="1200" b="0" dirty="0"/>
                        <a:t>Haemoglobin</a:t>
                      </a:r>
                    </a:p>
                    <a:p>
                      <a:pPr marL="171450" indent="-171450">
                        <a:buFont typeface="Arial" panose="020B0604020202020204" pitchFamily="34" charset="0"/>
                        <a:buChar char="•"/>
                      </a:pPr>
                      <a:r>
                        <a:rPr lang="en-GB" sz="1200" b="0" dirty="0"/>
                        <a:t>Blood Vessels</a:t>
                      </a:r>
                    </a:p>
                    <a:p>
                      <a:pPr marL="171450" indent="-171450">
                        <a:buFont typeface="Arial" panose="020B0604020202020204" pitchFamily="34" charset="0"/>
                        <a:buChar char="•"/>
                      </a:pPr>
                      <a:r>
                        <a:rPr lang="en-GB" sz="1200" b="0" dirty="0"/>
                        <a:t>The Heart and Circulatory System.</a:t>
                      </a:r>
                    </a:p>
                    <a:p>
                      <a:pPr marL="171450" indent="-171450">
                        <a:buFont typeface="Arial" panose="020B0604020202020204" pitchFamily="34" charset="0"/>
                        <a:buChar char="•"/>
                      </a:pPr>
                      <a:r>
                        <a:rPr lang="en-GB" sz="1200" b="0" dirty="0"/>
                        <a:t>The Cardiac Cycle</a:t>
                      </a:r>
                    </a:p>
                    <a:p>
                      <a:r>
                        <a:rPr lang="en-GB" sz="1200" b="1" dirty="0"/>
                        <a:t>Biochemistry</a:t>
                      </a:r>
                    </a:p>
                    <a:p>
                      <a:pPr marL="171450" indent="-171450">
                        <a:buFont typeface="Arial" panose="020B0604020202020204" pitchFamily="34" charset="0"/>
                        <a:buChar char="•"/>
                      </a:pPr>
                      <a:r>
                        <a:rPr lang="en-GB" sz="1200" b="0" dirty="0"/>
                        <a:t>DNA structure and Replication.</a:t>
                      </a:r>
                    </a:p>
                    <a:p>
                      <a:pPr marL="171450" indent="-171450">
                        <a:buFont typeface="Arial" panose="020B0604020202020204" pitchFamily="34" charset="0"/>
                        <a:buChar char="•"/>
                      </a:pPr>
                      <a:r>
                        <a:rPr lang="en-GB" sz="1200" b="0" dirty="0"/>
                        <a:t>The Triplet Code</a:t>
                      </a:r>
                    </a:p>
                    <a:p>
                      <a:pPr marL="0" indent="0">
                        <a:buFont typeface="Arial" panose="020B0604020202020204" pitchFamily="34" charset="0"/>
                        <a:buNone/>
                      </a:pPr>
                      <a:r>
                        <a:rPr lang="en-GB" sz="1200" b="1" dirty="0"/>
                        <a:t>Health and Disease</a:t>
                      </a:r>
                    </a:p>
                    <a:p>
                      <a:pPr marL="171450" indent="-171450">
                        <a:buFont typeface="Arial" panose="020B0604020202020204" pitchFamily="34" charset="0"/>
                        <a:buChar char="•"/>
                      </a:pPr>
                      <a:r>
                        <a:rPr lang="en-GB" sz="1200" b="0" dirty="0"/>
                        <a:t>Cancer</a:t>
                      </a:r>
                    </a:p>
                  </a:txBody>
                  <a:tcPr marL="72009" marR="72009" marT="36005" marB="36005"/>
                </a:tc>
                <a:tc>
                  <a:txBody>
                    <a:bodyPr/>
                    <a:lstStyle/>
                    <a:p>
                      <a:r>
                        <a:rPr lang="en-GB" sz="1200" b="1" dirty="0"/>
                        <a:t>Health and Disease</a:t>
                      </a:r>
                    </a:p>
                    <a:p>
                      <a:pPr marL="171450" indent="-171450">
                        <a:buFont typeface="Arial" panose="020B0604020202020204" pitchFamily="34" charset="0"/>
                        <a:buChar char="•"/>
                      </a:pPr>
                      <a:r>
                        <a:rPr lang="en-GB" sz="1200" b="0" dirty="0"/>
                        <a:t>Immunity (Phagocytosis, T Cells and B Cells).</a:t>
                      </a:r>
                    </a:p>
                    <a:p>
                      <a:pPr marL="171450" indent="-171450">
                        <a:buFont typeface="Arial" panose="020B0604020202020204" pitchFamily="34" charset="0"/>
                        <a:buChar char="•"/>
                      </a:pPr>
                      <a:r>
                        <a:rPr lang="en-GB" sz="1200" b="0" dirty="0"/>
                        <a:t>Antibodies</a:t>
                      </a:r>
                    </a:p>
                    <a:p>
                      <a:r>
                        <a:rPr lang="en-GB" sz="1200" b="1" dirty="0"/>
                        <a:t>Biochemistry</a:t>
                      </a:r>
                    </a:p>
                    <a:p>
                      <a:pPr marL="171450" indent="-171450">
                        <a:buFont typeface="Arial" panose="020B0604020202020204" pitchFamily="34" charset="0"/>
                        <a:buChar char="•"/>
                      </a:pPr>
                      <a:r>
                        <a:rPr lang="en-GB" sz="1200" b="0" dirty="0"/>
                        <a:t>Transcription, Translation and Protein Synthesis.</a:t>
                      </a: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Inheritance and Variation</a:t>
                      </a:r>
                    </a:p>
                    <a:p>
                      <a:pPr marL="171450" indent="-171450">
                        <a:buFont typeface="Arial" panose="020B0604020202020204" pitchFamily="34" charset="0"/>
                        <a:buChar char="•"/>
                      </a:pPr>
                      <a:r>
                        <a:rPr lang="en-GB" sz="1200" b="0" dirty="0"/>
                        <a:t>Genetic Variation</a:t>
                      </a:r>
                    </a:p>
                    <a:p>
                      <a:pPr marL="171450" indent="-171450">
                        <a:buFont typeface="Arial" panose="020B0604020202020204" pitchFamily="34" charset="0"/>
                        <a:buChar char="•"/>
                      </a:pPr>
                      <a:r>
                        <a:rPr lang="en-GB" sz="1200" b="0" dirty="0"/>
                        <a:t>Meiosis vs. Mitosis</a:t>
                      </a:r>
                    </a:p>
                    <a:p>
                      <a:r>
                        <a:rPr lang="en-GB" sz="1200" b="1" dirty="0"/>
                        <a:t>Photosynthesis and Plant Physiology</a:t>
                      </a:r>
                    </a:p>
                    <a:p>
                      <a:pPr marL="171450" indent="-171450">
                        <a:buFont typeface="Arial" panose="020B0604020202020204" pitchFamily="34" charset="0"/>
                        <a:buChar char="•"/>
                      </a:pPr>
                      <a:r>
                        <a:rPr lang="en-GB" sz="1200" b="0" dirty="0"/>
                        <a:t>Transpiration and Translocation</a:t>
                      </a:r>
                    </a:p>
                  </a:txBody>
                  <a:tcPr marL="72009" marR="72009" marT="36005" marB="36005"/>
                </a:tc>
                <a:tc>
                  <a:txBody>
                    <a:bodyPr/>
                    <a:lstStyle/>
                    <a:p>
                      <a:r>
                        <a:rPr lang="en-GB" sz="1200" b="1" dirty="0"/>
                        <a:t>Animal Physiology</a:t>
                      </a:r>
                    </a:p>
                    <a:p>
                      <a:pPr marL="171450" indent="-171450">
                        <a:buFont typeface="Arial" panose="020B0604020202020204" pitchFamily="34" charset="0"/>
                        <a:buChar char="•"/>
                      </a:pPr>
                      <a:r>
                        <a:rPr lang="en-GB" sz="1200" b="0" dirty="0"/>
                        <a:t>Fish and Insect gas exchange systems.</a:t>
                      </a:r>
                    </a:p>
                    <a:p>
                      <a:pPr marL="171450" indent="-171450">
                        <a:buFont typeface="Arial" panose="020B0604020202020204" pitchFamily="34" charset="0"/>
                        <a:buChar char="•"/>
                      </a:pPr>
                      <a:r>
                        <a:rPr lang="en-GB" sz="1200" b="0" dirty="0"/>
                        <a:t>Mammalian breathing systems and gas exchange.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Health and Disease</a:t>
                      </a:r>
                      <a:endParaRPr lang="en-GB" sz="1200" b="0" dirty="0"/>
                    </a:p>
                    <a:p>
                      <a:pPr marL="171450" indent="-171450">
                        <a:buFont typeface="Arial" panose="020B0604020202020204" pitchFamily="34" charset="0"/>
                        <a:buChar char="•"/>
                      </a:pPr>
                      <a:r>
                        <a:rPr lang="en-GB" sz="1200" b="0" dirty="0"/>
                        <a:t>Vaccination</a:t>
                      </a:r>
                    </a:p>
                    <a:p>
                      <a:pPr marL="171450" indent="-171450">
                        <a:buFont typeface="Arial" panose="020B0604020202020204" pitchFamily="34" charset="0"/>
                        <a:buChar char="•"/>
                      </a:pPr>
                      <a:r>
                        <a:rPr lang="en-GB" sz="1200" b="0" dirty="0"/>
                        <a:t>HIV</a:t>
                      </a:r>
                    </a:p>
                    <a:p>
                      <a:pPr marL="171450" indent="-171450">
                        <a:buFont typeface="Arial" panose="020B0604020202020204" pitchFamily="34" charset="0"/>
                        <a:buChar char="•"/>
                      </a:pPr>
                      <a:r>
                        <a:rPr lang="en-GB" sz="1200" b="0" dirty="0"/>
                        <a:t>Antibiotics</a:t>
                      </a:r>
                    </a:p>
                    <a:p>
                      <a:r>
                        <a:rPr lang="en-GB" sz="1200" b="1" dirty="0"/>
                        <a:t>Biochemistry</a:t>
                      </a:r>
                    </a:p>
                    <a:p>
                      <a:pPr marL="171450" indent="-171450">
                        <a:buFont typeface="Arial" panose="020B0604020202020204" pitchFamily="34" charset="0"/>
                        <a:buChar char="•"/>
                      </a:pPr>
                      <a:r>
                        <a:rPr lang="en-GB" sz="1200" b="0" dirty="0"/>
                        <a:t>Digestive Enzymes and absorption of products of digestion.</a:t>
                      </a:r>
                    </a:p>
                    <a:p>
                      <a:pPr marL="0" indent="0">
                        <a:buFont typeface="Arial" panose="020B0604020202020204" pitchFamily="34" charset="0"/>
                        <a:buNone/>
                      </a:pPr>
                      <a:r>
                        <a:rPr lang="en-GB" sz="1200" b="1" dirty="0"/>
                        <a:t>Ecology</a:t>
                      </a:r>
                    </a:p>
                    <a:p>
                      <a:pPr marL="171450" indent="-171450">
                        <a:buFont typeface="Arial" panose="020B0604020202020204" pitchFamily="34" charset="0"/>
                        <a:buChar char="•"/>
                      </a:pPr>
                      <a:r>
                        <a:rPr lang="en-GB" sz="1200" dirty="0"/>
                        <a:t>Selection</a:t>
                      </a:r>
                    </a:p>
                    <a:p>
                      <a:pPr marL="171450" indent="-171450">
                        <a:buFont typeface="Arial" panose="020B0604020202020204" pitchFamily="34" charset="0"/>
                        <a:buChar char="•"/>
                      </a:pPr>
                      <a:r>
                        <a:rPr lang="en-GB" sz="1200" dirty="0"/>
                        <a:t>Taxonomy</a:t>
                      </a:r>
                    </a:p>
                    <a:p>
                      <a:pPr marL="171450" indent="-171450">
                        <a:buFont typeface="Arial" panose="020B0604020202020204" pitchFamily="34" charset="0"/>
                        <a:buChar char="•"/>
                      </a:pPr>
                      <a:r>
                        <a:rPr lang="en-GB" sz="1200" dirty="0"/>
                        <a:t>Species Diversity</a:t>
                      </a:r>
                    </a:p>
                  </a:txBody>
                  <a:tcPr marL="72009" marR="72009" marT="36005" marB="36005"/>
                </a:tc>
                <a:tc>
                  <a:txBody>
                    <a:bodyPr/>
                    <a:lstStyle/>
                    <a:p>
                      <a:r>
                        <a:rPr lang="en-GB" sz="1200" b="1" dirty="0"/>
                        <a:t>Ecology</a:t>
                      </a:r>
                    </a:p>
                    <a:p>
                      <a:pPr marL="171450" indent="-171450">
                        <a:buFont typeface="Arial" panose="020B0604020202020204" pitchFamily="34" charset="0"/>
                        <a:buChar char="•"/>
                      </a:pPr>
                      <a:r>
                        <a:rPr lang="en-GB" sz="1200" b="0" dirty="0"/>
                        <a:t>Biodiversity</a:t>
                      </a:r>
                    </a:p>
                    <a:p>
                      <a:pPr marL="171450" indent="-171450">
                        <a:buFont typeface="Arial" panose="020B0604020202020204" pitchFamily="34" charset="0"/>
                        <a:buChar char="•"/>
                      </a:pPr>
                      <a:r>
                        <a:rPr lang="en-GB" sz="1200" b="0" dirty="0"/>
                        <a:t>Energy transfer through food chains</a:t>
                      </a:r>
                    </a:p>
                    <a:p>
                      <a:pPr marL="171450" indent="-171450">
                        <a:buFont typeface="Arial" panose="020B0604020202020204" pitchFamily="34" charset="0"/>
                        <a:buChar char="•"/>
                      </a:pPr>
                      <a:r>
                        <a:rPr lang="en-GB" sz="1200" b="0" dirty="0"/>
                        <a:t>Investigating ecosystems</a:t>
                      </a:r>
                    </a:p>
                    <a:p>
                      <a:r>
                        <a:rPr lang="en-GB" sz="1200" b="1" dirty="0"/>
                        <a:t>Inheritance and Variation</a:t>
                      </a:r>
                    </a:p>
                    <a:p>
                      <a:pPr marL="171450" indent="-171450">
                        <a:buFont typeface="Arial" panose="020B0604020202020204" pitchFamily="34" charset="0"/>
                        <a:buChar char="•"/>
                      </a:pPr>
                      <a:r>
                        <a:rPr lang="en-GB" sz="1200" b="0" dirty="0"/>
                        <a:t>Mono and dihybrid Inheritance.</a:t>
                      </a:r>
                    </a:p>
                    <a:p>
                      <a:pPr marL="171450" indent="-171450">
                        <a:buFont typeface="Arial" panose="020B0604020202020204" pitchFamily="34" charset="0"/>
                        <a:buChar char="•"/>
                      </a:pPr>
                      <a:r>
                        <a:rPr lang="en-GB" sz="1200" b="0" dirty="0"/>
                        <a:t>Sex-linkage, codominance, epistasis and linkage.</a:t>
                      </a:r>
                    </a:p>
                    <a:p>
                      <a:pPr marL="171450" indent="-171450">
                        <a:buFont typeface="Arial" panose="020B0604020202020204" pitchFamily="34" charset="0"/>
                        <a:buChar char="•"/>
                      </a:pPr>
                      <a:r>
                        <a:rPr lang="en-GB" sz="1200" b="0" dirty="0"/>
                        <a:t>Hardy Weinberg</a:t>
                      </a:r>
                    </a:p>
                  </a:txBody>
                  <a:tcPr marL="72009" marR="72009" marT="36005" marB="36005"/>
                </a:tc>
                <a:tc>
                  <a:txBody>
                    <a:bodyPr/>
                    <a:lstStyle/>
                    <a:p>
                      <a:r>
                        <a:rPr lang="en-GB" sz="1200" b="1" dirty="0"/>
                        <a:t>Photosynthesis and Plant Physiology</a:t>
                      </a:r>
                    </a:p>
                    <a:p>
                      <a:pPr marL="171450" indent="-171450">
                        <a:buFont typeface="Arial" panose="020B0604020202020204" pitchFamily="34" charset="0"/>
                        <a:buChar char="•"/>
                      </a:pPr>
                      <a:r>
                        <a:rPr lang="en-GB" sz="1200" b="0" dirty="0"/>
                        <a:t>Plant Tropisms.</a:t>
                      </a:r>
                    </a:p>
                    <a:p>
                      <a:r>
                        <a:rPr lang="en-GB" sz="1200" b="1" dirty="0"/>
                        <a:t>Animal Physiology</a:t>
                      </a:r>
                    </a:p>
                    <a:p>
                      <a:pPr marL="171450" indent="-171450">
                        <a:buFont typeface="Arial" panose="020B0604020202020204" pitchFamily="34" charset="0"/>
                        <a:buChar char="•"/>
                      </a:pPr>
                      <a:r>
                        <a:rPr lang="en-GB" sz="1200" b="0" dirty="0"/>
                        <a:t>Choice Chambers</a:t>
                      </a:r>
                    </a:p>
                    <a:p>
                      <a:r>
                        <a:rPr lang="en-GB" sz="1200" b="1" dirty="0"/>
                        <a:t>Inheritance and Variation</a:t>
                      </a:r>
                    </a:p>
                    <a:p>
                      <a:pPr marL="171450" indent="-171450">
                        <a:buFont typeface="Arial" panose="020B0604020202020204" pitchFamily="34" charset="0"/>
                        <a:buChar char="•"/>
                      </a:pPr>
                      <a:r>
                        <a:rPr lang="en-GB" sz="1200" b="0" dirty="0"/>
                        <a:t>Mutations</a:t>
                      </a:r>
                    </a:p>
                    <a:p>
                      <a:pPr marL="171450" indent="-171450">
                        <a:buFont typeface="Arial" panose="020B0604020202020204" pitchFamily="34" charset="0"/>
                        <a:buChar char="•"/>
                      </a:pPr>
                      <a:r>
                        <a:rPr lang="en-GB" sz="1200" b="0" dirty="0"/>
                        <a:t>Regulation of transcription and Translation.</a:t>
                      </a:r>
                    </a:p>
                    <a:p>
                      <a:r>
                        <a:rPr lang="en-GB" sz="1200" b="1" dirty="0"/>
                        <a:t>Ecology</a:t>
                      </a:r>
                    </a:p>
                    <a:p>
                      <a:pPr marL="171450" indent="-171450">
                        <a:buFont typeface="Arial" panose="020B0604020202020204" pitchFamily="34" charset="0"/>
                        <a:buChar char="•"/>
                      </a:pPr>
                      <a:r>
                        <a:rPr lang="en-GB" sz="1200" b="0" dirty="0"/>
                        <a:t>Field Trip Follow Up.</a:t>
                      </a:r>
                    </a:p>
                    <a:p>
                      <a:pPr marL="171450" indent="-171450">
                        <a:buFont typeface="Arial" panose="020B0604020202020204" pitchFamily="34" charset="0"/>
                        <a:buChar char="•"/>
                      </a:pPr>
                      <a:r>
                        <a:rPr lang="en-GB" sz="1200" b="0" dirty="0"/>
                        <a:t>Statistics.</a:t>
                      </a:r>
                      <a:endParaRPr lang="en-GB" sz="1200" dirty="0"/>
                    </a:p>
                  </a:txBody>
                  <a:tcPr marL="72009" marR="72009" marT="36005" marB="36005"/>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2168346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445954678"/>
              </p:ext>
            </p:extLst>
          </p:nvPr>
        </p:nvGraphicFramePr>
        <p:xfrm>
          <a:off x="-2" y="524898"/>
          <a:ext cx="9601195" cy="12276702"/>
        </p:xfrm>
        <a:graphic>
          <a:graphicData uri="http://schemas.openxmlformats.org/drawingml/2006/table">
            <a:tbl>
              <a:tblPr firstRow="1" bandRow="1">
                <a:tableStyleId>{5940675A-B579-460E-94D1-54222C63F5DA}</a:tableStyleId>
              </a:tblPr>
              <a:tblGrid>
                <a:gridCol w="403059">
                  <a:extLst>
                    <a:ext uri="{9D8B030D-6E8A-4147-A177-3AD203B41FA5}">
                      <a16:colId xmlns:a16="http://schemas.microsoft.com/office/drawing/2014/main" val="1323354650"/>
                    </a:ext>
                  </a:extLst>
                </a:gridCol>
                <a:gridCol w="403059">
                  <a:extLst>
                    <a:ext uri="{9D8B030D-6E8A-4147-A177-3AD203B41FA5}">
                      <a16:colId xmlns:a16="http://schemas.microsoft.com/office/drawing/2014/main" val="229629103"/>
                    </a:ext>
                  </a:extLst>
                </a:gridCol>
                <a:gridCol w="1651332">
                  <a:extLst>
                    <a:ext uri="{9D8B030D-6E8A-4147-A177-3AD203B41FA5}">
                      <a16:colId xmlns:a16="http://schemas.microsoft.com/office/drawing/2014/main" val="2268397797"/>
                    </a:ext>
                  </a:extLst>
                </a:gridCol>
                <a:gridCol w="1428749">
                  <a:extLst>
                    <a:ext uri="{9D8B030D-6E8A-4147-A177-3AD203B41FA5}">
                      <a16:colId xmlns:a16="http://schemas.microsoft.com/office/drawing/2014/main" val="1411940593"/>
                    </a:ext>
                  </a:extLst>
                </a:gridCol>
                <a:gridCol w="1428749">
                  <a:extLst>
                    <a:ext uri="{9D8B030D-6E8A-4147-A177-3AD203B41FA5}">
                      <a16:colId xmlns:a16="http://schemas.microsoft.com/office/drawing/2014/main" val="415188477"/>
                    </a:ext>
                  </a:extLst>
                </a:gridCol>
                <a:gridCol w="1428749">
                  <a:extLst>
                    <a:ext uri="{9D8B030D-6E8A-4147-A177-3AD203B41FA5}">
                      <a16:colId xmlns:a16="http://schemas.microsoft.com/office/drawing/2014/main" val="2116589672"/>
                    </a:ext>
                  </a:extLst>
                </a:gridCol>
                <a:gridCol w="1428749">
                  <a:extLst>
                    <a:ext uri="{9D8B030D-6E8A-4147-A177-3AD203B41FA5}">
                      <a16:colId xmlns:a16="http://schemas.microsoft.com/office/drawing/2014/main" val="1988259304"/>
                    </a:ext>
                  </a:extLst>
                </a:gridCol>
                <a:gridCol w="1428749">
                  <a:extLst>
                    <a:ext uri="{9D8B030D-6E8A-4147-A177-3AD203B41FA5}">
                      <a16:colId xmlns:a16="http://schemas.microsoft.com/office/drawing/2014/main" val="2065259818"/>
                    </a:ext>
                  </a:extLst>
                </a:gridCol>
              </a:tblGrid>
              <a:tr h="743646">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5766528">
                <a:tc rowSpan="2">
                  <a:txBody>
                    <a:bodyPr/>
                    <a:lstStyle/>
                    <a:p>
                      <a:pPr algn="ctr"/>
                      <a:r>
                        <a:rPr lang="en-GB" sz="2200" dirty="0"/>
                        <a:t>PE</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dirty="0"/>
                        <a:t>Cardiovascular system</a:t>
                      </a:r>
                    </a:p>
                    <a:p>
                      <a:r>
                        <a:rPr lang="en-GB" sz="1200" dirty="0"/>
                        <a:t>Skill and skill continuums and transfer of skills</a:t>
                      </a:r>
                    </a:p>
                    <a:p>
                      <a:r>
                        <a:rPr lang="en-GB" sz="1200" dirty="0"/>
                        <a:t>Impact of skill classification on structure of practice for learning</a:t>
                      </a:r>
                    </a:p>
                    <a:p>
                      <a:r>
                        <a:rPr lang="en-GB" sz="1200" dirty="0"/>
                        <a:t>Principles and theories of learning and performance</a:t>
                      </a:r>
                      <a:endParaRPr lang="en-GB" sz="1200" b="1" dirty="0"/>
                    </a:p>
                    <a:p>
                      <a:r>
                        <a:rPr lang="en-GB" sz="1200" kern="1200" dirty="0">
                          <a:solidFill>
                            <a:schemeClr val="tx1"/>
                          </a:solidFill>
                          <a:effectLst/>
                          <a:latin typeface="+mn-lt"/>
                          <a:ea typeface="+mn-ea"/>
                          <a:cs typeface="+mn-cs"/>
                        </a:rPr>
                        <a:t>Pre- industrial</a:t>
                      </a:r>
                    </a:p>
                    <a:p>
                      <a:r>
                        <a:rPr lang="en-GB" sz="1200" kern="1200" dirty="0">
                          <a:solidFill>
                            <a:schemeClr val="tx1"/>
                          </a:solidFill>
                          <a:effectLst/>
                          <a:latin typeface="+mn-lt"/>
                          <a:ea typeface="+mn-ea"/>
                          <a:cs typeface="+mn-cs"/>
                        </a:rPr>
                        <a:t>Industrial and post-industrial</a:t>
                      </a:r>
                    </a:p>
                    <a:p>
                      <a:r>
                        <a:rPr lang="en-GB" sz="1200" kern="1200" dirty="0">
                          <a:solidFill>
                            <a:schemeClr val="tx1"/>
                          </a:solidFill>
                          <a:effectLst/>
                          <a:latin typeface="+mn-lt"/>
                          <a:ea typeface="+mn-ea"/>
                          <a:cs typeface="+mn-cs"/>
                        </a:rPr>
                        <a:t>Post World War II</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Respiratory system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Neuromuscular system model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Use of guidance and feedback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General information processing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Sociological theory applied to equal opportunities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Progress test</a:t>
                      </a:r>
                    </a:p>
                  </a:txBody>
                  <a:tcPr marL="72009" marR="72009" marT="36005" marB="36005"/>
                </a:tc>
                <a:tc>
                  <a:txBody>
                    <a:bodyPr/>
                    <a:lstStyle/>
                    <a:p>
                      <a:r>
                        <a:rPr lang="en-GB" sz="1200" kern="1200" dirty="0">
                          <a:solidFill>
                            <a:schemeClr val="tx1"/>
                          </a:solidFill>
                          <a:effectLst/>
                          <a:latin typeface="+mn-lt"/>
                          <a:ea typeface="+mn-ea"/>
                          <a:cs typeface="+mn-cs"/>
                        </a:rPr>
                        <a:t>The </a:t>
                      </a:r>
                      <a:r>
                        <a:rPr lang="en-GB" sz="1200" kern="1200" dirty="0" err="1">
                          <a:solidFill>
                            <a:schemeClr val="tx1"/>
                          </a:solidFill>
                          <a:effectLst/>
                          <a:latin typeface="+mn-lt"/>
                          <a:ea typeface="+mn-ea"/>
                          <a:cs typeface="+mn-cs"/>
                        </a:rPr>
                        <a:t>musculo</a:t>
                      </a:r>
                      <a:r>
                        <a:rPr lang="en-GB" sz="1200" kern="1200" dirty="0">
                          <a:solidFill>
                            <a:schemeClr val="tx1"/>
                          </a:solidFill>
                          <a:effectLst/>
                          <a:latin typeface="+mn-lt"/>
                          <a:ea typeface="+mn-ea"/>
                          <a:cs typeface="+mn-cs"/>
                        </a:rPr>
                        <a:t>-skeletal system and </a:t>
                      </a:r>
                    </a:p>
                    <a:p>
                      <a:r>
                        <a:rPr lang="en-GB" sz="1200" kern="1200" dirty="0">
                          <a:solidFill>
                            <a:schemeClr val="tx1"/>
                          </a:solidFill>
                          <a:effectLst/>
                          <a:latin typeface="+mn-lt"/>
                          <a:ea typeface="+mn-ea"/>
                          <a:cs typeface="+mn-cs"/>
                        </a:rPr>
                        <a:t>Analysis of movement in physical </a:t>
                      </a:r>
                    </a:p>
                    <a:p>
                      <a:r>
                        <a:rPr lang="en-GB" sz="1200" kern="1200" dirty="0">
                          <a:solidFill>
                            <a:schemeClr val="tx1"/>
                          </a:solidFill>
                          <a:effectLst/>
                          <a:latin typeface="+mn-lt"/>
                          <a:ea typeface="+mn-ea"/>
                          <a:cs typeface="+mn-cs"/>
                        </a:rPr>
                        <a:t>Energy systems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Efficiency of information </a:t>
                      </a:r>
                    </a:p>
                    <a:p>
                      <a:r>
                        <a:rPr lang="en-GB" sz="1200" kern="1200" dirty="0">
                          <a:solidFill>
                            <a:schemeClr val="tx1"/>
                          </a:solidFill>
                          <a:effectLst/>
                          <a:latin typeface="+mn-lt"/>
                          <a:ea typeface="+mn-ea"/>
                          <a:cs typeface="+mn-cs"/>
                        </a:rPr>
                        <a:t>processing model system</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Concepts of physical activity and sport</a:t>
                      </a:r>
                    </a:p>
                    <a:p>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Mock </a:t>
                      </a:r>
                      <a:endParaRPr lang="en-GB" sz="1200" b="0" dirty="0"/>
                    </a:p>
                  </a:txBody>
                  <a:tcPr marL="72009" marR="72009" marT="36005" marB="36005"/>
                </a:tc>
                <a:tc>
                  <a:txBody>
                    <a:bodyPr/>
                    <a:lstStyle/>
                    <a:p>
                      <a:r>
                        <a:rPr lang="en-GB" sz="1200" b="0" kern="1200" dirty="0">
                          <a:solidFill>
                            <a:schemeClr val="tx1"/>
                          </a:solidFill>
                          <a:effectLst/>
                          <a:latin typeface="+mn-lt"/>
                          <a:ea typeface="+mn-ea"/>
                          <a:cs typeface="+mn-cs"/>
                        </a:rPr>
                        <a:t>Energy Systems</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Aspects of personality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Attitudes</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Arousal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Development of elite performers in sports</a:t>
                      </a:r>
                      <a:endParaRPr lang="en-GB" sz="1200" b="0" dirty="0"/>
                    </a:p>
                  </a:txBody>
                  <a:tcPr marL="72009" marR="72009" marT="36005" marB="36005"/>
                </a:tc>
                <a:tc>
                  <a:txBody>
                    <a:bodyPr/>
                    <a:lstStyle/>
                    <a:p>
                      <a:r>
                        <a:rPr lang="en-GB" sz="1200" b="0" dirty="0"/>
                        <a:t>Diet and nutrition and their effect of physical activity and performance</a:t>
                      </a:r>
                    </a:p>
                    <a:p>
                      <a:r>
                        <a:rPr lang="en-GB" sz="1200" b="0" dirty="0"/>
                        <a:t>Preparation and training methods in relation to maintaining physical activity </a:t>
                      </a:r>
                    </a:p>
                    <a:p>
                      <a:endParaRPr lang="en-GB" sz="1200" b="0" dirty="0"/>
                    </a:p>
                    <a:p>
                      <a:r>
                        <a:rPr lang="en-GB" sz="1200" b="0" dirty="0"/>
                        <a:t>Anxiety</a:t>
                      </a:r>
                    </a:p>
                    <a:p>
                      <a:endParaRPr lang="en-GB" sz="1200" b="0" dirty="0"/>
                    </a:p>
                    <a:p>
                      <a:r>
                        <a:rPr lang="en-GB" sz="1200" b="0" dirty="0"/>
                        <a:t>Ethics in sport</a:t>
                      </a:r>
                    </a:p>
                    <a:p>
                      <a:r>
                        <a:rPr lang="en-GB" sz="1200" b="0" dirty="0"/>
                        <a:t>Violence in sport</a:t>
                      </a:r>
                    </a:p>
                    <a:p>
                      <a:r>
                        <a:rPr lang="en-GB" sz="1200" b="0" dirty="0"/>
                        <a:t>Aggression</a:t>
                      </a:r>
                    </a:p>
                    <a:p>
                      <a:endParaRPr lang="en-GB" sz="1200" b="0" dirty="0"/>
                    </a:p>
                    <a:p>
                      <a:r>
                        <a:rPr lang="en-GB" sz="1200" b="0" dirty="0"/>
                        <a:t>Progress test</a:t>
                      </a:r>
                    </a:p>
                  </a:txBody>
                  <a:tcPr marL="72009" marR="72009" marT="36005" marB="36005"/>
                </a:tc>
                <a:tc>
                  <a:txBody>
                    <a:bodyPr/>
                    <a:lstStyle/>
                    <a:p>
                      <a:r>
                        <a:rPr lang="en-GB" sz="1200" b="0" dirty="0"/>
                        <a:t>Injury prevention and rehabilitation of injury</a:t>
                      </a:r>
                    </a:p>
                    <a:p>
                      <a:endParaRPr lang="en-GB" sz="1200" b="0" dirty="0"/>
                    </a:p>
                    <a:p>
                      <a:r>
                        <a:rPr lang="en-GB" sz="1200" b="0" dirty="0"/>
                        <a:t>Motivation</a:t>
                      </a:r>
                    </a:p>
                    <a:p>
                      <a:r>
                        <a:rPr lang="en-GB" sz="1200" b="0" dirty="0"/>
                        <a:t>Achievement motivation theory </a:t>
                      </a:r>
                    </a:p>
                    <a:p>
                      <a:r>
                        <a:rPr lang="en-GB" sz="1200" b="0" dirty="0"/>
                        <a:t>Social facilitation</a:t>
                      </a:r>
                    </a:p>
                    <a:p>
                      <a:endParaRPr lang="en-GB" sz="1200" b="0" dirty="0"/>
                    </a:p>
                    <a:p>
                      <a:r>
                        <a:rPr lang="en-GB" sz="1200" b="0" dirty="0"/>
                        <a:t>Drugs in sport</a:t>
                      </a:r>
                    </a:p>
                    <a:p>
                      <a:endParaRPr lang="en-GB" sz="1200" b="1" dirty="0"/>
                    </a:p>
                    <a:p>
                      <a:r>
                        <a:rPr lang="en-GB" sz="1200" b="0" dirty="0"/>
                        <a:t>Mock test </a:t>
                      </a:r>
                    </a:p>
                  </a:txBody>
                  <a:tcPr marL="72009" marR="72009" marT="36005" marB="36005"/>
                </a:tc>
                <a:extLst>
                  <a:ext uri="{0D108BD9-81ED-4DB2-BD59-A6C34878D82A}">
                    <a16:rowId xmlns:a16="http://schemas.microsoft.com/office/drawing/2014/main" val="2497711377"/>
                  </a:ext>
                </a:extLst>
              </a:tr>
              <a:tr h="5766528">
                <a:tc vMerge="1">
                  <a:txBody>
                    <a:bodyPr/>
                    <a:lstStyle/>
                    <a:p>
                      <a:endParaRPr lang="en-GB" dirty="0"/>
                    </a:p>
                  </a:txBody>
                  <a:tcPr/>
                </a:tc>
                <a:tc>
                  <a:txBody>
                    <a:bodyPr/>
                    <a:lstStyle/>
                    <a:p>
                      <a:r>
                        <a:rPr lang="en-GB" sz="1200" b="1" dirty="0"/>
                        <a:t>Additional information</a:t>
                      </a:r>
                    </a:p>
                  </a:txBody>
                  <a:tcPr marL="72009" marR="72009" marT="36005" marB="36005" vert="vert270" anchor="ctr"/>
                </a:tc>
                <a:tc>
                  <a:txBody>
                    <a:bodyPr/>
                    <a:lstStyle/>
                    <a:p>
                      <a:r>
                        <a:rPr lang="en-GB" sz="1200" dirty="0">
                          <a:hlinkClick r:id="rId2"/>
                        </a:rPr>
                        <a:t>Subject specific vocabulary (aqa.org.uk)</a:t>
                      </a:r>
                      <a:endParaRPr lang="en-GB" sz="1200" dirty="0"/>
                    </a:p>
                    <a:p>
                      <a:endParaRPr lang="en-GB" sz="1200" dirty="0"/>
                    </a:p>
                    <a:p>
                      <a:r>
                        <a:rPr lang="en-GB" sz="1200" dirty="0">
                          <a:hlinkClick r:id="rId3"/>
                        </a:rPr>
                        <a:t>AQA | Command words</a:t>
                      </a:r>
                      <a:endParaRPr lang="en-GB" sz="1200" dirty="0"/>
                    </a:p>
                    <a:p>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kern="1200" dirty="0">
                          <a:solidFill>
                            <a:schemeClr val="tx1"/>
                          </a:solidFill>
                          <a:effectLst/>
                          <a:latin typeface="+mn-lt"/>
                          <a:ea typeface="+mn-ea"/>
                          <a:cs typeface="+mn-cs"/>
                          <a:hlinkClick r:id="rId4"/>
                        </a:rPr>
                        <a:t>Venous return mechanisms (Hodder Education: PE Review)</a:t>
                      </a:r>
                      <a:endParaRPr lang="en-US" sz="1200" b="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sng" kern="1200" dirty="0">
                        <a:solidFill>
                          <a:schemeClr val="tx1"/>
                        </a:solidFill>
                        <a:effectLst/>
                        <a:latin typeface="+mn-lt"/>
                        <a:ea typeface="+mn-ea"/>
                        <a:cs typeface="+mn-cs"/>
                      </a:endParaRPr>
                    </a:p>
                    <a:p>
                      <a:pPr lvl="0"/>
                      <a:r>
                        <a:rPr lang="en-GB" sz="1200" b="0" u="sng" kern="1200" dirty="0">
                          <a:solidFill>
                            <a:schemeClr val="tx1"/>
                          </a:solidFill>
                          <a:effectLst/>
                          <a:latin typeface="+mn-lt"/>
                          <a:ea typeface="+mn-ea"/>
                          <a:cs typeface="+mn-cs"/>
                          <a:hlinkClick r:id="rId5"/>
                        </a:rPr>
                        <a:t>’Frank-Starlings Law Explained’ (YouTube)</a:t>
                      </a:r>
                      <a:endParaRPr lang="en-GB" sz="1200" kern="1200" dirty="0">
                        <a:solidFill>
                          <a:schemeClr val="tx1"/>
                        </a:solidFill>
                        <a:effectLst/>
                        <a:latin typeface="+mn-lt"/>
                        <a:ea typeface="+mn-ea"/>
                        <a:cs typeface="+mn-cs"/>
                      </a:endParaRPr>
                    </a:p>
                    <a:p>
                      <a:pPr lvl="0"/>
                      <a:r>
                        <a:rPr lang="en-GB" sz="1200" b="0" u="sng" kern="1200" dirty="0">
                          <a:solidFill>
                            <a:schemeClr val="tx1"/>
                          </a:solidFill>
                          <a:effectLst/>
                          <a:latin typeface="+mn-lt"/>
                          <a:ea typeface="+mn-ea"/>
                          <a:cs typeface="+mn-cs"/>
                          <a:hlinkClick r:id="rId6"/>
                        </a:rPr>
                        <a:t>‘Cardiovascular Drift’ (YouTube)</a:t>
                      </a:r>
                      <a:endParaRPr lang="en-GB" sz="1200" kern="1200" dirty="0">
                        <a:solidFill>
                          <a:schemeClr val="tx1"/>
                        </a:solidFill>
                        <a:effectLst/>
                        <a:latin typeface="+mn-lt"/>
                        <a:ea typeface="+mn-ea"/>
                        <a:cs typeface="+mn-cs"/>
                      </a:endParaRPr>
                    </a:p>
                    <a:p>
                      <a:endParaRPr lang="en-GB" sz="1200" b="1" dirty="0"/>
                    </a:p>
                    <a:p>
                      <a:r>
                        <a:rPr lang="en-GB" sz="1200" b="0" dirty="0"/>
                        <a:t>Begin collecting practical video evidence for one chosen sport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7"/>
                        </a:rPr>
                        <a:t>AQA | A-level | Physical Education | Assessment resources</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linkClick r:id="rId7"/>
                        </a:rPr>
                        <a:t>AQA | A-level | Physical Education | Assessment resources</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8"/>
                        </a:rPr>
                        <a:t>’ATP &amp; Respiration Crash Course Biology’ (YouTube) </a:t>
                      </a:r>
                      <a:r>
                        <a:rPr lang="en-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sng" kern="1200" dirty="0">
                          <a:solidFill>
                            <a:schemeClr val="tx1"/>
                          </a:solidFill>
                          <a:effectLst/>
                          <a:latin typeface="+mn-lt"/>
                          <a:ea typeface="+mn-ea"/>
                          <a:cs typeface="+mn-cs"/>
                          <a:hlinkClick r:id="rId9"/>
                        </a:rPr>
                        <a:t>Lactate threshold (Runner’s World)</a:t>
                      </a:r>
                      <a:endParaRPr lang="en-GB" sz="1200" kern="1200" dirty="0">
                        <a:solidFill>
                          <a:schemeClr val="tx1"/>
                        </a:solidFill>
                        <a:effectLst/>
                        <a:latin typeface="+mn-lt"/>
                        <a:ea typeface="+mn-ea"/>
                        <a:cs typeface="+mn-cs"/>
                      </a:endParaRP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Complete mock NEA task in class with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Begin NEA </a:t>
                      </a:r>
                    </a:p>
                  </a:txBody>
                  <a:tcPr marL="72009" marR="72009" marT="36005" marB="36005"/>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5035"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7"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310034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435336407"/>
              </p:ext>
            </p:extLst>
          </p:nvPr>
        </p:nvGraphicFramePr>
        <p:xfrm>
          <a:off x="-1" y="524898"/>
          <a:ext cx="9601203" cy="12290523"/>
        </p:xfrm>
        <a:graphic>
          <a:graphicData uri="http://schemas.openxmlformats.org/drawingml/2006/table">
            <a:tbl>
              <a:tblPr firstRow="1" bandRow="1">
                <a:tableStyleId>{5940675A-B579-460E-94D1-54222C63F5DA}</a:tableStyleId>
              </a:tblPr>
              <a:tblGrid>
                <a:gridCol w="413657">
                  <a:extLst>
                    <a:ext uri="{9D8B030D-6E8A-4147-A177-3AD203B41FA5}">
                      <a16:colId xmlns:a16="http://schemas.microsoft.com/office/drawing/2014/main" val="1323354650"/>
                    </a:ext>
                  </a:extLst>
                </a:gridCol>
                <a:gridCol w="413657">
                  <a:extLst>
                    <a:ext uri="{9D8B030D-6E8A-4147-A177-3AD203B41FA5}">
                      <a16:colId xmlns:a16="http://schemas.microsoft.com/office/drawing/2014/main" val="2228298992"/>
                    </a:ext>
                  </a:extLst>
                </a:gridCol>
                <a:gridCol w="413657">
                  <a:extLst>
                    <a:ext uri="{9D8B030D-6E8A-4147-A177-3AD203B41FA5}">
                      <a16:colId xmlns:a16="http://schemas.microsoft.com/office/drawing/2014/main" val="229629103"/>
                    </a:ext>
                  </a:extLst>
                </a:gridCol>
                <a:gridCol w="1393372">
                  <a:extLst>
                    <a:ext uri="{9D8B030D-6E8A-4147-A177-3AD203B41FA5}">
                      <a16:colId xmlns:a16="http://schemas.microsoft.com/office/drawing/2014/main" val="2268397797"/>
                    </a:ext>
                  </a:extLst>
                </a:gridCol>
                <a:gridCol w="1393372">
                  <a:extLst>
                    <a:ext uri="{9D8B030D-6E8A-4147-A177-3AD203B41FA5}">
                      <a16:colId xmlns:a16="http://schemas.microsoft.com/office/drawing/2014/main" val="1411940593"/>
                    </a:ext>
                  </a:extLst>
                </a:gridCol>
                <a:gridCol w="1393372">
                  <a:extLst>
                    <a:ext uri="{9D8B030D-6E8A-4147-A177-3AD203B41FA5}">
                      <a16:colId xmlns:a16="http://schemas.microsoft.com/office/drawing/2014/main" val="2116589672"/>
                    </a:ext>
                  </a:extLst>
                </a:gridCol>
                <a:gridCol w="1393372">
                  <a:extLst>
                    <a:ext uri="{9D8B030D-6E8A-4147-A177-3AD203B41FA5}">
                      <a16:colId xmlns:a16="http://schemas.microsoft.com/office/drawing/2014/main" val="1988259304"/>
                    </a:ext>
                  </a:extLst>
                </a:gridCol>
                <a:gridCol w="1393372">
                  <a:extLst>
                    <a:ext uri="{9D8B030D-6E8A-4147-A177-3AD203B41FA5}">
                      <a16:colId xmlns:a16="http://schemas.microsoft.com/office/drawing/2014/main" val="2065259818"/>
                    </a:ext>
                  </a:extLst>
                </a:gridCol>
                <a:gridCol w="1393372">
                  <a:extLst>
                    <a:ext uri="{9D8B030D-6E8A-4147-A177-3AD203B41FA5}">
                      <a16:colId xmlns:a16="http://schemas.microsoft.com/office/drawing/2014/main" val="406402638"/>
                    </a:ext>
                  </a:extLst>
                </a:gridCol>
              </a:tblGrid>
              <a:tr h="404046">
                <a:tc gridSpan="3">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GB" sz="1100" b="1" dirty="0"/>
                        <a:t>Subject</a:t>
                      </a:r>
                    </a:p>
                  </a:txBody>
                  <a:tcPr marL="72009" marR="72009" marT="36005" marB="36005"/>
                </a:tc>
                <a:tc hMerge="1">
                  <a:txBody>
                    <a:bodyPr/>
                    <a:lstStyle/>
                    <a:p>
                      <a:endParaRPr lang="en-GB"/>
                    </a:p>
                  </a:txBody>
                  <a:tcPr/>
                </a:tc>
                <a:tc hMerge="1">
                  <a:txBody>
                    <a:bodyPr/>
                    <a:lstStyle/>
                    <a:p>
                      <a:endParaRPr lang="en-GB"/>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734217209"/>
                  </a:ext>
                </a:extLst>
              </a:tr>
              <a:tr h="1328550">
                <a:tc rowSpan="4">
                  <a:txBody>
                    <a:bodyPr/>
                    <a:lstStyle/>
                    <a:p>
                      <a:pPr algn="ctr"/>
                      <a:r>
                        <a:rPr lang="en-GB" sz="2200" dirty="0"/>
                        <a:t>Philosophy and Ethics</a:t>
                      </a:r>
                    </a:p>
                  </a:txBody>
                  <a:tcPr marL="72009" marR="72009" marT="36005" marB="36005" vert="vert270" anchor="ctr"/>
                </a:tc>
                <a:tc rowSpan="2">
                  <a:txBody>
                    <a:bodyPr/>
                    <a:lstStyle/>
                    <a:p>
                      <a:pPr algn="ctr"/>
                      <a:r>
                        <a:rPr lang="en-US" sz="1200" b="1" dirty="0"/>
                        <a:t>Philosophy</a:t>
                      </a:r>
                      <a:endParaRPr lang="en-GB" sz="1200" b="1" dirty="0"/>
                    </a:p>
                  </a:txBody>
                  <a:tcPr marL="72009" marR="72009" marT="36005" marB="36005" vert="vert270" anchor="ctr"/>
                </a:tc>
                <a:tc>
                  <a:txBody>
                    <a:bodyPr/>
                    <a:lstStyle/>
                    <a:p>
                      <a:r>
                        <a:rPr lang="en-US" sz="1100" b="1" dirty="0">
                          <a:latin typeface="+mn-lt"/>
                        </a:rPr>
                        <a:t>Main Topics</a:t>
                      </a:r>
                      <a:endParaRPr lang="en-GB" sz="1100" b="1" dirty="0">
                        <a:latin typeface="+mn-lt"/>
                      </a:endParaRPr>
                    </a:p>
                  </a:txBody>
                  <a:tcPr marL="72009" marR="72009" marT="36005" marB="36005" vert="vert270" anchor="ctr"/>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What is God like? (C1)</a:t>
                      </a:r>
                    </a:p>
                    <a:p>
                      <a:pPr>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The design argument</a:t>
                      </a:r>
                    </a:p>
                    <a:p>
                      <a:pPr>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The cosmological argument</a:t>
                      </a:r>
                    </a:p>
                    <a:p>
                      <a:pPr>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The ontological argument</a:t>
                      </a: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Evil and suffering (C1)</a:t>
                      </a:r>
                    </a:p>
                    <a:p>
                      <a:pPr>
                        <a:lnSpc>
                          <a:spcPct val="107000"/>
                        </a:lnSpc>
                        <a:spcAft>
                          <a:spcPts val="0"/>
                        </a:spcAft>
                      </a:pPr>
                      <a:r>
                        <a:rPr lang="en-GB" sz="1100" b="1" dirty="0">
                          <a:effectLst/>
                          <a:latin typeface="+mn-lt"/>
                          <a:cs typeface="Times New Roman" panose="02020603050405020304" pitchFamily="18" charset="0"/>
                        </a:rPr>
                        <a:t>Religious experience (C1)</a:t>
                      </a:r>
                      <a:endParaRPr lang="en-GB" sz="1100" dirty="0">
                        <a:effectLst/>
                        <a:latin typeface="+mn-lt"/>
                        <a:cs typeface="Times New Roman" panose="02020603050405020304" pitchFamily="18" charset="0"/>
                      </a:endParaRPr>
                    </a:p>
                    <a:p>
                      <a:pPr>
                        <a:lnSpc>
                          <a:spcPct val="107000"/>
                        </a:lnSpc>
                        <a:spcAft>
                          <a:spcPts val="0"/>
                        </a:spcAft>
                      </a:pPr>
                      <a:r>
                        <a:rPr lang="en-GB" sz="1100" dirty="0">
                          <a:effectLst/>
                          <a:latin typeface="+mn-lt"/>
                          <a:cs typeface="Times New Roman" panose="02020603050405020304" pitchFamily="18" charset="0"/>
                        </a:rPr>
                        <a:t>The nature of religious experience</a:t>
                      </a:r>
                    </a:p>
                    <a:p>
                      <a:pPr>
                        <a:lnSpc>
                          <a:spcPct val="107000"/>
                        </a:lnSpc>
                        <a:spcAft>
                          <a:spcPts val="0"/>
                        </a:spcAft>
                      </a:pPr>
                      <a:r>
                        <a:rPr lang="en-GB" sz="1100" dirty="0">
                          <a:effectLst/>
                          <a:latin typeface="+mn-lt"/>
                          <a:cs typeface="Times New Roman" panose="02020603050405020304" pitchFamily="18" charset="0"/>
                        </a:rPr>
                        <a:t>Verifying religious experience</a:t>
                      </a: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Religious language (C1)</a:t>
                      </a:r>
                    </a:p>
                    <a:p>
                      <a:pPr marL="0" marR="0" lvl="0" indent="0" algn="l" defTabSz="960120" rtl="0" eaLnBrk="1" fontAlgn="auto" latinLnBrk="0" hangingPunct="1">
                        <a:lnSpc>
                          <a:spcPct val="107000"/>
                        </a:lnSpc>
                        <a:spcBef>
                          <a:spcPts val="0"/>
                        </a:spcBef>
                        <a:spcAft>
                          <a:spcPts val="0"/>
                        </a:spcAft>
                        <a:buClrTx/>
                        <a:buSzTx/>
                        <a:buFontTx/>
                        <a:buNone/>
                        <a:tabLst/>
                        <a:defRPr/>
                      </a:pPr>
                      <a:r>
                        <a:rPr lang="en-GB" sz="1100" dirty="0">
                          <a:effectLst/>
                          <a:latin typeface="+mn-lt"/>
                          <a:ea typeface="Calibri" panose="020F0502020204030204" pitchFamily="34" charset="0"/>
                          <a:cs typeface="Times New Roman" panose="02020603050405020304" pitchFamily="18" charset="0"/>
                        </a:rPr>
                        <a:t>The issue of whether religious language should be viewed as cognitive or non-cognitive</a:t>
                      </a: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Sources of wisdom (C2)</a:t>
                      </a:r>
                      <a:endParaRPr lang="en-GB" sz="1100" dirty="0">
                        <a:effectLst/>
                        <a:latin typeface="+mn-lt"/>
                        <a:ea typeface="Calibri" panose="020F0502020204030204" pitchFamily="34" charset="0"/>
                        <a:cs typeface="Times New Roman" panose="02020603050405020304" pitchFamily="18" charset="0"/>
                      </a:endParaRP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God (C2)</a:t>
                      </a:r>
                    </a:p>
                    <a:p>
                      <a:pPr>
                        <a:lnSpc>
                          <a:spcPct val="107000"/>
                        </a:lnSpc>
                        <a:spcAft>
                          <a:spcPts val="0"/>
                        </a:spcAft>
                      </a:pPr>
                      <a:r>
                        <a:rPr lang="en-GB" sz="1100" b="1" dirty="0">
                          <a:effectLst/>
                          <a:latin typeface="+mn-lt"/>
                          <a:cs typeface="Times New Roman" panose="02020603050405020304" pitchFamily="18" charset="0"/>
                        </a:rPr>
                        <a:t>Self, death</a:t>
                      </a:r>
                      <a:r>
                        <a:rPr lang="en-GB" sz="1100" dirty="0">
                          <a:effectLst/>
                          <a:latin typeface="+mn-lt"/>
                          <a:cs typeface="Times New Roman" panose="02020603050405020304" pitchFamily="18" charset="0"/>
                        </a:rPr>
                        <a:t> </a:t>
                      </a:r>
                      <a:r>
                        <a:rPr lang="en-GB" sz="1100" b="1" dirty="0">
                          <a:effectLst/>
                          <a:latin typeface="+mn-lt"/>
                          <a:cs typeface="Times New Roman" panose="02020603050405020304" pitchFamily="18" charset="0"/>
                        </a:rPr>
                        <a:t>and afterlife (C2)</a:t>
                      </a:r>
                      <a:endParaRPr lang="en-GB" sz="1100" dirty="0">
                        <a:effectLst/>
                        <a:latin typeface="+mn-lt"/>
                        <a:cs typeface="Times New Roman" panose="02020603050405020304" pitchFamily="18" charset="0"/>
                      </a:endParaRP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Expressions</a:t>
                      </a:r>
                      <a:r>
                        <a:rPr lang="en-GB" sz="1100" dirty="0">
                          <a:effectLst/>
                          <a:latin typeface="+mn-lt"/>
                          <a:ea typeface="Calibri" panose="020F0502020204030204" pitchFamily="34" charset="0"/>
                          <a:cs typeface="Times New Roman" panose="02020603050405020304" pitchFamily="18" charset="0"/>
                        </a:rPr>
                        <a:t> </a:t>
                      </a:r>
                      <a:r>
                        <a:rPr lang="en-GB" sz="1100" b="1" dirty="0">
                          <a:effectLst/>
                          <a:latin typeface="+mn-lt"/>
                          <a:ea typeface="Calibri" panose="020F0502020204030204" pitchFamily="34" charset="0"/>
                          <a:cs typeface="Times New Roman" panose="02020603050405020304" pitchFamily="18" charset="0"/>
                        </a:rPr>
                        <a:t>of religious identity (C2)</a:t>
                      </a:r>
                      <a:endParaRPr lang="en-GB" sz="1100" dirty="0">
                        <a:effectLst/>
                        <a:latin typeface="+mn-lt"/>
                        <a:ea typeface="Calibri" panose="020F0502020204030204" pitchFamily="34" charset="0"/>
                        <a:cs typeface="Times New Roman" panose="02020603050405020304" pitchFamily="18" charset="0"/>
                      </a:endParaRPr>
                    </a:p>
                  </a:txBody>
                  <a:tcPr marL="45720" marR="45720"/>
                </a:tc>
                <a:extLst>
                  <a:ext uri="{0D108BD9-81ED-4DB2-BD59-A6C34878D82A}">
                    <a16:rowId xmlns:a16="http://schemas.microsoft.com/office/drawing/2014/main" val="627657364"/>
                  </a:ext>
                </a:extLst>
              </a:tr>
              <a:tr h="7023234">
                <a:tc vMerge="1">
                  <a:txBody>
                    <a:bodyPr/>
                    <a:lstStyle/>
                    <a:p>
                      <a:endParaRPr lang="en-GB"/>
                    </a:p>
                  </a:txBody>
                  <a:tcPr/>
                </a:tc>
                <a:tc vMerge="1">
                  <a:txBody>
                    <a:bodyPr/>
                    <a:lstStyle/>
                    <a:p>
                      <a:endParaRPr lang="en-GB" dirty="0"/>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1100" b="1" dirty="0">
                          <a:latin typeface="+mn-lt"/>
                        </a:rPr>
                        <a:t>Additional information</a:t>
                      </a:r>
                    </a:p>
                    <a:p>
                      <a:endParaRPr lang="en-GB" sz="1100" b="1" dirty="0">
                        <a:latin typeface="+mn-lt"/>
                      </a:endParaRPr>
                    </a:p>
                  </a:txBody>
                  <a:tcPr marL="72009" marR="72009" marT="36005" marB="36005" vert="vert270" anchor="ctr"/>
                </a:tc>
                <a:tc>
                  <a:txBody>
                    <a:bodyPr/>
                    <a:lstStyle/>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Paley’s analogical argument</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Criticism from David Hume</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relationship between faith and reason</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Aquinas’ argument from observation</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Criticism from Hume and Russell</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 The relationship between faith and reason</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Anselm’s ontological argument</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Criticism from Gaunilo and Kant</a:t>
                      </a:r>
                    </a:p>
                    <a:p>
                      <a:pPr marL="171450" indent="-171450">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p>
                      <a:pPr marL="171450" indent="-171450">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p>
                      <a:pPr marL="457200">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txBody>
                  <a:tcPr marL="45720" marR="45720"/>
                </a:tc>
                <a:tc>
                  <a:txBody>
                    <a:bodyPr/>
                    <a:lstStyle/>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concepts of natural and moral evil</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logical and evidential problem of evil</a:t>
                      </a:r>
                    </a:p>
                    <a:p>
                      <a:pPr marL="171450" lvl="0" indent="-171450">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Responses to the problem of evil: </a:t>
                      </a:r>
                    </a:p>
                    <a:p>
                      <a:pPr marL="171450" lvl="0" indent="-171450">
                        <a:lnSpc>
                          <a:spcPct val="107000"/>
                        </a:lnSpc>
                        <a:spcAft>
                          <a:spcPts val="0"/>
                        </a:spcAft>
                        <a:buFont typeface="Symbol" panose="05050102010706020507" pitchFamily="18" charset="2"/>
                        <a:buChar char=""/>
                      </a:pPr>
                      <a:r>
                        <a:rPr lang="en-GB" sz="1100" dirty="0">
                          <a:effectLst/>
                          <a:latin typeface="+mn-lt"/>
                          <a:ea typeface="Calibri" panose="020F0502020204030204" pitchFamily="34" charset="0"/>
                          <a:cs typeface="Times New Roman" panose="02020603050405020304" pitchFamily="18" charset="0"/>
                        </a:rPr>
                        <a:t>The Free Will Defence</a:t>
                      </a:r>
                    </a:p>
                    <a:p>
                      <a:pPr marL="171450" lvl="0" indent="-171450">
                        <a:lnSpc>
                          <a:spcPct val="107000"/>
                        </a:lnSpc>
                        <a:spcAft>
                          <a:spcPts val="0"/>
                        </a:spcAft>
                        <a:buFont typeface="Symbol" panose="05050102010706020507" pitchFamily="18" charset="2"/>
                        <a:buChar char=""/>
                      </a:pPr>
                      <a:r>
                        <a:rPr lang="en-GB" sz="1100" dirty="0">
                          <a:effectLst/>
                          <a:latin typeface="+mn-lt"/>
                          <a:ea typeface="Calibri" panose="020F0502020204030204" pitchFamily="34" charset="0"/>
                          <a:cs typeface="Times New Roman" panose="02020603050405020304" pitchFamily="18" charset="0"/>
                        </a:rPr>
                        <a:t>Hick’s soul making theodicy</a:t>
                      </a:r>
                    </a:p>
                    <a:p>
                      <a:pPr marL="171450" lvl="0" indent="-171450">
                        <a:lnSpc>
                          <a:spcPct val="107000"/>
                        </a:lnSpc>
                        <a:spcAft>
                          <a:spcPts val="0"/>
                        </a:spcAft>
                        <a:buFont typeface="Symbol" panose="05050102010706020507" pitchFamily="18" charset="2"/>
                        <a:buChar char=""/>
                      </a:pPr>
                      <a:r>
                        <a:rPr lang="en-GB" sz="1100" dirty="0">
                          <a:effectLst/>
                          <a:latin typeface="+mn-lt"/>
                          <a:ea typeface="Calibri" panose="020F0502020204030204" pitchFamily="34" charset="0"/>
                          <a:cs typeface="Times New Roman" panose="02020603050405020304" pitchFamily="18" charset="0"/>
                        </a:rPr>
                        <a:t>Process Theodicy as presented by griffin</a:t>
                      </a:r>
                    </a:p>
                    <a:p>
                      <a:pPr marL="179388" lvl="0" indent="-179388">
                        <a:lnSpc>
                          <a:spcPct val="107000"/>
                        </a:lnSpc>
                        <a:spcAft>
                          <a:spcPts val="0"/>
                        </a:spcAft>
                        <a:buFont typeface="+mj-lt"/>
                        <a:buAutoNum type="arabicPeriod" startAt="4"/>
                      </a:pPr>
                      <a:r>
                        <a:rPr lang="en-GB" sz="1100" dirty="0">
                          <a:effectLst/>
                          <a:latin typeface="+mn-lt"/>
                          <a:ea typeface="Calibri" panose="020F0502020204030204" pitchFamily="34" charset="0"/>
                          <a:cs typeface="Times New Roman" panose="02020603050405020304" pitchFamily="18" charset="0"/>
                        </a:rPr>
                        <a:t>The strengths and weaknesses of each response</a:t>
                      </a:r>
                    </a:p>
                    <a:p>
                      <a:pPr marL="171450" lvl="0" indent="-171450">
                        <a:lnSpc>
                          <a:spcPct val="107000"/>
                        </a:lnSpc>
                        <a:spcAft>
                          <a:spcPts val="0"/>
                        </a:spcAft>
                        <a:buFont typeface="+mj-lt"/>
                        <a:buAutoNum type="arabicPeriod" startAt="4"/>
                      </a:pPr>
                      <a:r>
                        <a:rPr lang="en-GB" sz="1100" dirty="0">
                          <a:effectLst/>
                          <a:latin typeface="+mn-lt"/>
                          <a:cs typeface="Times New Roman" panose="02020603050405020304" pitchFamily="18" charset="0"/>
                        </a:rPr>
                        <a:t>Visions: corporeal, imaginative and intellectual </a:t>
                      </a:r>
                    </a:p>
                    <a:p>
                      <a:pPr marL="171450" lvl="0" indent="-171450">
                        <a:lnSpc>
                          <a:spcPct val="107000"/>
                        </a:lnSpc>
                        <a:spcAft>
                          <a:spcPts val="0"/>
                        </a:spcAft>
                        <a:buFont typeface="+mj-lt"/>
                        <a:buAutoNum type="arabicPeriod" startAt="4"/>
                      </a:pPr>
                      <a:r>
                        <a:rPr lang="en-GB" sz="1100" dirty="0">
                          <a:effectLst/>
                          <a:latin typeface="+mn-lt"/>
                          <a:cs typeface="Times New Roman" panose="02020603050405020304" pitchFamily="18" charset="0"/>
                        </a:rPr>
                        <a:t>Numinous experiences: Rudolph Otto</a:t>
                      </a:r>
                    </a:p>
                    <a:p>
                      <a:pPr marL="171450" lvl="0" indent="-171450">
                        <a:lnSpc>
                          <a:spcPct val="107000"/>
                        </a:lnSpc>
                        <a:spcAft>
                          <a:spcPts val="0"/>
                        </a:spcAft>
                        <a:buFont typeface="+mj-lt"/>
                        <a:buAutoNum type="arabicPeriod" startAt="4"/>
                      </a:pPr>
                      <a:r>
                        <a:rPr lang="en-GB" sz="1100" dirty="0">
                          <a:effectLst/>
                          <a:latin typeface="+mn-lt"/>
                          <a:cs typeface="Times New Roman" panose="02020603050405020304" pitchFamily="18" charset="0"/>
                        </a:rPr>
                        <a:t>Mystical experiences: William James and Walter Stace</a:t>
                      </a:r>
                    </a:p>
                    <a:p>
                      <a:pPr marL="171450" lvl="0" indent="-171450">
                        <a:lnSpc>
                          <a:spcPct val="107000"/>
                        </a:lnSpc>
                        <a:spcAft>
                          <a:spcPts val="0"/>
                        </a:spcAft>
                        <a:buFont typeface="+mj-lt"/>
                        <a:buAutoNum type="arabicPeriod" startAt="4"/>
                      </a:pPr>
                      <a:r>
                        <a:rPr lang="en-GB" sz="1100" dirty="0">
                          <a:effectLst/>
                          <a:latin typeface="+mn-lt"/>
                          <a:cs typeface="Times New Roman" panose="02020603050405020304" pitchFamily="18" charset="0"/>
                        </a:rPr>
                        <a:t>The challenges of verifying religious experiences</a:t>
                      </a:r>
                    </a:p>
                    <a:p>
                      <a:pPr marL="171450" lvl="0" indent="-171450">
                        <a:lnSpc>
                          <a:spcPct val="107000"/>
                        </a:lnSpc>
                        <a:spcAft>
                          <a:spcPts val="0"/>
                        </a:spcAft>
                        <a:buFont typeface="+mj-lt"/>
                        <a:buAutoNum type="arabicPeriod" startAt="4"/>
                      </a:pPr>
                      <a:r>
                        <a:rPr lang="en-GB" sz="1100" dirty="0">
                          <a:effectLst/>
                          <a:latin typeface="+mn-lt"/>
                          <a:cs typeface="Times New Roman" panose="02020603050405020304" pitchFamily="18" charset="0"/>
                        </a:rPr>
                        <a:t>The challenges to religious experiences from science</a:t>
                      </a:r>
                    </a:p>
                    <a:p>
                      <a:pPr marL="171450" lvl="0" indent="-171450">
                        <a:lnSpc>
                          <a:spcPct val="107000"/>
                        </a:lnSpc>
                        <a:spcAft>
                          <a:spcPts val="0"/>
                        </a:spcAft>
                        <a:buFont typeface="+mj-lt"/>
                        <a:buAutoNum type="arabicPeriod" startAt="4"/>
                      </a:pPr>
                      <a:r>
                        <a:rPr lang="en-GB" sz="1100" dirty="0">
                          <a:effectLst/>
                          <a:latin typeface="+mn-lt"/>
                          <a:cs typeface="Times New Roman" panose="02020603050405020304" pitchFamily="18" charset="0"/>
                        </a:rPr>
                        <a:t>Richard Swinburne’s principles of credulity and testimony</a:t>
                      </a:r>
                    </a:p>
                  </a:txBody>
                  <a:tcPr marL="45720" marR="45720"/>
                </a:tc>
                <a:tc>
                  <a:txBody>
                    <a:bodyPr/>
                    <a:lstStyle/>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challenge of verification and falsification principles</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Eschatological verification with reference to Hick</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Language as an expression of a </a:t>
                      </a:r>
                      <a:r>
                        <a:rPr lang="en-GB" sz="1100" i="1" dirty="0" err="1">
                          <a:effectLst/>
                          <a:latin typeface="+mn-lt"/>
                          <a:ea typeface="Calibri" panose="020F0502020204030204" pitchFamily="34" charset="0"/>
                          <a:cs typeface="Times New Roman" panose="02020603050405020304" pitchFamily="18" charset="0"/>
                        </a:rPr>
                        <a:t>blik</a:t>
                      </a:r>
                      <a:r>
                        <a:rPr lang="en-GB" sz="1100" i="1" dirty="0">
                          <a:effectLst/>
                          <a:latin typeface="+mn-lt"/>
                          <a:ea typeface="Calibri" panose="020F0502020204030204" pitchFamily="34" charset="0"/>
                          <a:cs typeface="Times New Roman" panose="02020603050405020304" pitchFamily="18" charset="0"/>
                        </a:rPr>
                        <a:t> </a:t>
                      </a:r>
                      <a:r>
                        <a:rPr lang="en-GB" sz="1100" dirty="0">
                          <a:effectLst/>
                          <a:latin typeface="+mn-lt"/>
                          <a:ea typeface="Calibri" panose="020F0502020204030204" pitchFamily="34" charset="0"/>
                          <a:cs typeface="Times New Roman" panose="02020603050405020304" pitchFamily="18" charset="0"/>
                        </a:rPr>
                        <a:t>with reference to Hare</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Religious language as a game with reference to Wittgenstein</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Religious language as a symbol with reference to Tillich</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Religious language as analogical with reference to Aquinas</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Via Negative</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strengths and weaknesses of the differing understandings of religious language </a:t>
                      </a:r>
                    </a:p>
                  </a:txBody>
                  <a:tcPr marL="45720" marR="45720"/>
                </a:tc>
                <a:tc>
                  <a:txBody>
                    <a:bodyPr/>
                    <a:lstStyle/>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Bible</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Church</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authority of Jesus</a:t>
                      </a:r>
                    </a:p>
                  </a:txBody>
                  <a:tcPr marL="45720" marR="45720"/>
                </a:tc>
                <a:tc>
                  <a:txBody>
                    <a:bodyPr/>
                    <a:lstStyle/>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Christian Monotheism</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God as Personal, God as Father, God as Love</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concept of God in process theology</a:t>
                      </a:r>
                      <a:endParaRPr lang="en-GB" sz="1100" dirty="0">
                        <a:effectLst/>
                        <a:latin typeface="+mn-lt"/>
                        <a:cs typeface="Times New Roman" panose="02020603050405020304" pitchFamily="18" charset="0"/>
                      </a:endParaRPr>
                    </a:p>
                    <a:p>
                      <a:pPr marL="174625" lvl="0" indent="-174625">
                        <a:lnSpc>
                          <a:spcPct val="107000"/>
                        </a:lnSpc>
                        <a:spcAft>
                          <a:spcPts val="0"/>
                        </a:spcAft>
                        <a:buFont typeface="+mj-lt"/>
                        <a:buAutoNum type="arabicPeriod"/>
                      </a:pPr>
                      <a:r>
                        <a:rPr lang="en-GB" sz="1100" dirty="0">
                          <a:effectLst/>
                          <a:latin typeface="+mn-lt"/>
                          <a:cs typeface="Times New Roman" panose="02020603050405020304" pitchFamily="18" charset="0"/>
                        </a:rPr>
                        <a:t>The meaning and purpose of life</a:t>
                      </a:r>
                    </a:p>
                    <a:p>
                      <a:pPr marL="174625" lvl="0" indent="-174625">
                        <a:lnSpc>
                          <a:spcPct val="107000"/>
                        </a:lnSpc>
                        <a:spcAft>
                          <a:spcPts val="0"/>
                        </a:spcAft>
                        <a:buFont typeface="+mj-lt"/>
                        <a:buAutoNum type="arabicPeriod"/>
                      </a:pPr>
                      <a:r>
                        <a:rPr lang="en-GB" sz="1100" dirty="0">
                          <a:effectLst/>
                          <a:latin typeface="+mn-lt"/>
                          <a:cs typeface="Times New Roman" panose="02020603050405020304" pitchFamily="18" charset="0"/>
                        </a:rPr>
                        <a:t>Resurrection</a:t>
                      </a:r>
                    </a:p>
                    <a:p>
                      <a:pPr marL="174625" lvl="0" indent="-174625">
                        <a:lnSpc>
                          <a:spcPct val="107000"/>
                        </a:lnSpc>
                        <a:spcAft>
                          <a:spcPts val="0"/>
                        </a:spcAft>
                        <a:buFont typeface="+mj-lt"/>
                        <a:buAutoNum type="arabicPeriod"/>
                      </a:pPr>
                      <a:r>
                        <a:rPr lang="en-GB" sz="1100" dirty="0">
                          <a:effectLst/>
                          <a:latin typeface="+mn-lt"/>
                          <a:cs typeface="Times New Roman" panose="02020603050405020304" pitchFamily="18" charset="0"/>
                        </a:rPr>
                        <a:t>Different interpretations of judgement, heaven, hell and purgatory</a:t>
                      </a:r>
                    </a:p>
                  </a:txBody>
                  <a:tcPr marL="45720" marR="45720"/>
                </a:tc>
                <a:tc>
                  <a:txBody>
                    <a:bodyPr/>
                    <a:lstStyle/>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Baptism</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Holy Communion</a:t>
                      </a:r>
                    </a:p>
                    <a:p>
                      <a:pPr marL="174625" lvl="0" indent="-174625">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 mission of the Church</a:t>
                      </a:r>
                    </a:p>
                    <a:p>
                      <a:pPr>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p>
                      <a:pPr>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AND Exam preparation</a:t>
                      </a:r>
                    </a:p>
                  </a:txBody>
                  <a:tcPr marL="45720" marR="45720"/>
                </a:tc>
                <a:extLst>
                  <a:ext uri="{0D108BD9-81ED-4DB2-BD59-A6C34878D82A}">
                    <a16:rowId xmlns:a16="http://schemas.microsoft.com/office/drawing/2014/main" val="2875788349"/>
                  </a:ext>
                </a:extLst>
              </a:tr>
              <a:tr h="534857">
                <a:tc vMerge="1">
                  <a:txBody>
                    <a:bodyPr/>
                    <a:lstStyle/>
                    <a:p>
                      <a:endParaRPr lang="en-GB" dirty="0"/>
                    </a:p>
                  </a:txBody>
                  <a:tcPr/>
                </a:tc>
                <a:tc rowSpan="2">
                  <a:txBody>
                    <a:bodyPr/>
                    <a:lstStyle/>
                    <a:p>
                      <a:pPr algn="ctr"/>
                      <a:r>
                        <a:rPr lang="en-US" sz="1200" b="1" dirty="0"/>
                        <a:t>Ethics</a:t>
                      </a:r>
                      <a:endParaRPr lang="en-GB" sz="1200" b="1" dirty="0"/>
                    </a:p>
                  </a:txBody>
                  <a:tcPr marL="72009" marR="72009" marT="36005" marB="36005" vert="vert270" anchor="ctr"/>
                </a:tc>
                <a:tc>
                  <a:txBody>
                    <a:bodyPr/>
                    <a:lstStyle/>
                    <a:p>
                      <a:r>
                        <a:rPr lang="en-US" sz="1100" b="1" dirty="0">
                          <a:latin typeface="+mn-lt"/>
                        </a:rPr>
                        <a:t>Main Topics</a:t>
                      </a:r>
                      <a:endParaRPr lang="en-GB" sz="1100" b="1" dirty="0">
                        <a:latin typeface="+mn-lt"/>
                      </a:endParaRPr>
                    </a:p>
                  </a:txBody>
                  <a:tcPr marL="72009" marR="72009" marT="36005" marB="36005" vert="vert270" anchor="ctr"/>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Normative ethical theories (C1)</a:t>
                      </a:r>
                      <a:endParaRPr lang="en-GB" sz="1100" dirty="0">
                        <a:effectLst/>
                        <a:latin typeface="+mn-lt"/>
                        <a:ea typeface="Calibri" panose="020F0502020204030204" pitchFamily="34" charset="0"/>
                        <a:cs typeface="Times New Roman" panose="02020603050405020304" pitchFamily="18" charset="0"/>
                      </a:endParaRP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Normative ethical theories (C1)</a:t>
                      </a:r>
                      <a:endParaRPr lang="en-GB" sz="1100" dirty="0">
                        <a:effectLst/>
                        <a:latin typeface="+mn-lt"/>
                        <a:ea typeface="Calibri" panose="020F0502020204030204" pitchFamily="34" charset="0"/>
                        <a:cs typeface="Times New Roman" panose="02020603050405020304" pitchFamily="18" charset="0"/>
                      </a:endParaRP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Normative of ethical theories (C1)</a:t>
                      </a:r>
                      <a:endParaRPr lang="en-GB" sz="1100" dirty="0">
                        <a:effectLst/>
                        <a:latin typeface="+mn-lt"/>
                        <a:ea typeface="Calibri" panose="020F0502020204030204" pitchFamily="34" charset="0"/>
                        <a:cs typeface="Times New Roman" panose="02020603050405020304" pitchFamily="18" charset="0"/>
                      </a:endParaRPr>
                    </a:p>
                  </a:txBody>
                  <a:tcPr marL="45720" marR="45720"/>
                </a:tc>
                <a:tc>
                  <a:txBody>
                    <a:bodyPr/>
                    <a:lstStyle/>
                    <a:p>
                      <a:pPr>
                        <a:lnSpc>
                          <a:spcPct val="107000"/>
                        </a:lnSpc>
                        <a:spcAft>
                          <a:spcPts val="0"/>
                        </a:spcAft>
                      </a:pPr>
                      <a:r>
                        <a:rPr lang="en-GB" sz="1100" b="1" dirty="0">
                          <a:effectLst/>
                          <a:latin typeface="+mn-lt"/>
                          <a:ea typeface="Calibri" panose="020F0502020204030204" pitchFamily="34" charset="0"/>
                          <a:cs typeface="Times New Roman" panose="02020603050405020304" pitchFamily="18" charset="0"/>
                        </a:rPr>
                        <a:t>Application of ethical theories (C1)</a:t>
                      </a:r>
                      <a:endParaRPr lang="en-GB" sz="1100" dirty="0">
                        <a:effectLst/>
                        <a:latin typeface="+mn-lt"/>
                        <a:ea typeface="Calibri" panose="020F0502020204030204" pitchFamily="34" charset="0"/>
                        <a:cs typeface="Times New Roman" panose="02020603050405020304" pitchFamily="18" charset="0"/>
                      </a:endParaRPr>
                    </a:p>
                  </a:txBody>
                  <a:tcPr marL="45720" marR="45720">
                    <a:noFill/>
                  </a:tcPr>
                </a:tc>
                <a:tc>
                  <a:txBody>
                    <a:bodyPr/>
                    <a:lstStyle/>
                    <a:p>
                      <a:pPr>
                        <a:spcAft>
                          <a:spcPts val="0"/>
                        </a:spcAft>
                      </a:pPr>
                      <a:endParaRPr lang="en-GB" sz="1100" b="1" dirty="0">
                        <a:latin typeface="+mn-lt"/>
                      </a:endParaRPr>
                    </a:p>
                  </a:txBody>
                  <a:tcPr marL="45720" marR="45720">
                    <a:solidFill>
                      <a:schemeClr val="bg1">
                        <a:lumMod val="75000"/>
                      </a:schemeClr>
                    </a:solidFill>
                  </a:tcPr>
                </a:tc>
                <a:tc>
                  <a:txBody>
                    <a:bodyPr/>
                    <a:lstStyle/>
                    <a:p>
                      <a:pPr>
                        <a:spcAft>
                          <a:spcPts val="0"/>
                        </a:spcAft>
                      </a:pPr>
                      <a:endParaRPr lang="en-GB" sz="1100" b="1" dirty="0">
                        <a:latin typeface="+mn-lt"/>
                      </a:endParaRPr>
                    </a:p>
                  </a:txBody>
                  <a:tcPr marL="45720" marR="45720">
                    <a:solidFill>
                      <a:schemeClr val="bg1">
                        <a:lumMod val="75000"/>
                      </a:schemeClr>
                    </a:solidFill>
                  </a:tcPr>
                </a:tc>
                <a:extLst>
                  <a:ext uri="{0D108BD9-81ED-4DB2-BD59-A6C34878D82A}">
                    <a16:rowId xmlns:a16="http://schemas.microsoft.com/office/drawing/2014/main" val="552443569"/>
                  </a:ext>
                </a:extLst>
              </a:tr>
              <a:tr h="2929546">
                <a:tc vMerge="1">
                  <a:txBody>
                    <a:bodyPr/>
                    <a:lstStyle/>
                    <a:p>
                      <a:pPr algn="ctr"/>
                      <a:endParaRPr lang="en-GB" sz="2200" dirty="0"/>
                    </a:p>
                  </a:txBody>
                  <a:tcPr marL="72009" marR="72009" marT="36005" marB="36005" vert="vert270" anchor="ctr"/>
                </a:tc>
                <a:tc vMerge="1">
                  <a:txBody>
                    <a:bodyPr/>
                    <a:lstStyle/>
                    <a:p>
                      <a:endParaRPr lang="en-GB" dirty="0"/>
                    </a:p>
                  </a:txBody>
                  <a:tcPr marL="72009" marR="72009" marT="36005" marB="36005" vert="vert270" anchor="ct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1100" b="1" dirty="0">
                          <a:latin typeface="+mn-lt"/>
                        </a:rPr>
                        <a:t>Additional information</a:t>
                      </a:r>
                    </a:p>
                  </a:txBody>
                  <a:tcPr marL="72009" marR="72009" marT="36005" marB="36005" vert="vert270" anchor="ctr"/>
                </a:tc>
                <a:tc>
                  <a:txBody>
                    <a:bodyPr/>
                    <a:lstStyle/>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Different approaches to ethical decision making: Deontological, Teleological, Character bases</a:t>
                      </a:r>
                    </a:p>
                    <a:p>
                      <a:pPr marL="457200">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txBody>
                  <a:tcPr marL="45720" marR="45720"/>
                </a:tc>
                <a:tc>
                  <a:txBody>
                    <a:bodyPr/>
                    <a:lstStyle/>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Natural Moral Law – the principle of double effect, with reference to Aquinas; proportionalism</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Strengths and weaknesses of natural moral law ethics</a:t>
                      </a:r>
                    </a:p>
                    <a:p>
                      <a:pPr marL="457200">
                        <a:lnSpc>
                          <a:spcPct val="107000"/>
                        </a:lnSpc>
                        <a:spcAft>
                          <a:spcPts val="0"/>
                        </a:spcAft>
                      </a:pPr>
                      <a:r>
                        <a:rPr lang="en-GB" sz="1100" dirty="0">
                          <a:effectLst/>
                          <a:latin typeface="+mn-lt"/>
                          <a:ea typeface="Calibri" panose="020F0502020204030204" pitchFamily="34" charset="0"/>
                          <a:cs typeface="Times New Roman" panose="02020603050405020304" pitchFamily="18" charset="0"/>
                        </a:rPr>
                        <a:t> </a:t>
                      </a:r>
                    </a:p>
                  </a:txBody>
                  <a:tcPr marL="45720" marR="45720"/>
                </a:tc>
                <a:tc>
                  <a:txBody>
                    <a:bodyPr/>
                    <a:lstStyle/>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Situation ethics with reference to Fletcher</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Strengths and weaknesses of Fletcher’s situation ethics</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Virtue ethics with reference to Aristotle</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Strengths and weaknesses of Aristotle’s virtue ethics  </a:t>
                      </a:r>
                    </a:p>
                  </a:txBody>
                  <a:tcPr marL="45720" marR="45720"/>
                </a:tc>
                <a:tc>
                  <a:txBody>
                    <a:bodyPr/>
                    <a:lstStyle/>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Theft</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Lying</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Embryo research</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Abortion</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Voluntary euthanasia</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Capital punishment</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Animals as food</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Use of animals in scientific experimentation</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Blood sports</a:t>
                      </a:r>
                    </a:p>
                    <a:p>
                      <a:pPr marL="182563" lvl="0" indent="-182563">
                        <a:lnSpc>
                          <a:spcPct val="107000"/>
                        </a:lnSpc>
                        <a:spcAft>
                          <a:spcPts val="0"/>
                        </a:spcAft>
                        <a:buFont typeface="+mj-lt"/>
                        <a:buAutoNum type="arabicPeriod"/>
                      </a:pPr>
                      <a:r>
                        <a:rPr lang="en-GB" sz="1100" dirty="0">
                          <a:effectLst/>
                          <a:latin typeface="+mn-lt"/>
                          <a:ea typeface="Calibri" panose="020F0502020204030204" pitchFamily="34" charset="0"/>
                          <a:cs typeface="Times New Roman" panose="02020603050405020304" pitchFamily="18" charset="0"/>
                        </a:rPr>
                        <a:t>Animals as a source for organ transplant</a:t>
                      </a:r>
                    </a:p>
                  </a:txBody>
                  <a:tcPr marL="45720" marR="45720">
                    <a:noFill/>
                  </a:tcPr>
                </a:tc>
                <a:tc>
                  <a:txBody>
                    <a:bodyPr/>
                    <a:lstStyle/>
                    <a:p>
                      <a:pPr>
                        <a:spcAft>
                          <a:spcPts val="0"/>
                        </a:spcAft>
                      </a:pPr>
                      <a:endParaRPr lang="en-GB" sz="1100" b="1" dirty="0">
                        <a:latin typeface="+mn-lt"/>
                      </a:endParaRPr>
                    </a:p>
                  </a:txBody>
                  <a:tcPr marL="45720" marR="45720">
                    <a:solidFill>
                      <a:schemeClr val="bg1">
                        <a:lumMod val="75000"/>
                      </a:schemeClr>
                    </a:solidFill>
                  </a:tcPr>
                </a:tc>
                <a:tc>
                  <a:txBody>
                    <a:bodyPr/>
                    <a:lstStyle/>
                    <a:p>
                      <a:pPr>
                        <a:spcAft>
                          <a:spcPts val="0"/>
                        </a:spcAft>
                      </a:pPr>
                      <a:endParaRPr lang="en-GB" sz="1100" b="1" dirty="0">
                        <a:latin typeface="+mn-lt"/>
                      </a:endParaRPr>
                    </a:p>
                  </a:txBody>
                  <a:tcPr marL="45720" marR="45720">
                    <a:solidFill>
                      <a:schemeClr val="bg1">
                        <a:lumMod val="75000"/>
                      </a:schemeClr>
                    </a:solidFill>
                  </a:tcPr>
                </a:tc>
                <a:extLst>
                  <a:ext uri="{0D108BD9-81ED-4DB2-BD59-A6C34878D82A}">
                    <a16:rowId xmlns:a16="http://schemas.microsoft.com/office/drawing/2014/main" val="1516962761"/>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5"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7"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536716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150935107"/>
              </p:ext>
            </p:extLst>
          </p:nvPr>
        </p:nvGraphicFramePr>
        <p:xfrm>
          <a:off x="0" y="524897"/>
          <a:ext cx="9601206" cy="12276703"/>
        </p:xfrm>
        <a:graphic>
          <a:graphicData uri="http://schemas.openxmlformats.org/drawingml/2006/table">
            <a:tbl>
              <a:tblPr firstRow="1" bandRow="1">
                <a:tableStyleId>{5940675A-B579-460E-94D1-54222C63F5DA}</a:tableStyleId>
              </a:tblPr>
              <a:tblGrid>
                <a:gridCol w="397398">
                  <a:extLst>
                    <a:ext uri="{9D8B030D-6E8A-4147-A177-3AD203B41FA5}">
                      <a16:colId xmlns:a16="http://schemas.microsoft.com/office/drawing/2014/main" val="1323354650"/>
                    </a:ext>
                  </a:extLst>
                </a:gridCol>
                <a:gridCol w="397398">
                  <a:extLst>
                    <a:ext uri="{9D8B030D-6E8A-4147-A177-3AD203B41FA5}">
                      <a16:colId xmlns:a16="http://schemas.microsoft.com/office/drawing/2014/main" val="2591870554"/>
                    </a:ext>
                  </a:extLst>
                </a:gridCol>
                <a:gridCol w="1467735">
                  <a:extLst>
                    <a:ext uri="{9D8B030D-6E8A-4147-A177-3AD203B41FA5}">
                      <a16:colId xmlns:a16="http://schemas.microsoft.com/office/drawing/2014/main" val="2268397797"/>
                    </a:ext>
                  </a:extLst>
                </a:gridCol>
                <a:gridCol w="1467735">
                  <a:extLst>
                    <a:ext uri="{9D8B030D-6E8A-4147-A177-3AD203B41FA5}">
                      <a16:colId xmlns:a16="http://schemas.microsoft.com/office/drawing/2014/main" val="1411940593"/>
                    </a:ext>
                  </a:extLst>
                </a:gridCol>
                <a:gridCol w="1467735">
                  <a:extLst>
                    <a:ext uri="{9D8B030D-6E8A-4147-A177-3AD203B41FA5}">
                      <a16:colId xmlns:a16="http://schemas.microsoft.com/office/drawing/2014/main" val="415188477"/>
                    </a:ext>
                  </a:extLst>
                </a:gridCol>
                <a:gridCol w="1467735">
                  <a:extLst>
                    <a:ext uri="{9D8B030D-6E8A-4147-A177-3AD203B41FA5}">
                      <a16:colId xmlns:a16="http://schemas.microsoft.com/office/drawing/2014/main" val="2116589672"/>
                    </a:ext>
                  </a:extLst>
                </a:gridCol>
                <a:gridCol w="1467735">
                  <a:extLst>
                    <a:ext uri="{9D8B030D-6E8A-4147-A177-3AD203B41FA5}">
                      <a16:colId xmlns:a16="http://schemas.microsoft.com/office/drawing/2014/main" val="1988259304"/>
                    </a:ext>
                  </a:extLst>
                </a:gridCol>
                <a:gridCol w="1467735">
                  <a:extLst>
                    <a:ext uri="{9D8B030D-6E8A-4147-A177-3AD203B41FA5}">
                      <a16:colId xmlns:a16="http://schemas.microsoft.com/office/drawing/2014/main" val="2065259818"/>
                    </a:ext>
                  </a:extLst>
                </a:gridCol>
              </a:tblGrid>
              <a:tr h="477779">
                <a:tc gridSpan="2">
                  <a:txBody>
                    <a:bodyPr/>
                    <a:lstStyle/>
                    <a:p>
                      <a:pPr algn="ctr"/>
                      <a:r>
                        <a:rPr lang="en-GB" sz="1100" b="1" dirty="0"/>
                        <a:t>Subject</a:t>
                      </a:r>
                    </a:p>
                  </a:txBody>
                  <a:tcPr marL="72009" marR="72009" marT="36005" marB="36005"/>
                </a:tc>
                <a:tc hMerge="1">
                  <a:txBody>
                    <a:bodyPr/>
                    <a:lstStyle/>
                    <a:p>
                      <a:endParaRPr lang="en-GB"/>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5005523">
                <a:tc rowSpan="2">
                  <a:txBody>
                    <a:bodyPr/>
                    <a:lstStyle/>
                    <a:p>
                      <a:pPr algn="ctr"/>
                      <a:r>
                        <a:rPr lang="en-GB" sz="2200" dirty="0"/>
                        <a:t>Photography</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b="1" dirty="0"/>
                        <a:t>Conceal and Reveal</a:t>
                      </a:r>
                    </a:p>
                    <a:p>
                      <a:r>
                        <a:rPr lang="en-GB" sz="1200" b="0" dirty="0"/>
                        <a:t>Supporting Unit</a:t>
                      </a:r>
                    </a:p>
                    <a:p>
                      <a:r>
                        <a:rPr lang="en-GB" sz="1200" b="0" dirty="0"/>
                        <a:t>Workshops to introduce the course</a:t>
                      </a:r>
                    </a:p>
                    <a:p>
                      <a:r>
                        <a:rPr lang="en-GB" sz="1200" b="0" dirty="0"/>
                        <a:t>Initial Ideas. </a:t>
                      </a:r>
                    </a:p>
                    <a:p>
                      <a:r>
                        <a:rPr lang="en-GB" sz="1200" b="0" dirty="0"/>
                        <a:t>Mood board and mind map creation.</a:t>
                      </a:r>
                    </a:p>
                    <a:p>
                      <a:r>
                        <a:rPr lang="en-GB" sz="1200" b="0" dirty="0"/>
                        <a:t>Initial photography and experimentations. </a:t>
                      </a:r>
                    </a:p>
                    <a:p>
                      <a:r>
                        <a:rPr lang="en-GB" sz="1200" b="0" dirty="0"/>
                        <a:t>Artist research used for inspiration.</a:t>
                      </a:r>
                    </a:p>
                  </a:txBody>
                  <a:tcPr/>
                </a:tc>
                <a:tc>
                  <a:txBody>
                    <a:bodyPr/>
                    <a:lstStyle/>
                    <a:p>
                      <a:r>
                        <a:rPr lang="en-GB" sz="1200" b="1" dirty="0"/>
                        <a:t>Conceal and Reveal</a:t>
                      </a:r>
                    </a:p>
                    <a:p>
                      <a:r>
                        <a:rPr lang="en-GB" sz="1200" b="0" dirty="0"/>
                        <a:t>Supporting Unit</a:t>
                      </a:r>
                    </a:p>
                    <a:p>
                      <a:r>
                        <a:rPr lang="en-GB" sz="1200" b="0" dirty="0"/>
                        <a:t>Workshops to introduce the course</a:t>
                      </a:r>
                    </a:p>
                    <a:p>
                      <a:r>
                        <a:rPr lang="en-GB" sz="1200" b="0" dirty="0"/>
                        <a:t>Initial Ideas. </a:t>
                      </a:r>
                    </a:p>
                    <a:p>
                      <a:r>
                        <a:rPr lang="en-GB" sz="1200" b="0" dirty="0"/>
                        <a:t>Initial photography and experimentations. </a:t>
                      </a:r>
                    </a:p>
                    <a:p>
                      <a:r>
                        <a:rPr lang="en-GB" sz="1200" b="0" dirty="0"/>
                        <a:t>Artist research used for inspiration.</a:t>
                      </a:r>
                    </a:p>
                  </a:txBody>
                  <a:tcPr/>
                </a:tc>
                <a:tc>
                  <a:txBody>
                    <a:bodyPr/>
                    <a:lstStyle/>
                    <a:p>
                      <a:r>
                        <a:rPr lang="en-GB" sz="1200" b="1" dirty="0"/>
                        <a:t>Activities and Lifestyles</a:t>
                      </a:r>
                    </a:p>
                    <a:p>
                      <a:r>
                        <a:rPr lang="en-GB" sz="1200" b="1" dirty="0"/>
                        <a:t>Development</a:t>
                      </a:r>
                    </a:p>
                    <a:p>
                      <a:r>
                        <a:rPr lang="en-GB" sz="1200" b="0" dirty="0"/>
                        <a:t>Main Unit introduced.</a:t>
                      </a:r>
                    </a:p>
                    <a:p>
                      <a:r>
                        <a:rPr lang="en-GB" sz="1200" b="0" dirty="0"/>
                        <a:t>Mind map and mood board to generate ideas.</a:t>
                      </a:r>
                    </a:p>
                    <a:p>
                      <a:r>
                        <a:rPr lang="en-GB" sz="1200" b="0" dirty="0"/>
                        <a:t>Artist research used for inspiration for each photography shoot.</a:t>
                      </a:r>
                    </a:p>
                    <a:p>
                      <a:r>
                        <a:rPr lang="en-GB" sz="1200" b="0" dirty="0"/>
                        <a:t>Students should complete on average one shoot per week and edit in lesson time.</a:t>
                      </a:r>
                    </a:p>
                    <a:p>
                      <a:r>
                        <a:rPr lang="en-GB" sz="1200" b="0" dirty="0"/>
                        <a:t>Sketchbook work and research should be completed for homework.</a:t>
                      </a:r>
                    </a:p>
                  </a:txBody>
                  <a:tcPr/>
                </a:tc>
                <a:tc>
                  <a:txBody>
                    <a:bodyPr/>
                    <a:lstStyle/>
                    <a:p>
                      <a:r>
                        <a:rPr lang="en-GB" sz="1200" b="1" dirty="0"/>
                        <a:t>Activities and Lifestyles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Development of main unit of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 cycle of artist research, shoot planning, photo shoots, editing, experimenting and selecting final outcomes is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r>
                        <a:rPr lang="en-GB" sz="1200" b="0" dirty="0"/>
                        <a:t>Start 1000-3000 word Personal investigation into their own practice.</a:t>
                      </a:r>
                    </a:p>
                    <a:p>
                      <a:r>
                        <a:rPr lang="en-GB" sz="1200" b="0" dirty="0"/>
                        <a:t>Introduction- Artist Statement.</a:t>
                      </a:r>
                    </a:p>
                  </a:txBody>
                  <a:tcPr/>
                </a:tc>
                <a:tc>
                  <a:txBody>
                    <a:bodyPr/>
                    <a:lstStyle/>
                    <a:p>
                      <a:r>
                        <a:rPr lang="en-GB" sz="1200" b="1" dirty="0"/>
                        <a:t>Activities and Lifestyles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Development of main unit of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 cycle of artist research, shoot planning, photo shoot, editing, experimenting and selecting final outcomes is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Continue 1000-3000 word Personal investigation into their own 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Main body- Artist criticism and critique of own practice.</a:t>
                      </a:r>
                    </a:p>
                  </a:txBody>
                  <a:tcPr/>
                </a:tc>
                <a:tc>
                  <a:txBody>
                    <a:bodyPr/>
                    <a:lstStyle/>
                    <a:p>
                      <a:r>
                        <a:rPr lang="en-GB" sz="1200" b="1" dirty="0"/>
                        <a:t>Activities and Lifestyles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Further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Development of main unit of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 cycle of artist research, shoot planning, photo shoot, editing, experimenting and selecting final outcomes is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Continue 1000-3000 word Personal investigation into their own 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Main body- Artist criticism and critique of own practice.</a:t>
                      </a:r>
                    </a:p>
                  </a:txBody>
                  <a:tcPr/>
                </a:tc>
                <a:extLst>
                  <a:ext uri="{0D108BD9-81ED-4DB2-BD59-A6C34878D82A}">
                    <a16:rowId xmlns:a16="http://schemas.microsoft.com/office/drawing/2014/main" val="3016274541"/>
                  </a:ext>
                </a:extLst>
              </a:tr>
              <a:tr h="2023509">
                <a:tc vMerge="1">
                  <a:txBody>
                    <a:bodyPr/>
                    <a:lstStyle/>
                    <a:p>
                      <a:endParaRPr lang="en-GB" dirty="0"/>
                    </a:p>
                  </a:txBody>
                  <a:tcPr/>
                </a:tc>
                <a:tc>
                  <a:txBody>
                    <a:bodyPr/>
                    <a:lstStyle/>
                    <a:p>
                      <a:r>
                        <a:rPr lang="en-GB" sz="1200" b="1" dirty="0"/>
                        <a:t>Additional information</a:t>
                      </a:r>
                    </a:p>
                  </a:txBody>
                  <a:tcPr marL="72009" marR="72009" marT="36005" marB="36005"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photography techniques  to learn how to use a DSLR camera and the studio lighting equipment. </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Students will explore a wide range of photography techniques  to learn how to use a DSLR camera and the studio lighting equipment. </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artists. </a:t>
                      </a:r>
                      <a:endParaRPr lang="en-GB"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Investigate and research the work of contemporary and historical artists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Develop their own practice as Photographers. </a:t>
                      </a:r>
                      <a:endParaRPr lang="en-GB" sz="1200" b="1" dirty="0"/>
                    </a:p>
                  </a:txBody>
                  <a:tcPr/>
                </a:tc>
                <a:tc>
                  <a:txBody>
                    <a:bodyPr/>
                    <a:lstStyle/>
                    <a:p>
                      <a:r>
                        <a:rPr lang="en-GB" sz="1200" b="0" dirty="0"/>
                        <a:t>Review and refine their own practice in order to create resolved outcomes.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Review and refine their own practice in order to create resolved outcomes. </a:t>
                      </a:r>
                    </a:p>
                  </a:txBody>
                  <a:tcPr/>
                </a:tc>
                <a:extLst>
                  <a:ext uri="{0D108BD9-81ED-4DB2-BD59-A6C34878D82A}">
                    <a16:rowId xmlns:a16="http://schemas.microsoft.com/office/drawing/2014/main" val="3673867734"/>
                  </a:ext>
                </a:extLst>
              </a:tr>
              <a:tr h="4769892">
                <a:tc>
                  <a:txBody>
                    <a:bodyPr/>
                    <a:lstStyle/>
                    <a:p>
                      <a:pPr algn="ctr"/>
                      <a:r>
                        <a:rPr lang="en-GB" sz="2200" dirty="0"/>
                        <a:t>Physics</a:t>
                      </a:r>
                    </a:p>
                  </a:txBody>
                  <a:tcPr marL="72009" marR="72009" marT="36005" marB="36005" vert="vert270" anchor="ctr"/>
                </a:tc>
                <a:tc>
                  <a:txBody>
                    <a:bodyPr/>
                    <a:lstStyle/>
                    <a:p>
                      <a:pPr algn="l"/>
                      <a:r>
                        <a:rPr lang="en-US" sz="1200" b="1" dirty="0"/>
                        <a:t>Main Topics</a:t>
                      </a:r>
                      <a:endParaRPr lang="en-GB" sz="1200" b="1" dirty="0"/>
                    </a:p>
                  </a:txBody>
                  <a:tcPr marL="72009" marR="72009" marT="36005" marB="36005" vert="vert270" anchor="ctr"/>
                </a:tc>
                <a:tc>
                  <a:txBody>
                    <a:bodyPr/>
                    <a:lstStyle/>
                    <a:p>
                      <a:r>
                        <a:rPr lang="en-GB" sz="1200" b="1" dirty="0"/>
                        <a:t>Electricity</a:t>
                      </a:r>
                    </a:p>
                    <a:p>
                      <a:r>
                        <a:rPr lang="en-GB" sz="1200" b="0" dirty="0"/>
                        <a:t>Current, Voltage Power and Resistance</a:t>
                      </a:r>
                    </a:p>
                    <a:p>
                      <a:r>
                        <a:rPr lang="en-GB" sz="1200" b="0" dirty="0"/>
                        <a:t>EMF and internal resistance</a:t>
                      </a:r>
                    </a:p>
                    <a:p>
                      <a:r>
                        <a:rPr lang="en-GB" sz="1200" b="0" dirty="0"/>
                        <a:t>Resistivity</a:t>
                      </a:r>
                    </a:p>
                    <a:p>
                      <a:r>
                        <a:rPr lang="en-GB" sz="1200" b="1" dirty="0"/>
                        <a:t>Mechanics</a:t>
                      </a:r>
                    </a:p>
                    <a:p>
                      <a:r>
                        <a:rPr lang="en-GB" sz="1200" b="0" dirty="0"/>
                        <a:t>Vectors and Scalars</a:t>
                      </a:r>
                    </a:p>
                    <a:p>
                      <a:r>
                        <a:rPr lang="en-GB" sz="1200" b="0" dirty="0"/>
                        <a:t>Equilibrium Forces</a:t>
                      </a:r>
                    </a:p>
                    <a:p>
                      <a:r>
                        <a:rPr lang="en-GB" sz="1200" b="0" dirty="0"/>
                        <a:t>Moments</a:t>
                      </a:r>
                    </a:p>
                    <a:p>
                      <a:r>
                        <a:rPr lang="en-GB" sz="1200" b="0" dirty="0"/>
                        <a:t>Stability</a:t>
                      </a:r>
                    </a:p>
                    <a:p>
                      <a:r>
                        <a:rPr lang="en-GB" sz="1200" b="1" dirty="0"/>
                        <a:t>Particles</a:t>
                      </a:r>
                    </a:p>
                    <a:p>
                      <a:r>
                        <a:rPr lang="en-GB" sz="1200" b="0" dirty="0"/>
                        <a:t>Properties of the atom</a:t>
                      </a:r>
                    </a:p>
                    <a:p>
                      <a:r>
                        <a:rPr lang="en-GB" sz="1200" b="0" dirty="0"/>
                        <a:t>The standard model</a:t>
                      </a:r>
                    </a:p>
                    <a:p>
                      <a:r>
                        <a:rPr lang="en-GB" sz="1200" b="0" dirty="0"/>
                        <a:t>Forces and Interactions</a:t>
                      </a:r>
                    </a:p>
                  </a:txBody>
                  <a:tcPr marL="72009" marR="72009" marT="36005" marB="36005"/>
                </a:tc>
                <a:tc>
                  <a:txBody>
                    <a:bodyPr/>
                    <a:lstStyle/>
                    <a:p>
                      <a:r>
                        <a:rPr lang="en-GB" sz="1200" b="1" dirty="0"/>
                        <a:t>Electricity</a:t>
                      </a:r>
                    </a:p>
                    <a:p>
                      <a:r>
                        <a:rPr lang="en-GB" sz="1200" b="0" dirty="0"/>
                        <a:t>Circuit Rules and Components</a:t>
                      </a:r>
                    </a:p>
                    <a:p>
                      <a:r>
                        <a:rPr lang="en-GB" sz="1200" b="0" dirty="0"/>
                        <a:t>Potential Dividers</a:t>
                      </a:r>
                    </a:p>
                    <a:p>
                      <a:r>
                        <a:rPr lang="en-GB" sz="1200" b="0" dirty="0"/>
                        <a:t>Sensor Circuits</a:t>
                      </a:r>
                    </a:p>
                    <a:p>
                      <a:r>
                        <a:rPr lang="en-GB" sz="1200" b="1" dirty="0"/>
                        <a:t>Mechanics</a:t>
                      </a:r>
                    </a:p>
                    <a:p>
                      <a:r>
                        <a:rPr lang="en-GB" sz="1200" b="0" dirty="0"/>
                        <a:t>SUVAT</a:t>
                      </a:r>
                    </a:p>
                    <a:p>
                      <a:r>
                        <a:rPr lang="en-GB" sz="1200" b="0" dirty="0"/>
                        <a:t>Freefall</a:t>
                      </a:r>
                    </a:p>
                    <a:p>
                      <a:r>
                        <a:rPr lang="en-GB" sz="1200" b="0" dirty="0"/>
                        <a:t>Projectile motion</a:t>
                      </a:r>
                    </a:p>
                    <a:p>
                      <a:r>
                        <a:rPr lang="en-GB" sz="1200" b="0" dirty="0"/>
                        <a:t>Required practical</a:t>
                      </a:r>
                    </a:p>
                    <a:p>
                      <a:r>
                        <a:rPr lang="en-GB" sz="1200" b="1" dirty="0"/>
                        <a:t>Particles</a:t>
                      </a:r>
                    </a:p>
                    <a:p>
                      <a:r>
                        <a:rPr lang="en-GB" sz="1200" b="0" dirty="0"/>
                        <a:t>The weak Interaction</a:t>
                      </a:r>
                    </a:p>
                    <a:p>
                      <a:r>
                        <a:rPr lang="en-GB" sz="1200" b="0" dirty="0"/>
                        <a:t>The strong interaction</a:t>
                      </a:r>
                    </a:p>
                    <a:p>
                      <a:r>
                        <a:rPr lang="en-GB" sz="1200" b="0" dirty="0" err="1"/>
                        <a:t>Feymann</a:t>
                      </a:r>
                      <a:r>
                        <a:rPr lang="en-GB" sz="1200" b="0" dirty="0"/>
                        <a:t> Diagrams</a:t>
                      </a:r>
                    </a:p>
                    <a:p>
                      <a:r>
                        <a:rPr lang="en-GB" sz="1200" b="0" dirty="0"/>
                        <a:t>Conservation rules</a:t>
                      </a:r>
                    </a:p>
                  </a:txBody>
                  <a:tcPr marL="72009" marR="72009" marT="36005" marB="36005"/>
                </a:tc>
                <a:tc>
                  <a:txBody>
                    <a:bodyPr/>
                    <a:lstStyle/>
                    <a:p>
                      <a:r>
                        <a:rPr lang="en-GB" sz="1200" b="1" dirty="0"/>
                        <a:t>Waves</a:t>
                      </a:r>
                      <a:r>
                        <a:rPr lang="en-GB" sz="1200" b="0" dirty="0"/>
                        <a:t> </a:t>
                      </a:r>
                    </a:p>
                    <a:p>
                      <a:r>
                        <a:rPr lang="en-GB" sz="1200" b="0" dirty="0"/>
                        <a:t>Waves basics</a:t>
                      </a:r>
                    </a:p>
                    <a:p>
                      <a:r>
                        <a:rPr lang="en-GB" sz="1200" b="0" dirty="0"/>
                        <a:t>Coherence and phase difference</a:t>
                      </a:r>
                    </a:p>
                    <a:p>
                      <a:r>
                        <a:rPr lang="en-GB" sz="1200" b="0" dirty="0"/>
                        <a:t>Superposition</a:t>
                      </a:r>
                    </a:p>
                    <a:p>
                      <a:r>
                        <a:rPr lang="en-GB" sz="1200" b="0" dirty="0"/>
                        <a:t>Diffraction</a:t>
                      </a:r>
                    </a:p>
                    <a:p>
                      <a:r>
                        <a:rPr lang="en-GB" sz="1200" b="0" dirty="0"/>
                        <a:t>Youngs double slit +practical</a:t>
                      </a:r>
                    </a:p>
                    <a:p>
                      <a:r>
                        <a:rPr lang="en-GB" sz="1200" b="1" dirty="0"/>
                        <a:t>Mechanics</a:t>
                      </a:r>
                    </a:p>
                    <a:p>
                      <a:r>
                        <a:rPr lang="en-GB" sz="1200" b="0" dirty="0"/>
                        <a:t>Newtons laws</a:t>
                      </a:r>
                    </a:p>
                    <a:p>
                      <a:r>
                        <a:rPr lang="en-GB" sz="1200" b="0" dirty="0"/>
                        <a:t>Car safety</a:t>
                      </a:r>
                    </a:p>
                    <a:p>
                      <a:r>
                        <a:rPr lang="en-GB" sz="1200" b="0" dirty="0"/>
                        <a:t>Momentum</a:t>
                      </a:r>
                    </a:p>
                    <a:p>
                      <a:r>
                        <a:rPr lang="en-GB" sz="1200" b="0" dirty="0"/>
                        <a:t>Elastic and Inelastic collisions</a:t>
                      </a:r>
                    </a:p>
                    <a:p>
                      <a:r>
                        <a:rPr lang="en-GB" sz="1200" b="1" dirty="0"/>
                        <a:t>Quantum</a:t>
                      </a:r>
                    </a:p>
                    <a:p>
                      <a:r>
                        <a:rPr lang="en-GB" sz="1200" b="0" dirty="0"/>
                        <a:t>Photoelectric effect</a:t>
                      </a:r>
                    </a:p>
                    <a:p>
                      <a:r>
                        <a:rPr lang="en-GB" sz="1200" b="0" dirty="0"/>
                        <a:t>Energy levels</a:t>
                      </a:r>
                    </a:p>
                    <a:p>
                      <a:r>
                        <a:rPr lang="en-GB" sz="1200" b="0" dirty="0"/>
                        <a:t>Spectra</a:t>
                      </a:r>
                    </a:p>
                    <a:p>
                      <a:r>
                        <a:rPr lang="en-GB" sz="1200" b="0" dirty="0"/>
                        <a:t>Wave particle duality</a:t>
                      </a:r>
                      <a:endParaRPr lang="en-GB" sz="1200" dirty="0"/>
                    </a:p>
                  </a:txBody>
                  <a:tcPr marL="72009" marR="72009" marT="36005" marB="36005"/>
                </a:tc>
                <a:tc>
                  <a:txBody>
                    <a:bodyPr/>
                    <a:lstStyle/>
                    <a:p>
                      <a:r>
                        <a:rPr lang="en-GB" sz="1200" b="1" dirty="0"/>
                        <a:t>Waves</a:t>
                      </a:r>
                    </a:p>
                    <a:p>
                      <a:r>
                        <a:rPr lang="en-GB" sz="1200" b="0" dirty="0"/>
                        <a:t>EM Waves</a:t>
                      </a:r>
                    </a:p>
                    <a:p>
                      <a:r>
                        <a:rPr lang="en-GB" sz="1200" b="0" dirty="0"/>
                        <a:t>Emission spectra</a:t>
                      </a:r>
                    </a:p>
                    <a:p>
                      <a:r>
                        <a:rPr lang="en-GB" sz="1200" b="0" dirty="0"/>
                        <a:t>Reflection, refraction and TIR</a:t>
                      </a:r>
                    </a:p>
                    <a:p>
                      <a:r>
                        <a:rPr lang="en-GB" sz="1200" b="0" dirty="0"/>
                        <a:t>Waves for communication</a:t>
                      </a:r>
                    </a:p>
                    <a:p>
                      <a:r>
                        <a:rPr lang="en-GB" sz="1200" b="0" dirty="0"/>
                        <a:t>Harmonics and stationary waves</a:t>
                      </a:r>
                    </a:p>
                    <a:p>
                      <a:r>
                        <a:rPr lang="en-GB" sz="1200" b="1" dirty="0"/>
                        <a:t>Mechanics</a:t>
                      </a:r>
                    </a:p>
                    <a:p>
                      <a:r>
                        <a:rPr lang="en-GB" sz="1200" b="0" dirty="0"/>
                        <a:t>Work and Energy</a:t>
                      </a:r>
                    </a:p>
                    <a:p>
                      <a:r>
                        <a:rPr lang="en-GB" sz="1200" b="0" dirty="0"/>
                        <a:t>GPE and KE</a:t>
                      </a:r>
                    </a:p>
                    <a:p>
                      <a:r>
                        <a:rPr lang="en-GB" sz="1200" b="0" dirty="0"/>
                        <a:t>Power</a:t>
                      </a:r>
                    </a:p>
                    <a:p>
                      <a:r>
                        <a:rPr lang="en-GB" sz="1200" b="0" dirty="0"/>
                        <a:t>Energy and efficiency</a:t>
                      </a:r>
                    </a:p>
                    <a:p>
                      <a:r>
                        <a:rPr lang="en-GB" sz="1200" b="1" dirty="0"/>
                        <a:t>Materials</a:t>
                      </a:r>
                    </a:p>
                    <a:p>
                      <a:r>
                        <a:rPr lang="en-GB" sz="1200" dirty="0"/>
                        <a:t>Density</a:t>
                      </a:r>
                    </a:p>
                    <a:p>
                      <a:r>
                        <a:rPr lang="en-GB" sz="1200" dirty="0"/>
                        <a:t>Hooke's Law</a:t>
                      </a:r>
                    </a:p>
                    <a:p>
                      <a:r>
                        <a:rPr lang="en-GB" sz="1200" dirty="0"/>
                        <a:t>Deformation of solids</a:t>
                      </a:r>
                    </a:p>
                    <a:p>
                      <a:r>
                        <a:rPr lang="en-GB" sz="1200" dirty="0"/>
                        <a:t>Youngs modulus +practical</a:t>
                      </a:r>
                    </a:p>
                  </a:txBody>
                  <a:tcPr marL="72009" marR="72009" marT="36005" marB="36005"/>
                </a:tc>
                <a:tc>
                  <a:txBody>
                    <a:bodyPr/>
                    <a:lstStyle/>
                    <a:p>
                      <a:r>
                        <a:rPr lang="en-GB" sz="1200" b="1" dirty="0"/>
                        <a:t>Practical Skills</a:t>
                      </a:r>
                    </a:p>
                    <a:p>
                      <a:r>
                        <a:rPr lang="en-GB" sz="1200" b="1" dirty="0"/>
                        <a:t>Further Mechanics</a:t>
                      </a:r>
                    </a:p>
                    <a:p>
                      <a:r>
                        <a:rPr lang="en-GB" sz="1200" b="0" dirty="0"/>
                        <a:t>Circular motion</a:t>
                      </a:r>
                    </a:p>
                    <a:p>
                      <a:r>
                        <a:rPr lang="en-GB" sz="1200" b="0" dirty="0"/>
                        <a:t>Oscillations</a:t>
                      </a:r>
                    </a:p>
                    <a:p>
                      <a:r>
                        <a:rPr lang="en-GB" sz="1200" b="0" dirty="0"/>
                        <a:t>SHM</a:t>
                      </a:r>
                    </a:p>
                    <a:p>
                      <a:r>
                        <a:rPr lang="en-GB" sz="1200" b="1" dirty="0"/>
                        <a:t>Nuclear</a:t>
                      </a:r>
                    </a:p>
                    <a:p>
                      <a:r>
                        <a:rPr lang="en-GB" sz="1200" dirty="0"/>
                        <a:t>Discovery of the nucleus</a:t>
                      </a:r>
                    </a:p>
                    <a:p>
                      <a:r>
                        <a:rPr lang="en-GB" sz="1200" dirty="0"/>
                        <a:t>Alpha Beta Gamma</a:t>
                      </a:r>
                    </a:p>
                    <a:p>
                      <a:r>
                        <a:rPr lang="en-GB" sz="1200" dirty="0"/>
                        <a:t>Half Life</a:t>
                      </a:r>
                    </a:p>
                  </a:txBody>
                  <a:tcPr marL="72009" marR="72009" marT="36005" marB="36005"/>
                </a:tc>
                <a:tc>
                  <a:txBody>
                    <a:bodyPr/>
                    <a:lstStyle/>
                    <a:p>
                      <a:r>
                        <a:rPr lang="en-GB" sz="1200" b="1" dirty="0"/>
                        <a:t>Practical Skills</a:t>
                      </a:r>
                    </a:p>
                    <a:p>
                      <a:r>
                        <a:rPr lang="en-GB" sz="1200" b="1" dirty="0"/>
                        <a:t>Further Mechanics</a:t>
                      </a:r>
                    </a:p>
                    <a:p>
                      <a:r>
                        <a:rPr lang="en-GB" sz="1200" b="0" dirty="0"/>
                        <a:t>Pendulums</a:t>
                      </a:r>
                    </a:p>
                    <a:p>
                      <a:r>
                        <a:rPr lang="en-GB" sz="1200" b="0" dirty="0"/>
                        <a:t>Energy and SHM</a:t>
                      </a:r>
                    </a:p>
                    <a:p>
                      <a:r>
                        <a:rPr lang="en-GB" sz="1200" b="0" dirty="0"/>
                        <a:t>Forced vibrations and Resonance</a:t>
                      </a:r>
                    </a:p>
                    <a:p>
                      <a:r>
                        <a:rPr lang="en-GB" sz="1200" b="1" dirty="0"/>
                        <a:t>Nuclear</a:t>
                      </a:r>
                    </a:p>
                    <a:p>
                      <a:r>
                        <a:rPr lang="en-GB" sz="1200" dirty="0"/>
                        <a:t>Radioactive decay</a:t>
                      </a:r>
                    </a:p>
                    <a:p>
                      <a:r>
                        <a:rPr lang="en-GB" sz="1200" dirty="0"/>
                        <a:t>N-Z Curve</a:t>
                      </a:r>
                    </a:p>
                    <a:p>
                      <a:r>
                        <a:rPr lang="en-GB" sz="1200" dirty="0"/>
                        <a:t>Consolidation</a:t>
                      </a:r>
                    </a:p>
                  </a:txBody>
                  <a:tcPr marL="72009" marR="72009" marT="36005" marB="36005"/>
                </a:tc>
                <a:extLst>
                  <a:ext uri="{0D108BD9-81ED-4DB2-BD59-A6C34878D82A}">
                    <a16:rowId xmlns:a16="http://schemas.microsoft.com/office/drawing/2014/main" val="62765736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2762049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817173978"/>
              </p:ext>
            </p:extLst>
          </p:nvPr>
        </p:nvGraphicFramePr>
        <p:xfrm>
          <a:off x="0" y="524898"/>
          <a:ext cx="9601198" cy="12276702"/>
        </p:xfrm>
        <a:graphic>
          <a:graphicData uri="http://schemas.openxmlformats.org/drawingml/2006/table">
            <a:tbl>
              <a:tblPr firstRow="1" bandRow="1">
                <a:tableStyleId>{5940675A-B579-460E-94D1-54222C63F5DA}</a:tableStyleId>
              </a:tblPr>
              <a:tblGrid>
                <a:gridCol w="395057">
                  <a:extLst>
                    <a:ext uri="{9D8B030D-6E8A-4147-A177-3AD203B41FA5}">
                      <a16:colId xmlns:a16="http://schemas.microsoft.com/office/drawing/2014/main" val="1323354650"/>
                    </a:ext>
                  </a:extLst>
                </a:gridCol>
                <a:gridCol w="395057">
                  <a:extLst>
                    <a:ext uri="{9D8B030D-6E8A-4147-A177-3AD203B41FA5}">
                      <a16:colId xmlns:a16="http://schemas.microsoft.com/office/drawing/2014/main" val="229629103"/>
                    </a:ext>
                  </a:extLst>
                </a:gridCol>
                <a:gridCol w="1468514">
                  <a:extLst>
                    <a:ext uri="{9D8B030D-6E8A-4147-A177-3AD203B41FA5}">
                      <a16:colId xmlns:a16="http://schemas.microsoft.com/office/drawing/2014/main" val="2268397797"/>
                    </a:ext>
                  </a:extLst>
                </a:gridCol>
                <a:gridCol w="1468514">
                  <a:extLst>
                    <a:ext uri="{9D8B030D-6E8A-4147-A177-3AD203B41FA5}">
                      <a16:colId xmlns:a16="http://schemas.microsoft.com/office/drawing/2014/main" val="1411940593"/>
                    </a:ext>
                  </a:extLst>
                </a:gridCol>
                <a:gridCol w="1468514">
                  <a:extLst>
                    <a:ext uri="{9D8B030D-6E8A-4147-A177-3AD203B41FA5}">
                      <a16:colId xmlns:a16="http://schemas.microsoft.com/office/drawing/2014/main" val="415188477"/>
                    </a:ext>
                  </a:extLst>
                </a:gridCol>
                <a:gridCol w="1468514">
                  <a:extLst>
                    <a:ext uri="{9D8B030D-6E8A-4147-A177-3AD203B41FA5}">
                      <a16:colId xmlns:a16="http://schemas.microsoft.com/office/drawing/2014/main" val="2116589672"/>
                    </a:ext>
                  </a:extLst>
                </a:gridCol>
                <a:gridCol w="1468514">
                  <a:extLst>
                    <a:ext uri="{9D8B030D-6E8A-4147-A177-3AD203B41FA5}">
                      <a16:colId xmlns:a16="http://schemas.microsoft.com/office/drawing/2014/main" val="1988259304"/>
                    </a:ext>
                  </a:extLst>
                </a:gridCol>
                <a:gridCol w="1468514">
                  <a:extLst>
                    <a:ext uri="{9D8B030D-6E8A-4147-A177-3AD203B41FA5}">
                      <a16:colId xmlns:a16="http://schemas.microsoft.com/office/drawing/2014/main" val="2065259818"/>
                    </a:ext>
                  </a:extLst>
                </a:gridCol>
              </a:tblGrid>
              <a:tr h="476450">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1212849">
                <a:tc rowSpan="2">
                  <a:txBody>
                    <a:bodyPr/>
                    <a:lstStyle/>
                    <a:p>
                      <a:pPr algn="ctr"/>
                      <a:r>
                        <a:rPr lang="en-GB" sz="2200" dirty="0"/>
                        <a:t>Product Design</a:t>
                      </a:r>
                    </a:p>
                  </a:txBody>
                  <a:tcPr marL="72009" marR="72009" marT="36005" marB="36005" vert="vert270" anchor="ctr"/>
                </a:tc>
                <a:tc>
                  <a:txBody>
                    <a:bodyPr/>
                    <a:lstStyle/>
                    <a:p>
                      <a:r>
                        <a:rPr lang="en-US" sz="1200" b="1" dirty="0"/>
                        <a:t>Overview</a:t>
                      </a:r>
                      <a:endParaRPr lang="en-GB" sz="1200" b="1" dirty="0"/>
                    </a:p>
                  </a:txBody>
                  <a:tcPr marL="72009" marR="72009" marT="36005" marB="36005" vert="vert270" anchor="ctr"/>
                </a:tc>
                <a:tc gridSpan="6">
                  <a:txBody>
                    <a:bodyPr/>
                    <a:lstStyle/>
                    <a:p>
                      <a:pPr algn="l"/>
                      <a:r>
                        <a:rPr lang="en-GB" sz="1200" b="1" dirty="0"/>
                        <a:t>Theory is taught</a:t>
                      </a:r>
                      <a:r>
                        <a:rPr lang="en-GB" sz="1200" b="1" baseline="0" dirty="0"/>
                        <a:t> and</a:t>
                      </a:r>
                      <a:r>
                        <a:rPr lang="en-GB" sz="1200" b="1" dirty="0"/>
                        <a:t> students work on related practical projects so they experience the application of theory therefore improving understanding.</a:t>
                      </a:r>
                    </a:p>
                    <a:p>
                      <a:pPr algn="l"/>
                      <a:endParaRPr lang="en-GB" sz="1200" b="1" dirty="0"/>
                    </a:p>
                    <a:p>
                      <a:pPr algn="l"/>
                      <a:r>
                        <a:rPr lang="en-GB" sz="1200" b="1" dirty="0"/>
                        <a:t>Theory covered in Y12 is</a:t>
                      </a:r>
                      <a:r>
                        <a:rPr lang="en-GB" sz="1200" b="1" baseline="0" dirty="0"/>
                        <a:t> for</a:t>
                      </a:r>
                      <a:r>
                        <a:rPr lang="en-GB" sz="1200" b="1" dirty="0"/>
                        <a:t> Paper 1.</a:t>
                      </a:r>
                    </a:p>
                  </a:txBody>
                  <a:tcPr marL="72009" marR="72009" marT="36005" marB="36005"/>
                </a:tc>
                <a:tc hMerge="1">
                  <a:txBody>
                    <a:bodyPr/>
                    <a:lstStyle/>
                    <a:p>
                      <a:endParaRPr lang="en-GB" sz="1100" b="0" dirty="0"/>
                    </a:p>
                  </a:txBody>
                  <a:tcPr/>
                </a:tc>
                <a:tc hMerge="1">
                  <a:txBody>
                    <a:bodyPr/>
                    <a:lstStyle/>
                    <a:p>
                      <a:endParaRPr lang="en-GB" sz="1100" b="0" dirty="0"/>
                    </a:p>
                  </a:txBody>
                  <a:tcPr/>
                </a:tc>
                <a:tc hMerge="1">
                  <a:txBody>
                    <a:bodyPr/>
                    <a:lstStyle/>
                    <a:p>
                      <a:endParaRPr lang="en-GB" sz="1100" b="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p>
                  </a:txBody>
                  <a:tcPr/>
                </a:tc>
                <a:extLst>
                  <a:ext uri="{0D108BD9-81ED-4DB2-BD59-A6C34878D82A}">
                    <a16:rowId xmlns:a16="http://schemas.microsoft.com/office/drawing/2014/main" val="1036779995"/>
                  </a:ext>
                </a:extLst>
              </a:tr>
              <a:tr h="3835786">
                <a:tc vMerge="1">
                  <a:txBody>
                    <a:bodyPr/>
                    <a:lstStyle/>
                    <a:p>
                      <a:endParaRPr lang="en-GB" dirty="0"/>
                    </a:p>
                  </a:txBody>
                  <a:tcPr/>
                </a:tc>
                <a:tc>
                  <a:txBody>
                    <a:bodyPr/>
                    <a:lstStyle/>
                    <a:p>
                      <a:r>
                        <a:rPr lang="en-GB" sz="1200" b="1" dirty="0"/>
                        <a:t>Main Topics</a:t>
                      </a:r>
                    </a:p>
                  </a:txBody>
                  <a:tcPr marL="72009" marR="72009" marT="36005" marB="36005" vert="vert270" anchor="ctr"/>
                </a:tc>
                <a:tc>
                  <a:txBody>
                    <a:bodyPr/>
                    <a:lstStyle/>
                    <a:p>
                      <a:r>
                        <a:rPr lang="en-GB" sz="1200" b="1" dirty="0"/>
                        <a:t>Theory</a:t>
                      </a:r>
                    </a:p>
                    <a:p>
                      <a:pPr marL="171450" indent="-171450">
                        <a:buFont typeface="Arial" panose="020B0604020202020204" pitchFamily="34" charset="0"/>
                        <a:buChar char="•"/>
                      </a:pPr>
                      <a:r>
                        <a:rPr lang="en-GB" sz="1200" b="0" dirty="0"/>
                        <a:t>Plastics, properties of plastics, plastic processing </a:t>
                      </a:r>
                    </a:p>
                    <a:p>
                      <a:pPr marL="171450" indent="-171450">
                        <a:buFont typeface="Arial" panose="020B0604020202020204" pitchFamily="34" charset="0"/>
                        <a:buChar char="•"/>
                      </a:pPr>
                      <a:r>
                        <a:rPr lang="en-GB" sz="1200" b="0" dirty="0"/>
                        <a:t>Smart and Modern materials</a:t>
                      </a:r>
                    </a:p>
                    <a:p>
                      <a:r>
                        <a:rPr lang="en-GB" sz="1200" b="1" dirty="0"/>
                        <a:t>Designing and Practical</a:t>
                      </a:r>
                    </a:p>
                    <a:p>
                      <a:pPr marL="171450" indent="-171450">
                        <a:buFont typeface="Arial" panose="020B0604020202020204" pitchFamily="34" charset="0"/>
                        <a:buChar char="•"/>
                      </a:pPr>
                      <a:r>
                        <a:rPr lang="en-GB" sz="1200" b="0" dirty="0"/>
                        <a:t>Practical electronics </a:t>
                      </a:r>
                    </a:p>
                    <a:p>
                      <a:pPr marL="171450" indent="-171450">
                        <a:buFont typeface="Arial" panose="020B0604020202020204" pitchFamily="34" charset="0"/>
                        <a:buChar char="•"/>
                      </a:pPr>
                      <a:r>
                        <a:rPr lang="en-GB" sz="1200" b="0" dirty="0"/>
                        <a:t>Phone holder </a:t>
                      </a:r>
                    </a:p>
                    <a:p>
                      <a:pPr marL="171450" indent="-171450">
                        <a:buFont typeface="Arial" panose="020B0604020202020204" pitchFamily="34" charset="0"/>
                        <a:buChar char="•"/>
                      </a:pPr>
                      <a:r>
                        <a:rPr lang="en-GB" sz="1200" b="0" dirty="0"/>
                        <a:t>LED night light</a:t>
                      </a:r>
                    </a:p>
                  </a:txBody>
                  <a:tcPr marL="72009" marR="72009" marT="36005" marB="36005"/>
                </a:tc>
                <a:tc>
                  <a:txBody>
                    <a:bodyPr/>
                    <a:lstStyle/>
                    <a:p>
                      <a:r>
                        <a:rPr lang="en-GB" sz="1200" b="1" dirty="0"/>
                        <a:t>Theory</a:t>
                      </a:r>
                    </a:p>
                    <a:p>
                      <a:pPr marL="171450" indent="-171450">
                        <a:buFont typeface="Arial" panose="020B0604020202020204" pitchFamily="34" charset="0"/>
                        <a:buChar char="•"/>
                      </a:pPr>
                      <a:r>
                        <a:rPr lang="en-GB" sz="1200" b="0" dirty="0"/>
                        <a:t>Composite materials</a:t>
                      </a:r>
                    </a:p>
                    <a:p>
                      <a:pPr marL="171450" indent="-171450">
                        <a:buFont typeface="Arial" panose="020B0604020202020204" pitchFamily="34" charset="0"/>
                        <a:buChar char="•"/>
                      </a:pPr>
                      <a:r>
                        <a:rPr lang="en-GB" sz="1200" b="0" dirty="0"/>
                        <a:t>Compliant materials</a:t>
                      </a:r>
                    </a:p>
                    <a:p>
                      <a:pPr marL="171450" indent="-171450">
                        <a:buFont typeface="Arial" panose="020B0604020202020204" pitchFamily="34" charset="0"/>
                        <a:buChar char="•"/>
                      </a:pPr>
                      <a:r>
                        <a:rPr lang="en-GB" sz="1200" b="0" dirty="0"/>
                        <a:t>Metals, properties uses and processing</a:t>
                      </a:r>
                    </a:p>
                    <a:p>
                      <a:pPr marL="0" indent="0">
                        <a:buFont typeface="Arial" panose="020B0604020202020204" pitchFamily="34" charset="0"/>
                        <a:buNone/>
                      </a:pPr>
                      <a:r>
                        <a:rPr lang="en-GB" sz="1200" b="1" dirty="0"/>
                        <a:t>Design and Practical </a:t>
                      </a:r>
                    </a:p>
                    <a:p>
                      <a:pPr marL="171450" indent="-171450">
                        <a:buFont typeface="Arial" panose="020B0604020202020204" pitchFamily="34" charset="0"/>
                        <a:buChar char="•"/>
                      </a:pPr>
                      <a:r>
                        <a:rPr lang="en-GB" sz="1200" b="0" dirty="0"/>
                        <a:t>Fabrication and applied finishes to copper</a:t>
                      </a:r>
                    </a:p>
                    <a:p>
                      <a:pPr marL="171450" indent="-171450">
                        <a:buFont typeface="Arial" panose="020B0604020202020204" pitchFamily="34" charset="0"/>
                        <a:buChar char="•"/>
                      </a:pPr>
                      <a:r>
                        <a:rPr lang="en-GB" sz="1200" b="0" dirty="0"/>
                        <a:t>CAD/CAM 2D &amp; 3D drawings; then pewter casting.</a:t>
                      </a:r>
                    </a:p>
                    <a:p>
                      <a:pPr marL="171450" indent="-171450">
                        <a:buFont typeface="Arial" panose="020B0604020202020204" pitchFamily="34" charset="0"/>
                        <a:buChar char="•"/>
                      </a:pPr>
                      <a:r>
                        <a:rPr lang="en-GB" sz="1200" b="0" dirty="0"/>
                        <a:t>Isometric and orthographic drawing</a:t>
                      </a:r>
                    </a:p>
                    <a:p>
                      <a:pPr marL="171450" indent="-171450">
                        <a:buFont typeface="Arial" panose="020B0604020202020204" pitchFamily="34" charset="0"/>
                        <a:buChar char="•"/>
                      </a:pPr>
                      <a:r>
                        <a:rPr lang="en-GB" sz="1200" b="0" dirty="0"/>
                        <a:t>3D printing playing pieces</a:t>
                      </a:r>
                    </a:p>
                  </a:txBody>
                  <a:tcPr marL="72009" marR="72009" marT="36005" marB="36005"/>
                </a:tc>
                <a:tc>
                  <a:txBody>
                    <a:bodyPr/>
                    <a:lstStyle/>
                    <a:p>
                      <a:r>
                        <a:rPr lang="en-GB" sz="1200" b="1" dirty="0"/>
                        <a:t>Theory</a:t>
                      </a:r>
                    </a:p>
                    <a:p>
                      <a:pPr marL="171450" indent="-171450">
                        <a:buFont typeface="Arial" panose="020B0604020202020204" pitchFamily="34" charset="0"/>
                        <a:buChar char="•"/>
                      </a:pPr>
                      <a:r>
                        <a:rPr lang="en-GB" sz="1200" b="0" dirty="0"/>
                        <a:t>Timber and manufactured boards</a:t>
                      </a:r>
                    </a:p>
                    <a:p>
                      <a:pPr marL="171450" indent="-171450">
                        <a:buFont typeface="Arial" panose="020B0604020202020204" pitchFamily="34" charset="0"/>
                        <a:buChar char="•"/>
                      </a:pPr>
                      <a:r>
                        <a:rPr lang="en-GB" sz="1200" b="0" dirty="0"/>
                        <a:t>Responsible design</a:t>
                      </a:r>
                    </a:p>
                    <a:p>
                      <a:pPr marL="171450" indent="-171450">
                        <a:buFont typeface="Arial" panose="020B0604020202020204" pitchFamily="34" charset="0"/>
                        <a:buChar char="•"/>
                      </a:pPr>
                      <a:r>
                        <a:rPr lang="en-GB" sz="1200" b="0" dirty="0"/>
                        <a:t>Circular Economy</a:t>
                      </a:r>
                    </a:p>
                    <a:p>
                      <a:r>
                        <a:rPr lang="en-GB" sz="1200" b="1" dirty="0"/>
                        <a:t>Design and Practical </a:t>
                      </a:r>
                    </a:p>
                    <a:p>
                      <a:pPr marL="171450" indent="-171450">
                        <a:buFont typeface="Arial" panose="020B0604020202020204" pitchFamily="34" charset="0"/>
                        <a:buChar char="•"/>
                      </a:pPr>
                      <a:r>
                        <a:rPr lang="en-GB" sz="1200" b="0" dirty="0"/>
                        <a:t>Hinged box with multiple wood joints</a:t>
                      </a:r>
                    </a:p>
                    <a:p>
                      <a:pPr marL="171450" indent="-171450">
                        <a:buFont typeface="Arial" panose="020B0604020202020204" pitchFamily="34" charset="0"/>
                        <a:buChar char="•"/>
                      </a:pPr>
                      <a:r>
                        <a:rPr lang="en-GB" sz="1200" b="0" dirty="0"/>
                        <a:t>Maths Qs linked with manufacture</a:t>
                      </a:r>
                    </a:p>
                    <a:p>
                      <a:pPr marL="171450" indent="-171450">
                        <a:buFont typeface="Arial" panose="020B0604020202020204" pitchFamily="34" charset="0"/>
                        <a:buChar char="•"/>
                      </a:pPr>
                      <a:r>
                        <a:rPr lang="en-GB" sz="1200" b="0" dirty="0"/>
                        <a:t>Exploded view</a:t>
                      </a:r>
                    </a:p>
                  </a:txBody>
                  <a:tcPr marL="72009" marR="72009" marT="36005" marB="36005"/>
                </a:tc>
                <a:tc>
                  <a:txBody>
                    <a:bodyPr/>
                    <a:lstStyle/>
                    <a:p>
                      <a:r>
                        <a:rPr lang="en-GB" sz="1200" b="1" dirty="0"/>
                        <a:t>Theory</a:t>
                      </a:r>
                    </a:p>
                    <a:p>
                      <a:pPr marL="171450" indent="-171450">
                        <a:buFont typeface="Arial" panose="020B0604020202020204" pitchFamily="34" charset="0"/>
                        <a:buChar char="•"/>
                      </a:pPr>
                      <a:r>
                        <a:rPr lang="en-GB" sz="1200" b="0" dirty="0"/>
                        <a:t>Material properties and industrial testing</a:t>
                      </a:r>
                    </a:p>
                    <a:p>
                      <a:pPr marL="171450" indent="-171450">
                        <a:buFont typeface="Arial" panose="020B0604020202020204" pitchFamily="34" charset="0"/>
                        <a:buChar char="•"/>
                      </a:pPr>
                      <a:r>
                        <a:rPr lang="en-GB" sz="1200" b="0" dirty="0"/>
                        <a:t>QC/QA</a:t>
                      </a:r>
                    </a:p>
                    <a:p>
                      <a:pPr marL="171450" indent="-171450">
                        <a:buFont typeface="Arial" panose="020B0604020202020204" pitchFamily="34" charset="0"/>
                        <a:buChar char="•"/>
                      </a:pPr>
                      <a:r>
                        <a:rPr lang="en-GB" sz="1200" b="0" dirty="0"/>
                        <a:t>Modern Manufacturing</a:t>
                      </a:r>
                    </a:p>
                    <a:p>
                      <a:r>
                        <a:rPr lang="en-GB" sz="1200" b="1" dirty="0"/>
                        <a:t>Design and Practical </a:t>
                      </a:r>
                    </a:p>
                    <a:p>
                      <a:pPr marL="171450" indent="-171450">
                        <a:buFont typeface="Arial" panose="020B0604020202020204" pitchFamily="34" charset="0"/>
                        <a:buChar char="•"/>
                      </a:pPr>
                      <a:r>
                        <a:rPr lang="en-GB" sz="1200" b="0" dirty="0"/>
                        <a:t>Advanced technical practical skills – lathe, pipe bending, steam bending, brazing, welding</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Theory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Design Eras, Design movements and Key designers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dirty="0"/>
                        <a:t>Design and Practical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Concept modelling of product influenced by a design era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1" dirty="0"/>
                    </a:p>
                    <a:p>
                      <a:r>
                        <a:rPr lang="en-GB" sz="1200" b="1" dirty="0"/>
                        <a:t>INTRODUCTION of NEA </a:t>
                      </a:r>
                      <a:r>
                        <a:rPr lang="en-GB" sz="1200" b="0" dirty="0"/>
                        <a:t>coursework</a:t>
                      </a:r>
                    </a:p>
                    <a:p>
                      <a:pPr marL="171450" indent="-171450">
                        <a:buFont typeface="Arial" panose="020B0604020202020204" pitchFamily="34" charset="0"/>
                        <a:buChar char="•"/>
                      </a:pPr>
                      <a:r>
                        <a:rPr lang="en-GB" sz="1200" b="0" dirty="0"/>
                        <a:t>Context</a:t>
                      </a:r>
                      <a:r>
                        <a:rPr lang="en-GB" sz="1200" b="0" baseline="0" dirty="0"/>
                        <a:t> and objectives</a:t>
                      </a:r>
                    </a:p>
                    <a:p>
                      <a:pPr marL="171450" indent="-171450">
                        <a:buFont typeface="Arial" panose="020B0604020202020204" pitchFamily="34" charset="0"/>
                        <a:buChar char="•"/>
                      </a:pPr>
                      <a:r>
                        <a:rPr lang="en-GB" sz="1200" b="0" baseline="0" dirty="0"/>
                        <a:t>Client profile</a:t>
                      </a:r>
                    </a:p>
                    <a:p>
                      <a:pPr marL="171450" indent="-171450">
                        <a:buFont typeface="Arial" panose="020B0604020202020204" pitchFamily="34" charset="0"/>
                        <a:buChar char="•"/>
                      </a:pPr>
                      <a:r>
                        <a:rPr lang="en-GB" sz="1200" b="0" dirty="0"/>
                        <a:t>Research and Analysis</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rgbClr val="FF0000"/>
                          </a:solidFill>
                        </a:rPr>
                        <a:t>Y12 Mock Examination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NEA Coursework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Design Brief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Design Specification</a:t>
                      </a:r>
                    </a:p>
                  </a:txBody>
                  <a:tcPr marL="72009" marR="72009" marT="36005" marB="36005"/>
                </a:tc>
                <a:extLst>
                  <a:ext uri="{0D108BD9-81ED-4DB2-BD59-A6C34878D82A}">
                    <a16:rowId xmlns:a16="http://schemas.microsoft.com/office/drawing/2014/main" val="1749051731"/>
                  </a:ext>
                </a:extLst>
              </a:tr>
              <a:tr h="1534066">
                <a:tc>
                  <a:txBody>
                    <a:bodyPr/>
                    <a:lstStyle/>
                    <a:p>
                      <a:pPr algn="ctr"/>
                      <a:r>
                        <a:rPr lang="en-GB" sz="2200" dirty="0"/>
                        <a:t>Psychology</a:t>
                      </a:r>
                    </a:p>
                  </a:txBody>
                  <a:tcPr marL="72009" marR="72009" marT="36005" marB="36005" vert="vert270" anchor="ctr"/>
                </a:tc>
                <a:tc>
                  <a:txBody>
                    <a:bodyPr/>
                    <a:lstStyle/>
                    <a:p>
                      <a:r>
                        <a:rPr lang="en-GB" sz="1200" b="1" dirty="0"/>
                        <a:t>Main Topics</a:t>
                      </a:r>
                    </a:p>
                  </a:txBody>
                  <a:tcPr vert="vert270" anchor="ctr"/>
                </a:tc>
                <a:tc>
                  <a:txBody>
                    <a:bodyPr/>
                    <a:lstStyle/>
                    <a:p>
                      <a:pPr marL="171450" indent="-171450">
                        <a:buFont typeface="Arial" panose="020B0604020202020204" pitchFamily="34" charset="0"/>
                        <a:buChar char="•"/>
                      </a:pPr>
                      <a:r>
                        <a:rPr lang="en-GB" sz="1200" b="0" dirty="0"/>
                        <a:t>Approaches</a:t>
                      </a:r>
                    </a:p>
                    <a:p>
                      <a:pPr marL="171450" indent="-171450">
                        <a:buFont typeface="Arial" panose="020B0604020202020204" pitchFamily="34" charset="0"/>
                        <a:buChar char="•"/>
                      </a:pPr>
                      <a:r>
                        <a:rPr lang="en-GB" sz="1200" b="0" dirty="0"/>
                        <a:t>Memory</a:t>
                      </a:r>
                    </a:p>
                    <a:p>
                      <a:pPr marL="171450" indent="-171450">
                        <a:buFont typeface="Arial" panose="020B0604020202020204" pitchFamily="34" charset="0"/>
                        <a:buChar char="•"/>
                      </a:pPr>
                      <a:r>
                        <a:rPr lang="en-GB" sz="1200" b="0" dirty="0"/>
                        <a:t>Social Influence</a:t>
                      </a:r>
                    </a:p>
                  </a:txBody>
                  <a:tcPr/>
                </a:tc>
                <a:tc>
                  <a:txBody>
                    <a:bodyPr/>
                    <a:lstStyle/>
                    <a:p>
                      <a:pPr marL="171450" indent="-171450">
                        <a:buFont typeface="Arial" panose="020B0604020202020204" pitchFamily="34" charset="0"/>
                        <a:buChar char="•"/>
                      </a:pPr>
                      <a:r>
                        <a:rPr lang="en-GB" sz="1200" b="0" dirty="0"/>
                        <a:t>Psychopathology</a:t>
                      </a:r>
                    </a:p>
                    <a:p>
                      <a:pPr marL="171450" indent="-171450">
                        <a:buFont typeface="Arial" panose="020B0604020202020204" pitchFamily="34" charset="0"/>
                        <a:buChar char="•"/>
                      </a:pPr>
                      <a:r>
                        <a:rPr lang="en-GB" sz="1200" b="0" dirty="0"/>
                        <a:t>Memory</a:t>
                      </a:r>
                    </a:p>
                    <a:p>
                      <a:pPr marL="171450" indent="-171450">
                        <a:buFont typeface="Arial" panose="020B0604020202020204" pitchFamily="34" charset="0"/>
                        <a:buChar char="•"/>
                      </a:pPr>
                      <a:r>
                        <a:rPr lang="en-GB" sz="1200" b="0" dirty="0"/>
                        <a:t>Social Influence</a:t>
                      </a:r>
                    </a:p>
                  </a:txBody>
                  <a:tcPr/>
                </a:tc>
                <a:tc>
                  <a:txBody>
                    <a:bodyPr/>
                    <a:lstStyle/>
                    <a:p>
                      <a:pPr marL="171450" indent="-171450">
                        <a:buFont typeface="Arial" panose="020B0604020202020204" pitchFamily="34" charset="0"/>
                        <a:buChar char="•"/>
                      </a:pPr>
                      <a:r>
                        <a:rPr lang="en-GB" sz="1200" b="0" dirty="0"/>
                        <a:t>Psychopathology</a:t>
                      </a:r>
                    </a:p>
                    <a:p>
                      <a:pPr marL="171450" indent="-171450">
                        <a:buFont typeface="Arial" panose="020B0604020202020204" pitchFamily="34" charset="0"/>
                        <a:buChar char="•"/>
                      </a:pPr>
                      <a:r>
                        <a:rPr lang="en-GB" sz="1200" b="0" dirty="0"/>
                        <a:t>Research Methods</a:t>
                      </a:r>
                    </a:p>
                    <a:p>
                      <a:pPr marL="171450" indent="-171450">
                        <a:buFont typeface="Arial" panose="020B0604020202020204" pitchFamily="34" charset="0"/>
                        <a:buChar char="•"/>
                      </a:pPr>
                      <a:r>
                        <a:rPr lang="en-GB" sz="1200" b="0" dirty="0"/>
                        <a:t>Attachment</a:t>
                      </a:r>
                    </a:p>
                  </a:txBody>
                  <a:tcPr/>
                </a:tc>
                <a:tc>
                  <a:txBody>
                    <a:bodyPr/>
                    <a:lstStyle/>
                    <a:p>
                      <a:pPr marL="171450" indent="-171450">
                        <a:buFont typeface="Arial" panose="020B0604020202020204" pitchFamily="34" charset="0"/>
                        <a:buChar char="•"/>
                      </a:pPr>
                      <a:r>
                        <a:rPr lang="en-GB" sz="1200" b="0" dirty="0"/>
                        <a:t>Psychopathology</a:t>
                      </a:r>
                    </a:p>
                    <a:p>
                      <a:pPr marL="171450" indent="-171450">
                        <a:buFont typeface="Arial" panose="020B0604020202020204" pitchFamily="34" charset="0"/>
                        <a:buChar char="•"/>
                      </a:pPr>
                      <a:r>
                        <a:rPr lang="en-GB" sz="1200" b="0" dirty="0"/>
                        <a:t>Research Methods</a:t>
                      </a:r>
                    </a:p>
                    <a:p>
                      <a:pPr marL="171450" indent="-171450">
                        <a:buFont typeface="Arial" panose="020B0604020202020204" pitchFamily="34" charset="0"/>
                        <a:buChar char="•"/>
                      </a:pPr>
                      <a:r>
                        <a:rPr lang="en-GB" sz="1200" b="0" dirty="0"/>
                        <a:t>Attachment</a:t>
                      </a:r>
                    </a:p>
                  </a:txBody>
                  <a:tcPr/>
                </a:tc>
                <a:tc>
                  <a:txBody>
                    <a:bodyPr/>
                    <a:lstStyle/>
                    <a:p>
                      <a:pPr marL="171450" indent="-171450">
                        <a:buFont typeface="Arial" panose="020B0604020202020204" pitchFamily="34" charset="0"/>
                        <a:buChar char="•"/>
                      </a:pPr>
                      <a:r>
                        <a:rPr lang="en-GB" sz="1200" b="0" dirty="0"/>
                        <a:t>Biopsychology</a:t>
                      </a:r>
                    </a:p>
                    <a:p>
                      <a:pPr marL="171450" indent="-171450">
                        <a:buFont typeface="Arial" panose="020B0604020202020204" pitchFamily="34" charset="0"/>
                        <a:buChar char="•"/>
                      </a:pPr>
                      <a:r>
                        <a:rPr lang="en-GB" sz="1200" b="0" dirty="0"/>
                        <a:t>Research Methods</a:t>
                      </a:r>
                    </a:p>
                  </a:txBody>
                  <a:tcPr/>
                </a:tc>
                <a:tc>
                  <a:txBody>
                    <a:bodyPr/>
                    <a:lstStyle/>
                    <a:p>
                      <a:pPr marL="0" indent="0">
                        <a:buFont typeface="Arial" panose="020B0604020202020204" pitchFamily="34" charset="0"/>
                        <a:buNone/>
                      </a:pPr>
                      <a:r>
                        <a:rPr lang="en-GB" sz="1200" b="0" dirty="0"/>
                        <a:t>Research project competition in association with University of Derby</a:t>
                      </a:r>
                    </a:p>
                  </a:txBody>
                  <a:tcPr/>
                </a:tc>
                <a:extLst>
                  <a:ext uri="{0D108BD9-81ED-4DB2-BD59-A6C34878D82A}">
                    <a16:rowId xmlns:a16="http://schemas.microsoft.com/office/drawing/2014/main" val="627657364"/>
                  </a:ext>
                </a:extLst>
              </a:tr>
              <a:tr h="801702">
                <a:tc rowSpan="2">
                  <a:txBody>
                    <a:bodyPr/>
                    <a:lstStyle/>
                    <a:p>
                      <a:pPr algn="ctr"/>
                      <a:r>
                        <a:rPr lang="en-US" sz="2200" dirty="0"/>
                        <a:t>PSHE</a:t>
                      </a:r>
                      <a:endParaRPr lang="en-GB" sz="2200" dirty="0"/>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US" sz="1200" b="0" dirty="0"/>
                        <a:t>Health and wellbeing</a:t>
                      </a:r>
                      <a:endParaRPr lang="en-GB" sz="1200" b="0"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Health and wellbeing – Be internet citizens</a:t>
                      </a:r>
                      <a:endParaRPr lang="en-GB" sz="1200" b="0"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Living in the wider world</a:t>
                      </a:r>
                      <a:endParaRPr lang="en-GB" sz="1200" b="0"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Relationships</a:t>
                      </a:r>
                      <a:endParaRPr lang="en-GB" sz="1200" b="0" kern="1200" dirty="0">
                        <a:solidFill>
                          <a:schemeClr val="tx1"/>
                        </a:solidFill>
                        <a:effectLst/>
                        <a:latin typeface="+mn-lt"/>
                        <a:ea typeface="+mn-ea"/>
                        <a:cs typeface="+mn-cs"/>
                      </a:endParaRP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Living in the wider world</a:t>
                      </a:r>
                      <a:endParaRPr lang="en-GB" sz="1200" b="0"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Health and wellbeing</a:t>
                      </a:r>
                      <a:endParaRPr lang="en-GB" sz="1200" b="0" dirty="0"/>
                    </a:p>
                  </a:txBody>
                  <a:tcPr marL="72009" marR="72009" marT="36005" marB="36005"/>
                </a:tc>
                <a:extLst>
                  <a:ext uri="{0D108BD9-81ED-4DB2-BD59-A6C34878D82A}">
                    <a16:rowId xmlns:a16="http://schemas.microsoft.com/office/drawing/2014/main" val="2615492889"/>
                  </a:ext>
                </a:extLst>
              </a:tr>
              <a:tr h="2437510">
                <a:tc vMerge="1">
                  <a:txBody>
                    <a:bodyPr/>
                    <a:lstStyle/>
                    <a:p>
                      <a:pPr algn="ctr"/>
                      <a:endParaRPr lang="en-GB" sz="2200" dirty="0"/>
                    </a:p>
                  </a:txBody>
                  <a:tcPr marL="72009" marR="72009" marT="36005" marB="36005" vert="vert270" anchor="ctr"/>
                </a:tc>
                <a:tc>
                  <a:txBody>
                    <a:bodyPr/>
                    <a:lstStyle/>
                    <a:p>
                      <a:r>
                        <a:rPr lang="en-GB" sz="1200" b="1" dirty="0"/>
                        <a:t>Additional information</a:t>
                      </a:r>
                    </a:p>
                  </a:txBody>
                  <a:tcPr marL="72009" marR="72009" marT="36005" marB="36005" vert="vert270" anchor="ctr"/>
                </a:tc>
                <a:tc>
                  <a:txBody>
                    <a:bodyPr/>
                    <a:lstStyle/>
                    <a:p>
                      <a:pPr algn="l" fontAlgn="b"/>
                      <a:r>
                        <a:rPr lang="en-GB" sz="1200" b="0" i="0" u="none" strike="noStrike" dirty="0">
                          <a:solidFill>
                            <a:srgbClr val="000000"/>
                          </a:solidFill>
                          <a:effectLst/>
                          <a:latin typeface="Calibri" panose="020F0502020204030204" pitchFamily="34" charset="0"/>
                        </a:rPr>
                        <a:t>Transition to KS5</a:t>
                      </a:r>
                    </a:p>
                    <a:p>
                      <a:pPr algn="l" fontAlgn="b"/>
                      <a:r>
                        <a:rPr lang="en-GB" sz="1200" b="0" i="0" u="none" strike="noStrike" dirty="0">
                          <a:solidFill>
                            <a:srgbClr val="000000"/>
                          </a:solidFill>
                          <a:effectLst/>
                          <a:latin typeface="Calibri" panose="020F0502020204030204" pitchFamily="34" charset="0"/>
                        </a:rPr>
                        <a:t>Class A Drugs</a:t>
                      </a:r>
                    </a:p>
                    <a:p>
                      <a:pPr algn="l" fontAlgn="b"/>
                      <a:r>
                        <a:rPr lang="en-GB" sz="1200" b="0" i="0" u="none" strike="noStrike" dirty="0">
                          <a:solidFill>
                            <a:srgbClr val="000000"/>
                          </a:solidFill>
                          <a:effectLst/>
                          <a:latin typeface="Calibri" panose="020F0502020204030204" pitchFamily="34" charset="0"/>
                        </a:rPr>
                        <a:t>Class B Drugs </a:t>
                      </a:r>
                    </a:p>
                    <a:p>
                      <a:pPr algn="l" fontAlgn="b"/>
                      <a:r>
                        <a:rPr lang="en-GB" sz="1200" b="0" i="0" u="none" strike="noStrike" dirty="0">
                          <a:solidFill>
                            <a:srgbClr val="000000"/>
                          </a:solidFill>
                          <a:effectLst/>
                          <a:latin typeface="Calibri" panose="020F0502020204030204" pitchFamily="34" charset="0"/>
                        </a:rPr>
                        <a:t>Class C Drugs</a:t>
                      </a:r>
                    </a:p>
                    <a:p>
                      <a:pPr algn="l" fontAlgn="b"/>
                      <a:r>
                        <a:rPr lang="en-GB" sz="1200" b="0" i="0" u="none" strike="noStrike" dirty="0">
                          <a:solidFill>
                            <a:srgbClr val="000000"/>
                          </a:solidFill>
                          <a:effectLst/>
                          <a:latin typeface="Calibri" panose="020F0502020204030204" pitchFamily="34" charset="0"/>
                        </a:rPr>
                        <a:t>Dan Gibbons Talk</a:t>
                      </a:r>
                    </a:p>
                    <a:p>
                      <a:pPr algn="l" fontAlgn="b"/>
                      <a:r>
                        <a:rPr lang="en-GB" sz="1200" b="0" i="0" u="none" strike="noStrike" dirty="0">
                          <a:solidFill>
                            <a:srgbClr val="000000"/>
                          </a:solidFill>
                          <a:effectLst/>
                          <a:latin typeface="Calibri" panose="020F0502020204030204" pitchFamily="34" charset="0"/>
                        </a:rPr>
                        <a:t>Relaxation</a:t>
                      </a:r>
                    </a:p>
                    <a:p>
                      <a:pPr algn="l" fontAlgn="b"/>
                      <a:r>
                        <a:rPr lang="en-GB" sz="1200" b="0" i="0" u="none" strike="noStrike" dirty="0">
                          <a:solidFill>
                            <a:srgbClr val="000000"/>
                          </a:solidFill>
                          <a:effectLst/>
                          <a:latin typeface="Calibri" panose="020F0502020204030204" pitchFamily="34" charset="0"/>
                        </a:rPr>
                        <a:t>Managing Risk</a:t>
                      </a:r>
                    </a:p>
                  </a:txBody>
                  <a:tcPr marL="72009" marR="72009" marT="36005" marB="36005"/>
                </a:tc>
                <a:tc>
                  <a:txBody>
                    <a:bodyPr/>
                    <a:lstStyle/>
                    <a:p>
                      <a:pPr algn="l" fontAlgn="b"/>
                      <a:r>
                        <a:rPr lang="en-US" sz="1200" b="0" i="0" u="none" strike="noStrike" dirty="0">
                          <a:solidFill>
                            <a:srgbClr val="000000"/>
                          </a:solidFill>
                          <a:effectLst/>
                          <a:latin typeface="Calibri" panose="020F0502020204030204" pitchFamily="34" charset="0"/>
                        </a:rPr>
                        <a:t>Fact v Fiction</a:t>
                      </a:r>
                    </a:p>
                    <a:p>
                      <a:pPr algn="l" fontAlgn="b"/>
                      <a:r>
                        <a:rPr lang="en-US" sz="1200" b="0" i="0" u="none" strike="noStrike" dirty="0">
                          <a:solidFill>
                            <a:srgbClr val="000000"/>
                          </a:solidFill>
                          <a:effectLst/>
                          <a:latin typeface="Calibri" panose="020F0502020204030204" pitchFamily="34" charset="0"/>
                        </a:rPr>
                        <a:t>3 sides to every story</a:t>
                      </a:r>
                    </a:p>
                    <a:p>
                      <a:pPr algn="l" fontAlgn="b"/>
                      <a:r>
                        <a:rPr lang="en-US" sz="1200" b="0" i="0" u="none" strike="noStrike" dirty="0">
                          <a:solidFill>
                            <a:srgbClr val="000000"/>
                          </a:solidFill>
                          <a:effectLst/>
                          <a:latin typeface="Calibri" panose="020F0502020204030204" pitchFamily="34" charset="0"/>
                        </a:rPr>
                        <a:t>Us vs Them</a:t>
                      </a:r>
                    </a:p>
                    <a:p>
                      <a:pPr algn="l" fontAlgn="b"/>
                      <a:r>
                        <a:rPr lang="en-US" sz="1200" b="0" i="0" u="none" strike="noStrike" dirty="0">
                          <a:solidFill>
                            <a:srgbClr val="000000"/>
                          </a:solidFill>
                          <a:effectLst/>
                          <a:latin typeface="Calibri" panose="020F0502020204030204" pitchFamily="34" charset="0"/>
                        </a:rPr>
                        <a:t>Speaking up and Speaking Out</a:t>
                      </a:r>
                    </a:p>
                    <a:p>
                      <a:pPr algn="l" fontAlgn="b"/>
                      <a:r>
                        <a:rPr lang="en-US" sz="1200" b="0" i="0" u="none" strike="noStrike" dirty="0">
                          <a:solidFill>
                            <a:srgbClr val="000000"/>
                          </a:solidFill>
                          <a:effectLst/>
                          <a:latin typeface="Calibri" panose="020F0502020204030204" pitchFamily="34" charset="0"/>
                        </a:rPr>
                        <a:t>Becoming an internet citizen</a:t>
                      </a:r>
                    </a:p>
                  </a:txBody>
                  <a:tcPr marL="72009" marR="72009" marT="36005" marB="36005"/>
                </a:tc>
                <a:tc>
                  <a:txBody>
                    <a:bodyPr/>
                    <a:lstStyle/>
                    <a:p>
                      <a:pPr algn="l" fontAlgn="b"/>
                      <a:r>
                        <a:rPr lang="en-GB" sz="1200" b="0" i="0" u="none" strike="noStrike" dirty="0">
                          <a:solidFill>
                            <a:srgbClr val="000000"/>
                          </a:solidFill>
                          <a:effectLst/>
                          <a:latin typeface="Calibri" panose="020F0502020204030204" pitchFamily="34" charset="0"/>
                        </a:rPr>
                        <a:t>Post 18 choices, Choices</a:t>
                      </a:r>
                    </a:p>
                    <a:p>
                      <a:pPr algn="l" fontAlgn="b"/>
                      <a:r>
                        <a:rPr lang="en-GB" sz="1200" b="0" i="0" u="none" strike="noStrike" dirty="0">
                          <a:solidFill>
                            <a:srgbClr val="000000"/>
                          </a:solidFill>
                          <a:effectLst/>
                          <a:latin typeface="Calibri" panose="020F0502020204030204" pitchFamily="34" charset="0"/>
                        </a:rPr>
                        <a:t>Setting Career Goals</a:t>
                      </a:r>
                    </a:p>
                    <a:p>
                      <a:pPr algn="l" fontAlgn="b"/>
                      <a:r>
                        <a:rPr lang="en-US" sz="1200" b="0" i="0" u="none" strike="noStrike" dirty="0">
                          <a:solidFill>
                            <a:srgbClr val="000000"/>
                          </a:solidFill>
                          <a:effectLst/>
                          <a:latin typeface="Calibri" panose="020F0502020204030204" pitchFamily="34" charset="0"/>
                        </a:rPr>
                        <a:t>How to network and be enterprising</a:t>
                      </a:r>
                    </a:p>
                    <a:p>
                      <a:pPr algn="l" fontAlgn="b"/>
                      <a:r>
                        <a:rPr lang="en-US" sz="1200" b="0" i="0" u="none" strike="noStrike" dirty="0">
                          <a:solidFill>
                            <a:srgbClr val="000000"/>
                          </a:solidFill>
                          <a:effectLst/>
                          <a:latin typeface="Calibri" panose="020F0502020204030204" pitchFamily="34" charset="0"/>
                        </a:rPr>
                        <a:t>Wellbeing: Balancing Life, Learning and Work</a:t>
                      </a:r>
                    </a:p>
                    <a:p>
                      <a:pPr algn="l" fontAlgn="b"/>
                      <a:r>
                        <a:rPr lang="en-US" sz="1200" b="0" i="0" u="none" strike="noStrike" dirty="0">
                          <a:solidFill>
                            <a:srgbClr val="000000"/>
                          </a:solidFill>
                          <a:effectLst/>
                          <a:latin typeface="Calibri" panose="020F0502020204030204" pitchFamily="34" charset="0"/>
                        </a:rPr>
                        <a:t>What makes an employer "good" to work for</a:t>
                      </a:r>
                    </a:p>
                  </a:txBody>
                  <a:tcPr marL="72009" marR="72009" marT="36005" marB="36005"/>
                </a:tc>
                <a:tc>
                  <a:txBody>
                    <a:bodyPr/>
                    <a:lstStyle/>
                    <a:p>
                      <a:pPr algn="l" fontAlgn="b"/>
                      <a:r>
                        <a:rPr lang="en-GB" sz="1200" b="0" i="0" u="none" strike="noStrike" dirty="0">
                          <a:solidFill>
                            <a:srgbClr val="000000"/>
                          </a:solidFill>
                          <a:effectLst/>
                          <a:latin typeface="Calibri" panose="020F0502020204030204" pitchFamily="34" charset="0"/>
                        </a:rPr>
                        <a:t>Fertility &amp; Pregnancy</a:t>
                      </a:r>
                    </a:p>
                    <a:p>
                      <a:pPr algn="l" fontAlgn="b"/>
                      <a:r>
                        <a:rPr lang="en-GB" sz="1200" b="0" i="0" u="none" strike="noStrike" dirty="0">
                          <a:solidFill>
                            <a:srgbClr val="000000"/>
                          </a:solidFill>
                          <a:effectLst/>
                          <a:latin typeface="Calibri" panose="020F0502020204030204" pitchFamily="34" charset="0"/>
                        </a:rPr>
                        <a:t>Modern Families</a:t>
                      </a:r>
                    </a:p>
                  </a:txBody>
                  <a:tcPr marL="72009" marR="72009" marT="36005" marB="36005"/>
                </a:tc>
                <a:tc>
                  <a:txBody>
                    <a:bodyPr/>
                    <a:lstStyle/>
                    <a:p>
                      <a:pPr algn="l" fontAlgn="b"/>
                      <a:r>
                        <a:rPr lang="en-GB" sz="1200" b="0" i="0" u="none" strike="noStrike" dirty="0">
                          <a:solidFill>
                            <a:srgbClr val="000000"/>
                          </a:solidFill>
                          <a:effectLst/>
                          <a:latin typeface="Calibri" panose="020F0502020204030204" pitchFamily="34" charset="0"/>
                        </a:rPr>
                        <a:t>Your Vote</a:t>
                      </a:r>
                    </a:p>
                    <a:p>
                      <a:pPr algn="l" fontAlgn="b"/>
                      <a:r>
                        <a:rPr lang="en-GB" sz="1200" b="0" i="0" u="none" strike="noStrike" dirty="0">
                          <a:solidFill>
                            <a:srgbClr val="000000"/>
                          </a:solidFill>
                          <a:effectLst/>
                          <a:latin typeface="Calibri" panose="020F0502020204030204" pitchFamily="34" charset="0"/>
                        </a:rPr>
                        <a:t>Our Democracy</a:t>
                      </a:r>
                    </a:p>
                    <a:p>
                      <a:pPr algn="l" fontAlgn="b"/>
                      <a:r>
                        <a:rPr lang="en-GB" sz="1200" b="0" i="0" u="none" strike="noStrike" dirty="0">
                          <a:solidFill>
                            <a:srgbClr val="000000"/>
                          </a:solidFill>
                          <a:effectLst/>
                          <a:latin typeface="Calibri" panose="020F0502020204030204" pitchFamily="34" charset="0"/>
                        </a:rPr>
                        <a:t>People Power</a:t>
                      </a:r>
                    </a:p>
                    <a:p>
                      <a:pPr algn="l" fontAlgn="b"/>
                      <a:r>
                        <a:rPr lang="en-GB" sz="1200" b="0" i="0" u="none" strike="noStrike" dirty="0">
                          <a:solidFill>
                            <a:srgbClr val="000000"/>
                          </a:solidFill>
                          <a:effectLst/>
                          <a:latin typeface="Calibri" panose="020F0502020204030204" pitchFamily="34" charset="0"/>
                        </a:rPr>
                        <a:t>Campaigning</a:t>
                      </a:r>
                    </a:p>
                    <a:p>
                      <a:pPr algn="l" fontAlgn="b"/>
                      <a:r>
                        <a:rPr lang="en-GB" sz="1200" b="0" i="0" u="none" strike="noStrike" dirty="0">
                          <a:solidFill>
                            <a:srgbClr val="000000"/>
                          </a:solidFill>
                          <a:effectLst/>
                          <a:latin typeface="Calibri" panose="020F0502020204030204" pitchFamily="34" charset="0"/>
                        </a:rPr>
                        <a:t>Campaign Planning</a:t>
                      </a:r>
                    </a:p>
                    <a:p>
                      <a:pPr algn="l" fontAlgn="b"/>
                      <a:r>
                        <a:rPr lang="en-GB" sz="1200" b="0" i="0" u="none" strike="noStrike" dirty="0">
                          <a:solidFill>
                            <a:srgbClr val="000000"/>
                          </a:solidFill>
                          <a:effectLst/>
                          <a:latin typeface="Calibri" panose="020F0502020204030204" pitchFamily="34" charset="0"/>
                        </a:rPr>
                        <a:t>Democracy in Action</a:t>
                      </a:r>
                    </a:p>
                  </a:txBody>
                  <a:tcPr marL="72009" marR="72009" marT="36005" marB="36005"/>
                </a:tc>
                <a:tc>
                  <a:txBody>
                    <a:bodyPr/>
                    <a:lstStyle/>
                    <a:p>
                      <a:pPr algn="l" fontAlgn="b"/>
                      <a:r>
                        <a:rPr lang="en-GB" sz="1200" b="0" i="0" u="none" strike="noStrike" dirty="0">
                          <a:solidFill>
                            <a:srgbClr val="000000"/>
                          </a:solidFill>
                          <a:effectLst/>
                          <a:latin typeface="Calibri" panose="020F0502020204030204" pitchFamily="34" charset="0"/>
                        </a:rPr>
                        <a:t>Teenage Brain</a:t>
                      </a:r>
                    </a:p>
                    <a:p>
                      <a:pPr algn="l" fontAlgn="b"/>
                      <a:r>
                        <a:rPr lang="en-GB" sz="1200" b="0" i="0" u="none" strike="noStrike" dirty="0">
                          <a:solidFill>
                            <a:srgbClr val="000000"/>
                          </a:solidFill>
                          <a:effectLst/>
                          <a:latin typeface="Calibri" panose="020F0502020204030204" pitchFamily="34" charset="0"/>
                        </a:rPr>
                        <a:t>Teenagers and Sleep</a:t>
                      </a:r>
                    </a:p>
                    <a:p>
                      <a:pPr algn="l" fontAlgn="b"/>
                      <a:r>
                        <a:rPr lang="en-GB" sz="1200" b="0" i="0" u="none" strike="noStrike" dirty="0">
                          <a:solidFill>
                            <a:srgbClr val="000000"/>
                          </a:solidFill>
                          <a:effectLst/>
                          <a:latin typeface="Calibri" panose="020F0502020204030204" pitchFamily="34" charset="0"/>
                        </a:rPr>
                        <a:t>Managing Stress</a:t>
                      </a:r>
                    </a:p>
                    <a:p>
                      <a:pPr algn="l" fontAlgn="b"/>
                      <a:r>
                        <a:rPr lang="en-GB" sz="1200" b="0" i="0" u="none" strike="noStrike" dirty="0">
                          <a:solidFill>
                            <a:srgbClr val="000000"/>
                          </a:solidFill>
                          <a:effectLst/>
                          <a:latin typeface="Calibri" panose="020F0502020204030204" pitchFamily="34" charset="0"/>
                        </a:rPr>
                        <a:t>Work Experience Week</a:t>
                      </a:r>
                    </a:p>
                    <a:p>
                      <a:pPr algn="l" fontAlgn="b"/>
                      <a:r>
                        <a:rPr lang="en-US" sz="1200" b="0" i="0" u="none" strike="noStrike" dirty="0">
                          <a:solidFill>
                            <a:srgbClr val="000000"/>
                          </a:solidFill>
                          <a:effectLst/>
                          <a:latin typeface="Calibri" panose="020F0502020204030204" pitchFamily="34" charset="0"/>
                        </a:rPr>
                        <a:t>Having a Conversation about Mental health</a:t>
                      </a:r>
                    </a:p>
                    <a:p>
                      <a:pPr algn="l" fontAlgn="b"/>
                      <a:r>
                        <a:rPr lang="en-GB" sz="1200" b="0" i="0" u="none" strike="noStrike" dirty="0">
                          <a:solidFill>
                            <a:srgbClr val="000000"/>
                          </a:solidFill>
                          <a:effectLst/>
                          <a:latin typeface="Calibri" panose="020F0502020204030204" pitchFamily="34" charset="0"/>
                        </a:rPr>
                        <a:t>Boosting your mood</a:t>
                      </a:r>
                    </a:p>
                    <a:p>
                      <a:pPr algn="l" fontAlgn="b"/>
                      <a:r>
                        <a:rPr lang="en-US" sz="1200" b="0" i="0" u="none" strike="noStrike" dirty="0">
                          <a:solidFill>
                            <a:srgbClr val="000000"/>
                          </a:solidFill>
                          <a:effectLst/>
                          <a:latin typeface="Calibri" panose="020F0502020204030204" pitchFamily="34" charset="0"/>
                        </a:rPr>
                        <a:t>Find out about mental health</a:t>
                      </a:r>
                    </a:p>
                  </a:txBody>
                  <a:tcPr marL="72009" marR="72009" marT="36005" marB="36005"/>
                </a:tc>
                <a:extLst>
                  <a:ext uri="{0D108BD9-81ED-4DB2-BD59-A6C34878D82A}">
                    <a16:rowId xmlns:a16="http://schemas.microsoft.com/office/drawing/2014/main" val="1262157116"/>
                  </a:ext>
                </a:extLst>
              </a:tr>
              <a:tr h="801702">
                <a:tc rowSpan="2">
                  <a:txBody>
                    <a:bodyPr/>
                    <a:lstStyle/>
                    <a:p>
                      <a:pPr algn="ctr"/>
                      <a:r>
                        <a:rPr lang="en-GB" sz="2200" dirty="0"/>
                        <a:t>Sociology</a:t>
                      </a:r>
                    </a:p>
                  </a:txBody>
                  <a:tcPr marL="72009" marR="72009" marT="36005" marB="36005" vert="vert270" anchor="ctr"/>
                </a:tc>
                <a:tc>
                  <a:txBody>
                    <a:bodyPr/>
                    <a:lstStyle/>
                    <a:p>
                      <a:r>
                        <a:rPr lang="en-GB" sz="1200" b="1" dirty="0"/>
                        <a:t>Main Topics</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cs typeface="Calibri" panose="020F0502020204030204" pitchFamily="34" charset="0"/>
                        </a:rPr>
                        <a:t>Research Methods</a:t>
                      </a:r>
                      <a:endParaRPr lang="en-GB"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cs typeface="Calibri" panose="020F0502020204030204" pitchFamily="34" charset="0"/>
                        </a:rPr>
                        <a:t>Education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cs typeface="Calibri" panose="020F0502020204030204" pitchFamily="34" charset="0"/>
                        </a:rPr>
                        <a:t>Methods in Context</a:t>
                      </a:r>
                    </a:p>
                  </a:txBody>
                  <a:tcPr/>
                </a:tc>
                <a:tc hMerge="1">
                  <a:txBody>
                    <a:bodyPr/>
                    <a:lstStyle/>
                    <a:p>
                      <a:endParaRPr lang="en-GB"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cs typeface="Calibri" panose="020F0502020204030204" pitchFamily="34" charset="0"/>
                        </a:rPr>
                        <a:t>Family and Households</a:t>
                      </a:r>
                      <a:endParaRPr lang="en-GB" sz="1200" b="1" dirty="0"/>
                    </a:p>
                  </a:txBody>
                  <a:tcPr/>
                </a:tc>
                <a:tc h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ea typeface="Times New Roman" panose="02020603050405020304" pitchFamily="18" charset="0"/>
                          <a:cs typeface="Calibri" panose="020F0502020204030204" pitchFamily="34" charset="0"/>
                        </a:rPr>
                        <a:t>Theory</a:t>
                      </a:r>
                      <a:endParaRPr lang="en-GB" sz="1200" dirty="0">
                        <a:effectLst/>
                        <a:latin typeface="Calibri" panose="020F0502020204030204" pitchFamily="34" charset="0"/>
                        <a:ea typeface="Times New Roman" panose="02020603050405020304" pitchFamily="18" charset="0"/>
                        <a:cs typeface="Calibri" panose="020F0502020204030204" pitchFamily="34" charset="0"/>
                      </a:endParaRPr>
                    </a:p>
                    <a:p>
                      <a:endParaRPr lang="en-GB" sz="1200" b="1" dirty="0"/>
                    </a:p>
                  </a:txBody>
                  <a:tcPr/>
                </a:tc>
                <a:extLst>
                  <a:ext uri="{0D108BD9-81ED-4DB2-BD59-A6C34878D82A}">
                    <a16:rowId xmlns:a16="http://schemas.microsoft.com/office/drawing/2014/main" val="2497711377"/>
                  </a:ext>
                </a:extLst>
              </a:tr>
              <a:tr h="1176637">
                <a:tc vMerge="1">
                  <a:txBody>
                    <a:bodyPr/>
                    <a:lstStyle/>
                    <a:p>
                      <a:endParaRPr lang="en-GB" dirty="0"/>
                    </a:p>
                  </a:txBody>
                  <a:tcPr/>
                </a:tc>
                <a:tc>
                  <a:txBody>
                    <a:bodyPr/>
                    <a:lstStyle/>
                    <a:p>
                      <a:r>
                        <a:rPr lang="en-GB" sz="1200" b="1" dirty="0"/>
                        <a:t>Additional information</a:t>
                      </a:r>
                    </a:p>
                  </a:txBody>
                  <a:tcPr vert="vert270" anchor="ctr"/>
                </a:tc>
                <a:tc>
                  <a:txBody>
                    <a:bodyPr/>
                    <a:lstStyle/>
                    <a:p>
                      <a:r>
                        <a:rPr lang="en-GB" sz="1200" dirty="0">
                          <a:effectLst/>
                          <a:latin typeface="Calibri" panose="020F0502020204030204" pitchFamily="34" charset="0"/>
                          <a:ea typeface="Times New Roman" panose="02020603050405020304" pitchFamily="18" charset="0"/>
                          <a:cs typeface="Calibri" panose="020F0502020204030204" pitchFamily="34" charset="0"/>
                        </a:rPr>
                        <a:t>You will learn how to conduct your own sociological research</a:t>
                      </a:r>
                      <a:endParaRPr lang="en-GB"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panose="02020603050405020304" pitchFamily="18" charset="0"/>
                          <a:cs typeface="Calibri" panose="020F0502020204030204" pitchFamily="34" charset="0"/>
                        </a:rPr>
                        <a:t>The impact of class, gender &amp; ethnicity on students’ attainment. </a:t>
                      </a:r>
                      <a:endParaRPr lang="en-GB" sz="1200" b="1" dirty="0"/>
                    </a:p>
                  </a:txBody>
                  <a:tcPr/>
                </a:tc>
                <a:tc hMerge="1">
                  <a:txBody>
                    <a:bodyPr/>
                    <a:lstStyle/>
                    <a:p>
                      <a:endParaRPr lang="en-GB"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panose="02020603050405020304" pitchFamily="18" charset="0"/>
                          <a:cs typeface="Calibri" panose="020F0502020204030204" pitchFamily="34" charset="0"/>
                        </a:rPr>
                        <a:t>You will study different family types and social policy as well as learning about the different types of childhood in and outside of the UK and how this has changed over the years.</a:t>
                      </a:r>
                    </a:p>
                  </a:txBody>
                  <a:tcPr/>
                </a:tc>
                <a:tc h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Times New Roman" panose="02020603050405020304" pitchFamily="18" charset="0"/>
                          <a:cs typeface="Calibri" panose="020F0502020204030204" pitchFamily="34" charset="0"/>
                        </a:rPr>
                        <a:t>Consensus, conflict, structural and social action theories</a:t>
                      </a:r>
                    </a:p>
                    <a:p>
                      <a:endParaRPr lang="en-GB" sz="1200" b="1" dirty="0"/>
                    </a:p>
                  </a:txBody>
                  <a:tcPr/>
                </a:tc>
                <a:extLst>
                  <a:ext uri="{0D108BD9-81ED-4DB2-BD59-A6C34878D82A}">
                    <a16:rowId xmlns:a16="http://schemas.microsoft.com/office/drawing/2014/main" val="144638458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250446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982217302"/>
              </p:ext>
            </p:extLst>
          </p:nvPr>
        </p:nvGraphicFramePr>
        <p:xfrm>
          <a:off x="0" y="524898"/>
          <a:ext cx="9601198" cy="3811996"/>
        </p:xfrm>
        <a:graphic>
          <a:graphicData uri="http://schemas.openxmlformats.org/drawingml/2006/table">
            <a:tbl>
              <a:tblPr firstRow="1" bandRow="1">
                <a:tableStyleId>{5940675A-B579-460E-94D1-54222C63F5DA}</a:tableStyleId>
              </a:tblPr>
              <a:tblGrid>
                <a:gridCol w="395057">
                  <a:extLst>
                    <a:ext uri="{9D8B030D-6E8A-4147-A177-3AD203B41FA5}">
                      <a16:colId xmlns:a16="http://schemas.microsoft.com/office/drawing/2014/main" val="1323354650"/>
                    </a:ext>
                  </a:extLst>
                </a:gridCol>
                <a:gridCol w="395057">
                  <a:extLst>
                    <a:ext uri="{9D8B030D-6E8A-4147-A177-3AD203B41FA5}">
                      <a16:colId xmlns:a16="http://schemas.microsoft.com/office/drawing/2014/main" val="229629103"/>
                    </a:ext>
                  </a:extLst>
                </a:gridCol>
                <a:gridCol w="1468514">
                  <a:extLst>
                    <a:ext uri="{9D8B030D-6E8A-4147-A177-3AD203B41FA5}">
                      <a16:colId xmlns:a16="http://schemas.microsoft.com/office/drawing/2014/main" val="2268397797"/>
                    </a:ext>
                  </a:extLst>
                </a:gridCol>
                <a:gridCol w="1468514">
                  <a:extLst>
                    <a:ext uri="{9D8B030D-6E8A-4147-A177-3AD203B41FA5}">
                      <a16:colId xmlns:a16="http://schemas.microsoft.com/office/drawing/2014/main" val="1411940593"/>
                    </a:ext>
                  </a:extLst>
                </a:gridCol>
                <a:gridCol w="1468514">
                  <a:extLst>
                    <a:ext uri="{9D8B030D-6E8A-4147-A177-3AD203B41FA5}">
                      <a16:colId xmlns:a16="http://schemas.microsoft.com/office/drawing/2014/main" val="415188477"/>
                    </a:ext>
                  </a:extLst>
                </a:gridCol>
                <a:gridCol w="1468514">
                  <a:extLst>
                    <a:ext uri="{9D8B030D-6E8A-4147-A177-3AD203B41FA5}">
                      <a16:colId xmlns:a16="http://schemas.microsoft.com/office/drawing/2014/main" val="2116589672"/>
                    </a:ext>
                  </a:extLst>
                </a:gridCol>
                <a:gridCol w="1468514">
                  <a:extLst>
                    <a:ext uri="{9D8B030D-6E8A-4147-A177-3AD203B41FA5}">
                      <a16:colId xmlns:a16="http://schemas.microsoft.com/office/drawing/2014/main" val="1988259304"/>
                    </a:ext>
                  </a:extLst>
                </a:gridCol>
                <a:gridCol w="1468514">
                  <a:extLst>
                    <a:ext uri="{9D8B030D-6E8A-4147-A177-3AD203B41FA5}">
                      <a16:colId xmlns:a16="http://schemas.microsoft.com/office/drawing/2014/main" val="2065259818"/>
                    </a:ext>
                  </a:extLst>
                </a:gridCol>
              </a:tblGrid>
              <a:tr h="321309">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817923">
                <a:tc rowSpan="2">
                  <a:txBody>
                    <a:bodyPr/>
                    <a:lstStyle/>
                    <a:p>
                      <a:pPr algn="ctr"/>
                      <a:r>
                        <a:rPr lang="en-GB" sz="2200" dirty="0"/>
                        <a:t>Textiles</a:t>
                      </a:r>
                    </a:p>
                  </a:txBody>
                  <a:tcPr marL="72009" marR="72009" marT="36005" marB="36005" vert="vert270" anchor="ctr"/>
                </a:tc>
                <a:tc>
                  <a:txBody>
                    <a:bodyPr/>
                    <a:lstStyle/>
                    <a:p>
                      <a:r>
                        <a:rPr lang="en-US" sz="1200" b="1" dirty="0"/>
                        <a:t>Overview</a:t>
                      </a:r>
                      <a:endParaRPr lang="en-GB" sz="1200" b="1" dirty="0"/>
                    </a:p>
                  </a:txBody>
                  <a:tcPr marL="72009" marR="72009" marT="36005" marB="36005" vert="vert270" anchor="ctr"/>
                </a:tc>
                <a:tc gridSpan="6">
                  <a:txBody>
                    <a:bodyPr/>
                    <a:lstStyle/>
                    <a:p>
                      <a:pPr algn="l"/>
                      <a:r>
                        <a:rPr lang="en-GB" sz="1200" b="1" dirty="0"/>
                        <a:t>Theory is taught</a:t>
                      </a:r>
                      <a:r>
                        <a:rPr lang="en-GB" sz="1200" b="1" baseline="0" dirty="0"/>
                        <a:t> and</a:t>
                      </a:r>
                      <a:r>
                        <a:rPr lang="en-GB" sz="1200" b="1" dirty="0"/>
                        <a:t> students work on related practical projects so they experience the application of theory therefore improving understanding.</a:t>
                      </a:r>
                    </a:p>
                    <a:p>
                      <a:pPr algn="l"/>
                      <a:endParaRPr lang="en-GB" sz="1200" b="1" dirty="0"/>
                    </a:p>
                    <a:p>
                      <a:pPr algn="l"/>
                      <a:r>
                        <a:rPr lang="en-GB" sz="1200" b="1" dirty="0"/>
                        <a:t>Theory covered in Y12 is</a:t>
                      </a:r>
                      <a:r>
                        <a:rPr lang="en-GB" sz="1200" b="1" baseline="0" dirty="0"/>
                        <a:t> for</a:t>
                      </a:r>
                      <a:r>
                        <a:rPr lang="en-GB" sz="1200" b="1" dirty="0"/>
                        <a:t> Paper 1.</a:t>
                      </a:r>
                    </a:p>
                  </a:txBody>
                  <a:tcPr marL="72009" marR="72009" marT="36005" marB="36005"/>
                </a:tc>
                <a:tc hMerge="1">
                  <a:txBody>
                    <a:bodyPr/>
                    <a:lstStyle/>
                    <a:p>
                      <a:endParaRPr lang="en-GB" sz="1100" b="0" dirty="0"/>
                    </a:p>
                  </a:txBody>
                  <a:tcPr/>
                </a:tc>
                <a:tc hMerge="1">
                  <a:txBody>
                    <a:bodyPr/>
                    <a:lstStyle/>
                    <a:p>
                      <a:endParaRPr lang="en-GB" sz="1100" b="0" dirty="0"/>
                    </a:p>
                  </a:txBody>
                  <a:tcPr/>
                </a:tc>
                <a:tc hMerge="1">
                  <a:txBody>
                    <a:bodyPr/>
                    <a:lstStyle/>
                    <a:p>
                      <a:endParaRPr lang="en-GB" sz="1100" b="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dirty="0"/>
                    </a:p>
                  </a:txBody>
                  <a:tcPr/>
                </a:tc>
                <a:extLst>
                  <a:ext uri="{0D108BD9-81ED-4DB2-BD59-A6C34878D82A}">
                    <a16:rowId xmlns:a16="http://schemas.microsoft.com/office/drawing/2014/main" val="1036779995"/>
                  </a:ext>
                </a:extLst>
              </a:tr>
              <a:tr h="2586783">
                <a:tc vMerge="1">
                  <a:txBody>
                    <a:bodyPr/>
                    <a:lstStyle/>
                    <a:p>
                      <a:endParaRPr lang="en-GB" dirty="0"/>
                    </a:p>
                  </a:txBody>
                  <a:tcPr/>
                </a:tc>
                <a:tc>
                  <a:txBody>
                    <a:bodyPr/>
                    <a:lstStyle/>
                    <a:p>
                      <a:r>
                        <a:rPr lang="en-GB" sz="1200" b="1" dirty="0"/>
                        <a:t>Main Topics</a:t>
                      </a:r>
                    </a:p>
                  </a:txBody>
                  <a:tcPr marL="72009" marR="72009" marT="36005" marB="36005" vert="vert270" anchor="ctr"/>
                </a:tc>
                <a:tc>
                  <a:txBody>
                    <a:bodyPr/>
                    <a:lstStyle/>
                    <a:p>
                      <a:r>
                        <a:rPr lang="en-GB" sz="1100" b="1" dirty="0"/>
                        <a:t>Theory</a:t>
                      </a:r>
                    </a:p>
                    <a:p>
                      <a:pPr marL="171450" indent="-171450">
                        <a:buFont typeface="Arial" panose="020B0604020202020204" pitchFamily="34" charset="0"/>
                        <a:buChar char="•"/>
                      </a:pPr>
                      <a:r>
                        <a:rPr lang="en-GB" sz="1100" b="0" dirty="0"/>
                        <a:t>Design process</a:t>
                      </a:r>
                    </a:p>
                    <a:p>
                      <a:pPr marL="171450" indent="-171450">
                        <a:buFont typeface="Arial" panose="020B0604020202020204" pitchFamily="34" charset="0"/>
                        <a:buChar char="•"/>
                      </a:pPr>
                      <a:r>
                        <a:rPr lang="en-GB" sz="1100" b="0" dirty="0"/>
                        <a:t>Enterprise and Marketing</a:t>
                      </a:r>
                    </a:p>
                    <a:p>
                      <a:pPr marL="171450" indent="-171450">
                        <a:buFont typeface="Arial" panose="020B0604020202020204" pitchFamily="34" charset="0"/>
                        <a:buChar char="•"/>
                      </a:pPr>
                      <a:r>
                        <a:rPr lang="en-GB" sz="1100" b="0" dirty="0"/>
                        <a:t>Fashion Cycles</a:t>
                      </a:r>
                    </a:p>
                    <a:p>
                      <a:endParaRPr lang="en-GB" sz="1100" b="1" dirty="0"/>
                    </a:p>
                    <a:p>
                      <a:endParaRPr lang="en-GB" sz="1100" b="1" dirty="0"/>
                    </a:p>
                    <a:p>
                      <a:r>
                        <a:rPr lang="en-GB" sz="1100" b="1" dirty="0"/>
                        <a:t>Designing and Practical</a:t>
                      </a:r>
                    </a:p>
                    <a:p>
                      <a:pPr marL="171450" indent="-171450">
                        <a:buFont typeface="Arial" panose="020B0604020202020204" pitchFamily="34" charset="0"/>
                        <a:buChar char="•"/>
                      </a:pPr>
                      <a:r>
                        <a:rPr lang="en-GB" sz="1100" b="0" dirty="0"/>
                        <a:t>Capsule collection</a:t>
                      </a:r>
                    </a:p>
                  </a:txBody>
                  <a:tcPr/>
                </a:tc>
                <a:tc>
                  <a:txBody>
                    <a:bodyPr/>
                    <a:lstStyle/>
                    <a:p>
                      <a:r>
                        <a:rPr lang="en-GB" sz="1100" b="1" dirty="0"/>
                        <a:t>Theory</a:t>
                      </a:r>
                    </a:p>
                    <a:p>
                      <a:pPr marL="171450" indent="-171450">
                        <a:buFont typeface="Arial" panose="020B0604020202020204" pitchFamily="34" charset="0"/>
                        <a:buChar char="•"/>
                      </a:pPr>
                      <a:r>
                        <a:rPr lang="en-GB" sz="1100" b="0" dirty="0"/>
                        <a:t>Designer Influence</a:t>
                      </a:r>
                    </a:p>
                    <a:p>
                      <a:pPr marL="0" indent="0">
                        <a:buFont typeface="Arial" panose="020B0604020202020204" pitchFamily="34" charset="0"/>
                        <a:buNone/>
                      </a:pPr>
                      <a:r>
                        <a:rPr lang="en-GB" sz="1100" b="0" dirty="0"/>
                        <a:t>[Dior, Chanel and Westwood]</a:t>
                      </a:r>
                    </a:p>
                    <a:p>
                      <a:pPr marL="171450" indent="-171450">
                        <a:buFont typeface="Arial" panose="020B0604020202020204" pitchFamily="34" charset="0"/>
                        <a:buChar char="•"/>
                      </a:pPr>
                      <a:r>
                        <a:rPr lang="en-GB" sz="1100" b="0" dirty="0"/>
                        <a:t>Socio/economic history</a:t>
                      </a:r>
                    </a:p>
                    <a:p>
                      <a:pPr marL="0" indent="0">
                        <a:buFont typeface="Arial" panose="020B0604020202020204" pitchFamily="34" charset="0"/>
                        <a:buNone/>
                      </a:pPr>
                      <a:endParaRPr lang="en-GB" sz="1100" b="0" dirty="0"/>
                    </a:p>
                    <a:p>
                      <a:pPr marL="0" indent="0">
                        <a:buFont typeface="Arial" panose="020B0604020202020204" pitchFamily="34" charset="0"/>
                        <a:buNone/>
                      </a:pPr>
                      <a:r>
                        <a:rPr lang="en-GB" sz="1100" b="1" dirty="0"/>
                        <a:t>Design and Practical </a:t>
                      </a:r>
                    </a:p>
                    <a:p>
                      <a:pPr marL="171450" indent="-171450">
                        <a:buFont typeface="Arial" panose="020B0604020202020204" pitchFamily="34" charset="0"/>
                        <a:buChar char="•"/>
                      </a:pPr>
                      <a:r>
                        <a:rPr lang="en-GB" sz="1100" b="0" dirty="0"/>
                        <a:t>Blazer</a:t>
                      </a:r>
                    </a:p>
                    <a:p>
                      <a:pPr marL="0" indent="0">
                        <a:buFont typeface="Arial" panose="020B0604020202020204" pitchFamily="34" charset="0"/>
                        <a:buNone/>
                      </a:pPr>
                      <a:r>
                        <a:rPr lang="en-GB" sz="1100" b="0" dirty="0"/>
                        <a:t>[Pattern cutting and </a:t>
                      </a:r>
                    </a:p>
                    <a:p>
                      <a:pPr marL="0" indent="0">
                        <a:buFont typeface="Arial" panose="020B0604020202020204" pitchFamily="34" charset="0"/>
                        <a:buNone/>
                      </a:pPr>
                      <a:r>
                        <a:rPr lang="en-GB" sz="1100" b="0" dirty="0"/>
                        <a:t>construction ]</a:t>
                      </a:r>
                    </a:p>
                  </a:txBody>
                  <a:tcPr/>
                </a:tc>
                <a:tc>
                  <a:txBody>
                    <a:bodyPr/>
                    <a:lstStyle/>
                    <a:p>
                      <a:r>
                        <a:rPr lang="en-GB" sz="1100" b="1" dirty="0"/>
                        <a:t>Theory</a:t>
                      </a:r>
                    </a:p>
                    <a:p>
                      <a:pPr marL="171450" indent="-171450">
                        <a:buFont typeface="Arial" panose="020B0604020202020204" pitchFamily="34" charset="0"/>
                        <a:buChar char="•"/>
                      </a:pPr>
                      <a:r>
                        <a:rPr lang="en-GB" sz="1100" b="0" dirty="0"/>
                        <a:t>Materials</a:t>
                      </a:r>
                    </a:p>
                    <a:p>
                      <a:pPr marL="171450" indent="-171450">
                        <a:buFont typeface="Arial" panose="020B0604020202020204" pitchFamily="34" charset="0"/>
                        <a:buChar char="•"/>
                      </a:pPr>
                      <a:r>
                        <a:rPr lang="en-GB" sz="1100" b="0" dirty="0"/>
                        <a:t>Smart materials</a:t>
                      </a:r>
                    </a:p>
                    <a:p>
                      <a:pPr marL="171450" indent="-171450">
                        <a:buFont typeface="Arial" panose="020B0604020202020204" pitchFamily="34" charset="0"/>
                        <a:buChar char="•"/>
                      </a:pPr>
                      <a:r>
                        <a:rPr lang="en-GB" sz="1100" b="0" dirty="0"/>
                        <a:t>Technical textiles</a:t>
                      </a:r>
                    </a:p>
                    <a:p>
                      <a:pPr marL="171450" indent="-171450">
                        <a:buFont typeface="Arial" panose="020B0604020202020204" pitchFamily="34" charset="0"/>
                        <a:buChar char="•"/>
                      </a:pPr>
                      <a:endParaRPr lang="en-GB" sz="1100" b="0" dirty="0"/>
                    </a:p>
                    <a:p>
                      <a:pPr marL="171450" indent="-171450">
                        <a:buFont typeface="Arial" panose="020B0604020202020204" pitchFamily="34" charset="0"/>
                        <a:buChar char="•"/>
                      </a:pPr>
                      <a:endParaRPr lang="en-GB" sz="1100" b="0" dirty="0"/>
                    </a:p>
                    <a:p>
                      <a:pPr marL="171450" indent="-171450">
                        <a:buFont typeface="Arial" panose="020B0604020202020204" pitchFamily="34" charset="0"/>
                        <a:buChar char="•"/>
                      </a:pPr>
                      <a:endParaRPr lang="en-GB" sz="1100" b="0" dirty="0"/>
                    </a:p>
                    <a:p>
                      <a:r>
                        <a:rPr lang="en-GB" sz="1100" b="1" dirty="0"/>
                        <a:t>Design and Practical </a:t>
                      </a:r>
                      <a:endParaRPr lang="en-GB" sz="1100" b="0" dirty="0"/>
                    </a:p>
                    <a:p>
                      <a:pPr marL="171450" indent="-171450">
                        <a:buFont typeface="Arial" panose="020B0604020202020204" pitchFamily="34" charset="0"/>
                        <a:buChar char="•"/>
                      </a:pPr>
                      <a:r>
                        <a:rPr lang="en-GB" sz="1100" b="0" dirty="0"/>
                        <a:t>McQueen design and make project</a:t>
                      </a:r>
                    </a:p>
                  </a:txBody>
                  <a:tcPr/>
                </a:tc>
                <a:tc>
                  <a:txBody>
                    <a:bodyPr/>
                    <a:lstStyle/>
                    <a:p>
                      <a:r>
                        <a:rPr lang="en-GB" sz="1100" b="1" dirty="0"/>
                        <a:t>Theory</a:t>
                      </a:r>
                    </a:p>
                    <a:p>
                      <a:pPr marL="171450" indent="-171450">
                        <a:buFont typeface="Arial" panose="020B0604020202020204" pitchFamily="34" charset="0"/>
                        <a:buChar char="•"/>
                      </a:pPr>
                      <a:r>
                        <a:rPr lang="en-GB" sz="1100" b="0" dirty="0"/>
                        <a:t>Woven and non woven yarns </a:t>
                      </a:r>
                    </a:p>
                    <a:p>
                      <a:pPr marL="171450" indent="-171450">
                        <a:buFont typeface="Arial" panose="020B0604020202020204" pitchFamily="34" charset="0"/>
                        <a:buChar char="•"/>
                      </a:pPr>
                      <a:r>
                        <a:rPr lang="en-GB" sz="1100" b="0" dirty="0"/>
                        <a:t>Characteristics of fabrics</a:t>
                      </a:r>
                    </a:p>
                    <a:p>
                      <a:pPr marL="171450" indent="-171450">
                        <a:buFont typeface="Arial" panose="020B0604020202020204" pitchFamily="34" charset="0"/>
                        <a:buChar char="•"/>
                      </a:pPr>
                      <a:endParaRPr lang="en-GB" sz="1100" b="0" dirty="0"/>
                    </a:p>
                    <a:p>
                      <a:pPr marL="0" indent="0">
                        <a:buFont typeface="Arial" panose="020B0604020202020204" pitchFamily="34" charset="0"/>
                        <a:buNone/>
                      </a:pPr>
                      <a:endParaRPr lang="en-GB" sz="1100" b="1" dirty="0"/>
                    </a:p>
                    <a:p>
                      <a:pPr marL="0" indent="0">
                        <a:buFont typeface="Arial" panose="020B0604020202020204" pitchFamily="34" charset="0"/>
                        <a:buNone/>
                      </a:pPr>
                      <a:r>
                        <a:rPr lang="en-GB" sz="1100" b="1" dirty="0"/>
                        <a:t>Design and Practical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McQueen design and make project - continued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t>Theory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Fabric and finishes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1" dirty="0"/>
                    </a:p>
                    <a:p>
                      <a:r>
                        <a:rPr lang="en-GB" sz="1100" b="1" dirty="0"/>
                        <a:t>INTRODUCTION of NEA </a:t>
                      </a:r>
                      <a:r>
                        <a:rPr lang="en-GB" sz="1100" b="0" dirty="0"/>
                        <a:t>coursework</a:t>
                      </a:r>
                    </a:p>
                    <a:p>
                      <a:pPr marL="171450" indent="-171450">
                        <a:buFont typeface="Arial" panose="020B0604020202020204" pitchFamily="34" charset="0"/>
                        <a:buChar char="•"/>
                      </a:pPr>
                      <a:r>
                        <a:rPr lang="en-GB" sz="1100" b="0" dirty="0"/>
                        <a:t>Context</a:t>
                      </a:r>
                      <a:r>
                        <a:rPr lang="en-GB" sz="1100" b="0" baseline="0" dirty="0"/>
                        <a:t> and objectives</a:t>
                      </a:r>
                    </a:p>
                    <a:p>
                      <a:pPr marL="171450" indent="-171450">
                        <a:buFont typeface="Arial" panose="020B0604020202020204" pitchFamily="34" charset="0"/>
                        <a:buChar char="•"/>
                      </a:pPr>
                      <a:r>
                        <a:rPr lang="en-GB" sz="1100" b="0" baseline="0" dirty="0"/>
                        <a:t>Client profile</a:t>
                      </a:r>
                    </a:p>
                    <a:p>
                      <a:pPr marL="171450" indent="-171450">
                        <a:buFont typeface="Arial" panose="020B0604020202020204" pitchFamily="34" charset="0"/>
                        <a:buChar char="•"/>
                      </a:pPr>
                      <a:r>
                        <a:rPr lang="en-GB" sz="1100" b="0" dirty="0"/>
                        <a:t>Research and Analysis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FF0000"/>
                          </a:solidFill>
                        </a:rPr>
                        <a:t>Y12 Mock Examination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t>NEA Coursework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Design Brief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t>Design Specification</a:t>
                      </a:r>
                    </a:p>
                  </a:txBody>
                  <a:tcPr/>
                </a:tc>
                <a:extLst>
                  <a:ext uri="{0D108BD9-81ED-4DB2-BD59-A6C34878D82A}">
                    <a16:rowId xmlns:a16="http://schemas.microsoft.com/office/drawing/2014/main" val="1749051731"/>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44426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14989839"/>
              </p:ext>
            </p:extLst>
          </p:nvPr>
        </p:nvGraphicFramePr>
        <p:xfrm>
          <a:off x="-2" y="524896"/>
          <a:ext cx="9601198" cy="12276704"/>
        </p:xfrm>
        <a:graphic>
          <a:graphicData uri="http://schemas.openxmlformats.org/drawingml/2006/table">
            <a:tbl>
              <a:tblPr firstRow="1" bandRow="1">
                <a:tableStyleId>{5940675A-B579-460E-94D1-54222C63F5DA}</a:tableStyleId>
              </a:tblPr>
              <a:tblGrid>
                <a:gridCol w="394139">
                  <a:extLst>
                    <a:ext uri="{9D8B030D-6E8A-4147-A177-3AD203B41FA5}">
                      <a16:colId xmlns:a16="http://schemas.microsoft.com/office/drawing/2014/main" val="1323354650"/>
                    </a:ext>
                  </a:extLst>
                </a:gridCol>
                <a:gridCol w="394139">
                  <a:extLst>
                    <a:ext uri="{9D8B030D-6E8A-4147-A177-3AD203B41FA5}">
                      <a16:colId xmlns:a16="http://schemas.microsoft.com/office/drawing/2014/main" val="229629103"/>
                    </a:ext>
                  </a:extLst>
                </a:gridCol>
                <a:gridCol w="1468820">
                  <a:extLst>
                    <a:ext uri="{9D8B030D-6E8A-4147-A177-3AD203B41FA5}">
                      <a16:colId xmlns:a16="http://schemas.microsoft.com/office/drawing/2014/main" val="2268397797"/>
                    </a:ext>
                  </a:extLst>
                </a:gridCol>
                <a:gridCol w="1468820">
                  <a:extLst>
                    <a:ext uri="{9D8B030D-6E8A-4147-A177-3AD203B41FA5}">
                      <a16:colId xmlns:a16="http://schemas.microsoft.com/office/drawing/2014/main" val="1411940593"/>
                    </a:ext>
                  </a:extLst>
                </a:gridCol>
                <a:gridCol w="1468820">
                  <a:extLst>
                    <a:ext uri="{9D8B030D-6E8A-4147-A177-3AD203B41FA5}">
                      <a16:colId xmlns:a16="http://schemas.microsoft.com/office/drawing/2014/main" val="415188477"/>
                    </a:ext>
                  </a:extLst>
                </a:gridCol>
                <a:gridCol w="1468820">
                  <a:extLst>
                    <a:ext uri="{9D8B030D-6E8A-4147-A177-3AD203B41FA5}">
                      <a16:colId xmlns:a16="http://schemas.microsoft.com/office/drawing/2014/main" val="2116589672"/>
                    </a:ext>
                  </a:extLst>
                </a:gridCol>
                <a:gridCol w="1468820">
                  <a:extLst>
                    <a:ext uri="{9D8B030D-6E8A-4147-A177-3AD203B41FA5}">
                      <a16:colId xmlns:a16="http://schemas.microsoft.com/office/drawing/2014/main" val="1988259304"/>
                    </a:ext>
                  </a:extLst>
                </a:gridCol>
                <a:gridCol w="1468820">
                  <a:extLst>
                    <a:ext uri="{9D8B030D-6E8A-4147-A177-3AD203B41FA5}">
                      <a16:colId xmlns:a16="http://schemas.microsoft.com/office/drawing/2014/main" val="2065259818"/>
                    </a:ext>
                  </a:extLst>
                </a:gridCol>
              </a:tblGrid>
              <a:tr h="496851">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2080753">
                <a:tc rowSpan="2">
                  <a:txBody>
                    <a:bodyPr/>
                    <a:lstStyle/>
                    <a:p>
                      <a:pPr algn="ctr"/>
                      <a:r>
                        <a:rPr lang="en-GB" sz="2200" dirty="0"/>
                        <a:t>Business Studies</a:t>
                      </a:r>
                    </a:p>
                  </a:txBody>
                  <a:tcPr marL="72009" marR="72009" marT="36005" marB="36005" vert="vert270" anchor="ctr"/>
                </a:tc>
                <a:tc>
                  <a:txBody>
                    <a:bodyPr/>
                    <a:lstStyle/>
                    <a:p>
                      <a:r>
                        <a:rPr lang="en-US" sz="1200" b="1" dirty="0"/>
                        <a:t>Paper 1</a:t>
                      </a:r>
                      <a:endParaRPr lang="en-GB" sz="1200" b="1" dirty="0"/>
                    </a:p>
                  </a:txBody>
                  <a:tcPr marL="72009" marR="72009" marT="36005" marB="36005"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Marketing</a:t>
                      </a:r>
                    </a:p>
                    <a:p>
                      <a:pPr marL="0" marR="0" fontAlgn="t">
                        <a:spcBef>
                          <a:spcPts val="0"/>
                        </a:spcBef>
                        <a:spcAft>
                          <a:spcPts val="0"/>
                        </a:spcAft>
                      </a:pPr>
                      <a:r>
                        <a:rPr lang="en-GB" sz="1200" dirty="0">
                          <a:effectLst/>
                          <a:latin typeface="Calibri" panose="020F0502020204030204" pitchFamily="34" charset="0"/>
                        </a:rPr>
                        <a:t>The Market</a:t>
                      </a:r>
                    </a:p>
                    <a:p>
                      <a:pPr marL="0" marR="0" fontAlgn="t">
                        <a:spcBef>
                          <a:spcPts val="0"/>
                        </a:spcBef>
                        <a:spcAft>
                          <a:spcPts val="0"/>
                        </a:spcAft>
                      </a:pPr>
                      <a:r>
                        <a:rPr lang="en-GB" sz="1200" dirty="0">
                          <a:effectLst/>
                          <a:latin typeface="Calibri" panose="020F0502020204030204" pitchFamily="34" charset="0"/>
                        </a:rPr>
                        <a:t>Market Research</a:t>
                      </a:r>
                    </a:p>
                    <a:p>
                      <a:pPr marL="0" marR="0" fontAlgn="t">
                        <a:spcBef>
                          <a:spcPts val="0"/>
                        </a:spcBef>
                        <a:spcAft>
                          <a:spcPts val="0"/>
                        </a:spcAft>
                      </a:pPr>
                      <a:r>
                        <a:rPr lang="en-GB" sz="1200" dirty="0">
                          <a:effectLst/>
                          <a:latin typeface="Calibri" panose="020F0502020204030204" pitchFamily="34" charset="0"/>
                        </a:rPr>
                        <a:t>Market Positioning </a:t>
                      </a:r>
                    </a:p>
                    <a:p>
                      <a:pPr marL="0" marR="0" fontAlgn="t">
                        <a:spcBef>
                          <a:spcPts val="0"/>
                        </a:spcBef>
                        <a:spcAft>
                          <a:spcPts val="0"/>
                        </a:spcAft>
                      </a:pPr>
                      <a:r>
                        <a:rPr lang="en-GB" sz="1200" dirty="0">
                          <a:effectLst/>
                          <a:latin typeface="Calibri" panose="020F0502020204030204" pitchFamily="34" charset="0"/>
                        </a:rPr>
                        <a:t>Demand</a:t>
                      </a:r>
                    </a:p>
                    <a:p>
                      <a:pPr marL="0" marR="0" fontAlgn="t">
                        <a:spcBef>
                          <a:spcPts val="0"/>
                        </a:spcBef>
                        <a:spcAft>
                          <a:spcPts val="0"/>
                        </a:spcAft>
                      </a:pPr>
                      <a:r>
                        <a:rPr lang="en-GB" sz="1200" dirty="0">
                          <a:effectLst/>
                          <a:latin typeface="Calibri" panose="020F0502020204030204" pitchFamily="34" charset="0"/>
                        </a:rPr>
                        <a:t>Supply</a:t>
                      </a:r>
                    </a:p>
                    <a:p>
                      <a:pPr marL="0" marR="0" fontAlgn="t">
                        <a:spcBef>
                          <a:spcPts val="0"/>
                        </a:spcBef>
                        <a:spcAft>
                          <a:spcPts val="0"/>
                        </a:spcAft>
                      </a:pPr>
                      <a:r>
                        <a:rPr lang="en-GB" sz="1200" dirty="0">
                          <a:effectLst/>
                          <a:latin typeface="Calibri" panose="020F0502020204030204" pitchFamily="34" charset="0"/>
                        </a:rPr>
                        <a:t>Demand &amp; Supply</a:t>
                      </a:r>
                    </a:p>
                    <a:p>
                      <a:pPr marL="0" marR="0" fontAlgn="t">
                        <a:spcBef>
                          <a:spcPts val="0"/>
                        </a:spcBef>
                        <a:spcAft>
                          <a:spcPts val="0"/>
                        </a:spcAft>
                      </a:pPr>
                      <a:r>
                        <a:rPr lang="en-GB" sz="1200" dirty="0">
                          <a:effectLst/>
                          <a:latin typeface="Calibri" panose="020F0502020204030204" pitchFamily="34" charset="0"/>
                        </a:rPr>
                        <a:t>PED</a:t>
                      </a:r>
                    </a:p>
                    <a:p>
                      <a:pPr marL="0" marR="0" fontAlgn="t">
                        <a:spcBef>
                          <a:spcPts val="0"/>
                        </a:spcBef>
                        <a:spcAft>
                          <a:spcPts val="0"/>
                        </a:spcAft>
                      </a:pPr>
                      <a:r>
                        <a:rPr lang="en-GB" sz="1200" dirty="0">
                          <a:effectLst/>
                          <a:latin typeface="Calibri" panose="020F0502020204030204" pitchFamily="34" charset="0"/>
                        </a:rPr>
                        <a:t>YED</a:t>
                      </a:r>
                    </a:p>
                  </a:txBody>
                  <a:tcPr marL="72009" marR="72009" marT="36005" marB="36005"/>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Marketing</a:t>
                      </a:r>
                    </a:p>
                    <a:p>
                      <a:pPr marL="0" marR="0" fontAlgn="t">
                        <a:spcBef>
                          <a:spcPts val="0"/>
                        </a:spcBef>
                        <a:spcAft>
                          <a:spcPts val="0"/>
                        </a:spcAft>
                      </a:pPr>
                      <a:r>
                        <a:rPr lang="en-GB" sz="1200" dirty="0">
                          <a:effectLst/>
                          <a:latin typeface="Calibri" panose="020F0502020204030204" pitchFamily="34" charset="0"/>
                        </a:rPr>
                        <a:t>Branding &amp; Promotion </a:t>
                      </a:r>
                    </a:p>
                    <a:p>
                      <a:pPr marL="0" marR="0" fontAlgn="t">
                        <a:spcBef>
                          <a:spcPts val="0"/>
                        </a:spcBef>
                        <a:spcAft>
                          <a:spcPts val="0"/>
                        </a:spcAft>
                      </a:pPr>
                      <a:r>
                        <a:rPr lang="en-GB" sz="1200" dirty="0">
                          <a:effectLst/>
                          <a:latin typeface="Calibri" panose="020F0502020204030204" pitchFamily="34" charset="0"/>
                        </a:rPr>
                        <a:t>Pricing Strategies</a:t>
                      </a:r>
                    </a:p>
                    <a:p>
                      <a:pPr marL="0" marR="0" fontAlgn="t">
                        <a:spcBef>
                          <a:spcPts val="0"/>
                        </a:spcBef>
                        <a:spcAft>
                          <a:spcPts val="0"/>
                        </a:spcAft>
                      </a:pPr>
                      <a:r>
                        <a:rPr lang="en-GB" sz="1200" dirty="0">
                          <a:effectLst/>
                          <a:latin typeface="Calibri" panose="020F0502020204030204" pitchFamily="34" charset="0"/>
                        </a:rPr>
                        <a:t>Distribution </a:t>
                      </a:r>
                    </a:p>
                    <a:p>
                      <a:pPr marL="0" marR="0" fontAlgn="t">
                        <a:spcBef>
                          <a:spcPts val="0"/>
                        </a:spcBef>
                        <a:spcAft>
                          <a:spcPts val="0"/>
                        </a:spcAft>
                      </a:pPr>
                      <a:r>
                        <a:rPr lang="en-GB" sz="1200" dirty="0">
                          <a:effectLst/>
                          <a:latin typeface="Calibri" panose="020F0502020204030204" pitchFamily="34" charset="0"/>
                        </a:rPr>
                        <a:t>Product portfolio (Product life cycle &amp; Boston Matrix)</a:t>
                      </a:r>
                    </a:p>
                    <a:p>
                      <a:pPr marL="0" marR="0" fontAlgn="t">
                        <a:spcBef>
                          <a:spcPts val="0"/>
                        </a:spcBef>
                        <a:spcAft>
                          <a:spcPts val="0"/>
                        </a:spcAft>
                      </a:pPr>
                      <a:r>
                        <a:rPr lang="en-GB" sz="1200" dirty="0">
                          <a:effectLst/>
                          <a:latin typeface="Calibri" panose="020F0502020204030204" pitchFamily="34" charset="0"/>
                        </a:rPr>
                        <a:t>Design mix</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People</a:t>
                      </a:r>
                    </a:p>
                    <a:p>
                      <a:pPr marL="0" marR="0" fontAlgn="t">
                        <a:spcBef>
                          <a:spcPts val="0"/>
                        </a:spcBef>
                        <a:spcAft>
                          <a:spcPts val="0"/>
                        </a:spcAft>
                      </a:pPr>
                      <a:r>
                        <a:rPr lang="en-GB" sz="1200" dirty="0">
                          <a:effectLst/>
                          <a:latin typeface="Calibri" panose="020F0502020204030204" pitchFamily="34" charset="0"/>
                        </a:rPr>
                        <a:t>Approaches to staffing </a:t>
                      </a:r>
                    </a:p>
                    <a:p>
                      <a:pPr marL="0" marR="0" fontAlgn="t">
                        <a:spcBef>
                          <a:spcPts val="0"/>
                        </a:spcBef>
                        <a:spcAft>
                          <a:spcPts val="0"/>
                        </a:spcAft>
                      </a:pPr>
                      <a:r>
                        <a:rPr lang="en-GB" sz="1200" dirty="0">
                          <a:effectLst/>
                          <a:latin typeface="Calibri" panose="020F0502020204030204" pitchFamily="34" charset="0"/>
                        </a:rPr>
                        <a:t>Motivation </a:t>
                      </a:r>
                    </a:p>
                    <a:p>
                      <a:pPr marL="0" marR="0" fontAlgn="t">
                        <a:spcBef>
                          <a:spcPts val="0"/>
                        </a:spcBef>
                        <a:spcAft>
                          <a:spcPts val="0"/>
                        </a:spcAft>
                      </a:pPr>
                      <a:r>
                        <a:rPr lang="en-GB" sz="1200" dirty="0">
                          <a:effectLst/>
                          <a:latin typeface="Calibri" panose="020F0502020204030204" pitchFamily="34" charset="0"/>
                        </a:rPr>
                        <a:t>Recruitment, Selection, training </a:t>
                      </a:r>
                    </a:p>
                    <a:p>
                      <a:pPr marL="0" marR="0" fontAlgn="t">
                        <a:spcBef>
                          <a:spcPts val="0"/>
                        </a:spcBef>
                        <a:spcAft>
                          <a:spcPts val="0"/>
                        </a:spcAft>
                      </a:pPr>
                      <a:r>
                        <a:rPr lang="en-GB" sz="1200" dirty="0">
                          <a:effectLst/>
                          <a:latin typeface="Calibri" panose="020F0502020204030204" pitchFamily="34" charset="0"/>
                        </a:rPr>
                        <a:t>Organisation design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People</a:t>
                      </a:r>
                    </a:p>
                    <a:p>
                      <a:pPr marL="0" marR="0" fontAlgn="t">
                        <a:spcBef>
                          <a:spcPts val="0"/>
                        </a:spcBef>
                        <a:spcAft>
                          <a:spcPts val="0"/>
                        </a:spcAft>
                      </a:pPr>
                      <a:r>
                        <a:rPr lang="en-GB" sz="1200" dirty="0">
                          <a:effectLst/>
                          <a:latin typeface="Calibri" panose="020F0502020204030204" pitchFamily="34" charset="0"/>
                        </a:rPr>
                        <a:t>Leadership</a:t>
                      </a:r>
                    </a:p>
                    <a:p>
                      <a:pPr marL="0" marR="0" fontAlgn="t">
                        <a:spcBef>
                          <a:spcPts val="0"/>
                        </a:spcBef>
                        <a:spcAft>
                          <a:spcPts val="0"/>
                        </a:spcAft>
                      </a:pPr>
                      <a:r>
                        <a:rPr lang="en-GB" sz="1200" dirty="0">
                          <a:effectLst/>
                          <a:latin typeface="Calibri" panose="020F0502020204030204" pitchFamily="34" charset="0"/>
                        </a:rPr>
                        <a:t>Entrepreneur characteristics</a:t>
                      </a:r>
                    </a:p>
                    <a:p>
                      <a:pPr marL="0" marR="0" fontAlgn="t">
                        <a:spcBef>
                          <a:spcPts val="0"/>
                        </a:spcBef>
                        <a:spcAft>
                          <a:spcPts val="0"/>
                        </a:spcAft>
                      </a:pPr>
                      <a:r>
                        <a:rPr lang="en-GB" sz="1200" dirty="0">
                          <a:effectLst/>
                          <a:latin typeface="Calibri" panose="020F0502020204030204" pitchFamily="34" charset="0"/>
                        </a:rPr>
                        <a:t>Moving from entrepreneur to leader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People</a:t>
                      </a:r>
                    </a:p>
                    <a:p>
                      <a:pPr marL="0" marR="0" fontAlgn="t">
                        <a:spcBef>
                          <a:spcPts val="0"/>
                        </a:spcBef>
                        <a:spcAft>
                          <a:spcPts val="0"/>
                        </a:spcAft>
                      </a:pPr>
                      <a:r>
                        <a:rPr lang="en-GB" sz="1200" dirty="0">
                          <a:effectLst/>
                          <a:latin typeface="Calibri" panose="020F0502020204030204" pitchFamily="34" charset="0"/>
                        </a:rPr>
                        <a:t>Business choices </a:t>
                      </a:r>
                    </a:p>
                    <a:p>
                      <a:pPr marL="0" marR="0" fontAlgn="t">
                        <a:spcBef>
                          <a:spcPts val="0"/>
                        </a:spcBef>
                        <a:spcAft>
                          <a:spcPts val="0"/>
                        </a:spcAft>
                      </a:pPr>
                      <a:r>
                        <a:rPr lang="en-GB" sz="1200" dirty="0">
                          <a:effectLst/>
                          <a:latin typeface="Calibri" panose="020F0502020204030204" pitchFamily="34" charset="0"/>
                        </a:rPr>
                        <a:t>(Forms of a business) Ownerships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Exam skills</a:t>
                      </a:r>
                      <a:endParaRPr lang="en-GB" sz="1200" b="0" dirty="0"/>
                    </a:p>
                  </a:txBody>
                  <a:tcPr marL="72009" marR="72009" marT="36005" marB="36005"/>
                </a:tc>
                <a:extLst>
                  <a:ext uri="{0D108BD9-81ED-4DB2-BD59-A6C34878D82A}">
                    <a16:rowId xmlns:a16="http://schemas.microsoft.com/office/drawing/2014/main" val="627657364"/>
                  </a:ext>
                </a:extLst>
              </a:tr>
              <a:tr h="2745264">
                <a:tc vMerge="1">
                  <a:txBody>
                    <a:bodyPr/>
                    <a:lstStyle/>
                    <a:p>
                      <a:endParaRPr lang="en-GB" dirty="0"/>
                    </a:p>
                  </a:txBody>
                  <a:tcPr/>
                </a:tc>
                <a:tc>
                  <a:txBody>
                    <a:bodyPr/>
                    <a:lstStyle/>
                    <a:p>
                      <a:r>
                        <a:rPr lang="en-US" sz="1200" b="1" dirty="0"/>
                        <a:t>Paper 2</a:t>
                      </a:r>
                      <a:endParaRPr lang="en-GB" sz="1200" b="1" dirty="0"/>
                    </a:p>
                  </a:txBody>
                  <a:tcPr marL="72009" marR="72009" marT="36005" marB="36005"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dirty="0">
                          <a:effectLst/>
                          <a:latin typeface="Calibri" panose="020F0502020204030204" pitchFamily="34" charset="0"/>
                        </a:rPr>
                        <a:t>Finance</a:t>
                      </a:r>
                    </a:p>
                    <a:p>
                      <a:pPr marL="0" marR="0" fontAlgn="t">
                        <a:spcBef>
                          <a:spcPts val="0"/>
                        </a:spcBef>
                        <a:spcAft>
                          <a:spcPts val="0"/>
                        </a:spcAft>
                      </a:pPr>
                      <a:r>
                        <a:rPr lang="en-GB" sz="1200" dirty="0">
                          <a:solidFill>
                            <a:srgbClr val="000000"/>
                          </a:solidFill>
                          <a:effectLst/>
                          <a:latin typeface="Calibri" panose="020F0502020204030204" pitchFamily="34" charset="0"/>
                        </a:rPr>
                        <a:t>2.2.2 Costs and revenues</a:t>
                      </a:r>
                    </a:p>
                    <a:p>
                      <a:pPr marL="0" marR="0" fontAlgn="t">
                        <a:spcBef>
                          <a:spcPts val="0"/>
                        </a:spcBef>
                        <a:spcAft>
                          <a:spcPts val="0"/>
                        </a:spcAft>
                      </a:pPr>
                      <a:r>
                        <a:rPr lang="en-GB" sz="1200" dirty="0">
                          <a:solidFill>
                            <a:srgbClr val="000000"/>
                          </a:solidFill>
                          <a:effectLst/>
                          <a:latin typeface="Calibri" panose="020F0502020204030204" pitchFamily="34" charset="0"/>
                        </a:rPr>
                        <a:t>2.2.3 Break-even</a:t>
                      </a:r>
                    </a:p>
                    <a:p>
                      <a:pPr marL="0" marR="0" fontAlgn="t">
                        <a:spcBef>
                          <a:spcPts val="0"/>
                        </a:spcBef>
                        <a:spcAft>
                          <a:spcPts val="0"/>
                        </a:spcAft>
                      </a:pPr>
                      <a:r>
                        <a:rPr lang="en-GB" sz="1200" dirty="0">
                          <a:solidFill>
                            <a:srgbClr val="000000"/>
                          </a:solidFill>
                          <a:effectLst/>
                          <a:latin typeface="Calibri" panose="020F0502020204030204" pitchFamily="34" charset="0"/>
                        </a:rPr>
                        <a:t>2.3.1 Profit</a:t>
                      </a:r>
                    </a:p>
                    <a:p>
                      <a:pPr marL="0" marR="0" fontAlgn="t">
                        <a:spcBef>
                          <a:spcPts val="0"/>
                        </a:spcBef>
                        <a:spcAft>
                          <a:spcPts val="0"/>
                        </a:spcAft>
                      </a:pPr>
                      <a:r>
                        <a:rPr lang="en-GB" sz="1200" dirty="0">
                          <a:solidFill>
                            <a:srgbClr val="000000"/>
                          </a:solidFill>
                          <a:effectLst/>
                          <a:latin typeface="Calibri" panose="020F0502020204030204" pitchFamily="34" charset="0"/>
                        </a:rPr>
                        <a:t>2.3.2 Liquidity</a:t>
                      </a:r>
                    </a:p>
                    <a:p>
                      <a:pPr marL="0" marR="0" fontAlgn="t">
                        <a:spcBef>
                          <a:spcPts val="0"/>
                        </a:spcBef>
                        <a:spcAft>
                          <a:spcPts val="0"/>
                        </a:spcAft>
                      </a:pPr>
                      <a:r>
                        <a:rPr lang="en-GB" sz="1200" dirty="0">
                          <a:solidFill>
                            <a:srgbClr val="000000"/>
                          </a:solidFill>
                          <a:effectLst/>
                          <a:latin typeface="Calibri" panose="020F0502020204030204" pitchFamily="34" charset="0"/>
                        </a:rPr>
                        <a:t>3.5.2 Ratio Analysis</a:t>
                      </a:r>
                    </a:p>
                    <a:p>
                      <a:pPr marL="0" marR="0" fontAlgn="t">
                        <a:spcBef>
                          <a:spcPts val="0"/>
                        </a:spcBef>
                        <a:spcAft>
                          <a:spcPts val="0"/>
                        </a:spcAft>
                      </a:pPr>
                      <a:r>
                        <a:rPr lang="en-GB" sz="1200" dirty="0">
                          <a:solidFill>
                            <a:srgbClr val="000000"/>
                          </a:solidFill>
                          <a:effectLst/>
                          <a:latin typeface="Calibri" panose="020F0502020204030204" pitchFamily="34" charset="0"/>
                        </a:rPr>
                        <a:t>3.4.3 Shareholders Vs Stakeholders</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dirty="0">
                          <a:effectLst/>
                          <a:latin typeface="Calibri" panose="020F0502020204030204" pitchFamily="34" charset="0"/>
                        </a:rPr>
                        <a:t>Finance</a:t>
                      </a:r>
                    </a:p>
                    <a:p>
                      <a:pPr marL="0" marR="0" fontAlgn="t">
                        <a:spcBef>
                          <a:spcPts val="0"/>
                        </a:spcBef>
                        <a:spcAft>
                          <a:spcPts val="0"/>
                        </a:spcAft>
                      </a:pPr>
                      <a:r>
                        <a:rPr lang="en-GB" sz="1200" dirty="0">
                          <a:solidFill>
                            <a:srgbClr val="000000"/>
                          </a:solidFill>
                          <a:effectLst/>
                          <a:latin typeface="Calibri" panose="020F0502020204030204" pitchFamily="34" charset="0"/>
                        </a:rPr>
                        <a:t>3.5.1 Interpretation of financial statements</a:t>
                      </a:r>
                    </a:p>
                    <a:p>
                      <a:pPr marL="0" marR="0" fontAlgn="t">
                        <a:spcBef>
                          <a:spcPts val="0"/>
                        </a:spcBef>
                        <a:spcAft>
                          <a:spcPts val="0"/>
                        </a:spcAft>
                      </a:pPr>
                      <a:r>
                        <a:rPr lang="en-GB" sz="1200" dirty="0">
                          <a:solidFill>
                            <a:srgbClr val="000000"/>
                          </a:solidFill>
                          <a:effectLst/>
                          <a:latin typeface="Calibri" panose="020F0502020204030204" pitchFamily="34" charset="0"/>
                        </a:rPr>
                        <a:t>2.1.1 2.1.2 Sources of finance</a:t>
                      </a:r>
                    </a:p>
                    <a:p>
                      <a:pPr marL="0" marR="0" fontAlgn="t">
                        <a:spcBef>
                          <a:spcPts val="0"/>
                        </a:spcBef>
                        <a:spcAft>
                          <a:spcPts val="0"/>
                        </a:spcAft>
                      </a:pPr>
                      <a:r>
                        <a:rPr lang="en-GB" sz="1200" dirty="0">
                          <a:solidFill>
                            <a:srgbClr val="000000"/>
                          </a:solidFill>
                          <a:effectLst/>
                          <a:latin typeface="Calibri" panose="020F0502020204030204" pitchFamily="34" charset="0"/>
                        </a:rPr>
                        <a:t>2.1.3 liability </a:t>
                      </a:r>
                    </a:p>
                    <a:p>
                      <a:pPr marL="0" marR="0" fontAlgn="t">
                        <a:spcBef>
                          <a:spcPts val="0"/>
                        </a:spcBef>
                        <a:spcAft>
                          <a:spcPts val="0"/>
                        </a:spcAft>
                      </a:pPr>
                      <a:r>
                        <a:rPr lang="en-GB" sz="1200" dirty="0">
                          <a:solidFill>
                            <a:srgbClr val="000000"/>
                          </a:solidFill>
                          <a:effectLst/>
                          <a:latin typeface="Calibri" panose="020F0502020204030204" pitchFamily="34" charset="0"/>
                        </a:rPr>
                        <a:t>2.1.4 Business plans</a:t>
                      </a:r>
                    </a:p>
                    <a:p>
                      <a:pPr marL="0" marR="0" fontAlgn="t">
                        <a:spcBef>
                          <a:spcPts val="0"/>
                        </a:spcBef>
                        <a:spcAft>
                          <a:spcPts val="0"/>
                        </a:spcAft>
                      </a:pPr>
                      <a:r>
                        <a:rPr lang="en-GB" sz="1200" dirty="0">
                          <a:solidFill>
                            <a:srgbClr val="000000"/>
                          </a:solidFill>
                          <a:effectLst/>
                          <a:latin typeface="Calibri" panose="020F0502020204030204" pitchFamily="34" charset="0"/>
                        </a:rPr>
                        <a:t>2.1.4 Cash Flow</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dirty="0">
                          <a:effectLst/>
                          <a:latin typeface="Calibri" panose="020F0502020204030204" pitchFamily="34" charset="0"/>
                        </a:rPr>
                        <a:t>Finance</a:t>
                      </a:r>
                    </a:p>
                    <a:p>
                      <a:pPr marL="0" marR="0" fontAlgn="t">
                        <a:spcBef>
                          <a:spcPts val="0"/>
                        </a:spcBef>
                        <a:spcAft>
                          <a:spcPts val="0"/>
                        </a:spcAft>
                      </a:pPr>
                      <a:r>
                        <a:rPr lang="en-GB" sz="1200" dirty="0">
                          <a:solidFill>
                            <a:srgbClr val="000000"/>
                          </a:solidFill>
                          <a:effectLst/>
                          <a:latin typeface="Calibri" panose="020F0502020204030204" pitchFamily="34" charset="0"/>
                        </a:rPr>
                        <a:t>2.2.4 Budgets </a:t>
                      </a:r>
                    </a:p>
                    <a:p>
                      <a:pPr marL="0" marR="0" fontAlgn="t">
                        <a:spcBef>
                          <a:spcPts val="0"/>
                        </a:spcBef>
                        <a:spcAft>
                          <a:spcPts val="0"/>
                        </a:spcAft>
                      </a:pPr>
                      <a:r>
                        <a:rPr lang="en-GB" sz="1200" dirty="0">
                          <a:solidFill>
                            <a:srgbClr val="000000"/>
                          </a:solidFill>
                          <a:effectLst/>
                          <a:latin typeface="Calibri" panose="020F0502020204030204" pitchFamily="34" charset="0"/>
                        </a:rPr>
                        <a:t>3.3.2 Investment appraisal</a:t>
                      </a:r>
                    </a:p>
                    <a:p>
                      <a:pPr marL="0" marR="0" fontAlgn="t">
                        <a:spcBef>
                          <a:spcPts val="0"/>
                        </a:spcBef>
                        <a:spcAft>
                          <a:spcPts val="0"/>
                        </a:spcAft>
                      </a:pPr>
                      <a:r>
                        <a:rPr lang="en-GB" sz="1200" dirty="0">
                          <a:solidFill>
                            <a:srgbClr val="000000"/>
                          </a:solidFill>
                          <a:effectLst/>
                          <a:latin typeface="Calibri" panose="020F0502020204030204" pitchFamily="34" charset="0"/>
                        </a:rPr>
                        <a:t>2.3.3 Business Failure</a:t>
                      </a:r>
                    </a:p>
                    <a:p>
                      <a:pPr marL="0" marR="0" fontAlgn="t">
                        <a:spcBef>
                          <a:spcPts val="0"/>
                        </a:spcBef>
                        <a:spcAft>
                          <a:spcPts val="0"/>
                        </a:spcAft>
                      </a:pPr>
                      <a:r>
                        <a:rPr lang="en-GB" sz="1200" b="1" dirty="0">
                          <a:solidFill>
                            <a:srgbClr val="000000"/>
                          </a:solidFill>
                          <a:effectLst/>
                          <a:latin typeface="Calibri" panose="020F0502020204030204" pitchFamily="34" charset="0"/>
                        </a:rPr>
                        <a:t>Production</a:t>
                      </a:r>
                    </a:p>
                    <a:p>
                      <a:pPr marL="0" marR="0" fontAlgn="t">
                        <a:spcBef>
                          <a:spcPts val="0"/>
                        </a:spcBef>
                        <a:spcAft>
                          <a:spcPts val="0"/>
                        </a:spcAft>
                      </a:pPr>
                      <a:r>
                        <a:rPr lang="en-GB" sz="1200" dirty="0">
                          <a:solidFill>
                            <a:srgbClr val="000000"/>
                          </a:solidFill>
                          <a:effectLst/>
                          <a:latin typeface="Calibri" panose="020F0502020204030204" pitchFamily="34" charset="0"/>
                        </a:rPr>
                        <a:t>2.4.1 Production, Productivity and efficiency </a:t>
                      </a:r>
                    </a:p>
                    <a:p>
                      <a:pPr marL="0" marR="0" fontAlgn="t">
                        <a:spcBef>
                          <a:spcPts val="0"/>
                        </a:spcBef>
                        <a:spcAft>
                          <a:spcPts val="0"/>
                        </a:spcAft>
                      </a:pPr>
                      <a:r>
                        <a:rPr lang="en-GB" sz="1200" dirty="0">
                          <a:solidFill>
                            <a:srgbClr val="000000"/>
                          </a:solidFill>
                          <a:effectLst/>
                          <a:latin typeface="Calibri" panose="020F0502020204030204" pitchFamily="34" charset="0"/>
                        </a:rPr>
                        <a:t>Methods of production</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dirty="0">
                          <a:solidFill>
                            <a:srgbClr val="000000"/>
                          </a:solidFill>
                          <a:effectLst/>
                          <a:latin typeface="Calibri" panose="020F0502020204030204" pitchFamily="34" charset="0"/>
                        </a:rPr>
                        <a:t>Production</a:t>
                      </a:r>
                    </a:p>
                    <a:p>
                      <a:pPr marL="0" marR="0" fontAlgn="t">
                        <a:spcBef>
                          <a:spcPts val="0"/>
                        </a:spcBef>
                        <a:spcAft>
                          <a:spcPts val="0"/>
                        </a:spcAft>
                      </a:pPr>
                      <a:r>
                        <a:rPr lang="en-GB" sz="1200" dirty="0">
                          <a:solidFill>
                            <a:srgbClr val="000000"/>
                          </a:solidFill>
                          <a:effectLst/>
                          <a:latin typeface="Calibri" panose="020F0502020204030204" pitchFamily="34" charset="0"/>
                        </a:rPr>
                        <a:t>Productivity</a:t>
                      </a:r>
                    </a:p>
                    <a:p>
                      <a:pPr marL="0" marR="0" fontAlgn="t">
                        <a:spcBef>
                          <a:spcPts val="0"/>
                        </a:spcBef>
                        <a:spcAft>
                          <a:spcPts val="0"/>
                        </a:spcAft>
                      </a:pPr>
                      <a:r>
                        <a:rPr lang="en-GB" sz="1200" dirty="0">
                          <a:solidFill>
                            <a:srgbClr val="000000"/>
                          </a:solidFill>
                          <a:effectLst/>
                          <a:latin typeface="Calibri" panose="020F0502020204030204" pitchFamily="34" charset="0"/>
                        </a:rPr>
                        <a:t>2.4.2 Capacity </a:t>
                      </a:r>
                      <a:r>
                        <a:rPr lang="en-GB" sz="1200" dirty="0" err="1">
                          <a:solidFill>
                            <a:srgbClr val="000000"/>
                          </a:solidFill>
                          <a:effectLst/>
                          <a:latin typeface="Calibri" panose="020F0502020204030204" pitchFamily="34" charset="0"/>
                        </a:rPr>
                        <a:t>Utiliston</a:t>
                      </a:r>
                      <a:endParaRPr lang="en-GB" sz="1200" dirty="0">
                        <a:solidFill>
                          <a:srgbClr val="000000"/>
                        </a:solidFill>
                        <a:effectLst/>
                        <a:latin typeface="Calibri" panose="020F0502020204030204" pitchFamily="34" charset="0"/>
                      </a:endParaRPr>
                    </a:p>
                    <a:p>
                      <a:pPr marL="0" marR="0" fontAlgn="t">
                        <a:spcBef>
                          <a:spcPts val="0"/>
                        </a:spcBef>
                        <a:spcAft>
                          <a:spcPts val="0"/>
                        </a:spcAft>
                      </a:pPr>
                      <a:r>
                        <a:rPr lang="en-GB" sz="1200" dirty="0">
                          <a:solidFill>
                            <a:srgbClr val="000000"/>
                          </a:solidFill>
                          <a:effectLst/>
                          <a:latin typeface="Calibri" panose="020F0502020204030204" pitchFamily="34" charset="0"/>
                        </a:rPr>
                        <a:t>2.4.3 Stock Control</a:t>
                      </a:r>
                    </a:p>
                    <a:p>
                      <a:pPr marL="0" marR="0" fontAlgn="t">
                        <a:spcBef>
                          <a:spcPts val="0"/>
                        </a:spcBef>
                        <a:spcAft>
                          <a:spcPts val="0"/>
                        </a:spcAft>
                      </a:pPr>
                      <a:r>
                        <a:rPr lang="en-GB" sz="1200" dirty="0">
                          <a:solidFill>
                            <a:srgbClr val="000000"/>
                          </a:solidFill>
                          <a:effectLst/>
                          <a:latin typeface="Calibri" panose="020F0502020204030204" pitchFamily="34" charset="0"/>
                        </a:rPr>
                        <a:t>2.4.4 Quality Management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ndParaRP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dirty="0">
                          <a:effectLst/>
                          <a:latin typeface="Calibri" panose="020F0502020204030204" pitchFamily="34" charset="0"/>
                        </a:rPr>
                        <a:t>External influences</a:t>
                      </a:r>
                    </a:p>
                    <a:p>
                      <a:pPr marL="0" marR="0" fontAlgn="t">
                        <a:spcBef>
                          <a:spcPts val="0"/>
                        </a:spcBef>
                        <a:spcAft>
                          <a:spcPts val="0"/>
                        </a:spcAft>
                      </a:pPr>
                      <a:r>
                        <a:rPr lang="en-GB" sz="1200" dirty="0">
                          <a:solidFill>
                            <a:srgbClr val="000000"/>
                          </a:solidFill>
                          <a:effectLst/>
                          <a:latin typeface="Calibri" panose="020F0502020204030204" pitchFamily="34" charset="0"/>
                        </a:rPr>
                        <a:t>2.5.3 The competitive environment</a:t>
                      </a:r>
                    </a:p>
                    <a:p>
                      <a:pPr marL="0" marR="0" fontAlgn="t">
                        <a:spcBef>
                          <a:spcPts val="0"/>
                        </a:spcBef>
                        <a:spcAft>
                          <a:spcPts val="0"/>
                        </a:spcAft>
                      </a:pPr>
                      <a:r>
                        <a:rPr lang="en-GB" sz="1200" dirty="0">
                          <a:solidFill>
                            <a:srgbClr val="000000"/>
                          </a:solidFill>
                          <a:effectLst/>
                          <a:latin typeface="Calibri" panose="020F0502020204030204" pitchFamily="34" charset="0"/>
                        </a:rPr>
                        <a:t>3.1.4 Impact of External Influences</a:t>
                      </a:r>
                    </a:p>
                    <a:p>
                      <a:pPr marL="0" marR="0" fontAlgn="t">
                        <a:spcBef>
                          <a:spcPts val="0"/>
                        </a:spcBef>
                        <a:spcAft>
                          <a:spcPts val="0"/>
                        </a:spcAft>
                      </a:pPr>
                      <a:r>
                        <a:rPr lang="en-GB" sz="1200" dirty="0">
                          <a:solidFill>
                            <a:srgbClr val="000000"/>
                          </a:solidFill>
                          <a:effectLst/>
                          <a:latin typeface="Calibri" panose="020F0502020204030204" pitchFamily="34" charset="0"/>
                        </a:rPr>
                        <a:t>2.5.1 Economic Influences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dirty="0">
                        <a:effectLst/>
                        <a:latin typeface="Calibri" panose="020F0502020204030204" pitchFamily="34" charset="0"/>
                      </a:endParaRP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Calibri" panose="020F0502020204030204" pitchFamily="34" charset="0"/>
                        </a:rPr>
                        <a:t>External influences</a:t>
                      </a:r>
                      <a:endParaRPr lang="en-GB" sz="1200" b="1" dirty="0">
                        <a:effectLst/>
                        <a:latin typeface="Calibri" panose="020F0502020204030204" pitchFamily="34" charset="0"/>
                      </a:endParaRPr>
                    </a:p>
                    <a:p>
                      <a:pPr marL="0" marR="0" fontAlgn="t">
                        <a:spcBef>
                          <a:spcPts val="0"/>
                        </a:spcBef>
                        <a:spcAft>
                          <a:spcPts val="0"/>
                        </a:spcAft>
                      </a:pPr>
                      <a:r>
                        <a:rPr lang="en-GB" sz="1200" dirty="0">
                          <a:solidFill>
                            <a:srgbClr val="000000"/>
                          </a:solidFill>
                          <a:effectLst/>
                          <a:latin typeface="Calibri" panose="020F0502020204030204" pitchFamily="34" charset="0"/>
                        </a:rPr>
                        <a:t>Business Cycle</a:t>
                      </a:r>
                    </a:p>
                    <a:p>
                      <a:pPr marL="0" marR="0" fontAlgn="t">
                        <a:spcBef>
                          <a:spcPts val="0"/>
                        </a:spcBef>
                        <a:spcAft>
                          <a:spcPts val="0"/>
                        </a:spcAft>
                      </a:pPr>
                      <a:r>
                        <a:rPr lang="en-GB" sz="1200" dirty="0">
                          <a:solidFill>
                            <a:srgbClr val="000000"/>
                          </a:solidFill>
                          <a:effectLst/>
                          <a:latin typeface="Calibri" panose="020F0502020204030204" pitchFamily="34" charset="0"/>
                        </a:rPr>
                        <a:t>Interest Rates</a:t>
                      </a:r>
                    </a:p>
                    <a:p>
                      <a:pPr marL="0" marR="0" fontAlgn="t">
                        <a:spcBef>
                          <a:spcPts val="0"/>
                        </a:spcBef>
                        <a:spcAft>
                          <a:spcPts val="0"/>
                        </a:spcAft>
                      </a:pPr>
                      <a:r>
                        <a:rPr lang="en-GB" sz="1200" dirty="0">
                          <a:solidFill>
                            <a:srgbClr val="000000"/>
                          </a:solidFill>
                          <a:effectLst/>
                          <a:latin typeface="Calibri" panose="020F0502020204030204" pitchFamily="34" charset="0"/>
                        </a:rPr>
                        <a:t>Exchange rates</a:t>
                      </a:r>
                    </a:p>
                    <a:p>
                      <a:pPr marL="0" marR="0" fontAlgn="t">
                        <a:spcBef>
                          <a:spcPts val="0"/>
                        </a:spcBef>
                        <a:spcAft>
                          <a:spcPts val="0"/>
                        </a:spcAft>
                      </a:pPr>
                      <a:r>
                        <a:rPr lang="en-GB" sz="1200" dirty="0">
                          <a:solidFill>
                            <a:srgbClr val="000000"/>
                          </a:solidFill>
                          <a:effectLst/>
                          <a:latin typeface="Calibri" panose="020F0502020204030204" pitchFamily="34" charset="0"/>
                        </a:rPr>
                        <a:t>Inflation</a:t>
                      </a:r>
                    </a:p>
                    <a:p>
                      <a:pPr marL="0" marR="0" fontAlgn="t">
                        <a:spcBef>
                          <a:spcPts val="0"/>
                        </a:spcBef>
                        <a:spcAft>
                          <a:spcPts val="0"/>
                        </a:spcAft>
                      </a:pPr>
                      <a:r>
                        <a:rPr lang="en-GB" sz="1200" dirty="0">
                          <a:solidFill>
                            <a:srgbClr val="000000"/>
                          </a:solidFill>
                          <a:effectLst/>
                          <a:latin typeface="Calibri" panose="020F0502020204030204" pitchFamily="34" charset="0"/>
                        </a:rPr>
                        <a:t>Taxation and Government Spending</a:t>
                      </a:r>
                    </a:p>
                    <a:p>
                      <a:pPr marL="0" marR="0" fontAlgn="t">
                        <a:spcBef>
                          <a:spcPts val="0"/>
                        </a:spcBef>
                        <a:spcAft>
                          <a:spcPts val="0"/>
                        </a:spcAft>
                      </a:pPr>
                      <a:r>
                        <a:rPr lang="en-GB" sz="1200" dirty="0">
                          <a:solidFill>
                            <a:srgbClr val="000000"/>
                          </a:solidFill>
                          <a:effectLst/>
                          <a:latin typeface="Calibri" panose="020F0502020204030204" pitchFamily="34" charset="0"/>
                        </a:rPr>
                        <a:t>2.5.2 Legislation</a:t>
                      </a:r>
                    </a:p>
                  </a:txBody>
                  <a:tcPr marL="72009" marR="72009" marT="36005" marB="36005"/>
                </a:tc>
                <a:extLst>
                  <a:ext uri="{0D108BD9-81ED-4DB2-BD59-A6C34878D82A}">
                    <a16:rowId xmlns:a16="http://schemas.microsoft.com/office/drawing/2014/main" val="552443569"/>
                  </a:ext>
                </a:extLst>
              </a:tr>
              <a:tr h="6953836">
                <a:tc>
                  <a:txBody>
                    <a:bodyPr/>
                    <a:lstStyle/>
                    <a:p>
                      <a:pPr algn="ctr"/>
                      <a:r>
                        <a:rPr lang="en-GB" sz="2200" dirty="0"/>
                        <a:t>Chemistry</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b="1" dirty="0"/>
                        <a:t>Quantitative Analysis</a:t>
                      </a:r>
                    </a:p>
                    <a:p>
                      <a:pPr marL="171450" indent="-171450">
                        <a:buFont typeface="Arial" panose="020B0604020202020204" pitchFamily="34" charset="0"/>
                        <a:buChar char="•"/>
                      </a:pPr>
                      <a:r>
                        <a:rPr lang="en-GB" sz="1200" b="0" dirty="0"/>
                        <a:t>RAM, RMM, Moles</a:t>
                      </a:r>
                    </a:p>
                    <a:p>
                      <a:pPr marL="171450" indent="-171450">
                        <a:buFont typeface="Arial" panose="020B0604020202020204" pitchFamily="34" charset="0"/>
                        <a:buChar char="•"/>
                      </a:pPr>
                      <a:r>
                        <a:rPr lang="en-GB" sz="1200" b="0" dirty="0"/>
                        <a:t>Empirical and Molecular Formula</a:t>
                      </a:r>
                    </a:p>
                    <a:p>
                      <a:pPr marL="171450" indent="-171450">
                        <a:buFont typeface="Arial" panose="020B0604020202020204" pitchFamily="34" charset="0"/>
                        <a:buChar char="•"/>
                      </a:pPr>
                      <a:r>
                        <a:rPr lang="en-GB" sz="1200" b="0" dirty="0"/>
                        <a:t>Atom Economy</a:t>
                      </a:r>
                    </a:p>
                    <a:p>
                      <a:pPr marL="171450" indent="-171450">
                        <a:buFont typeface="Arial" panose="020B0604020202020204" pitchFamily="34" charset="0"/>
                        <a:buChar char="•"/>
                      </a:pPr>
                      <a:r>
                        <a:rPr lang="en-GB" sz="1200" b="0" dirty="0"/>
                        <a:t>Percentage Yield</a:t>
                      </a:r>
                    </a:p>
                    <a:p>
                      <a:pPr marL="171450" indent="-171450">
                        <a:buFont typeface="Arial" panose="020B0604020202020204" pitchFamily="34" charset="0"/>
                        <a:buChar char="•"/>
                      </a:pPr>
                      <a:r>
                        <a:rPr lang="en-GB" sz="1200" b="0" dirty="0"/>
                        <a:t>Ideal Gas Equation</a:t>
                      </a:r>
                    </a:p>
                    <a:p>
                      <a:r>
                        <a:rPr lang="en-GB" sz="1200" b="1" dirty="0"/>
                        <a:t>Elements and Compounds</a:t>
                      </a:r>
                    </a:p>
                    <a:p>
                      <a:pPr marL="171450" indent="-171450">
                        <a:buFont typeface="Arial" panose="020B0604020202020204" pitchFamily="34" charset="0"/>
                        <a:buChar char="•"/>
                      </a:pPr>
                      <a:r>
                        <a:rPr lang="en-GB" sz="1200" b="0" dirty="0"/>
                        <a:t>Fundamental Particles</a:t>
                      </a:r>
                    </a:p>
                    <a:p>
                      <a:pPr marL="171450" indent="-171450">
                        <a:buFont typeface="Arial" panose="020B0604020202020204" pitchFamily="34" charset="0"/>
                        <a:buChar char="•"/>
                      </a:pPr>
                      <a:r>
                        <a:rPr lang="en-GB" sz="1200" b="0" dirty="0"/>
                        <a:t>Mass Number, Atomic Number, Isotopes</a:t>
                      </a:r>
                    </a:p>
                    <a:p>
                      <a:pPr marL="171450" indent="-171450">
                        <a:buFont typeface="Arial" panose="020B0604020202020204" pitchFamily="34" charset="0"/>
                        <a:buChar char="•"/>
                      </a:pPr>
                      <a:r>
                        <a:rPr lang="en-GB" sz="1200" b="0" dirty="0"/>
                        <a:t>Electron arrangements</a:t>
                      </a:r>
                    </a:p>
                    <a:p>
                      <a:r>
                        <a:rPr lang="en-GB" sz="1200" b="1" dirty="0"/>
                        <a:t>Structure and Bonding</a:t>
                      </a:r>
                    </a:p>
                    <a:p>
                      <a:pPr marL="171450" indent="-171450">
                        <a:buFont typeface="Arial" panose="020B0604020202020204" pitchFamily="34" charset="0"/>
                        <a:buChar char="•"/>
                      </a:pPr>
                      <a:r>
                        <a:rPr lang="en-GB" sz="1200" b="0" dirty="0"/>
                        <a:t>Ionic Bonding</a:t>
                      </a:r>
                    </a:p>
                    <a:p>
                      <a:pPr marL="171450" indent="-171450">
                        <a:buFont typeface="Arial" panose="020B0604020202020204" pitchFamily="34" charset="0"/>
                        <a:buChar char="•"/>
                      </a:pPr>
                      <a:r>
                        <a:rPr lang="en-GB" sz="1200" b="0" dirty="0"/>
                        <a:t>Covalent Bonding</a:t>
                      </a:r>
                    </a:p>
                    <a:p>
                      <a:pPr marL="171450" indent="-171450">
                        <a:buFont typeface="Arial" panose="020B0604020202020204" pitchFamily="34" charset="0"/>
                        <a:buChar char="•"/>
                      </a:pPr>
                      <a:r>
                        <a:rPr lang="en-GB" sz="1200" b="0" dirty="0"/>
                        <a:t>Metallic Bonding</a:t>
                      </a:r>
                    </a:p>
                    <a:p>
                      <a:r>
                        <a:rPr lang="en-GB" sz="1200" b="1" dirty="0"/>
                        <a:t>Elements and Compounds</a:t>
                      </a:r>
                    </a:p>
                    <a:p>
                      <a:pPr marL="171450" indent="-171450">
                        <a:buFont typeface="Arial" panose="020B0604020202020204" pitchFamily="34" charset="0"/>
                        <a:buChar char="•"/>
                      </a:pPr>
                      <a:r>
                        <a:rPr lang="en-GB" sz="1200" b="0" dirty="0"/>
                        <a:t>Hydrocarbons</a:t>
                      </a:r>
                    </a:p>
                    <a:p>
                      <a:pPr marL="171450" indent="-171450">
                        <a:buFont typeface="Arial" panose="020B0604020202020204" pitchFamily="34" charset="0"/>
                        <a:buChar char="•"/>
                      </a:pPr>
                      <a:r>
                        <a:rPr lang="en-GB" sz="1200" b="0" dirty="0"/>
                        <a:t>Nomenclature</a:t>
                      </a:r>
                    </a:p>
                    <a:p>
                      <a:pPr marL="171450" indent="-171450">
                        <a:buFont typeface="Arial" panose="020B0604020202020204" pitchFamily="34" charset="0"/>
                        <a:buChar char="•"/>
                      </a:pPr>
                      <a:r>
                        <a:rPr lang="en-GB" sz="1200" b="0" dirty="0"/>
                        <a:t>Structural Isomers</a:t>
                      </a:r>
                    </a:p>
                  </a:txBody>
                  <a:tcPr marL="72009" marR="72009" marT="36005" marB="36005"/>
                </a:tc>
                <a:tc>
                  <a:txBody>
                    <a:bodyPr/>
                    <a:lstStyle/>
                    <a:p>
                      <a:r>
                        <a:rPr lang="en-GB" sz="1200" b="1" dirty="0"/>
                        <a:t>Quantitative Analysis</a:t>
                      </a:r>
                    </a:p>
                    <a:p>
                      <a:pPr marL="171450" indent="-171450">
                        <a:buFont typeface="Arial" panose="020B0604020202020204" pitchFamily="34" charset="0"/>
                        <a:buChar char="•"/>
                      </a:pPr>
                      <a:r>
                        <a:rPr lang="en-GB" sz="1200" b="0" dirty="0"/>
                        <a:t>Moles in Solutions</a:t>
                      </a:r>
                    </a:p>
                    <a:p>
                      <a:pPr marL="171450" indent="-171450">
                        <a:buFont typeface="Arial" panose="020B0604020202020204" pitchFamily="34" charset="0"/>
                        <a:buChar char="•"/>
                      </a:pPr>
                      <a:r>
                        <a:rPr lang="en-GB" sz="1200" b="0" dirty="0"/>
                        <a:t>Titrations</a:t>
                      </a:r>
                    </a:p>
                    <a:p>
                      <a:r>
                        <a:rPr lang="en-GB" sz="1200" b="1" dirty="0"/>
                        <a:t>Energy</a:t>
                      </a:r>
                    </a:p>
                    <a:p>
                      <a:pPr marL="171450" indent="-171450">
                        <a:buFont typeface="Arial" panose="020B0604020202020204" pitchFamily="34" charset="0"/>
                        <a:buChar char="•"/>
                      </a:pPr>
                      <a:r>
                        <a:rPr lang="en-GB" sz="1200" b="0" dirty="0"/>
                        <a:t>Exothermic and Endothermic Reactions</a:t>
                      </a:r>
                    </a:p>
                    <a:p>
                      <a:pPr marL="171450" indent="-171450">
                        <a:buFont typeface="Arial" panose="020B0604020202020204" pitchFamily="34" charset="0"/>
                        <a:buChar char="•"/>
                      </a:pPr>
                      <a:r>
                        <a:rPr lang="en-GB" sz="1200" b="0" dirty="0"/>
                        <a:t>Calorimetry</a:t>
                      </a:r>
                    </a:p>
                    <a:p>
                      <a:r>
                        <a:rPr lang="en-GB" sz="1200" b="1" dirty="0"/>
                        <a:t>Structure and Bonding</a:t>
                      </a:r>
                    </a:p>
                    <a:p>
                      <a:pPr marL="171450" indent="-171450">
                        <a:buFont typeface="Arial" panose="020B0604020202020204" pitchFamily="34" charset="0"/>
                        <a:buChar char="•"/>
                      </a:pPr>
                      <a:r>
                        <a:rPr lang="en-GB" sz="1200" b="0" dirty="0"/>
                        <a:t>Electronegativity</a:t>
                      </a:r>
                    </a:p>
                    <a:p>
                      <a:pPr marL="171450" indent="-171450">
                        <a:buFont typeface="Arial" panose="020B0604020202020204" pitchFamily="34" charset="0"/>
                        <a:buChar char="•"/>
                      </a:pPr>
                      <a:r>
                        <a:rPr lang="en-GB" sz="1200" b="0" dirty="0"/>
                        <a:t>Intermolecular forces</a:t>
                      </a:r>
                    </a:p>
                    <a:p>
                      <a:pPr marL="171450" indent="-171450">
                        <a:buFont typeface="Arial" panose="020B0604020202020204" pitchFamily="34" charset="0"/>
                        <a:buChar char="•"/>
                      </a:pPr>
                      <a:r>
                        <a:rPr lang="en-GB" sz="1200" b="0" dirty="0"/>
                        <a:t>Properties of Substances</a:t>
                      </a:r>
                    </a:p>
                    <a:p>
                      <a:r>
                        <a:rPr lang="en-GB" sz="1200" b="1" dirty="0"/>
                        <a:t>Elements and Compounds</a:t>
                      </a:r>
                    </a:p>
                    <a:p>
                      <a:pPr marL="171450" indent="-171450">
                        <a:buFont typeface="Arial" panose="020B0604020202020204" pitchFamily="34" charset="0"/>
                        <a:buChar char="•"/>
                      </a:pPr>
                      <a:r>
                        <a:rPr lang="en-GB" sz="1200" b="0" dirty="0"/>
                        <a:t>Shapes of Molecules</a:t>
                      </a:r>
                    </a:p>
                    <a:p>
                      <a:pPr marL="171450" indent="-171450">
                        <a:buFont typeface="Arial" panose="020B0604020202020204" pitchFamily="34" charset="0"/>
                        <a:buChar char="•"/>
                      </a:pPr>
                      <a:r>
                        <a:rPr lang="en-GB" sz="1200" b="0" dirty="0"/>
                        <a:t>Bond angles</a:t>
                      </a:r>
                    </a:p>
                    <a:p>
                      <a:r>
                        <a:rPr lang="en-GB" sz="1200" b="1" dirty="0"/>
                        <a:t>Earth’s Resources</a:t>
                      </a:r>
                    </a:p>
                    <a:p>
                      <a:pPr marL="171450" indent="-171450">
                        <a:buFont typeface="Arial" panose="020B0604020202020204" pitchFamily="34" charset="0"/>
                        <a:buChar char="•"/>
                      </a:pPr>
                      <a:r>
                        <a:rPr lang="en-GB" sz="1200" b="0" dirty="0"/>
                        <a:t>Fractional Distillation</a:t>
                      </a:r>
                    </a:p>
                    <a:p>
                      <a:pPr marL="171450" indent="-171450">
                        <a:buFont typeface="Arial" panose="020B0604020202020204" pitchFamily="34" charset="0"/>
                        <a:buChar char="•"/>
                      </a:pPr>
                      <a:r>
                        <a:rPr lang="en-GB" sz="1200" b="0" dirty="0"/>
                        <a:t>Alkanes, Crude Oil</a:t>
                      </a:r>
                    </a:p>
                    <a:p>
                      <a:pPr marL="171450" indent="-171450">
                        <a:buFont typeface="Arial" panose="020B0604020202020204" pitchFamily="34" charset="0"/>
                        <a:buChar char="•"/>
                      </a:pPr>
                      <a:r>
                        <a:rPr lang="en-GB" sz="1200" b="0" dirty="0"/>
                        <a:t>Cracking</a:t>
                      </a:r>
                    </a:p>
                    <a:p>
                      <a:pPr marL="171450" indent="-171450">
                        <a:buFont typeface="Arial" panose="020B0604020202020204" pitchFamily="34" charset="0"/>
                        <a:buChar char="•"/>
                      </a:pPr>
                      <a:r>
                        <a:rPr lang="en-GB" sz="1200" b="0" dirty="0"/>
                        <a:t>Combustion</a:t>
                      </a:r>
                    </a:p>
                    <a:p>
                      <a:pPr marL="171450" indent="-171450">
                        <a:buFont typeface="Arial" panose="020B0604020202020204" pitchFamily="34" charset="0"/>
                        <a:buChar char="•"/>
                      </a:pPr>
                      <a:r>
                        <a:rPr lang="en-GB" sz="1200" b="0" dirty="0"/>
                        <a:t>Atmospheric Pollutants</a:t>
                      </a:r>
                    </a:p>
                  </a:txBody>
                  <a:tcPr marL="72009" marR="72009" marT="36005" marB="36005"/>
                </a:tc>
                <a:tc>
                  <a:txBody>
                    <a:bodyPr/>
                    <a:lstStyle/>
                    <a:p>
                      <a:r>
                        <a:rPr lang="en-GB" sz="1200" b="1" dirty="0"/>
                        <a:t>Energy</a:t>
                      </a:r>
                    </a:p>
                    <a:p>
                      <a:pPr marL="171450" indent="-171450">
                        <a:buFont typeface="Arial" panose="020B0604020202020204" pitchFamily="34" charset="0"/>
                        <a:buChar char="•"/>
                      </a:pPr>
                      <a:r>
                        <a:rPr lang="en-GB" sz="1200" b="0" dirty="0"/>
                        <a:t>Bond Enthalpy</a:t>
                      </a:r>
                    </a:p>
                    <a:p>
                      <a:pPr marL="171450" indent="-171450">
                        <a:buFont typeface="Arial" panose="020B0604020202020204" pitchFamily="34" charset="0"/>
                        <a:buChar char="•"/>
                      </a:pPr>
                      <a:r>
                        <a:rPr lang="en-GB" sz="1200" b="0" dirty="0"/>
                        <a:t>Hess’s Law</a:t>
                      </a:r>
                    </a:p>
                    <a:p>
                      <a:r>
                        <a:rPr lang="en-GB" sz="1200" b="1" dirty="0"/>
                        <a:t>Elements and Compounds</a:t>
                      </a:r>
                    </a:p>
                    <a:p>
                      <a:pPr marL="171450" indent="-171450">
                        <a:buFont typeface="Arial" panose="020B0604020202020204" pitchFamily="34" charset="0"/>
                        <a:buChar char="•"/>
                      </a:pPr>
                      <a:r>
                        <a:rPr lang="en-GB" sz="1200" dirty="0"/>
                        <a:t>Orbitals</a:t>
                      </a:r>
                    </a:p>
                    <a:p>
                      <a:pPr marL="171450" indent="-171450">
                        <a:buFont typeface="Arial" panose="020B0604020202020204" pitchFamily="34" charset="0"/>
                        <a:buChar char="•"/>
                      </a:pPr>
                      <a:r>
                        <a:rPr lang="en-GB" sz="1200" dirty="0"/>
                        <a:t>Ionisation Energy</a:t>
                      </a:r>
                    </a:p>
                    <a:p>
                      <a:endParaRPr lang="en-GB" sz="1200" dirty="0"/>
                    </a:p>
                    <a:p>
                      <a:r>
                        <a:rPr lang="en-GB" sz="1200" b="1" dirty="0"/>
                        <a:t>Quantitative Analysis</a:t>
                      </a:r>
                    </a:p>
                    <a:p>
                      <a:pPr marL="171450" indent="-171450">
                        <a:buFont typeface="Arial" panose="020B0604020202020204" pitchFamily="34" charset="0"/>
                        <a:buChar char="•"/>
                      </a:pPr>
                      <a:r>
                        <a:rPr lang="en-GB" sz="1200" b="0" dirty="0"/>
                        <a:t>Mass Spectroscopy</a:t>
                      </a:r>
                    </a:p>
                    <a:p>
                      <a:pPr marL="171450" indent="-171450">
                        <a:buFont typeface="Arial" panose="020B0604020202020204" pitchFamily="34" charset="0"/>
                        <a:buChar char="•"/>
                      </a:pPr>
                      <a:r>
                        <a:rPr lang="en-GB" sz="1200" b="0" dirty="0"/>
                        <a:t>TOF Spectroscopy</a:t>
                      </a:r>
                    </a:p>
                    <a:p>
                      <a:r>
                        <a:rPr lang="en-GB" sz="1200" b="1" dirty="0"/>
                        <a:t>Elements and Compounds</a:t>
                      </a:r>
                    </a:p>
                    <a:p>
                      <a:pPr marL="171450" indent="-171450">
                        <a:buFont typeface="Arial" panose="020B0604020202020204" pitchFamily="34" charset="0"/>
                        <a:buChar char="•"/>
                      </a:pPr>
                      <a:r>
                        <a:rPr lang="en-GB" sz="1200" b="0" dirty="0"/>
                        <a:t>Halogenoalkanes</a:t>
                      </a:r>
                    </a:p>
                    <a:p>
                      <a:r>
                        <a:rPr lang="en-GB" sz="1200" b="1" dirty="0"/>
                        <a:t>Chemical Changes</a:t>
                      </a:r>
                    </a:p>
                    <a:p>
                      <a:pPr marL="171450" indent="-171450">
                        <a:buFont typeface="Arial" panose="020B0604020202020204" pitchFamily="34" charset="0"/>
                        <a:buChar char="•"/>
                      </a:pPr>
                      <a:r>
                        <a:rPr lang="en-GB" sz="1200" dirty="0"/>
                        <a:t>Radical Substitution</a:t>
                      </a:r>
                    </a:p>
                    <a:p>
                      <a:pPr marL="171450" indent="-171450">
                        <a:buFont typeface="Arial" panose="020B0604020202020204" pitchFamily="34" charset="0"/>
                        <a:buChar char="•"/>
                      </a:pPr>
                      <a:r>
                        <a:rPr lang="en-GB" sz="1200" dirty="0"/>
                        <a:t>Nucleophilic Substitution</a:t>
                      </a:r>
                    </a:p>
                    <a:p>
                      <a:pPr marL="171450" indent="-171450">
                        <a:buFont typeface="Arial" panose="020B0604020202020204" pitchFamily="34" charset="0"/>
                        <a:buChar char="•"/>
                      </a:pPr>
                      <a:r>
                        <a:rPr lang="en-GB" sz="1200" dirty="0"/>
                        <a:t>Elimination</a:t>
                      </a:r>
                    </a:p>
                  </a:txBody>
                  <a:tcPr marL="72009" marR="72009" marT="36005" marB="36005"/>
                </a:tc>
                <a:tc>
                  <a:txBody>
                    <a:bodyPr/>
                    <a:lstStyle/>
                    <a:p>
                      <a:r>
                        <a:rPr lang="en-GB" sz="1200" b="1" dirty="0"/>
                        <a:t>Rate and Extent </a:t>
                      </a:r>
                    </a:p>
                    <a:p>
                      <a:pPr marL="171450" indent="-171450">
                        <a:buFont typeface="Arial" panose="020B0604020202020204" pitchFamily="34" charset="0"/>
                        <a:buChar char="•"/>
                      </a:pPr>
                      <a:r>
                        <a:rPr lang="en-GB" sz="1200" b="0" dirty="0"/>
                        <a:t>Collision Theory</a:t>
                      </a:r>
                    </a:p>
                    <a:p>
                      <a:pPr marL="171450" indent="-171450">
                        <a:buFont typeface="Arial" panose="020B0604020202020204" pitchFamily="34" charset="0"/>
                        <a:buChar char="•"/>
                      </a:pPr>
                      <a:r>
                        <a:rPr lang="en-GB" sz="1200" b="0" dirty="0"/>
                        <a:t>Maxwell-Boltzmann Distribution</a:t>
                      </a:r>
                    </a:p>
                    <a:p>
                      <a:pPr marL="171450" indent="-171450">
                        <a:buFont typeface="Arial" panose="020B0604020202020204" pitchFamily="34" charset="0"/>
                        <a:buChar char="•"/>
                      </a:pPr>
                      <a:r>
                        <a:rPr lang="en-GB" sz="1200" b="0" dirty="0"/>
                        <a:t>Catalysts</a:t>
                      </a:r>
                    </a:p>
                    <a:p>
                      <a:pPr marL="171450" indent="-171450">
                        <a:buFont typeface="Arial" panose="020B0604020202020204" pitchFamily="34" charset="0"/>
                        <a:buChar char="•"/>
                      </a:pPr>
                      <a:r>
                        <a:rPr lang="en-GB" sz="1200" b="0" dirty="0"/>
                        <a:t>Dynamic Equilibrium</a:t>
                      </a:r>
                    </a:p>
                    <a:p>
                      <a:pPr marL="171450" indent="-171450">
                        <a:buFont typeface="Arial" panose="020B0604020202020204" pitchFamily="34" charset="0"/>
                        <a:buChar char="•"/>
                      </a:pPr>
                      <a:r>
                        <a:rPr lang="en-GB" sz="1200" b="0" dirty="0"/>
                        <a:t>Le Chatalier's Principle</a:t>
                      </a:r>
                    </a:p>
                    <a:p>
                      <a:r>
                        <a:rPr lang="en-GB" sz="1200" b="1" dirty="0"/>
                        <a:t>Elements and Compounds</a:t>
                      </a:r>
                    </a:p>
                    <a:p>
                      <a:pPr marL="171450" indent="-171450">
                        <a:buFont typeface="Arial" panose="020B0604020202020204" pitchFamily="34" charset="0"/>
                        <a:buChar char="•"/>
                      </a:pPr>
                      <a:r>
                        <a:rPr lang="en-GB" sz="1200" b="0" dirty="0"/>
                        <a:t>The Periodic Table</a:t>
                      </a:r>
                    </a:p>
                    <a:p>
                      <a:pPr marL="171450" indent="-171450">
                        <a:buFont typeface="Arial" panose="020B0604020202020204" pitchFamily="34" charset="0"/>
                        <a:buChar char="•"/>
                      </a:pPr>
                      <a:r>
                        <a:rPr lang="en-GB" sz="1200" b="0" dirty="0"/>
                        <a:t>Trends in Period 3</a:t>
                      </a:r>
                    </a:p>
                    <a:p>
                      <a:pPr marL="171450" indent="-171450">
                        <a:buFont typeface="Arial" panose="020B0604020202020204" pitchFamily="34" charset="0"/>
                        <a:buChar char="•"/>
                      </a:pPr>
                      <a:r>
                        <a:rPr lang="en-GB" sz="1200" b="0" dirty="0"/>
                        <a:t>Trends in Group 2</a:t>
                      </a:r>
                    </a:p>
                    <a:p>
                      <a:pPr marL="171450" indent="-171450">
                        <a:buFont typeface="Arial" panose="020B0604020202020204" pitchFamily="34" charset="0"/>
                        <a:buChar char="•"/>
                      </a:pPr>
                      <a:r>
                        <a:rPr lang="en-GB" sz="1200" b="0" dirty="0"/>
                        <a:t>Halogens</a:t>
                      </a:r>
                    </a:p>
                    <a:p>
                      <a:pPr marL="171450" indent="-171450">
                        <a:buFont typeface="Arial" panose="020B0604020202020204" pitchFamily="34" charset="0"/>
                        <a:buChar char="•"/>
                      </a:pPr>
                      <a:r>
                        <a:rPr lang="en-GB" sz="1200" b="0" dirty="0"/>
                        <a:t>Alkenes</a:t>
                      </a:r>
                    </a:p>
                    <a:p>
                      <a:pPr marL="171450" indent="-171450">
                        <a:buFont typeface="Arial" panose="020B0604020202020204" pitchFamily="34" charset="0"/>
                        <a:buChar char="•"/>
                      </a:pPr>
                      <a:r>
                        <a:rPr lang="en-GB" sz="1200" b="0" dirty="0"/>
                        <a:t>Stereoisomers</a:t>
                      </a:r>
                    </a:p>
                    <a:p>
                      <a:pPr marL="171450" indent="-171450">
                        <a:buFont typeface="Arial" panose="020B0604020202020204" pitchFamily="34" charset="0"/>
                        <a:buChar char="•"/>
                      </a:pPr>
                      <a:r>
                        <a:rPr lang="en-GB" sz="1200" b="0" dirty="0"/>
                        <a:t>Alcohols</a:t>
                      </a:r>
                    </a:p>
                    <a:p>
                      <a:r>
                        <a:rPr lang="en-GB" sz="1200" b="1" dirty="0"/>
                        <a:t>Chemical changes</a:t>
                      </a:r>
                    </a:p>
                    <a:p>
                      <a:pPr marL="171450" indent="-171450">
                        <a:buFont typeface="Arial" panose="020B0604020202020204" pitchFamily="34" charset="0"/>
                        <a:buChar char="•"/>
                      </a:pPr>
                      <a:r>
                        <a:rPr lang="en-GB" sz="1200" b="0" dirty="0"/>
                        <a:t>Electrophilic addition</a:t>
                      </a:r>
                    </a:p>
                    <a:p>
                      <a:pPr marL="171450" indent="-171450">
                        <a:buFont typeface="Arial" panose="020B0604020202020204" pitchFamily="34" charset="0"/>
                        <a:buChar char="•"/>
                      </a:pPr>
                      <a:r>
                        <a:rPr lang="en-GB" sz="1200" b="0" dirty="0"/>
                        <a:t>Reactions of alcohols</a:t>
                      </a:r>
                    </a:p>
                    <a:p>
                      <a:r>
                        <a:rPr lang="en-GB" sz="1200" b="1" dirty="0"/>
                        <a:t>Earth’s Resources</a:t>
                      </a:r>
                    </a:p>
                    <a:p>
                      <a:pPr marL="171450" indent="-171450">
                        <a:buFont typeface="Arial" panose="020B0604020202020204" pitchFamily="34" charset="0"/>
                        <a:buChar char="•"/>
                      </a:pPr>
                      <a:r>
                        <a:rPr lang="en-GB" sz="1200" b="0" dirty="0"/>
                        <a:t>Producing Ethanol</a:t>
                      </a:r>
                    </a:p>
                  </a:txBody>
                  <a:tcPr marL="72009" marR="72009" marT="36005" marB="36005"/>
                </a:tc>
                <a:tc>
                  <a:txBody>
                    <a:bodyPr/>
                    <a:lstStyle/>
                    <a:p>
                      <a:r>
                        <a:rPr lang="en-GB" sz="1200" b="1" dirty="0"/>
                        <a:t>Rate and Extent</a:t>
                      </a:r>
                    </a:p>
                    <a:p>
                      <a:pPr marL="171450" indent="-171450">
                        <a:buFont typeface="Arial" panose="020B0604020202020204" pitchFamily="34" charset="0"/>
                        <a:buChar char="•"/>
                      </a:pPr>
                      <a:r>
                        <a:rPr lang="en-GB" sz="1200" b="0" dirty="0"/>
                        <a:t>Kc</a:t>
                      </a:r>
                    </a:p>
                    <a:p>
                      <a:pPr marL="171450" indent="-171450">
                        <a:buFont typeface="Arial" panose="020B0604020202020204" pitchFamily="34" charset="0"/>
                        <a:buChar char="•"/>
                      </a:pPr>
                      <a:r>
                        <a:rPr lang="en-GB" sz="1200" b="0" dirty="0"/>
                        <a:t>Factors Affecting Kc</a:t>
                      </a:r>
                    </a:p>
                    <a:p>
                      <a:r>
                        <a:rPr lang="en-GB" sz="1200" b="1" dirty="0"/>
                        <a:t>Chemical Changes</a:t>
                      </a:r>
                    </a:p>
                    <a:p>
                      <a:pPr marL="171450" indent="-171450">
                        <a:buFont typeface="Arial" panose="020B0604020202020204" pitchFamily="34" charset="0"/>
                        <a:buChar char="•"/>
                      </a:pPr>
                      <a:r>
                        <a:rPr lang="en-GB" sz="1200" b="0" dirty="0"/>
                        <a:t>Oxidation States</a:t>
                      </a:r>
                    </a:p>
                    <a:p>
                      <a:pPr marL="171450" indent="-171450">
                        <a:buFont typeface="Arial" panose="020B0604020202020204" pitchFamily="34" charset="0"/>
                        <a:buChar char="•"/>
                      </a:pPr>
                      <a:r>
                        <a:rPr lang="en-GB" sz="1200" b="0" dirty="0"/>
                        <a:t>REDOX</a:t>
                      </a:r>
                    </a:p>
                    <a:p>
                      <a:pPr marL="171450" indent="-171450">
                        <a:buFont typeface="Arial" panose="020B0604020202020204" pitchFamily="34" charset="0"/>
                        <a:buChar char="•"/>
                      </a:pPr>
                      <a:r>
                        <a:rPr lang="en-GB" sz="1200" b="0" dirty="0"/>
                        <a:t>Reactions of Halogens</a:t>
                      </a:r>
                    </a:p>
                    <a:p>
                      <a:pPr marL="171450" indent="-171450">
                        <a:buFont typeface="Arial" panose="020B0604020202020204" pitchFamily="34" charset="0"/>
                        <a:buChar char="•"/>
                      </a:pPr>
                      <a:r>
                        <a:rPr lang="en-GB" sz="1200" b="0" dirty="0"/>
                        <a:t>Halide Ions</a:t>
                      </a:r>
                    </a:p>
                    <a:p>
                      <a:pPr marL="171450" indent="-171450">
                        <a:buFont typeface="Arial" panose="020B0604020202020204" pitchFamily="34" charset="0"/>
                        <a:buChar char="•"/>
                      </a:pPr>
                      <a:r>
                        <a:rPr lang="en-GB" sz="1200" b="0" dirty="0"/>
                        <a:t>Alcohol oxidation</a:t>
                      </a:r>
                    </a:p>
                    <a:p>
                      <a:r>
                        <a:rPr lang="en-GB" sz="1200" b="1" dirty="0"/>
                        <a:t>Quantitative Analysis</a:t>
                      </a:r>
                    </a:p>
                    <a:p>
                      <a:pPr marL="171450" indent="-171450">
                        <a:buFont typeface="Arial" panose="020B0604020202020204" pitchFamily="34" charset="0"/>
                        <a:buChar char="•"/>
                      </a:pPr>
                      <a:r>
                        <a:rPr lang="en-GB" sz="1200" b="0" dirty="0"/>
                        <a:t>Test tube reactions</a:t>
                      </a:r>
                    </a:p>
                    <a:p>
                      <a:pPr marL="171450" indent="-171450">
                        <a:buFont typeface="Arial" panose="020B0604020202020204" pitchFamily="34" charset="0"/>
                        <a:buChar char="•"/>
                      </a:pPr>
                      <a:r>
                        <a:rPr lang="en-GB" sz="1200" b="0" dirty="0"/>
                        <a:t>Mass Spectroscopy of Compounds</a:t>
                      </a:r>
                    </a:p>
                    <a:p>
                      <a:pPr marL="171450" indent="-171450">
                        <a:buFont typeface="Arial" panose="020B0604020202020204" pitchFamily="34" charset="0"/>
                        <a:buChar char="•"/>
                      </a:pPr>
                      <a:r>
                        <a:rPr lang="en-GB" sz="1200" b="0" dirty="0"/>
                        <a:t>IR Spectroscopy</a:t>
                      </a:r>
                    </a:p>
                    <a:p>
                      <a:pPr marL="171450" indent="-171450">
                        <a:buFont typeface="Arial" panose="020B0604020202020204" pitchFamily="34" charset="0"/>
                        <a:buChar char="•"/>
                      </a:pPr>
                      <a:r>
                        <a:rPr lang="en-GB" sz="1200" b="0" dirty="0"/>
                        <a:t>Spectroscopic Analysis</a:t>
                      </a:r>
                    </a:p>
                  </a:txBody>
                  <a:tcPr marL="72009" marR="72009" marT="36005" marB="36005"/>
                </a:tc>
                <a:tc>
                  <a:txBody>
                    <a:bodyPr/>
                    <a:lstStyle/>
                    <a:p>
                      <a:r>
                        <a:rPr lang="en-GB" sz="1200" b="1" dirty="0"/>
                        <a:t>Required Practical Skills</a:t>
                      </a:r>
                    </a:p>
                    <a:p>
                      <a:r>
                        <a:rPr lang="en-GB" sz="1200" b="0" dirty="0"/>
                        <a:t>Required Practical 1-6 Completed for AQA A-Level Practical Endorsement</a:t>
                      </a:r>
                    </a:p>
                    <a:p>
                      <a:pPr algn="ctr"/>
                      <a:r>
                        <a:rPr lang="en-GB" sz="1200" b="1" dirty="0"/>
                        <a:t>Preparation and Feedback on Mock Examination</a:t>
                      </a:r>
                    </a:p>
                  </a:txBody>
                  <a:tcPr marL="72009" marR="72009" marT="36005" marB="36005"/>
                </a:tc>
                <a:extLst>
                  <a:ext uri="{0D108BD9-81ED-4DB2-BD59-A6C34878D82A}">
                    <a16:rowId xmlns:a16="http://schemas.microsoft.com/office/drawing/2014/main" val="2497711377"/>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5"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7"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204894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848868446"/>
              </p:ext>
            </p:extLst>
          </p:nvPr>
        </p:nvGraphicFramePr>
        <p:xfrm>
          <a:off x="-2" y="524899"/>
          <a:ext cx="9601198" cy="12276701"/>
        </p:xfrm>
        <a:graphic>
          <a:graphicData uri="http://schemas.openxmlformats.org/drawingml/2006/table">
            <a:tbl>
              <a:tblPr firstRow="1" bandRow="1">
                <a:tableStyleId>{5940675A-B579-460E-94D1-54222C63F5DA}</a:tableStyleId>
              </a:tblPr>
              <a:tblGrid>
                <a:gridCol w="395417">
                  <a:extLst>
                    <a:ext uri="{9D8B030D-6E8A-4147-A177-3AD203B41FA5}">
                      <a16:colId xmlns:a16="http://schemas.microsoft.com/office/drawing/2014/main" val="1323354650"/>
                    </a:ext>
                  </a:extLst>
                </a:gridCol>
                <a:gridCol w="395417">
                  <a:extLst>
                    <a:ext uri="{9D8B030D-6E8A-4147-A177-3AD203B41FA5}">
                      <a16:colId xmlns:a16="http://schemas.microsoft.com/office/drawing/2014/main" val="229629103"/>
                    </a:ext>
                  </a:extLst>
                </a:gridCol>
                <a:gridCol w="1468394">
                  <a:extLst>
                    <a:ext uri="{9D8B030D-6E8A-4147-A177-3AD203B41FA5}">
                      <a16:colId xmlns:a16="http://schemas.microsoft.com/office/drawing/2014/main" val="2268397797"/>
                    </a:ext>
                  </a:extLst>
                </a:gridCol>
                <a:gridCol w="1468394">
                  <a:extLst>
                    <a:ext uri="{9D8B030D-6E8A-4147-A177-3AD203B41FA5}">
                      <a16:colId xmlns:a16="http://schemas.microsoft.com/office/drawing/2014/main" val="1411940593"/>
                    </a:ext>
                  </a:extLst>
                </a:gridCol>
                <a:gridCol w="1468394">
                  <a:extLst>
                    <a:ext uri="{9D8B030D-6E8A-4147-A177-3AD203B41FA5}">
                      <a16:colId xmlns:a16="http://schemas.microsoft.com/office/drawing/2014/main" val="415188477"/>
                    </a:ext>
                  </a:extLst>
                </a:gridCol>
                <a:gridCol w="1468394">
                  <a:extLst>
                    <a:ext uri="{9D8B030D-6E8A-4147-A177-3AD203B41FA5}">
                      <a16:colId xmlns:a16="http://schemas.microsoft.com/office/drawing/2014/main" val="2116589672"/>
                    </a:ext>
                  </a:extLst>
                </a:gridCol>
                <a:gridCol w="1468394">
                  <a:extLst>
                    <a:ext uri="{9D8B030D-6E8A-4147-A177-3AD203B41FA5}">
                      <a16:colId xmlns:a16="http://schemas.microsoft.com/office/drawing/2014/main" val="1988259304"/>
                    </a:ext>
                  </a:extLst>
                </a:gridCol>
                <a:gridCol w="1468394">
                  <a:extLst>
                    <a:ext uri="{9D8B030D-6E8A-4147-A177-3AD203B41FA5}">
                      <a16:colId xmlns:a16="http://schemas.microsoft.com/office/drawing/2014/main" val="2065259818"/>
                    </a:ext>
                  </a:extLst>
                </a:gridCol>
              </a:tblGrid>
              <a:tr h="448454">
                <a:tc gridSpan="2">
                  <a:txBody>
                    <a:bodyPr/>
                    <a:lstStyle/>
                    <a:p>
                      <a:pPr algn="ctr"/>
                      <a:r>
                        <a:rPr lang="en-GB" sz="1100" b="1" dirty="0">
                          <a:solidFill>
                            <a:schemeClr val="tx1"/>
                          </a:solidFill>
                        </a:rPr>
                        <a:t>Subject</a:t>
                      </a:r>
                    </a:p>
                  </a:txBody>
                  <a:tcPr/>
                </a:tc>
                <a:tc hMerge="1">
                  <a:txBody>
                    <a:bodyPr/>
                    <a:lstStyle/>
                    <a:p>
                      <a:endParaRPr lang="en-GB" b="1" dirty="0"/>
                    </a:p>
                  </a:txBody>
                  <a:tcPr/>
                </a:tc>
                <a:tc>
                  <a:txBody>
                    <a:bodyPr/>
                    <a:lstStyle/>
                    <a:p>
                      <a:r>
                        <a:rPr lang="en-GB" sz="1100" b="1" dirty="0">
                          <a:solidFill>
                            <a:schemeClr val="tx1"/>
                          </a:solidFill>
                        </a:rPr>
                        <a:t>HT1</a:t>
                      </a:r>
                    </a:p>
                    <a:p>
                      <a:r>
                        <a:rPr lang="en-GB" sz="1100" b="1" dirty="0">
                          <a:solidFill>
                            <a:schemeClr val="tx1"/>
                          </a:solidFill>
                        </a:rPr>
                        <a:t>(Sept-Oct)</a:t>
                      </a:r>
                    </a:p>
                  </a:txBody>
                  <a:tcPr/>
                </a:tc>
                <a:tc>
                  <a:txBody>
                    <a:bodyPr/>
                    <a:lstStyle/>
                    <a:p>
                      <a:r>
                        <a:rPr lang="en-GB" sz="1100" b="1" dirty="0">
                          <a:solidFill>
                            <a:schemeClr val="tx1"/>
                          </a:solidFill>
                        </a:rPr>
                        <a:t>HT2</a:t>
                      </a:r>
                    </a:p>
                    <a:p>
                      <a:r>
                        <a:rPr lang="en-GB" sz="1100" b="1" dirty="0">
                          <a:solidFill>
                            <a:schemeClr val="tx1"/>
                          </a:solidFill>
                        </a:rPr>
                        <a:t>(Nov-Dec)</a:t>
                      </a:r>
                    </a:p>
                  </a:txBody>
                  <a:tcPr/>
                </a:tc>
                <a:tc>
                  <a:txBody>
                    <a:bodyPr/>
                    <a:lstStyle/>
                    <a:p>
                      <a:r>
                        <a:rPr lang="en-GB" sz="1100" b="1" dirty="0">
                          <a:solidFill>
                            <a:schemeClr val="tx1"/>
                          </a:solidFill>
                        </a:rPr>
                        <a:t>HT3</a:t>
                      </a:r>
                    </a:p>
                    <a:p>
                      <a:r>
                        <a:rPr lang="en-GB" sz="1100" b="1" dirty="0">
                          <a:solidFill>
                            <a:schemeClr val="tx1"/>
                          </a:solidFill>
                        </a:rPr>
                        <a:t>(Jan-Feb)</a:t>
                      </a:r>
                    </a:p>
                  </a:txBody>
                  <a:tcPr/>
                </a:tc>
                <a:tc>
                  <a:txBody>
                    <a:bodyPr/>
                    <a:lstStyle/>
                    <a:p>
                      <a:r>
                        <a:rPr lang="en-GB" sz="1100" b="1" dirty="0">
                          <a:solidFill>
                            <a:schemeClr val="tx1"/>
                          </a:solidFill>
                        </a:rPr>
                        <a:t>HT4</a:t>
                      </a:r>
                    </a:p>
                    <a:p>
                      <a:r>
                        <a:rPr lang="en-GB" sz="1100" b="1" dirty="0">
                          <a:solidFill>
                            <a:schemeClr val="tx1"/>
                          </a:solidFill>
                        </a:rPr>
                        <a:t>(March-April)</a:t>
                      </a:r>
                    </a:p>
                  </a:txBody>
                  <a:tcPr/>
                </a:tc>
                <a:tc>
                  <a:txBody>
                    <a:bodyPr/>
                    <a:lstStyle/>
                    <a:p>
                      <a:r>
                        <a:rPr lang="en-GB" sz="1100" b="1" dirty="0">
                          <a:solidFill>
                            <a:schemeClr val="tx1"/>
                          </a:solidFill>
                        </a:rPr>
                        <a:t>HT5</a:t>
                      </a:r>
                    </a:p>
                    <a:p>
                      <a:r>
                        <a:rPr lang="en-GB" sz="1100" b="1" dirty="0">
                          <a:solidFill>
                            <a:schemeClr val="tx1"/>
                          </a:solidFill>
                        </a:rPr>
                        <a:t>(April-May)</a:t>
                      </a:r>
                    </a:p>
                  </a:txBody>
                  <a:tcPr/>
                </a:tc>
                <a:tc>
                  <a:txBody>
                    <a:bodyPr/>
                    <a:lstStyle/>
                    <a:p>
                      <a:r>
                        <a:rPr lang="en-GB" sz="1100" b="1" dirty="0">
                          <a:solidFill>
                            <a:schemeClr val="tx1"/>
                          </a:solidFill>
                        </a:rPr>
                        <a:t>HT6</a:t>
                      </a:r>
                    </a:p>
                    <a:p>
                      <a:r>
                        <a:rPr lang="en-GB" sz="1100" b="1" dirty="0">
                          <a:solidFill>
                            <a:schemeClr val="tx1"/>
                          </a:solidFill>
                        </a:rPr>
                        <a:t>(June-July)</a:t>
                      </a:r>
                    </a:p>
                  </a:txBody>
                  <a:tcPr/>
                </a:tc>
                <a:extLst>
                  <a:ext uri="{0D108BD9-81ED-4DB2-BD59-A6C34878D82A}">
                    <a16:rowId xmlns:a16="http://schemas.microsoft.com/office/drawing/2014/main" val="1744465016"/>
                  </a:ext>
                </a:extLst>
              </a:tr>
              <a:tr h="23494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200" dirty="0">
                          <a:solidFill>
                            <a:schemeClr val="tx1"/>
                          </a:solidFill>
                        </a:rPr>
                        <a:t>Computer Science</a:t>
                      </a:r>
                    </a:p>
                  </a:txBody>
                  <a:tcPr vert="vert270" anchor="ctr"/>
                </a:tc>
                <a:tc>
                  <a:txBody>
                    <a:bodyPr/>
                    <a:lstStyle/>
                    <a:p>
                      <a:r>
                        <a:rPr lang="en-GB" sz="1200" b="1" dirty="0">
                          <a:solidFill>
                            <a:schemeClr val="tx1"/>
                          </a:solidFill>
                        </a:rPr>
                        <a:t>Main Topics</a:t>
                      </a:r>
                    </a:p>
                  </a:txBody>
                  <a:tcPr vert="vert270" anchor="ctr"/>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Paper 1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The characteristics of processors, input, output and storage devices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Software and Software Development</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Data types, data structures and algorithms</a:t>
                      </a:r>
                    </a:p>
                  </a:txBody>
                  <a:tcPr/>
                </a:tc>
                <a:tc>
                  <a:txBody>
                    <a:bodyPr/>
                    <a:lstStyle/>
                    <a:p>
                      <a:pPr marL="0" indent="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Paper 1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Software and Software Development</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Data types, data structures and algorithms </a:t>
                      </a:r>
                    </a:p>
                  </a:txBody>
                  <a:tcPr/>
                </a:tc>
                <a:tc>
                  <a:txBody>
                    <a:bodyPr/>
                    <a:lstStyle/>
                    <a:p>
                      <a:pPr marL="0" indent="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Paper 1 </a:t>
                      </a:r>
                    </a:p>
                    <a:p>
                      <a:pPr marL="0" indent="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Software and Software Development </a:t>
                      </a:r>
                    </a:p>
                    <a:p>
                      <a:pPr marL="0" indent="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Exchanging Data</a:t>
                      </a:r>
                    </a:p>
                    <a:p>
                      <a:pPr marL="0" indent="0"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Data types, data structures and algorithms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a:tc>
                <a:tc>
                  <a:txBody>
                    <a:bodyPr/>
                    <a:lstStyle/>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Paper 1</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Software and Software Development</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Exchanging Data</a:t>
                      </a:r>
                    </a:p>
                  </a:txBody>
                  <a:tcPr/>
                </a:tc>
                <a:tc>
                  <a:txBody>
                    <a:bodyPr/>
                    <a:lstStyle/>
                    <a:p>
                      <a:pPr algn="l">
                        <a:lnSpc>
                          <a:spcPct val="107000"/>
                        </a:lnSpc>
                        <a:spcAft>
                          <a:spcPts val="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Paper 1</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Exchanging Data</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Legal, moral, cultural and ethical issues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228600" algn="just">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a:tc>
                <a:tc>
                  <a:txBody>
                    <a:bodyPr/>
                    <a:lstStyle/>
                    <a:p>
                      <a:pPr algn="l">
                        <a:lnSpc>
                          <a:spcPct val="107000"/>
                        </a:lnSpc>
                        <a:spcAft>
                          <a:spcPts val="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Paper 1</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Exchanging Data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Legal, moral, cultural and ethical issues </a:t>
                      </a: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p>
                      <a:pPr algn="l">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a:tc>
                <a:extLst>
                  <a:ext uri="{0D108BD9-81ED-4DB2-BD59-A6C34878D82A}">
                    <a16:rowId xmlns:a16="http://schemas.microsoft.com/office/drawing/2014/main" val="627657364"/>
                  </a:ext>
                </a:extLst>
              </a:tr>
              <a:tr h="1130660">
                <a:tc rowSpan="2">
                  <a:txBody>
                    <a:bodyPr/>
                    <a:lstStyle/>
                    <a:p>
                      <a:pPr algn="ctr"/>
                      <a:r>
                        <a:rPr lang="en-GB" sz="2200" dirty="0">
                          <a:solidFill>
                            <a:schemeClr val="tx1"/>
                          </a:solidFill>
                        </a:rPr>
                        <a:t>Drama</a:t>
                      </a:r>
                    </a:p>
                  </a:txBody>
                  <a:tcPr vert="vert270" anchor="ctr"/>
                </a:tc>
                <a:tc>
                  <a:txBody>
                    <a:bodyPr/>
                    <a:lstStyle/>
                    <a:p>
                      <a:r>
                        <a:rPr lang="en-GB" sz="1200" b="1">
                          <a:solidFill>
                            <a:schemeClr val="tx1"/>
                          </a:solidFill>
                        </a:rPr>
                        <a:t>Main Topics</a:t>
                      </a:r>
                      <a:endParaRPr lang="en-GB" sz="1200" b="1" dirty="0">
                        <a:solidFill>
                          <a:schemeClr val="tx1"/>
                        </a:solidFill>
                      </a:endParaRP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1">
                          <a:solidFill>
                            <a:schemeClr val="tx1"/>
                          </a:solidFill>
                        </a:rPr>
                        <a:t>Component 1 – Drama and Theatre</a:t>
                      </a:r>
                    </a:p>
                    <a:p>
                      <a:endParaRPr lang="en-GB" sz="1200" b="1" dirty="0">
                        <a:solidFill>
                          <a:schemeClr val="tx1"/>
                        </a:solidFill>
                      </a:endParaRPr>
                    </a:p>
                  </a:txBody>
                  <a:tcPr/>
                </a:tc>
                <a:tc>
                  <a:txBody>
                    <a:bodyPr/>
                    <a:lstStyle/>
                    <a:p>
                      <a:r>
                        <a:rPr lang="en-GB" sz="1200" noProof="1">
                          <a:solidFill>
                            <a:schemeClr val="tx1"/>
                          </a:solidFill>
                        </a:rPr>
                        <a:t>Set Text A</a:t>
                      </a:r>
                    </a:p>
                    <a:p>
                      <a:r>
                        <a:rPr lang="en-GB" sz="1200" noProof="1">
                          <a:solidFill>
                            <a:schemeClr val="tx1"/>
                          </a:solidFill>
                        </a:rPr>
                        <a:t>Antigone</a:t>
                      </a:r>
                    </a:p>
                    <a:p>
                      <a:endParaRPr lang="en-GB" sz="1200" b="1" dirty="0">
                        <a:solidFill>
                          <a:schemeClr val="tx1"/>
                        </a:solidFill>
                      </a:endParaRPr>
                    </a:p>
                  </a:txBody>
                  <a:tcPr/>
                </a:tc>
                <a:tc>
                  <a:txBody>
                    <a:bodyPr/>
                    <a:lstStyle/>
                    <a:p>
                      <a:r>
                        <a:rPr lang="en-US" sz="1200" b="0" dirty="0">
                          <a:solidFill>
                            <a:schemeClr val="tx1"/>
                          </a:solidFill>
                        </a:rPr>
                        <a:t>Section C – Live Theatre</a:t>
                      </a:r>
                      <a:endParaRPr lang="en-GB" sz="1200"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1">
                          <a:solidFill>
                            <a:schemeClr val="tx1"/>
                          </a:solidFill>
                        </a:rPr>
                        <a:t>Component 2 – Creating Original Drama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1">
                          <a:solidFill>
                            <a:schemeClr val="tx1"/>
                          </a:solidFill>
                        </a:rPr>
                        <a:t>Working Notebook/ Recorded Practical Exam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1">
                          <a:solidFill>
                            <a:schemeClr val="tx1"/>
                          </a:solidFill>
                        </a:rPr>
                        <a:t>Mock Exams/ UCAS Assessment Preparation &amp; Retrieval</a:t>
                      </a:r>
                    </a:p>
                    <a:p>
                      <a:endParaRPr lang="en-GB" sz="1200" b="1" dirty="0">
                        <a:solidFill>
                          <a:schemeClr val="tx1"/>
                        </a:solidFill>
                      </a:endParaRPr>
                    </a:p>
                  </a:txBody>
                  <a:tcPr/>
                </a:tc>
                <a:extLst>
                  <a:ext uri="{0D108BD9-81ED-4DB2-BD59-A6C34878D82A}">
                    <a16:rowId xmlns:a16="http://schemas.microsoft.com/office/drawing/2014/main" val="2497711377"/>
                  </a:ext>
                </a:extLst>
              </a:tr>
              <a:tr h="3939986">
                <a:tc vMerge="1">
                  <a:txBody>
                    <a:bodyPr/>
                    <a:lstStyle/>
                    <a:p>
                      <a:endParaRPr lang="en-GB" dirty="0"/>
                    </a:p>
                  </a:txBody>
                  <a:tcPr/>
                </a:tc>
                <a:tc>
                  <a:txBody>
                    <a:bodyPr/>
                    <a:lstStyle/>
                    <a:p>
                      <a:r>
                        <a:rPr lang="en-GB" sz="1200" b="1" dirty="0">
                          <a:solidFill>
                            <a:schemeClr val="tx1"/>
                          </a:solidFill>
                        </a:rPr>
                        <a:t>Additional information</a:t>
                      </a:r>
                    </a:p>
                  </a:txBody>
                  <a:tcPr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The theatrical processes and practices involved in interpreting and performing theatre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How creative and artistic choices influence how meaning is communicated to an audience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How performance texts are informed by their social, cultural and historical contexts and are interpreted and performed for an audience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How performance texts are constructed to be performed, conveying meaning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Revision Booklets and Practice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How conventions, forms and techniques are used in drama and live theatre to create meaning</a:t>
                      </a:r>
                    </a:p>
                    <a:p>
                      <a:r>
                        <a:rPr lang="en-GB" sz="1200" dirty="0">
                          <a:solidFill>
                            <a:schemeClr val="tx1"/>
                          </a:solidFill>
                        </a:rPr>
                        <a:t>Genre and form</a:t>
                      </a:r>
                    </a:p>
                  </a:txBody>
                  <a:tcPr/>
                </a:tc>
                <a:tc>
                  <a:txBody>
                    <a:bodyPr/>
                    <a:lstStyle/>
                    <a:p>
                      <a:r>
                        <a:rPr lang="en-GB" sz="1200" i="1" dirty="0">
                          <a:solidFill>
                            <a:schemeClr val="tx1"/>
                          </a:solidFill>
                        </a:rPr>
                        <a:t>Research relevant processes and practices of theatre making to inform their own practice</a:t>
                      </a:r>
                    </a:p>
                    <a:p>
                      <a:r>
                        <a:rPr lang="en-GB" sz="1200" i="1" dirty="0">
                          <a:solidFill>
                            <a:schemeClr val="tx1"/>
                          </a:solidFill>
                        </a:rPr>
                        <a:t>Apply what they have learnt from live theatre to their own work in practice</a:t>
                      </a:r>
                    </a:p>
                    <a:p>
                      <a:r>
                        <a:rPr lang="en-GB" sz="1200" i="1" dirty="0">
                          <a:solidFill>
                            <a:schemeClr val="tx1"/>
                          </a:solidFill>
                        </a:rPr>
                        <a:t>Develop their own ideas</a:t>
                      </a:r>
                      <a:br>
                        <a:rPr lang="en-GB" sz="1200" dirty="0">
                          <a:solidFill>
                            <a:schemeClr val="tx1"/>
                          </a:solidFill>
                        </a:rPr>
                      </a:br>
                      <a:r>
                        <a:rPr lang="en-GB" sz="1200" dirty="0">
                          <a:solidFill>
                            <a:schemeClr val="tx1"/>
                          </a:solidFill>
                        </a:rPr>
                        <a:t>Character motivation and interaction</a:t>
                      </a:r>
                    </a:p>
                    <a:p>
                      <a:r>
                        <a:rPr lang="en-GB" sz="1200" dirty="0">
                          <a:solidFill>
                            <a:schemeClr val="tx1"/>
                          </a:solidFill>
                        </a:rPr>
                        <a:t>Performers’ vocal and physical interpretation of character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30% of overall A-Level Drama and Theatre complete</a:t>
                      </a:r>
                    </a:p>
                    <a:p>
                      <a:r>
                        <a:rPr lang="en-GB" sz="1200" dirty="0">
                          <a:solidFill>
                            <a:schemeClr val="tx1"/>
                          </a:solidFill>
                        </a:rPr>
                        <a:t>Collaborate with other theatre makers</a:t>
                      </a:r>
                    </a:p>
                    <a:p>
                      <a:r>
                        <a:rPr lang="en-GB" sz="1200" dirty="0">
                          <a:solidFill>
                            <a:schemeClr val="tx1"/>
                          </a:solidFill>
                        </a:rPr>
                        <a:t>Explore devising and rehearsal methods</a:t>
                      </a:r>
                    </a:p>
                    <a:p>
                      <a:r>
                        <a:rPr lang="en-GB" sz="1200" dirty="0">
                          <a:solidFill>
                            <a:schemeClr val="tx1"/>
                          </a:solidFill>
                        </a:rPr>
                        <a:t>Refine and amend work in progress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rPr>
                        <a:t>Spaced Retrieval Practice Questions</a:t>
                      </a:r>
                    </a:p>
                    <a:p>
                      <a:r>
                        <a:rPr lang="en-GB" sz="1200" dirty="0">
                          <a:solidFill>
                            <a:srgbClr val="000000"/>
                          </a:solidFill>
                        </a:rPr>
                        <a:t>The social, cultural and historical context in which the practitioner is/was working</a:t>
                      </a:r>
                    </a:p>
                    <a:p>
                      <a:r>
                        <a:rPr lang="en-GB" sz="1200" dirty="0">
                          <a:solidFill>
                            <a:srgbClr val="000000"/>
                          </a:solidFill>
                        </a:rPr>
                        <a:t>Detailed Feedback Given 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rPr>
                        <a:t>Artistic intentions</a:t>
                      </a:r>
                    </a:p>
                    <a:p>
                      <a:r>
                        <a:rPr lang="en-GB" sz="1200" dirty="0">
                          <a:solidFill>
                            <a:srgbClr val="000000"/>
                          </a:solidFill>
                        </a:rPr>
                        <a:t>Responses and Time Given to Reflect/Improve</a:t>
                      </a:r>
                    </a:p>
                    <a:p>
                      <a:r>
                        <a:rPr lang="en-GB" sz="1200" dirty="0">
                          <a:solidFill>
                            <a:srgbClr val="000000"/>
                          </a:solidFill>
                        </a:rPr>
                        <a:t>Artistic intentions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00"/>
                          </a:solidFill>
                        </a:rPr>
                        <a:t>Year 13 summer transition work: UCAS assessment preparation/ Set Text B – Our County’s Good</a:t>
                      </a:r>
                    </a:p>
                  </a:txBody>
                  <a:tcPr/>
                </a:tc>
                <a:extLst>
                  <a:ext uri="{0D108BD9-81ED-4DB2-BD59-A6C34878D82A}">
                    <a16:rowId xmlns:a16="http://schemas.microsoft.com/office/drawing/2014/main" val="1446384588"/>
                  </a:ext>
                </a:extLst>
              </a:tr>
              <a:tr h="2204079">
                <a:tc rowSpan="2">
                  <a:txBody>
                    <a:bodyPr/>
                    <a:lstStyle/>
                    <a:p>
                      <a:pPr algn="ctr"/>
                      <a:r>
                        <a:rPr lang="en-US" sz="2200" dirty="0"/>
                        <a:t>Economics</a:t>
                      </a:r>
                      <a:endParaRPr lang="en-GB" sz="2200" dirty="0"/>
                    </a:p>
                  </a:txBody>
                  <a:tcPr marL="72009" marR="72009" marT="36005" marB="36005" vert="vert270" anchor="ctr"/>
                </a:tc>
                <a:tc>
                  <a:txBody>
                    <a:bodyPr/>
                    <a:lstStyle/>
                    <a:p>
                      <a:r>
                        <a:rPr lang="en-GB" sz="1200" b="1" dirty="0"/>
                        <a:t>Macro</a:t>
                      </a:r>
                    </a:p>
                  </a:txBody>
                  <a:tcPr marL="72009" marR="72009" marT="36005" marB="36005" vert="vert27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Aggregate Demand &amp; Aggregate Supply</a:t>
                      </a:r>
                    </a:p>
                    <a:p>
                      <a:pPr marL="0" marR="0" fontAlgn="t">
                        <a:spcBef>
                          <a:spcPts val="0"/>
                        </a:spcBef>
                        <a:spcAft>
                          <a:spcPts val="0"/>
                        </a:spcAft>
                      </a:pPr>
                      <a:r>
                        <a:rPr lang="en-GB" sz="1200" dirty="0">
                          <a:effectLst/>
                          <a:latin typeface="Calibri" panose="020F0502020204030204" pitchFamily="34" charset="0"/>
                        </a:rPr>
                        <a:t>Aggregate Demand</a:t>
                      </a:r>
                    </a:p>
                    <a:p>
                      <a:pPr marL="0" marR="0" fontAlgn="t">
                        <a:spcBef>
                          <a:spcPts val="0"/>
                        </a:spcBef>
                        <a:spcAft>
                          <a:spcPts val="0"/>
                        </a:spcAft>
                      </a:pPr>
                      <a:r>
                        <a:rPr lang="en-GB" sz="1200" dirty="0">
                          <a:effectLst/>
                          <a:latin typeface="Calibri" panose="020F0502020204030204" pitchFamily="34" charset="0"/>
                        </a:rPr>
                        <a:t>Aggregate Supply </a:t>
                      </a:r>
                    </a:p>
                  </a:txBody>
                  <a:tcPr marL="72009" marR="72009" marT="36005" marB="36005"/>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Aggregate Demand &amp; Aggregate Supply</a:t>
                      </a:r>
                    </a:p>
                    <a:p>
                      <a:pPr marL="0" marR="0" fontAlgn="t">
                        <a:spcBef>
                          <a:spcPts val="0"/>
                        </a:spcBef>
                        <a:spcAft>
                          <a:spcPts val="0"/>
                        </a:spcAft>
                      </a:pPr>
                      <a:r>
                        <a:rPr lang="en-GB" sz="1200" dirty="0">
                          <a:effectLst/>
                          <a:latin typeface="Calibri" panose="020F0502020204030204" pitchFamily="34" charset="0"/>
                        </a:rPr>
                        <a:t>The interaction between aggregate demand and aggregate supply </a:t>
                      </a:r>
                    </a:p>
                    <a:p>
                      <a:pPr marL="0" marR="0" fontAlgn="t">
                        <a:spcBef>
                          <a:spcPts val="0"/>
                        </a:spcBef>
                        <a:spcAft>
                          <a:spcPts val="0"/>
                        </a:spcAft>
                      </a:pPr>
                      <a:r>
                        <a:rPr lang="en-GB" sz="1200" dirty="0">
                          <a:effectLst/>
                          <a:latin typeface="Calibri" panose="020F0502020204030204" pitchFamily="34" charset="0"/>
                        </a:rPr>
                        <a:t>Circular flow of income </a:t>
                      </a:r>
                    </a:p>
                    <a:p>
                      <a:pPr marL="0" marR="0" fontAlgn="t">
                        <a:spcBef>
                          <a:spcPts val="0"/>
                        </a:spcBef>
                        <a:spcAft>
                          <a:spcPts val="0"/>
                        </a:spcAft>
                      </a:pPr>
                      <a:r>
                        <a:rPr lang="en-GB" sz="1200" dirty="0">
                          <a:effectLst/>
                          <a:latin typeface="Calibri" panose="020F0502020204030204" pitchFamily="34" charset="0"/>
                        </a:rPr>
                        <a:t>The multiplier and the accelerator</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Economic policy objectives </a:t>
                      </a:r>
                    </a:p>
                    <a:p>
                      <a:pPr marL="0" marR="0" fontAlgn="t">
                        <a:spcBef>
                          <a:spcPts val="0"/>
                        </a:spcBef>
                        <a:spcAft>
                          <a:spcPts val="0"/>
                        </a:spcAft>
                      </a:pPr>
                      <a:r>
                        <a:rPr lang="en-GB" sz="1200" dirty="0">
                          <a:effectLst/>
                          <a:latin typeface="Calibri" panose="020F0502020204030204" pitchFamily="34" charset="0"/>
                        </a:rPr>
                        <a:t>Economic growth</a:t>
                      </a:r>
                    </a:p>
                    <a:p>
                      <a:pPr marL="0" marR="0" fontAlgn="t">
                        <a:spcBef>
                          <a:spcPts val="0"/>
                        </a:spcBef>
                        <a:spcAft>
                          <a:spcPts val="0"/>
                        </a:spcAft>
                      </a:pPr>
                      <a:r>
                        <a:rPr lang="en-GB" sz="1200" dirty="0">
                          <a:effectLst/>
                          <a:latin typeface="Calibri" panose="020F0502020204030204" pitchFamily="34" charset="0"/>
                        </a:rPr>
                        <a:t>Development </a:t>
                      </a:r>
                    </a:p>
                    <a:p>
                      <a:pPr marL="0" marR="0" fontAlgn="t">
                        <a:spcBef>
                          <a:spcPts val="0"/>
                        </a:spcBef>
                        <a:spcAft>
                          <a:spcPts val="0"/>
                        </a:spcAft>
                      </a:pPr>
                      <a:r>
                        <a:rPr lang="en-GB" sz="1200" dirty="0">
                          <a:effectLst/>
                          <a:latin typeface="Calibri" panose="020F0502020204030204" pitchFamily="34" charset="0"/>
                        </a:rPr>
                        <a:t>Employment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Economic policy objectives </a:t>
                      </a:r>
                    </a:p>
                    <a:p>
                      <a:pPr marL="0" marR="0" fontAlgn="t">
                        <a:spcBef>
                          <a:spcPts val="0"/>
                        </a:spcBef>
                        <a:spcAft>
                          <a:spcPts val="0"/>
                        </a:spcAft>
                      </a:pPr>
                      <a:r>
                        <a:rPr lang="en-GB" sz="1200" dirty="0">
                          <a:effectLst/>
                          <a:latin typeface="Calibri" panose="020F0502020204030204" pitchFamily="34" charset="0"/>
                        </a:rPr>
                        <a:t>Inflation </a:t>
                      </a:r>
                    </a:p>
                    <a:p>
                      <a:pPr marL="0" marR="0" fontAlgn="t">
                        <a:spcBef>
                          <a:spcPts val="0"/>
                        </a:spcBef>
                        <a:spcAft>
                          <a:spcPts val="0"/>
                        </a:spcAft>
                      </a:pPr>
                      <a:r>
                        <a:rPr lang="en-GB" sz="1200" dirty="0">
                          <a:effectLst/>
                          <a:latin typeface="Calibri" panose="020F0502020204030204" pitchFamily="34" charset="0"/>
                        </a:rPr>
                        <a:t>Balance of payments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Economic policy objectives </a:t>
                      </a:r>
                    </a:p>
                    <a:p>
                      <a:pPr marL="0" marR="0" fontAlgn="t">
                        <a:spcBef>
                          <a:spcPts val="0"/>
                        </a:spcBef>
                        <a:spcAft>
                          <a:spcPts val="0"/>
                        </a:spcAft>
                      </a:pPr>
                      <a:r>
                        <a:rPr lang="en-GB" sz="1200" dirty="0">
                          <a:effectLst/>
                          <a:latin typeface="Calibri" panose="020F0502020204030204" pitchFamily="34" charset="0"/>
                        </a:rPr>
                        <a:t>Trends in macroeconomic indicators </a:t>
                      </a:r>
                    </a:p>
                    <a:p>
                      <a:pPr marL="0" marR="0" fontAlgn="t">
                        <a:spcBef>
                          <a:spcPts val="0"/>
                        </a:spcBef>
                        <a:spcAft>
                          <a:spcPts val="0"/>
                        </a:spcAft>
                      </a:pPr>
                      <a:r>
                        <a:rPr lang="en-GB" sz="1200" dirty="0">
                          <a:effectLst/>
                          <a:latin typeface="Calibri" panose="020F0502020204030204" pitchFamily="34" charset="0"/>
                        </a:rPr>
                        <a:t>Income distribution &amp; welfare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Economic policy objectives </a:t>
                      </a:r>
                    </a:p>
                    <a:p>
                      <a:r>
                        <a:rPr lang="en-GB" sz="1200" b="0" dirty="0"/>
                        <a:t>The Philips Curve</a:t>
                      </a:r>
                    </a:p>
                  </a:txBody>
                  <a:tcPr marL="72009" marR="72009" marT="36005" marB="36005"/>
                </a:tc>
                <a:extLst>
                  <a:ext uri="{0D108BD9-81ED-4DB2-BD59-A6C34878D82A}">
                    <a16:rowId xmlns:a16="http://schemas.microsoft.com/office/drawing/2014/main" val="2319161050"/>
                  </a:ext>
                </a:extLst>
              </a:tr>
              <a:tr h="2204079">
                <a:tc vMerge="1">
                  <a:txBody>
                    <a:bodyPr/>
                    <a:lstStyle/>
                    <a:p>
                      <a:endParaRPr lang="en-GB" dirty="0"/>
                    </a:p>
                  </a:txBody>
                  <a:tcPr/>
                </a:tc>
                <a:tc>
                  <a:txBody>
                    <a:bodyPr/>
                    <a:lstStyle/>
                    <a:p>
                      <a:r>
                        <a:rPr lang="en-US" sz="1200" b="1" dirty="0"/>
                        <a:t>Micro</a:t>
                      </a:r>
                      <a:endParaRPr lang="en-GB" sz="1200" b="1" dirty="0"/>
                    </a:p>
                  </a:txBody>
                  <a:tcPr marL="72009" marR="72009" marT="36005" marB="36005" vert="vert270"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dirty="0">
                          <a:effectLst/>
                          <a:latin typeface="Calibri" panose="020F0502020204030204" pitchFamily="34" charset="0"/>
                        </a:rPr>
                        <a:t>Introduction to Economics</a:t>
                      </a:r>
                    </a:p>
                    <a:p>
                      <a:pPr marL="0" marR="0" fontAlgn="t">
                        <a:spcBef>
                          <a:spcPts val="0"/>
                        </a:spcBef>
                        <a:spcAft>
                          <a:spcPts val="0"/>
                        </a:spcAft>
                      </a:pPr>
                      <a:r>
                        <a:rPr lang="en-GB" sz="1200" dirty="0">
                          <a:effectLst/>
                          <a:latin typeface="Calibri" panose="020F0502020204030204" pitchFamily="34" charset="0"/>
                        </a:rPr>
                        <a:t>The Economic Problem</a:t>
                      </a:r>
                    </a:p>
                    <a:p>
                      <a:pPr marL="0" marR="0" fontAlgn="t">
                        <a:spcBef>
                          <a:spcPts val="0"/>
                        </a:spcBef>
                        <a:spcAft>
                          <a:spcPts val="0"/>
                        </a:spcAft>
                      </a:pPr>
                      <a:r>
                        <a:rPr lang="en-GB" sz="1200" dirty="0">
                          <a:effectLst/>
                          <a:latin typeface="Calibri" panose="020F0502020204030204" pitchFamily="34" charset="0"/>
                        </a:rPr>
                        <a:t>Production Possibility Curves</a:t>
                      </a:r>
                    </a:p>
                    <a:p>
                      <a:pPr marL="0" marR="0" fontAlgn="t">
                        <a:spcBef>
                          <a:spcPts val="0"/>
                        </a:spcBef>
                        <a:spcAft>
                          <a:spcPts val="0"/>
                        </a:spcAft>
                      </a:pPr>
                      <a:r>
                        <a:rPr lang="en-GB" sz="1200" dirty="0">
                          <a:effectLst/>
                          <a:latin typeface="Calibri" panose="020F0502020204030204" pitchFamily="34" charset="0"/>
                        </a:rPr>
                        <a:t>Markets</a:t>
                      </a:r>
                    </a:p>
                    <a:p>
                      <a:pPr marL="0" marR="0" fontAlgn="t">
                        <a:spcBef>
                          <a:spcPts val="0"/>
                        </a:spcBef>
                        <a:spcAft>
                          <a:spcPts val="0"/>
                        </a:spcAft>
                      </a:pPr>
                      <a:r>
                        <a:rPr lang="en-GB" sz="1200" dirty="0">
                          <a:effectLst/>
                          <a:latin typeface="Calibri" panose="020F0502020204030204" pitchFamily="34" charset="0"/>
                        </a:rPr>
                        <a:t>Specialisation and Trade</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Demand, Supply, Prices</a:t>
                      </a:r>
                    </a:p>
                    <a:p>
                      <a:pPr marL="0" marR="0" fontAlgn="t">
                        <a:spcBef>
                          <a:spcPts val="0"/>
                        </a:spcBef>
                        <a:spcAft>
                          <a:spcPts val="0"/>
                        </a:spcAft>
                      </a:pPr>
                      <a:r>
                        <a:rPr lang="en-GB" sz="1200" dirty="0">
                          <a:effectLst/>
                          <a:latin typeface="Calibri" panose="020F0502020204030204" pitchFamily="34" charset="0"/>
                        </a:rPr>
                        <a:t>Demand</a:t>
                      </a:r>
                    </a:p>
                    <a:p>
                      <a:pPr marL="0" marR="0" fontAlgn="t">
                        <a:spcBef>
                          <a:spcPts val="0"/>
                        </a:spcBef>
                        <a:spcAft>
                          <a:spcPts val="0"/>
                        </a:spcAft>
                      </a:pPr>
                      <a:r>
                        <a:rPr lang="en-GB" sz="1200" dirty="0">
                          <a:effectLst/>
                          <a:latin typeface="Calibri" panose="020F0502020204030204" pitchFamily="34" charset="0"/>
                        </a:rPr>
                        <a:t>Supply</a:t>
                      </a:r>
                    </a:p>
                    <a:p>
                      <a:pPr marL="0" marR="0" fontAlgn="t">
                        <a:spcBef>
                          <a:spcPts val="0"/>
                        </a:spcBef>
                        <a:spcAft>
                          <a:spcPts val="0"/>
                        </a:spcAft>
                      </a:pPr>
                      <a:r>
                        <a:rPr lang="en-GB" sz="1200" dirty="0">
                          <a:effectLst/>
                          <a:latin typeface="Calibri" panose="020F0502020204030204" pitchFamily="34" charset="0"/>
                        </a:rPr>
                        <a:t>Prices (the interaction of demand and supply)</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Demand, Supply, Prices</a:t>
                      </a:r>
                    </a:p>
                    <a:p>
                      <a:pPr marL="0" marR="0" fontAlgn="t">
                        <a:spcBef>
                          <a:spcPts val="0"/>
                        </a:spcBef>
                        <a:spcAft>
                          <a:spcPts val="0"/>
                        </a:spcAft>
                      </a:pPr>
                      <a:r>
                        <a:rPr lang="en-GB" sz="1200" dirty="0">
                          <a:effectLst/>
                          <a:latin typeface="Calibri" panose="020F0502020204030204" pitchFamily="34" charset="0"/>
                        </a:rPr>
                        <a:t>PED</a:t>
                      </a:r>
                    </a:p>
                    <a:p>
                      <a:pPr marL="0" marR="0" fontAlgn="t">
                        <a:spcBef>
                          <a:spcPts val="0"/>
                        </a:spcBef>
                        <a:spcAft>
                          <a:spcPts val="0"/>
                        </a:spcAft>
                      </a:pPr>
                      <a:r>
                        <a:rPr lang="en-GB" sz="1200" dirty="0">
                          <a:effectLst/>
                          <a:latin typeface="Calibri" panose="020F0502020204030204" pitchFamily="34" charset="0"/>
                        </a:rPr>
                        <a:t>YED</a:t>
                      </a:r>
                    </a:p>
                    <a:p>
                      <a:pPr marL="0" marR="0" fontAlgn="t">
                        <a:spcBef>
                          <a:spcPts val="0"/>
                        </a:spcBef>
                        <a:spcAft>
                          <a:spcPts val="0"/>
                        </a:spcAft>
                      </a:pPr>
                      <a:r>
                        <a:rPr lang="en-GB" sz="1200" dirty="0">
                          <a:effectLst/>
                          <a:latin typeface="Calibri" panose="020F0502020204030204" pitchFamily="34" charset="0"/>
                        </a:rPr>
                        <a:t>XED</a:t>
                      </a:r>
                    </a:p>
                    <a:p>
                      <a:pPr marL="0" marR="0" fontAlgn="t">
                        <a:spcBef>
                          <a:spcPts val="0"/>
                        </a:spcBef>
                        <a:spcAft>
                          <a:spcPts val="0"/>
                        </a:spcAft>
                      </a:pPr>
                      <a:r>
                        <a:rPr lang="en-GB" sz="1200" dirty="0">
                          <a:effectLst/>
                          <a:latin typeface="Calibri" panose="020F0502020204030204" pitchFamily="34" charset="0"/>
                        </a:rPr>
                        <a:t>PES</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Market Failure</a:t>
                      </a:r>
                    </a:p>
                    <a:p>
                      <a:pPr marL="0" marR="0" fontAlgn="t">
                        <a:spcBef>
                          <a:spcPts val="0"/>
                        </a:spcBef>
                        <a:spcAft>
                          <a:spcPts val="0"/>
                        </a:spcAft>
                      </a:pPr>
                      <a:r>
                        <a:rPr lang="en-GB" sz="1200" dirty="0">
                          <a:effectLst/>
                          <a:latin typeface="Calibri" panose="020F0502020204030204" pitchFamily="34" charset="0"/>
                        </a:rPr>
                        <a:t>Market Failure</a:t>
                      </a:r>
                    </a:p>
                    <a:p>
                      <a:pPr marL="0" marR="0" fontAlgn="t">
                        <a:spcBef>
                          <a:spcPts val="0"/>
                        </a:spcBef>
                        <a:spcAft>
                          <a:spcPts val="0"/>
                        </a:spcAft>
                      </a:pPr>
                      <a:r>
                        <a:rPr lang="en-GB" sz="1200" dirty="0">
                          <a:effectLst/>
                          <a:latin typeface="Calibri" panose="020F0502020204030204" pitchFamily="34" charset="0"/>
                        </a:rPr>
                        <a:t>Externalities</a:t>
                      </a:r>
                    </a:p>
                    <a:p>
                      <a:pPr marL="0" marR="0" fontAlgn="t">
                        <a:spcBef>
                          <a:spcPts val="0"/>
                        </a:spcBef>
                        <a:spcAft>
                          <a:spcPts val="0"/>
                        </a:spcAft>
                      </a:pPr>
                      <a:r>
                        <a:rPr lang="en-GB" sz="1200" dirty="0">
                          <a:effectLst/>
                          <a:latin typeface="Calibri" panose="020F0502020204030204" pitchFamily="34" charset="0"/>
                        </a:rPr>
                        <a:t>Information Failure</a:t>
                      </a:r>
                    </a:p>
                    <a:p>
                      <a:pPr marL="0" marR="0" fontAlgn="t">
                        <a:spcBef>
                          <a:spcPts val="0"/>
                        </a:spcBef>
                        <a:spcAft>
                          <a:spcPts val="0"/>
                        </a:spcAft>
                      </a:pPr>
                      <a:r>
                        <a:rPr lang="en-GB" sz="1200" dirty="0">
                          <a:effectLst/>
                          <a:latin typeface="Calibri" panose="020F0502020204030204" pitchFamily="34" charset="0"/>
                        </a:rPr>
                        <a:t>Merit and demerit goods</a:t>
                      </a:r>
                    </a:p>
                    <a:p>
                      <a:pPr marL="0" marR="0" fontAlgn="t">
                        <a:spcBef>
                          <a:spcPts val="0"/>
                        </a:spcBef>
                        <a:spcAft>
                          <a:spcPts val="0"/>
                        </a:spcAft>
                      </a:pPr>
                      <a:r>
                        <a:rPr lang="en-GB" sz="1200" dirty="0">
                          <a:effectLst/>
                          <a:latin typeface="Calibri" panose="020F0502020204030204" pitchFamily="34" charset="0"/>
                        </a:rPr>
                        <a:t>Public Goods</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Government Intervention</a:t>
                      </a:r>
                    </a:p>
                    <a:p>
                      <a:pPr marL="0" marR="0" fontAlgn="t">
                        <a:spcBef>
                          <a:spcPts val="0"/>
                        </a:spcBef>
                        <a:spcAft>
                          <a:spcPts val="0"/>
                        </a:spcAft>
                      </a:pPr>
                      <a:r>
                        <a:rPr lang="en-GB" sz="1200" dirty="0">
                          <a:effectLst/>
                          <a:latin typeface="Calibri" panose="020F0502020204030204" pitchFamily="34" charset="0"/>
                        </a:rPr>
                        <a:t>Taxation</a:t>
                      </a:r>
                    </a:p>
                    <a:p>
                      <a:pPr marL="0" marR="0" fontAlgn="t">
                        <a:spcBef>
                          <a:spcPts val="0"/>
                        </a:spcBef>
                        <a:spcAft>
                          <a:spcPts val="0"/>
                        </a:spcAft>
                      </a:pPr>
                      <a:r>
                        <a:rPr lang="en-GB" sz="1200" dirty="0">
                          <a:effectLst/>
                          <a:latin typeface="Calibri" panose="020F0502020204030204" pitchFamily="34" charset="0"/>
                        </a:rPr>
                        <a:t>Regulation</a:t>
                      </a:r>
                    </a:p>
                    <a:p>
                      <a:pPr marL="0" marR="0" fontAlgn="t">
                        <a:spcBef>
                          <a:spcPts val="0"/>
                        </a:spcBef>
                        <a:spcAft>
                          <a:spcPts val="0"/>
                        </a:spcAft>
                      </a:pPr>
                      <a:r>
                        <a:rPr lang="en-GB" sz="1200" dirty="0">
                          <a:effectLst/>
                          <a:latin typeface="Calibri" panose="020F0502020204030204" pitchFamily="34" charset="0"/>
                        </a:rPr>
                        <a:t>Subsidies</a:t>
                      </a:r>
                    </a:p>
                    <a:p>
                      <a:pPr marL="0" marR="0" fontAlgn="t">
                        <a:spcBef>
                          <a:spcPts val="0"/>
                        </a:spcBef>
                        <a:spcAft>
                          <a:spcPts val="0"/>
                        </a:spcAft>
                      </a:pPr>
                      <a:r>
                        <a:rPr lang="en-GB" sz="1200" dirty="0">
                          <a:effectLst/>
                          <a:latin typeface="Calibri" panose="020F0502020204030204" pitchFamily="34" charset="0"/>
                        </a:rPr>
                        <a:t>State Provision</a:t>
                      </a:r>
                    </a:p>
                    <a:p>
                      <a:pPr marL="0" marR="0" fontAlgn="t">
                        <a:spcBef>
                          <a:spcPts val="0"/>
                        </a:spcBef>
                        <a:spcAft>
                          <a:spcPts val="0"/>
                        </a:spcAft>
                      </a:pPr>
                      <a:r>
                        <a:rPr lang="en-GB" sz="1200" dirty="0">
                          <a:effectLst/>
                          <a:latin typeface="Calibri" panose="020F0502020204030204" pitchFamily="34" charset="0"/>
                        </a:rPr>
                        <a:t>Information Provision</a:t>
                      </a:r>
                    </a:p>
                    <a:p>
                      <a:pPr marL="0" marR="0" fontAlgn="t">
                        <a:spcBef>
                          <a:spcPts val="0"/>
                        </a:spcBef>
                        <a:spcAft>
                          <a:spcPts val="0"/>
                        </a:spcAft>
                      </a:pPr>
                      <a:r>
                        <a:rPr lang="en-GB" sz="1200" dirty="0">
                          <a:effectLst/>
                          <a:latin typeface="Calibri" panose="020F0502020204030204" pitchFamily="34" charset="0"/>
                        </a:rPr>
                        <a:t>Price Controls</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latin typeface="Calibri" panose="020F0502020204030204" pitchFamily="34" charset="0"/>
                        </a:rPr>
                        <a:t>Government Intervention</a:t>
                      </a:r>
                    </a:p>
                    <a:p>
                      <a:pPr marL="0" marR="0" fontAlgn="t">
                        <a:spcBef>
                          <a:spcPts val="0"/>
                        </a:spcBef>
                        <a:spcAft>
                          <a:spcPts val="0"/>
                        </a:spcAft>
                      </a:pPr>
                      <a:r>
                        <a:rPr lang="en-GB" sz="1200" dirty="0">
                          <a:effectLst/>
                          <a:latin typeface="Calibri" panose="020F0502020204030204" pitchFamily="34" charset="0"/>
                        </a:rPr>
                        <a:t>Buffer stock systems</a:t>
                      </a:r>
                    </a:p>
                    <a:p>
                      <a:pPr marL="0" marR="0" fontAlgn="t">
                        <a:spcBef>
                          <a:spcPts val="0"/>
                        </a:spcBef>
                        <a:spcAft>
                          <a:spcPts val="0"/>
                        </a:spcAft>
                      </a:pPr>
                      <a:r>
                        <a:rPr lang="en-GB" sz="1200" dirty="0">
                          <a:effectLst/>
                          <a:latin typeface="Calibri" panose="020F0502020204030204" pitchFamily="34" charset="0"/>
                        </a:rPr>
                        <a:t>Tradable pollution permits</a:t>
                      </a:r>
                    </a:p>
                    <a:p>
                      <a:pPr marL="0" marR="0" fontAlgn="t">
                        <a:spcBef>
                          <a:spcPts val="0"/>
                        </a:spcBef>
                        <a:spcAft>
                          <a:spcPts val="0"/>
                        </a:spcAft>
                      </a:pPr>
                      <a:r>
                        <a:rPr lang="en-GB" sz="1200" dirty="0">
                          <a:effectLst/>
                          <a:latin typeface="Calibri" panose="020F0502020204030204" pitchFamily="34" charset="0"/>
                        </a:rPr>
                        <a:t>Public private partnerships</a:t>
                      </a:r>
                    </a:p>
                    <a:p>
                      <a:pPr marL="0" marR="0" fontAlgn="t">
                        <a:spcBef>
                          <a:spcPts val="0"/>
                        </a:spcBef>
                        <a:spcAft>
                          <a:spcPts val="0"/>
                        </a:spcAft>
                      </a:pPr>
                      <a:r>
                        <a:rPr lang="en-GB" sz="1200" dirty="0">
                          <a:effectLst/>
                          <a:latin typeface="Calibri" panose="020F0502020204030204" pitchFamily="34" charset="0"/>
                        </a:rPr>
                        <a:t>Government Failure</a:t>
                      </a:r>
                    </a:p>
                  </a:txBody>
                  <a:tcPr marL="72009" marR="72009" marT="36005" marB="36005"/>
                </a:tc>
                <a:extLst>
                  <a:ext uri="{0D108BD9-81ED-4DB2-BD59-A6C34878D82A}">
                    <a16:rowId xmlns:a16="http://schemas.microsoft.com/office/drawing/2014/main" val="2393747498"/>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5"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7"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163521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1955015022"/>
              </p:ext>
            </p:extLst>
          </p:nvPr>
        </p:nvGraphicFramePr>
        <p:xfrm>
          <a:off x="0" y="524900"/>
          <a:ext cx="9601196" cy="12276700"/>
        </p:xfrm>
        <a:graphic>
          <a:graphicData uri="http://schemas.openxmlformats.org/drawingml/2006/table">
            <a:tbl>
              <a:tblPr firstRow="1" bandRow="1">
                <a:tableStyleId>{5940675A-B579-460E-94D1-54222C63F5DA}</a:tableStyleId>
              </a:tblPr>
              <a:tblGrid>
                <a:gridCol w="396529">
                  <a:extLst>
                    <a:ext uri="{9D8B030D-6E8A-4147-A177-3AD203B41FA5}">
                      <a16:colId xmlns:a16="http://schemas.microsoft.com/office/drawing/2014/main" val="1323354650"/>
                    </a:ext>
                  </a:extLst>
                </a:gridCol>
                <a:gridCol w="396529">
                  <a:extLst>
                    <a:ext uri="{9D8B030D-6E8A-4147-A177-3AD203B41FA5}">
                      <a16:colId xmlns:a16="http://schemas.microsoft.com/office/drawing/2014/main" val="229629103"/>
                    </a:ext>
                  </a:extLst>
                </a:gridCol>
                <a:gridCol w="1468023">
                  <a:extLst>
                    <a:ext uri="{9D8B030D-6E8A-4147-A177-3AD203B41FA5}">
                      <a16:colId xmlns:a16="http://schemas.microsoft.com/office/drawing/2014/main" val="2268397797"/>
                    </a:ext>
                  </a:extLst>
                </a:gridCol>
                <a:gridCol w="1468023">
                  <a:extLst>
                    <a:ext uri="{9D8B030D-6E8A-4147-A177-3AD203B41FA5}">
                      <a16:colId xmlns:a16="http://schemas.microsoft.com/office/drawing/2014/main" val="1411940593"/>
                    </a:ext>
                  </a:extLst>
                </a:gridCol>
                <a:gridCol w="1468023">
                  <a:extLst>
                    <a:ext uri="{9D8B030D-6E8A-4147-A177-3AD203B41FA5}">
                      <a16:colId xmlns:a16="http://schemas.microsoft.com/office/drawing/2014/main" val="415188477"/>
                    </a:ext>
                  </a:extLst>
                </a:gridCol>
                <a:gridCol w="1468023">
                  <a:extLst>
                    <a:ext uri="{9D8B030D-6E8A-4147-A177-3AD203B41FA5}">
                      <a16:colId xmlns:a16="http://schemas.microsoft.com/office/drawing/2014/main" val="2116589672"/>
                    </a:ext>
                  </a:extLst>
                </a:gridCol>
                <a:gridCol w="1468023">
                  <a:extLst>
                    <a:ext uri="{9D8B030D-6E8A-4147-A177-3AD203B41FA5}">
                      <a16:colId xmlns:a16="http://schemas.microsoft.com/office/drawing/2014/main" val="1988259304"/>
                    </a:ext>
                  </a:extLst>
                </a:gridCol>
                <a:gridCol w="1468023">
                  <a:extLst>
                    <a:ext uri="{9D8B030D-6E8A-4147-A177-3AD203B41FA5}">
                      <a16:colId xmlns:a16="http://schemas.microsoft.com/office/drawing/2014/main" val="2065259818"/>
                    </a:ext>
                  </a:extLst>
                </a:gridCol>
              </a:tblGrid>
              <a:tr h="410506">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3206085">
                <a:tc rowSpan="4">
                  <a:txBody>
                    <a:bodyPr/>
                    <a:lstStyle/>
                    <a:p>
                      <a:pPr algn="ctr"/>
                      <a:r>
                        <a:rPr lang="en-GB" sz="2200" dirty="0">
                          <a:latin typeface="+mn-lt"/>
                        </a:rPr>
                        <a:t>English Literature</a:t>
                      </a:r>
                      <a:endParaRPr lang="en-GB" dirty="0"/>
                    </a:p>
                  </a:txBody>
                  <a:tcPr marL="72009" marR="72009" marT="36005" marB="36005" vert="vert270" anchor="ctr"/>
                </a:tc>
                <a:tc>
                  <a:txBody>
                    <a:bodyPr/>
                    <a:lstStyle/>
                    <a:p>
                      <a:r>
                        <a:rPr lang="en-US" sz="1100" b="1" dirty="0">
                          <a:latin typeface="+mn-lt"/>
                        </a:rPr>
                        <a:t>Teacher 1</a:t>
                      </a:r>
                      <a:endParaRPr lang="en-GB" sz="1100" b="1" dirty="0">
                        <a:latin typeface="+mn-lt"/>
                      </a:endParaRPr>
                    </a:p>
                  </a:txBody>
                  <a:tcPr marL="72009" marR="72009" marT="36005" marB="36005" vert="vert270" anchor="ctr"/>
                </a:tc>
                <a:tc>
                  <a:txBody>
                    <a:bodyPr/>
                    <a:lstStyle/>
                    <a:p>
                      <a:r>
                        <a:rPr lang="en-GB" sz="1200" b="1" kern="1200" dirty="0">
                          <a:solidFill>
                            <a:schemeClr val="tx1"/>
                          </a:solidFill>
                          <a:effectLst/>
                          <a:latin typeface="+mn-lt"/>
                          <a:ea typeface="+mn-ea"/>
                          <a:cs typeface="+mn-cs"/>
                        </a:rPr>
                        <a:t>Component Two: Comparative and Contextual Study.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Introduction to Dystopian Literature/fiction</a:t>
                      </a:r>
                    </a:p>
                    <a:p>
                      <a:r>
                        <a:rPr lang="en-GB" sz="1200" b="1" kern="1200" dirty="0">
                          <a:solidFill>
                            <a:schemeClr val="tx1"/>
                          </a:solidFill>
                          <a:effectLst/>
                          <a:latin typeface="+mn-lt"/>
                          <a:ea typeface="+mn-ea"/>
                          <a:cs typeface="+mn-cs"/>
                        </a:rPr>
                        <a:t>Intro to Orwell and 1984</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political views, history and why we need to study this text</a:t>
                      </a:r>
                    </a:p>
                    <a:p>
                      <a:r>
                        <a:rPr lang="en-GB" sz="1200" kern="1200" dirty="0">
                          <a:solidFill>
                            <a:schemeClr val="tx1"/>
                          </a:solidFill>
                          <a:effectLst/>
                          <a:latin typeface="+mn-lt"/>
                          <a:ea typeface="+mn-ea"/>
                          <a:cs typeface="+mn-cs"/>
                        </a:rPr>
                        <a:t>-Relevance to 21</a:t>
                      </a:r>
                      <a:r>
                        <a:rPr lang="en-GB" sz="1200" kern="1200" baseline="30000" dirty="0">
                          <a:solidFill>
                            <a:schemeClr val="tx1"/>
                          </a:solidFill>
                          <a:effectLst/>
                          <a:latin typeface="+mn-lt"/>
                          <a:ea typeface="+mn-ea"/>
                          <a:cs typeface="+mn-cs"/>
                        </a:rPr>
                        <a:t>st</a:t>
                      </a:r>
                      <a:r>
                        <a:rPr lang="en-GB" sz="1200" kern="1200" dirty="0">
                          <a:solidFill>
                            <a:schemeClr val="tx1"/>
                          </a:solidFill>
                          <a:effectLst/>
                          <a:latin typeface="+mn-lt"/>
                          <a:ea typeface="+mn-ea"/>
                          <a:cs typeface="+mn-cs"/>
                        </a:rPr>
                        <a:t> Century</a:t>
                      </a:r>
                    </a:p>
                    <a:p>
                      <a:r>
                        <a:rPr lang="en-GB" sz="1200" kern="1200" dirty="0">
                          <a:solidFill>
                            <a:schemeClr val="tx1"/>
                          </a:solidFill>
                          <a:effectLst/>
                          <a:latin typeface="+mn-lt"/>
                          <a:ea typeface="+mn-ea"/>
                          <a:cs typeface="+mn-cs"/>
                        </a:rPr>
                        <a:t>-Opening of text – contextual ideas and critical reading</a:t>
                      </a:r>
                      <a:endParaRPr lang="en-GB" sz="1200" b="1" dirty="0">
                        <a:latin typeface="+mn-lt"/>
                      </a:endParaRPr>
                    </a:p>
                  </a:txBody>
                  <a:tcPr marL="72009" marR="72009" marT="36005" marB="36005"/>
                </a:tc>
                <a:tc>
                  <a:txBody>
                    <a:bodyPr/>
                    <a:lstStyle/>
                    <a:p>
                      <a:r>
                        <a:rPr lang="en-GB" sz="1200" b="1" kern="1200" dirty="0">
                          <a:solidFill>
                            <a:schemeClr val="tx1"/>
                          </a:solidFill>
                          <a:effectLst/>
                          <a:latin typeface="+mn-lt"/>
                          <a:ea typeface="+mn-ea"/>
                          <a:cs typeface="+mn-cs"/>
                        </a:rPr>
                        <a:t>Component Two: Comparative and Contextual Study.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-Exploration of Part 1</a:t>
                      </a:r>
                    </a:p>
                    <a:p>
                      <a:r>
                        <a:rPr lang="en-GB" sz="1200" kern="1200" dirty="0">
                          <a:solidFill>
                            <a:schemeClr val="tx1"/>
                          </a:solidFill>
                          <a:effectLst/>
                          <a:latin typeface="+mn-lt"/>
                          <a:ea typeface="+mn-ea"/>
                          <a:cs typeface="+mn-cs"/>
                        </a:rPr>
                        <a:t>-Contextual ideas linked to initial chapters</a:t>
                      </a:r>
                    </a:p>
                    <a:p>
                      <a:r>
                        <a:rPr lang="en-GB" sz="1200" kern="1200" dirty="0">
                          <a:solidFill>
                            <a:schemeClr val="tx1"/>
                          </a:solidFill>
                          <a:effectLst/>
                          <a:latin typeface="+mn-lt"/>
                          <a:ea typeface="+mn-ea"/>
                          <a:cs typeface="+mn-cs"/>
                        </a:rPr>
                        <a:t>-Introduction to critical reading of text</a:t>
                      </a:r>
                    </a:p>
                    <a:p>
                      <a:r>
                        <a:rPr lang="en-GB" sz="1200" kern="1200" dirty="0">
                          <a:solidFill>
                            <a:schemeClr val="tx1"/>
                          </a:solidFill>
                          <a:effectLst/>
                          <a:latin typeface="+mn-lt"/>
                          <a:ea typeface="+mn-ea"/>
                          <a:cs typeface="+mn-cs"/>
                        </a:rPr>
                        <a:t>-Introduction of contextual question</a:t>
                      </a:r>
                    </a:p>
                    <a:p>
                      <a:pPr marL="0" lvl="0" indent="0">
                        <a:buFont typeface="+mj-lt"/>
                        <a:buNone/>
                      </a:pPr>
                      <a:endParaRPr lang="en-GB" sz="1200" kern="1200" dirty="0">
                        <a:solidFill>
                          <a:schemeClr val="tx1"/>
                        </a:solidFill>
                        <a:effectLst/>
                        <a:latin typeface="+mn-lt"/>
                        <a:ea typeface="+mn-ea"/>
                        <a:cs typeface="+mn-cs"/>
                      </a:endParaRPr>
                    </a:p>
                  </a:txBody>
                  <a:tcPr marL="72009" marR="72009" marT="36005" marB="36005"/>
                </a:tc>
                <a:tc>
                  <a:txBody>
                    <a:bodyPr/>
                    <a:lstStyle/>
                    <a:p>
                      <a:pP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Component Two: Comparative and Contextual Study.</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-Book with the book idea and parallels to modern political manifestos</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-Critical essays from Orwell Society to develop understanding of writer intent</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Component Two: Comparative and Contextual Study.</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-Exploration of Part 3</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Focus on O’Brien</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Assessment Question – model answers/AOs</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Focus on ending of novel</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 </a:t>
                      </a:r>
                    </a:p>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Component Two: Comparative and Contextual Study.</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-Mock preparation – through key tropes and features of dystopian fiction linked to statements</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-Exemplar responses provided and deconstructed</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pPr>
                        <a:lnSpc>
                          <a:spcPct val="107000"/>
                        </a:lnSpc>
                        <a:spcAft>
                          <a:spcPts val="800"/>
                        </a:spcAft>
                      </a:pPr>
                      <a:r>
                        <a:rPr lang="en-GB" sz="1200" b="1" dirty="0">
                          <a:solidFill>
                            <a:srgbClr val="000000"/>
                          </a:solidFill>
                          <a:effectLst/>
                          <a:latin typeface="+mn-lt"/>
                          <a:ea typeface="Calibri" panose="020F0502020204030204" pitchFamily="34" charset="0"/>
                          <a:cs typeface="Times New Roman" panose="02020603050405020304" pitchFamily="18" charset="0"/>
                        </a:rPr>
                        <a:t>Component Two: Comparative and Contextual Study.</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-Exploration of the UNSEEN element of the unit – AO2 and AO3</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416860966"/>
                  </a:ext>
                </a:extLst>
              </a:tr>
              <a:tr h="2634850">
                <a:tc vMerge="1">
                  <a:txBody>
                    <a:bodyPr/>
                    <a:lstStyle/>
                    <a:p>
                      <a:endParaRPr lang="en-GB" dirty="0"/>
                    </a:p>
                  </a:txBody>
                  <a:tcPr marL="72009" marR="72009" marT="36005" marB="36005" vert="vert270" anchor="ctr"/>
                </a:tc>
                <a:tc>
                  <a:txBody>
                    <a:bodyPr/>
                    <a:lstStyle/>
                    <a:p>
                      <a:r>
                        <a:rPr lang="en-US" sz="1100" b="1" dirty="0">
                          <a:latin typeface="+mn-lt"/>
                        </a:rPr>
                        <a:t>Teacher 2</a:t>
                      </a:r>
                      <a:endParaRPr lang="en-GB" sz="1100" b="1" dirty="0">
                        <a:latin typeface="+mn-lt"/>
                      </a:endParaRPr>
                    </a:p>
                  </a:txBody>
                  <a:tcPr marL="72009" marR="72009" marT="36005" marB="36005" vert="vert270" anchor="ctr"/>
                </a:tc>
                <a:tc gridSpan="3">
                  <a:txBody>
                    <a:bodyPr/>
                    <a:lstStyle/>
                    <a:p>
                      <a:r>
                        <a:rPr lang="en-GB" sz="1200" b="1" kern="1200" dirty="0">
                          <a:solidFill>
                            <a:schemeClr val="tx1"/>
                          </a:solidFill>
                          <a:effectLst/>
                          <a:latin typeface="+mn-lt"/>
                          <a:ea typeface="+mn-ea"/>
                          <a:cs typeface="+mn-cs"/>
                        </a:rPr>
                        <a:t>Component One: Drama Pre-1900</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Introduction to Drama – with a focus on the key tropes of Revenge Tragedy and key vocabulary</a:t>
                      </a:r>
                    </a:p>
                    <a:p>
                      <a:r>
                        <a:rPr lang="en-GB" sz="1200" b="1" kern="1200" dirty="0">
                          <a:solidFill>
                            <a:schemeClr val="tx1"/>
                          </a:solidFill>
                          <a:effectLst/>
                          <a:latin typeface="+mn-lt"/>
                          <a:ea typeface="+mn-ea"/>
                          <a:cs typeface="+mn-cs"/>
                        </a:rPr>
                        <a:t>Introduction to Shakespeare: Hamlet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-Background and context to the play</a:t>
                      </a:r>
                    </a:p>
                    <a:p>
                      <a:r>
                        <a:rPr lang="en-GB" sz="1200" kern="1200" dirty="0">
                          <a:solidFill>
                            <a:schemeClr val="tx1"/>
                          </a:solidFill>
                          <a:effectLst/>
                          <a:latin typeface="+mn-lt"/>
                          <a:ea typeface="+mn-ea"/>
                          <a:cs typeface="+mn-cs"/>
                        </a:rPr>
                        <a:t>  how meaning is shaped</a:t>
                      </a:r>
                    </a:p>
                    <a:p>
                      <a:r>
                        <a:rPr lang="en-GB" sz="1200" kern="1200" dirty="0">
                          <a:solidFill>
                            <a:schemeClr val="tx1"/>
                          </a:solidFill>
                          <a:effectLst/>
                          <a:latin typeface="+mn-lt"/>
                          <a:ea typeface="+mn-ea"/>
                          <a:cs typeface="+mn-cs"/>
                        </a:rPr>
                        <a:t>-Function and effects of L/S/F</a:t>
                      </a:r>
                    </a:p>
                    <a:p>
                      <a:r>
                        <a:rPr lang="en-GB" sz="1200" kern="1200" dirty="0">
                          <a:solidFill>
                            <a:schemeClr val="tx1"/>
                          </a:solidFill>
                          <a:effectLst/>
                          <a:latin typeface="+mn-lt"/>
                          <a:ea typeface="+mn-ea"/>
                          <a:cs typeface="+mn-cs"/>
                        </a:rPr>
                        <a:t>-How has play been interpreted by different audiences over time</a:t>
                      </a:r>
                    </a:p>
                    <a:p>
                      <a:r>
                        <a:rPr lang="en-GB" sz="1200" b="1" kern="1200" dirty="0">
                          <a:solidFill>
                            <a:schemeClr val="tx1"/>
                          </a:solidFill>
                          <a:effectLst/>
                          <a:latin typeface="+mn-lt"/>
                          <a:ea typeface="+mn-ea"/>
                          <a:cs typeface="+mn-cs"/>
                        </a:rPr>
                        <a:t>Focus: Academic writing</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-Approach to close analysis of extract (Part a)– AO2</a:t>
                      </a:r>
                    </a:p>
                    <a:p>
                      <a:r>
                        <a:rPr lang="en-GB" sz="1200" kern="1200" dirty="0">
                          <a:solidFill>
                            <a:schemeClr val="tx1"/>
                          </a:solidFill>
                          <a:effectLst/>
                          <a:latin typeface="+mn-lt"/>
                          <a:ea typeface="+mn-ea"/>
                          <a:cs typeface="+mn-cs"/>
                        </a:rPr>
                        <a:t>-Approach to Thematic question (Part b) – AO5</a:t>
                      </a:r>
                    </a:p>
                    <a:p>
                      <a:r>
                        <a:rPr lang="en-GB" sz="1200" kern="1200" dirty="0">
                          <a:solidFill>
                            <a:schemeClr val="tx1"/>
                          </a:solidFill>
                          <a:effectLst/>
                          <a:latin typeface="+mn-lt"/>
                          <a:ea typeface="+mn-ea"/>
                          <a:cs typeface="+mn-cs"/>
                        </a:rPr>
                        <a:t>-Argument/thesis statement</a:t>
                      </a:r>
                    </a:p>
                    <a:p>
                      <a:r>
                        <a:rPr lang="en-GB" sz="1200" kern="1200" dirty="0">
                          <a:solidFill>
                            <a:schemeClr val="tx1"/>
                          </a:solidFill>
                          <a:effectLst/>
                          <a:latin typeface="+mn-lt"/>
                          <a:ea typeface="+mn-ea"/>
                          <a:cs typeface="+mn-cs"/>
                        </a:rPr>
                        <a:t>-Critical readings – different interpretations over    time</a:t>
                      </a:r>
                      <a:endParaRPr lang="en-GB" sz="1200" b="1" dirty="0">
                        <a:latin typeface="+mn-lt"/>
                      </a:endParaRPr>
                    </a:p>
                  </a:txBody>
                  <a:tcPr marL="72009" marR="72009" marT="36005" marB="36005"/>
                </a:tc>
                <a:tc hMerge="1">
                  <a:txBody>
                    <a:bodyPr/>
                    <a:lstStyle/>
                    <a:p>
                      <a:pPr marL="0" lvl="0" indent="0">
                        <a:buFont typeface="+mj-lt"/>
                        <a:buNone/>
                      </a:pPr>
                      <a:endParaRPr lang="en-GB" sz="1200" kern="1200" dirty="0">
                        <a:solidFill>
                          <a:schemeClr val="tx1"/>
                        </a:solidFill>
                        <a:effectLst/>
                        <a:latin typeface="+mn-lt"/>
                        <a:ea typeface="+mn-ea"/>
                        <a:cs typeface="+mn-cs"/>
                      </a:endParaRPr>
                    </a:p>
                  </a:txBody>
                  <a:tcPr marL="72009" marR="72009" marT="36005" marB="36005"/>
                </a:tc>
                <a:tc hMerge="1">
                  <a:txBody>
                    <a:bodyPr/>
                    <a:lstStyle/>
                    <a:p>
                      <a:pPr marL="0" lvl="0" indent="0">
                        <a:buFont typeface="+mj-lt"/>
                        <a:buNone/>
                      </a:pPr>
                      <a:endParaRPr lang="en-GB" sz="1200" b="0" dirty="0"/>
                    </a:p>
                  </a:txBody>
                  <a:tcPr marL="72009" marR="72009" marT="36005" marB="36005"/>
                </a:tc>
                <a:tc gridSpan="2">
                  <a:txBody>
                    <a:bodyPr/>
                    <a:lstStyle/>
                    <a:p>
                      <a:r>
                        <a:rPr lang="en-GB" sz="1200" b="1" kern="1200" dirty="0">
                          <a:solidFill>
                            <a:schemeClr val="tx1"/>
                          </a:solidFill>
                          <a:effectLst/>
                          <a:latin typeface="+mn-lt"/>
                          <a:ea typeface="+mn-ea"/>
                          <a:cs typeface="+mn-cs"/>
                        </a:rPr>
                        <a:t>Component One: Poetry Pre-1900</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Introduction to The Merchant’s prologue and Tale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-Context and background information – AO3</a:t>
                      </a:r>
                    </a:p>
                    <a:p>
                      <a:r>
                        <a:rPr lang="en-GB" sz="1200" kern="1200" dirty="0">
                          <a:solidFill>
                            <a:schemeClr val="tx1"/>
                          </a:solidFill>
                          <a:effectLst/>
                          <a:latin typeface="+mn-lt"/>
                          <a:ea typeface="+mn-ea"/>
                          <a:cs typeface="+mn-cs"/>
                        </a:rPr>
                        <a:t>-Key terms and vocabulary</a:t>
                      </a:r>
                    </a:p>
                    <a:p>
                      <a:r>
                        <a:rPr lang="en-GB" sz="1200" kern="1200" dirty="0">
                          <a:solidFill>
                            <a:schemeClr val="tx1"/>
                          </a:solidFill>
                          <a:effectLst/>
                          <a:latin typeface="+mn-lt"/>
                          <a:ea typeface="+mn-ea"/>
                          <a:cs typeface="+mn-cs"/>
                        </a:rPr>
                        <a:t>-Begin reading through of text</a:t>
                      </a:r>
                    </a:p>
                    <a:p>
                      <a:r>
                        <a:rPr lang="en-GB" sz="1200" kern="1200" dirty="0">
                          <a:solidFill>
                            <a:schemeClr val="tx1"/>
                          </a:solidFill>
                          <a:effectLst/>
                          <a:latin typeface="+mn-lt"/>
                          <a:ea typeface="+mn-ea"/>
                          <a:cs typeface="+mn-cs"/>
                        </a:rPr>
                        <a:t>-Explore the key themes and characters</a:t>
                      </a:r>
                    </a:p>
                    <a:p>
                      <a:r>
                        <a:rPr lang="en-GB" sz="1200" kern="1200" dirty="0">
                          <a:solidFill>
                            <a:schemeClr val="tx1"/>
                          </a:solidFill>
                          <a:effectLst/>
                          <a:latin typeface="+mn-lt"/>
                          <a:ea typeface="+mn-ea"/>
                          <a:cs typeface="+mn-cs"/>
                        </a:rPr>
                        <a:t>Mock preparation: Hamlet Part a and Part b</a:t>
                      </a:r>
                    </a:p>
                    <a:p>
                      <a:r>
                        <a:rPr lang="en-GB" sz="1200" kern="1200" dirty="0">
                          <a:solidFill>
                            <a:schemeClr val="tx1"/>
                          </a:solidFill>
                          <a:effectLst/>
                          <a:latin typeface="+mn-lt"/>
                          <a:ea typeface="+mn-ea"/>
                          <a:cs typeface="+mn-cs"/>
                        </a:rPr>
                        <a:t>Sample questions</a:t>
                      </a:r>
                    </a:p>
                    <a:p>
                      <a:r>
                        <a:rPr lang="en-GB" sz="1200" kern="1200" dirty="0">
                          <a:solidFill>
                            <a:schemeClr val="tx1"/>
                          </a:solidFill>
                          <a:effectLst/>
                          <a:latin typeface="+mn-lt"/>
                          <a:ea typeface="+mn-ea"/>
                          <a:cs typeface="+mn-cs"/>
                        </a:rPr>
                        <a:t>Model answers</a:t>
                      </a:r>
                    </a:p>
                    <a:p>
                      <a:r>
                        <a:rPr lang="en-GB" sz="1200" kern="1200" dirty="0">
                          <a:solidFill>
                            <a:schemeClr val="tx1"/>
                          </a:solidFill>
                          <a:effectLst/>
                          <a:latin typeface="+mn-lt"/>
                          <a:ea typeface="+mn-ea"/>
                          <a:cs typeface="+mn-cs"/>
                        </a:rPr>
                        <a:t>Planned responses from booklet of sample extracts and statement questions</a:t>
                      </a:r>
                    </a:p>
                    <a:p>
                      <a:r>
                        <a:rPr lang="en-GB" sz="1200" kern="1200" dirty="0">
                          <a:solidFill>
                            <a:schemeClr val="tx1"/>
                          </a:solidFill>
                          <a:effectLst/>
                          <a:latin typeface="+mn-lt"/>
                          <a:ea typeface="+mn-ea"/>
                          <a:cs typeface="+mn-cs"/>
                        </a:rPr>
                        <a:t>Application of critical readings</a:t>
                      </a:r>
                      <a:endParaRPr lang="en-GB" sz="1200" b="1" kern="1200" dirty="0">
                        <a:solidFill>
                          <a:schemeClr val="tx1"/>
                        </a:solidFill>
                        <a:effectLst/>
                        <a:latin typeface="+mn-lt"/>
                        <a:ea typeface="+mn-ea"/>
                        <a:cs typeface="+mn-cs"/>
                      </a:endParaRPr>
                    </a:p>
                  </a:txBody>
                  <a:tcPr marL="72009" marR="72009" marT="36005" marB="36005"/>
                </a:tc>
                <a:tc hMerge="1">
                  <a:txBody>
                    <a:bodyPr/>
                    <a:lstStyle/>
                    <a:p>
                      <a:pPr marL="285750" lvl="0" indent="-285750">
                        <a:buFont typeface="Arial" panose="020B0604020202020204" pitchFamily="34" charset="0"/>
                        <a:buChar char="•"/>
                      </a:pPr>
                      <a:endParaRPr lang="en-GB" sz="1200" kern="1200" dirty="0">
                        <a:solidFill>
                          <a:schemeClr val="tx1"/>
                        </a:solidFill>
                        <a:effectLst/>
                        <a:latin typeface="+mn-lt"/>
                        <a:ea typeface="+mn-ea"/>
                        <a:cs typeface="+mn-cs"/>
                      </a:endParaRPr>
                    </a:p>
                  </a:txBody>
                  <a:tcPr marL="72009" marR="72009" marT="36005" marB="36005"/>
                </a:tc>
                <a:tc>
                  <a:txBody>
                    <a:bodyPr/>
                    <a:lstStyle/>
                    <a:p>
                      <a:r>
                        <a:rPr lang="en-GB" sz="1200" b="1" kern="1200" dirty="0">
                          <a:solidFill>
                            <a:schemeClr val="tx1"/>
                          </a:solidFill>
                          <a:effectLst/>
                          <a:latin typeface="+mn-lt"/>
                          <a:ea typeface="+mn-ea"/>
                          <a:cs typeface="+mn-cs"/>
                        </a:rPr>
                        <a:t>Component One: Poetry Pre-1900</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Introduction to The Merchant’s prologue and Tale.</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Mock Exam – Hamlet a and b</a:t>
                      </a:r>
                    </a:p>
                    <a:p>
                      <a:r>
                        <a:rPr lang="en-GB" sz="1200" kern="1200" dirty="0">
                          <a:solidFill>
                            <a:schemeClr val="tx1"/>
                          </a:solidFill>
                          <a:effectLst/>
                          <a:latin typeface="+mn-lt"/>
                          <a:ea typeface="+mn-ea"/>
                          <a:cs typeface="+mn-cs"/>
                        </a:rPr>
                        <a:t>Feedback from Exam</a:t>
                      </a:r>
                    </a:p>
                    <a:p>
                      <a:pPr marL="285750" indent="-285750">
                        <a:buFont typeface="Arial" panose="020B0604020202020204" pitchFamily="34" charset="0"/>
                        <a:buChar char="•"/>
                      </a:pPr>
                      <a:endParaRPr lang="en-GB" sz="1200" b="1" dirty="0">
                        <a:latin typeface="+mn-lt"/>
                      </a:endParaRPr>
                    </a:p>
                  </a:txBody>
                  <a:tcPr marL="72009" marR="72009" marT="36005" marB="36005"/>
                </a:tc>
                <a:extLst>
                  <a:ext uri="{0D108BD9-81ED-4DB2-BD59-A6C34878D82A}">
                    <a16:rowId xmlns:a16="http://schemas.microsoft.com/office/drawing/2014/main" val="2050323022"/>
                  </a:ext>
                </a:extLst>
              </a:tr>
              <a:tr h="3390409">
                <a:tc vMerge="1">
                  <a:txBody>
                    <a:bodyPr/>
                    <a:lstStyle/>
                    <a:p>
                      <a:endParaRPr lang="en-GB" dirty="0"/>
                    </a:p>
                  </a:txBody>
                  <a:tcPr marL="72009" marR="72009" marT="36005" marB="36005" vert="vert270" anchor="ctr"/>
                </a:tc>
                <a:tc>
                  <a:txBody>
                    <a:bodyPr/>
                    <a:lstStyle/>
                    <a:p>
                      <a:r>
                        <a:rPr lang="en-US" sz="1100" b="1" dirty="0">
                          <a:latin typeface="+mn-lt"/>
                        </a:rPr>
                        <a:t>Teacher 3</a:t>
                      </a:r>
                      <a:endParaRPr lang="en-GB" sz="1100" b="1" dirty="0">
                        <a:latin typeface="+mn-lt"/>
                      </a:endParaRPr>
                    </a:p>
                  </a:txBody>
                  <a:tcPr marL="72009" marR="72009" marT="36005" marB="36005" vert="vert270" anchor="ctr"/>
                </a:tc>
                <a:tc gridSpan="2">
                  <a:txBody>
                    <a:bodyPr/>
                    <a:lstStyle/>
                    <a:p>
                      <a:r>
                        <a:rPr lang="en-GB" sz="1200" b="1" kern="1200" dirty="0">
                          <a:solidFill>
                            <a:schemeClr val="tx1"/>
                          </a:solidFill>
                          <a:effectLst/>
                          <a:latin typeface="+mn-lt"/>
                          <a:ea typeface="+mn-ea"/>
                          <a:cs typeface="+mn-cs"/>
                        </a:rPr>
                        <a:t>Component Three: Literature Post 1900</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Introduction to studying Literature and specifically Drama – introduction to key vocabulary, drama as performance, techniques used by playwrights.</a:t>
                      </a:r>
                    </a:p>
                    <a:p>
                      <a:r>
                        <a:rPr lang="en-GB" sz="1200" b="1" kern="1200" dirty="0">
                          <a:solidFill>
                            <a:schemeClr val="tx1"/>
                          </a:solidFill>
                          <a:effectLst/>
                          <a:latin typeface="+mn-lt"/>
                          <a:ea typeface="+mn-ea"/>
                          <a:cs typeface="+mn-cs"/>
                        </a:rPr>
                        <a:t>Introduction to A Streetcar Named Desire (ASND)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-Background and contextual reading</a:t>
                      </a:r>
                    </a:p>
                    <a:p>
                      <a:r>
                        <a:rPr lang="en-GB" sz="1200" kern="1200" dirty="0">
                          <a:solidFill>
                            <a:schemeClr val="tx1"/>
                          </a:solidFill>
                          <a:effectLst/>
                          <a:latin typeface="+mn-lt"/>
                          <a:ea typeface="+mn-ea"/>
                          <a:cs typeface="+mn-cs"/>
                        </a:rPr>
                        <a:t>-Focus on how writers shape meaning – dramatic techniques, stage direction, sound.</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Focus: Exploration of play through character</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Focus: Academic writing</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Responses to thematic and character questions</a:t>
                      </a:r>
                    </a:p>
                    <a:p>
                      <a:endParaRPr lang="en-GB" sz="1200" b="1" dirty="0">
                        <a:latin typeface="+mn-lt"/>
                      </a:endParaRPr>
                    </a:p>
                  </a:txBody>
                  <a:tcPr marL="72009" marR="72009" marT="36005" marB="36005"/>
                </a:tc>
                <a:tc hMerge="1">
                  <a:txBody>
                    <a:bodyPr/>
                    <a:lstStyle/>
                    <a:p>
                      <a:pPr marL="0" lvl="0" indent="0">
                        <a:buFont typeface="+mj-lt"/>
                        <a:buNone/>
                      </a:pPr>
                      <a:endParaRPr lang="en-GB" sz="1200" kern="1200" dirty="0">
                        <a:solidFill>
                          <a:schemeClr val="tx1"/>
                        </a:solidFill>
                        <a:effectLst/>
                        <a:latin typeface="+mn-lt"/>
                        <a:ea typeface="+mn-ea"/>
                        <a:cs typeface="+mn-cs"/>
                      </a:endParaRPr>
                    </a:p>
                  </a:txBody>
                  <a:tcPr marL="72009" marR="72009" marT="36005" marB="36005"/>
                </a:tc>
                <a:tc>
                  <a:txBody>
                    <a:bodyPr/>
                    <a:lstStyle/>
                    <a:p>
                      <a:r>
                        <a:rPr lang="en-GB" sz="1200" b="1" kern="1200" dirty="0">
                          <a:solidFill>
                            <a:schemeClr val="tx1"/>
                          </a:solidFill>
                          <a:effectLst/>
                          <a:latin typeface="+mn-lt"/>
                          <a:ea typeface="+mn-ea"/>
                          <a:cs typeface="+mn-cs"/>
                        </a:rPr>
                        <a:t>Component Three: Literature Post 1900</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All My Sons – Arthur Miller</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-Contextual and background information</a:t>
                      </a:r>
                    </a:p>
                    <a:p>
                      <a:r>
                        <a:rPr lang="en-GB" sz="1200" kern="1200" dirty="0">
                          <a:solidFill>
                            <a:schemeClr val="tx1"/>
                          </a:solidFill>
                          <a:effectLst/>
                          <a:latin typeface="+mn-lt"/>
                          <a:ea typeface="+mn-ea"/>
                          <a:cs typeface="+mn-cs"/>
                        </a:rPr>
                        <a:t>-Read through of the text</a:t>
                      </a:r>
                    </a:p>
                    <a:p>
                      <a:r>
                        <a:rPr lang="en-GB" sz="1200" kern="1200" dirty="0">
                          <a:solidFill>
                            <a:schemeClr val="tx1"/>
                          </a:solidFill>
                          <a:effectLst/>
                          <a:latin typeface="+mn-lt"/>
                          <a:ea typeface="+mn-ea"/>
                          <a:cs typeface="+mn-cs"/>
                        </a:rPr>
                        <a:t>-</a:t>
                      </a:r>
                      <a:r>
                        <a:rPr lang="en-GB" sz="1200" b="1" kern="1200" dirty="0">
                          <a:solidFill>
                            <a:schemeClr val="tx1"/>
                          </a:solidFill>
                          <a:effectLst/>
                          <a:latin typeface="+mn-lt"/>
                          <a:ea typeface="+mn-ea"/>
                          <a:cs typeface="+mn-cs"/>
                        </a:rPr>
                        <a:t>Focus: AO2</a:t>
                      </a:r>
                      <a:r>
                        <a:rPr lang="en-GB" sz="1200" kern="1200" dirty="0">
                          <a:solidFill>
                            <a:schemeClr val="tx1"/>
                          </a:solidFill>
                          <a:effectLst/>
                          <a:latin typeface="+mn-lt"/>
                          <a:ea typeface="+mn-ea"/>
                          <a:cs typeface="+mn-cs"/>
                        </a:rPr>
                        <a:t> close analysis – links made with ASND</a:t>
                      </a:r>
                    </a:p>
                    <a:p>
                      <a:r>
                        <a:rPr lang="en-GB" sz="1200" kern="1200" dirty="0">
                          <a:solidFill>
                            <a:schemeClr val="tx1"/>
                          </a:solidFill>
                          <a:effectLst/>
                          <a:latin typeface="+mn-lt"/>
                          <a:ea typeface="+mn-ea"/>
                          <a:cs typeface="+mn-cs"/>
                        </a:rPr>
                        <a:t>-AO5 – Literary criticism of text – alternative interpretations and reviews</a:t>
                      </a:r>
                    </a:p>
                    <a:p>
                      <a:pPr marL="0" lvl="0" indent="0">
                        <a:buFont typeface="+mj-lt"/>
                        <a:buNone/>
                      </a:pPr>
                      <a:endParaRPr lang="en-GB" sz="1200" b="0" dirty="0">
                        <a:latin typeface="+mn-lt"/>
                      </a:endParaRPr>
                    </a:p>
                  </a:txBody>
                  <a:tcPr marL="72009" marR="72009" marT="36005" marB="36005"/>
                </a:tc>
                <a:tc gridSpan="2">
                  <a:txBody>
                    <a:bodyPr/>
                    <a:lstStyle/>
                    <a:p>
                      <a:r>
                        <a:rPr lang="en-GB" sz="1200" b="1" kern="1200" dirty="0">
                          <a:solidFill>
                            <a:schemeClr val="tx1"/>
                          </a:solidFill>
                          <a:effectLst/>
                          <a:latin typeface="+mn-lt"/>
                          <a:ea typeface="+mn-ea"/>
                          <a:cs typeface="+mn-cs"/>
                        </a:rPr>
                        <a:t>Component Three: Literature Post 1900</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Introduction to a selection of poetry</a:t>
                      </a:r>
                    </a:p>
                    <a:p>
                      <a:r>
                        <a:rPr lang="en-GB" sz="1200" kern="1200" dirty="0">
                          <a:solidFill>
                            <a:schemeClr val="tx1"/>
                          </a:solidFill>
                          <a:effectLst/>
                          <a:latin typeface="+mn-lt"/>
                          <a:ea typeface="+mn-ea"/>
                          <a:cs typeface="+mn-cs"/>
                        </a:rPr>
                        <a:t>Booklet: </a:t>
                      </a:r>
                    </a:p>
                    <a:p>
                      <a:r>
                        <a:rPr lang="en-GB" sz="1200" kern="1200" dirty="0">
                          <a:solidFill>
                            <a:schemeClr val="tx1"/>
                          </a:solidFill>
                          <a:effectLst/>
                          <a:latin typeface="+mn-lt"/>
                          <a:ea typeface="+mn-ea"/>
                          <a:cs typeface="+mn-cs"/>
                        </a:rPr>
                        <a:t>-Owen, Heaney, Armitage, </a:t>
                      </a:r>
                      <a:r>
                        <a:rPr lang="en-GB" sz="1200" kern="1200" dirty="0" err="1">
                          <a:solidFill>
                            <a:schemeClr val="tx1"/>
                          </a:solidFill>
                          <a:effectLst/>
                          <a:latin typeface="+mn-lt"/>
                          <a:ea typeface="+mn-ea"/>
                          <a:cs typeface="+mn-cs"/>
                        </a:rPr>
                        <a:t>Dharker</a:t>
                      </a:r>
                      <a:r>
                        <a:rPr lang="en-GB" sz="1200" kern="1200" dirty="0">
                          <a:solidFill>
                            <a:schemeClr val="tx1"/>
                          </a:solidFill>
                          <a:effectLst/>
                          <a:latin typeface="+mn-lt"/>
                          <a:ea typeface="+mn-ea"/>
                          <a:cs typeface="+mn-cs"/>
                        </a:rPr>
                        <a:t>, Clark</a:t>
                      </a:r>
                    </a:p>
                    <a:p>
                      <a:r>
                        <a:rPr lang="en-GB" sz="1200" kern="1200" dirty="0">
                          <a:solidFill>
                            <a:schemeClr val="tx1"/>
                          </a:solidFill>
                          <a:effectLst/>
                          <a:latin typeface="+mn-lt"/>
                          <a:ea typeface="+mn-ea"/>
                          <a:cs typeface="+mn-cs"/>
                        </a:rPr>
                        <a:t>-Key skills and vocabulary needed </a:t>
                      </a:r>
                    </a:p>
                    <a:p>
                      <a:r>
                        <a:rPr lang="en-GB" sz="1200" kern="1200" dirty="0">
                          <a:solidFill>
                            <a:schemeClr val="tx1"/>
                          </a:solidFill>
                          <a:effectLst/>
                          <a:latin typeface="+mn-lt"/>
                          <a:ea typeface="+mn-ea"/>
                          <a:cs typeface="+mn-cs"/>
                        </a:rPr>
                        <a:t>Focus: A02 </a:t>
                      </a:r>
                    </a:p>
                    <a:p>
                      <a:r>
                        <a:rPr lang="en-GB" sz="1200" kern="1200" dirty="0">
                          <a:solidFill>
                            <a:schemeClr val="tx1"/>
                          </a:solidFill>
                          <a:effectLst/>
                          <a:latin typeface="+mn-lt"/>
                          <a:ea typeface="+mn-ea"/>
                          <a:cs typeface="+mn-cs"/>
                        </a:rPr>
                        <a:t>-Focus: Language/structure/form</a:t>
                      </a:r>
                    </a:p>
                    <a:p>
                      <a:r>
                        <a:rPr lang="en-GB" sz="1200" kern="1200" dirty="0">
                          <a:solidFill>
                            <a:schemeClr val="tx1"/>
                          </a:solidFill>
                          <a:effectLst/>
                          <a:latin typeface="+mn-lt"/>
                          <a:ea typeface="+mn-ea"/>
                          <a:cs typeface="+mn-cs"/>
                        </a:rPr>
                        <a:t>-Poetic devices</a:t>
                      </a:r>
                    </a:p>
                    <a:p>
                      <a:r>
                        <a:rPr lang="en-GB" sz="1200" kern="1200" dirty="0">
                          <a:solidFill>
                            <a:schemeClr val="tx1"/>
                          </a:solidFill>
                          <a:effectLst/>
                          <a:latin typeface="+mn-lt"/>
                          <a:ea typeface="+mn-ea"/>
                          <a:cs typeface="+mn-cs"/>
                        </a:rPr>
                        <a:t>-Owen / Heaney documentary</a:t>
                      </a:r>
                      <a:endParaRPr lang="en-GB" sz="1200" b="1" kern="1200" dirty="0">
                        <a:solidFill>
                          <a:schemeClr val="tx1"/>
                        </a:solidFill>
                        <a:effectLst/>
                        <a:latin typeface="+mn-lt"/>
                        <a:ea typeface="+mn-ea"/>
                        <a:cs typeface="+mn-cs"/>
                      </a:endParaRPr>
                    </a:p>
                  </a:txBody>
                  <a:tcPr marL="72009" marR="72009" marT="36005" marB="36005"/>
                </a:tc>
                <a:tc hMerge="1">
                  <a:txBody>
                    <a:bodyPr/>
                    <a:lstStyle/>
                    <a:p>
                      <a:pPr marL="285750" lvl="0" indent="-285750">
                        <a:buFont typeface="Arial" panose="020B0604020202020204" pitchFamily="34" charset="0"/>
                        <a:buChar char="•"/>
                      </a:pPr>
                      <a:endParaRPr lang="en-GB" sz="1200" kern="1200" dirty="0">
                        <a:solidFill>
                          <a:schemeClr val="tx1"/>
                        </a:solidFill>
                        <a:effectLst/>
                        <a:latin typeface="+mn-lt"/>
                        <a:ea typeface="+mn-ea"/>
                        <a:cs typeface="+mn-cs"/>
                      </a:endParaRPr>
                    </a:p>
                  </a:txBody>
                  <a:tcPr marL="72009" marR="72009" marT="36005" marB="36005"/>
                </a:tc>
                <a:tc>
                  <a:txBody>
                    <a:bodyPr/>
                    <a:lstStyle/>
                    <a:p>
                      <a:r>
                        <a:rPr lang="en-GB" sz="1200" b="1" kern="1200" dirty="0">
                          <a:solidFill>
                            <a:schemeClr val="tx1"/>
                          </a:solidFill>
                          <a:effectLst/>
                          <a:latin typeface="+mn-lt"/>
                          <a:ea typeface="+mn-ea"/>
                          <a:cs typeface="+mn-cs"/>
                        </a:rPr>
                        <a:t>Component Three: Literature Post 1900</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Focus: NEA requirements. The focus on Coursework ONE and Coursework Two</a:t>
                      </a:r>
                    </a:p>
                    <a:p>
                      <a:r>
                        <a:rPr lang="en-GB" sz="1200" kern="1200" dirty="0">
                          <a:solidFill>
                            <a:schemeClr val="tx1"/>
                          </a:solidFill>
                          <a:effectLst/>
                          <a:latin typeface="+mn-lt"/>
                          <a:ea typeface="+mn-ea"/>
                          <a:cs typeface="+mn-cs"/>
                        </a:rPr>
                        <a:t>Work way through the poetry booklet</a:t>
                      </a:r>
                      <a:endParaRPr lang="en-GB" sz="1200" b="1" dirty="0">
                        <a:latin typeface="+mn-lt"/>
                      </a:endParaRPr>
                    </a:p>
                  </a:txBody>
                  <a:tcPr marL="72009" marR="72009" marT="36005" marB="36005"/>
                </a:tc>
                <a:extLst>
                  <a:ext uri="{0D108BD9-81ED-4DB2-BD59-A6C34878D82A}">
                    <a16:rowId xmlns:a16="http://schemas.microsoft.com/office/drawing/2014/main" val="662195461"/>
                  </a:ext>
                </a:extLst>
              </a:tr>
              <a:tr h="2634850">
                <a:tc vMerge="1">
                  <a:txBody>
                    <a:bodyPr/>
                    <a:lstStyle/>
                    <a:p>
                      <a:endParaRPr lang="en-GB" dirty="0"/>
                    </a:p>
                  </a:txBody>
                  <a:tcPr marL="72009" marR="72009" marT="36005" marB="36005" vert="vert270" anchor="ctr"/>
                </a:tc>
                <a:tc>
                  <a:txBody>
                    <a:bodyPr/>
                    <a:lstStyle/>
                    <a:p>
                      <a:r>
                        <a:rPr lang="en-US" sz="1100" b="1" dirty="0">
                          <a:latin typeface="+mn-lt"/>
                        </a:rPr>
                        <a:t>Assessment and homework</a:t>
                      </a:r>
                      <a:endParaRPr lang="en-GB" sz="1100" b="1" dirty="0">
                        <a:latin typeface="+mn-lt"/>
                      </a:endParaRPr>
                    </a:p>
                  </a:txBody>
                  <a:tcPr marL="72009" marR="72009" marT="36005" marB="36005" vert="vert270" anchor="ctr"/>
                </a:tc>
                <a:tc>
                  <a:txBody>
                    <a:bodyPr/>
                    <a:lstStyle/>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Reading texts:</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1984</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Short stories selection</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Learning key vocabulary for drama, revenge tragedy</a:t>
                      </a:r>
                      <a:endParaRPr lang="en-GB" sz="1200" dirty="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000000"/>
                          </a:solidFill>
                          <a:effectLst/>
                          <a:latin typeface="+mn-lt"/>
                          <a:ea typeface="Calibri" panose="020F0502020204030204" pitchFamily="34" charset="0"/>
                          <a:cs typeface="Times New Roman" panose="02020603050405020304" pitchFamily="18" charset="0"/>
                        </a:rPr>
                        <a:t>Baseline testing in all units – small extract work</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dirty="0">
                          <a:solidFill>
                            <a:srgbClr val="000000"/>
                          </a:solidFill>
                          <a:effectLst/>
                          <a:latin typeface="+mn-lt"/>
                          <a:ea typeface="Calibri" panose="020F0502020204030204" pitchFamily="34" charset="0"/>
                          <a:cs typeface="Times New Roman" panose="02020603050405020304" pitchFamily="18" charset="0"/>
                        </a:rPr>
                        <a:t>First assessments linked to exam style questions across all units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GB" sz="1200" b="1" kern="1200" dirty="0">
                          <a:solidFill>
                            <a:schemeClr val="tx1"/>
                          </a:solidFill>
                          <a:effectLst/>
                          <a:latin typeface="+mn-lt"/>
                          <a:ea typeface="+mn-ea"/>
                          <a:cs typeface="+mn-cs"/>
                        </a:rPr>
                        <a:t>Independent reading:</a:t>
                      </a:r>
                      <a:r>
                        <a:rPr lang="en-GB" sz="1200" kern="1200" dirty="0">
                          <a:solidFill>
                            <a:schemeClr val="tx1"/>
                          </a:solidFill>
                          <a:effectLst/>
                          <a:latin typeface="+mn-lt"/>
                          <a:ea typeface="+mn-ea"/>
                          <a:cs typeface="+mn-cs"/>
                        </a:rPr>
                        <a:t> Any drama of their choice</a:t>
                      </a:r>
                    </a:p>
                    <a:p>
                      <a:r>
                        <a:rPr lang="en-GB" sz="1200" kern="1200" dirty="0">
                          <a:solidFill>
                            <a:schemeClr val="tx1"/>
                          </a:solidFill>
                          <a:effectLst/>
                          <a:latin typeface="+mn-lt"/>
                          <a:ea typeface="+mn-ea"/>
                          <a:cs typeface="+mn-cs"/>
                        </a:rPr>
                        <a:t>Critical essays for 1984</a:t>
                      </a:r>
                    </a:p>
                    <a:p>
                      <a:r>
                        <a:rPr lang="en-GB" sz="1200" kern="1200" dirty="0">
                          <a:solidFill>
                            <a:schemeClr val="tx1"/>
                          </a:solidFill>
                          <a:effectLst/>
                          <a:latin typeface="+mn-lt"/>
                          <a:ea typeface="+mn-ea"/>
                          <a:cs typeface="+mn-cs"/>
                        </a:rPr>
                        <a:t>Literary criticism for Hamlet</a:t>
                      </a:r>
                    </a:p>
                    <a:p>
                      <a:r>
                        <a:rPr lang="en-GB" sz="1200" kern="1200" dirty="0">
                          <a:solidFill>
                            <a:schemeClr val="tx1"/>
                          </a:solidFill>
                          <a:effectLst/>
                          <a:latin typeface="+mn-lt"/>
                          <a:ea typeface="+mn-ea"/>
                          <a:cs typeface="+mn-cs"/>
                        </a:rPr>
                        <a:t>Watching alternative performances</a:t>
                      </a:r>
                      <a:endParaRPr lang="en-GB" sz="1200" b="0" dirty="0">
                        <a:latin typeface="+mn-lt"/>
                      </a:endParaRPr>
                    </a:p>
                  </a:txBody>
                  <a:tcPr marL="72009" marR="72009" marT="36005" marB="36005"/>
                </a:tc>
                <a:tc gridSpan="2">
                  <a:txBody>
                    <a:bodyPr/>
                    <a:lstStyle/>
                    <a:p>
                      <a:r>
                        <a:rPr lang="en-GB" sz="1200" b="1" kern="1200" dirty="0">
                          <a:solidFill>
                            <a:schemeClr val="tx1"/>
                          </a:solidFill>
                          <a:effectLst/>
                          <a:latin typeface="+mn-lt"/>
                          <a:ea typeface="+mn-ea"/>
                          <a:cs typeface="+mn-cs"/>
                        </a:rPr>
                        <a:t>Written assessments across all exam units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Explore own poet’s writing</a:t>
                      </a:r>
                    </a:p>
                    <a:p>
                      <a:r>
                        <a:rPr lang="en-GB" sz="1200" kern="1200" dirty="0">
                          <a:solidFill>
                            <a:schemeClr val="tx1"/>
                          </a:solidFill>
                          <a:effectLst/>
                          <a:latin typeface="+mn-lt"/>
                          <a:ea typeface="+mn-ea"/>
                          <a:cs typeface="+mn-cs"/>
                        </a:rPr>
                        <a:t>Reading of Atonement</a:t>
                      </a:r>
                      <a:endParaRPr lang="en-GB" sz="1200" b="1" kern="1200" dirty="0">
                        <a:solidFill>
                          <a:schemeClr val="tx1"/>
                        </a:solidFill>
                        <a:effectLst/>
                        <a:latin typeface="+mn-lt"/>
                        <a:ea typeface="+mn-ea"/>
                        <a:cs typeface="+mn-cs"/>
                      </a:endParaRPr>
                    </a:p>
                  </a:txBody>
                  <a:tcPr marL="72009" marR="72009" marT="36005" marB="36005"/>
                </a:tc>
                <a:tc hMerge="1">
                  <a:txBody>
                    <a:bodyPr/>
                    <a:lstStyle/>
                    <a:p>
                      <a:pPr marL="285750" lvl="0" indent="-285750">
                        <a:buFont typeface="Arial" panose="020B0604020202020204" pitchFamily="34" charset="0"/>
                        <a:buChar char="•"/>
                      </a:pPr>
                      <a:endParaRPr lang="en-GB" sz="1200" kern="1200" dirty="0">
                        <a:solidFill>
                          <a:schemeClr val="tx1"/>
                        </a:solidFill>
                        <a:effectLst/>
                        <a:latin typeface="+mn-lt"/>
                        <a:ea typeface="+mn-ea"/>
                        <a:cs typeface="+mn-cs"/>
                      </a:endParaRPr>
                    </a:p>
                  </a:txBody>
                  <a:tcPr marL="72009" marR="72009" marT="36005" marB="36005"/>
                </a:tc>
                <a:tc>
                  <a:txBody>
                    <a:bodyPr/>
                    <a:lstStyle/>
                    <a:p>
                      <a:r>
                        <a:rPr lang="en-GB" sz="1200" b="1" kern="1200" dirty="0">
                          <a:solidFill>
                            <a:schemeClr val="tx1"/>
                          </a:solidFill>
                          <a:effectLst/>
                          <a:latin typeface="+mn-lt"/>
                          <a:ea typeface="+mn-ea"/>
                          <a:cs typeface="+mn-cs"/>
                        </a:rPr>
                        <a:t>Independent Study: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Draft coursework</a:t>
                      </a:r>
                    </a:p>
                    <a:p>
                      <a:r>
                        <a:rPr lang="en-GB" sz="1200" kern="1200" dirty="0">
                          <a:solidFill>
                            <a:schemeClr val="tx1"/>
                          </a:solidFill>
                          <a:effectLst/>
                          <a:latin typeface="+mn-lt"/>
                          <a:ea typeface="+mn-ea"/>
                          <a:cs typeface="+mn-cs"/>
                        </a:rPr>
                        <a:t>Reading of The Handmaid’s Tale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Reading of Atonement</a:t>
                      </a:r>
                      <a:endParaRPr lang="en-GB" sz="1200" b="1" dirty="0">
                        <a:latin typeface="+mn-lt"/>
                      </a:endParaRPr>
                    </a:p>
                  </a:txBody>
                  <a:tcPr marL="72009" marR="72009" marT="36005" marB="36005"/>
                </a:tc>
                <a:extLst>
                  <a:ext uri="{0D108BD9-81ED-4DB2-BD59-A6C34878D82A}">
                    <a16:rowId xmlns:a16="http://schemas.microsoft.com/office/drawing/2014/main" val="195943726"/>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130762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921269194"/>
              </p:ext>
            </p:extLst>
          </p:nvPr>
        </p:nvGraphicFramePr>
        <p:xfrm>
          <a:off x="0" y="524898"/>
          <a:ext cx="9601196" cy="12276703"/>
        </p:xfrm>
        <a:graphic>
          <a:graphicData uri="http://schemas.openxmlformats.org/drawingml/2006/table">
            <a:tbl>
              <a:tblPr firstRow="1" bandRow="1">
                <a:tableStyleId>{5940675A-B579-460E-94D1-54222C63F5DA}</a:tableStyleId>
              </a:tblPr>
              <a:tblGrid>
                <a:gridCol w="396529">
                  <a:extLst>
                    <a:ext uri="{9D8B030D-6E8A-4147-A177-3AD203B41FA5}">
                      <a16:colId xmlns:a16="http://schemas.microsoft.com/office/drawing/2014/main" val="1323354650"/>
                    </a:ext>
                  </a:extLst>
                </a:gridCol>
                <a:gridCol w="396529">
                  <a:extLst>
                    <a:ext uri="{9D8B030D-6E8A-4147-A177-3AD203B41FA5}">
                      <a16:colId xmlns:a16="http://schemas.microsoft.com/office/drawing/2014/main" val="229629103"/>
                    </a:ext>
                  </a:extLst>
                </a:gridCol>
                <a:gridCol w="1468023">
                  <a:extLst>
                    <a:ext uri="{9D8B030D-6E8A-4147-A177-3AD203B41FA5}">
                      <a16:colId xmlns:a16="http://schemas.microsoft.com/office/drawing/2014/main" val="2268397797"/>
                    </a:ext>
                  </a:extLst>
                </a:gridCol>
                <a:gridCol w="1468023">
                  <a:extLst>
                    <a:ext uri="{9D8B030D-6E8A-4147-A177-3AD203B41FA5}">
                      <a16:colId xmlns:a16="http://schemas.microsoft.com/office/drawing/2014/main" val="1411940593"/>
                    </a:ext>
                  </a:extLst>
                </a:gridCol>
                <a:gridCol w="1468023">
                  <a:extLst>
                    <a:ext uri="{9D8B030D-6E8A-4147-A177-3AD203B41FA5}">
                      <a16:colId xmlns:a16="http://schemas.microsoft.com/office/drawing/2014/main" val="415188477"/>
                    </a:ext>
                  </a:extLst>
                </a:gridCol>
                <a:gridCol w="1468023">
                  <a:extLst>
                    <a:ext uri="{9D8B030D-6E8A-4147-A177-3AD203B41FA5}">
                      <a16:colId xmlns:a16="http://schemas.microsoft.com/office/drawing/2014/main" val="2116589672"/>
                    </a:ext>
                  </a:extLst>
                </a:gridCol>
                <a:gridCol w="1468023">
                  <a:extLst>
                    <a:ext uri="{9D8B030D-6E8A-4147-A177-3AD203B41FA5}">
                      <a16:colId xmlns:a16="http://schemas.microsoft.com/office/drawing/2014/main" val="1988259304"/>
                    </a:ext>
                  </a:extLst>
                </a:gridCol>
                <a:gridCol w="1468023">
                  <a:extLst>
                    <a:ext uri="{9D8B030D-6E8A-4147-A177-3AD203B41FA5}">
                      <a16:colId xmlns:a16="http://schemas.microsoft.com/office/drawing/2014/main" val="2065259818"/>
                    </a:ext>
                  </a:extLst>
                </a:gridCol>
              </a:tblGrid>
              <a:tr h="416869">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1115078">
                <a:tc rowSpan="4">
                  <a:txBody>
                    <a:bodyPr/>
                    <a:lstStyle/>
                    <a:p>
                      <a:pPr algn="ctr"/>
                      <a:r>
                        <a:rPr lang="en-GB" sz="2200" dirty="0"/>
                        <a:t>English Language and Literature</a:t>
                      </a:r>
                    </a:p>
                  </a:txBody>
                  <a:tcPr marL="72009" marR="72009" marT="36005" marB="36005" vert="vert270" anchor="ctr"/>
                </a:tc>
                <a:tc rowSpan="2">
                  <a:txBody>
                    <a:bodyPr/>
                    <a:lstStyle/>
                    <a:p>
                      <a:r>
                        <a:rPr lang="en-GB" sz="900" b="1" dirty="0"/>
                        <a:t>Teacher 1</a:t>
                      </a:r>
                    </a:p>
                  </a:txBody>
                  <a:tcPr marL="72009" marR="72009" marT="36005" marB="36005" vert="vert270" anchor="ctr"/>
                </a:tc>
                <a:tc gridSpan="2">
                  <a:txBody>
                    <a:bodyPr/>
                    <a:lstStyle/>
                    <a:p>
                      <a:pPr algn="l">
                        <a:lnSpc>
                          <a:spcPct val="100000"/>
                        </a:lnSpc>
                        <a:spcAft>
                          <a:spcPts val="0"/>
                        </a:spcAft>
                      </a:pPr>
                      <a:r>
                        <a:rPr lang="en-GB" sz="1200" dirty="0">
                          <a:effectLst/>
                        </a:rPr>
                        <a:t>Paper One: Telling Stories – Paris</a:t>
                      </a:r>
                    </a:p>
                    <a:p>
                      <a:pPr algn="l">
                        <a:lnSpc>
                          <a:spcPct val="100000"/>
                        </a:lnSpc>
                        <a:spcAft>
                          <a:spcPts val="0"/>
                        </a:spcAft>
                      </a:pPr>
                      <a:r>
                        <a:rPr lang="en-GB" sz="1200" dirty="0">
                          <a:effectLst/>
                        </a:rPr>
                        <a:t>(Remembered Stories)</a:t>
                      </a:r>
                    </a:p>
                    <a:p>
                      <a:pPr algn="l">
                        <a:lnSpc>
                          <a:spcPct val="100000"/>
                        </a:lnSpc>
                        <a:spcAft>
                          <a:spcPts val="0"/>
                        </a:spcAft>
                      </a:pPr>
                      <a:r>
                        <a:rPr lang="en-GB" sz="1200" dirty="0">
                          <a:effectLst/>
                        </a:rPr>
                        <a:t>-Introduction to Linguistics</a:t>
                      </a:r>
                    </a:p>
                    <a:p>
                      <a:pPr algn="l">
                        <a:lnSpc>
                          <a:spcPct val="100000"/>
                        </a:lnSpc>
                        <a:spcAft>
                          <a:spcPts val="0"/>
                        </a:spcAft>
                      </a:pPr>
                      <a:r>
                        <a:rPr lang="en-GB" sz="1200" dirty="0">
                          <a:effectLst/>
                        </a:rPr>
                        <a:t>-Spoken Language/Linguistic Theory</a:t>
                      </a:r>
                    </a:p>
                    <a:p>
                      <a:pPr algn="l">
                        <a:lnSpc>
                          <a:spcPct val="100000"/>
                        </a:lnSpc>
                        <a:spcAft>
                          <a:spcPts val="0"/>
                        </a:spcAft>
                      </a:pPr>
                      <a:r>
                        <a:rPr lang="en-GB" sz="1200" dirty="0">
                          <a:effectLst/>
                        </a:rPr>
                        <a:t>-Language Analysis</a:t>
                      </a:r>
                    </a:p>
                  </a:txBody>
                  <a:tcPr marL="58959" marR="58959" marT="0" marB="0"/>
                </a:tc>
                <a:tc hMerge="1">
                  <a:txBody>
                    <a:bodyPr/>
                    <a:lstStyle/>
                    <a:p>
                      <a:pPr algn="ctr">
                        <a:lnSpc>
                          <a:spcPct val="107000"/>
                        </a:lnSpc>
                        <a:spcAft>
                          <a:spcPts val="800"/>
                        </a:spcAft>
                      </a:pPr>
                      <a:endParaRPr lang="en-GB" sz="900" dirty="0">
                        <a:effectLst/>
                        <a:highlight>
                          <a:srgbClr val="E2EFD9"/>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0000"/>
                        </a:lnSpc>
                        <a:spcAft>
                          <a:spcPts val="0"/>
                        </a:spcAft>
                      </a:pPr>
                      <a:r>
                        <a:rPr lang="en-GB" sz="1200" dirty="0">
                          <a:effectLst/>
                        </a:rPr>
                        <a:t>Paper Two: Exploring Conflict –</a:t>
                      </a:r>
                    </a:p>
                    <a:p>
                      <a:pPr algn="l">
                        <a:lnSpc>
                          <a:spcPct val="100000"/>
                        </a:lnSpc>
                        <a:spcAft>
                          <a:spcPts val="0"/>
                        </a:spcAft>
                      </a:pPr>
                      <a:r>
                        <a:rPr lang="en-GB" sz="1200" dirty="0">
                          <a:effectLst/>
                        </a:rPr>
                        <a:t>Dramatic Encounters</a:t>
                      </a:r>
                    </a:p>
                    <a:p>
                      <a:pPr algn="l">
                        <a:lnSpc>
                          <a:spcPct val="100000"/>
                        </a:lnSpc>
                        <a:spcAft>
                          <a:spcPts val="0"/>
                        </a:spcAft>
                      </a:pPr>
                      <a:r>
                        <a:rPr lang="en-GB" sz="1200" dirty="0">
                          <a:effectLst/>
                        </a:rPr>
                        <a:t>Text: All My Sons – Arthur Miller</a:t>
                      </a:r>
                    </a:p>
                    <a:p>
                      <a:pPr algn="l">
                        <a:lnSpc>
                          <a:spcPct val="100000"/>
                        </a:lnSpc>
                        <a:spcAft>
                          <a:spcPts val="0"/>
                        </a:spcAft>
                      </a:pPr>
                      <a:r>
                        <a:rPr lang="en-GB" sz="1200" dirty="0">
                          <a:effectLst/>
                        </a:rPr>
                        <a:t>-Exam skills</a:t>
                      </a:r>
                    </a:p>
                    <a:p>
                      <a:pPr algn="l">
                        <a:lnSpc>
                          <a:spcPct val="100000"/>
                        </a:lnSpc>
                        <a:spcAft>
                          <a:spcPts val="0"/>
                        </a:spcAft>
                      </a:pPr>
                      <a:r>
                        <a:rPr lang="en-GB" sz="1200" dirty="0">
                          <a:effectLst/>
                        </a:rPr>
                        <a:t>-Literary critical views and interpretation</a:t>
                      </a:r>
                    </a:p>
                    <a:p>
                      <a:pPr algn="l">
                        <a:lnSpc>
                          <a:spcPct val="100000"/>
                        </a:lnSpc>
                        <a:spcAft>
                          <a:spcPts val="0"/>
                        </a:spcAft>
                      </a:pPr>
                      <a:r>
                        <a:rPr lang="en-GB" sz="1200" dirty="0">
                          <a:effectLst/>
                        </a:rPr>
                        <a:t>-Approaches to the exam question</a:t>
                      </a:r>
                    </a:p>
                  </a:txBody>
                  <a:tcPr marL="58959" marR="58959" marT="0" marB="0"/>
                </a:tc>
                <a:tc hMerge="1">
                  <a:txBody>
                    <a:bodyPr/>
                    <a:lstStyle/>
                    <a:p>
                      <a:pPr algn="ctr">
                        <a:lnSpc>
                          <a:spcPct val="107000"/>
                        </a:lnSpc>
                        <a:spcAft>
                          <a:spcPts val="800"/>
                        </a:spcAft>
                      </a:pPr>
                      <a:endParaRPr lang="en-GB" sz="900" dirty="0">
                        <a:effectLst/>
                        <a:highlight>
                          <a:srgbClr val="E2EFD9"/>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0000"/>
                        </a:lnSpc>
                        <a:spcAft>
                          <a:spcPts val="0"/>
                        </a:spcAft>
                      </a:pPr>
                      <a:r>
                        <a:rPr lang="en-GB" sz="1200" dirty="0">
                          <a:effectLst/>
                        </a:rPr>
                        <a:t>Paper Two: Exploring Conflict –</a:t>
                      </a:r>
                    </a:p>
                    <a:p>
                      <a:pPr algn="l">
                        <a:lnSpc>
                          <a:spcPct val="100000"/>
                        </a:lnSpc>
                        <a:spcAft>
                          <a:spcPts val="0"/>
                        </a:spcAft>
                      </a:pPr>
                      <a:r>
                        <a:rPr lang="en-GB" sz="1200" dirty="0">
                          <a:effectLst/>
                        </a:rPr>
                        <a:t>Writing About Society</a:t>
                      </a:r>
                    </a:p>
                    <a:p>
                      <a:pPr algn="l">
                        <a:lnSpc>
                          <a:spcPct val="100000"/>
                        </a:lnSpc>
                        <a:spcAft>
                          <a:spcPts val="0"/>
                        </a:spcAft>
                      </a:pPr>
                      <a:r>
                        <a:rPr lang="en-GB" sz="1200" dirty="0">
                          <a:effectLst/>
                        </a:rPr>
                        <a:t> </a:t>
                      </a:r>
                    </a:p>
                    <a:p>
                      <a:pPr algn="l">
                        <a:lnSpc>
                          <a:spcPct val="100000"/>
                        </a:lnSpc>
                        <a:spcAft>
                          <a:spcPts val="0"/>
                        </a:spcAft>
                      </a:pPr>
                      <a:r>
                        <a:rPr lang="en-GB" sz="1200" dirty="0">
                          <a:effectLst/>
                        </a:rPr>
                        <a:t>Text: The Great Gatsby - F. Scott Fitzgerald</a:t>
                      </a:r>
                    </a:p>
                  </a:txBody>
                  <a:tcPr marL="58959" marR="58959" marT="0" marB="0"/>
                </a:tc>
                <a:tc hMerge="1">
                  <a:txBody>
                    <a:bodyPr/>
                    <a:lstStyle/>
                    <a:p>
                      <a:pPr algn="ctr">
                        <a:lnSpc>
                          <a:spcPct val="107000"/>
                        </a:lnSpc>
                        <a:spcAft>
                          <a:spcPts val="800"/>
                        </a:spcAft>
                      </a:pPr>
                      <a:endParaRPr lang="en-GB" sz="900" dirty="0">
                        <a:effectLst/>
                        <a:highlight>
                          <a:srgbClr val="E2EFD9"/>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extLst>
                  <a:ext uri="{0D108BD9-81ED-4DB2-BD59-A6C34878D82A}">
                    <a16:rowId xmlns:a16="http://schemas.microsoft.com/office/drawing/2014/main" val="2497711377"/>
                  </a:ext>
                </a:extLst>
              </a:tr>
              <a:tr h="2044309">
                <a:tc vMerge="1">
                  <a:txBody>
                    <a:bodyPr/>
                    <a:lstStyle/>
                    <a:p>
                      <a:endParaRPr lang="en-GB" dirty="0"/>
                    </a:p>
                  </a:txBody>
                  <a:tcPr/>
                </a:tc>
                <a:tc vMerge="1">
                  <a:txBody>
                    <a:bodyPr/>
                    <a:lstStyle/>
                    <a:p>
                      <a:endParaRPr dirty="0"/>
                    </a:p>
                  </a:txBody>
                  <a:tcPr marL="72009" marR="72009" marT="36005" marB="36005" vert="vert270"/>
                </a:tc>
                <a:tc gridSpan="2">
                  <a:txBody>
                    <a:bodyPr/>
                    <a:lstStyle/>
                    <a:p>
                      <a:pPr algn="l">
                        <a:lnSpc>
                          <a:spcPct val="100000"/>
                        </a:lnSpc>
                        <a:spcAft>
                          <a:spcPts val="0"/>
                        </a:spcAft>
                      </a:pPr>
                      <a:r>
                        <a:rPr lang="en-GB" sz="1200" dirty="0">
                          <a:effectLst/>
                        </a:rPr>
                        <a:t>Paper Two: Exploring Conflict – </a:t>
                      </a:r>
                    </a:p>
                    <a:p>
                      <a:pPr algn="l">
                        <a:lnSpc>
                          <a:spcPct val="100000"/>
                        </a:lnSpc>
                        <a:spcAft>
                          <a:spcPts val="0"/>
                        </a:spcAft>
                      </a:pPr>
                      <a:r>
                        <a:rPr lang="en-GB" sz="1200" dirty="0">
                          <a:effectLst/>
                        </a:rPr>
                        <a:t>Dramatic Encounters</a:t>
                      </a:r>
                    </a:p>
                    <a:p>
                      <a:pPr algn="l">
                        <a:lnSpc>
                          <a:spcPct val="100000"/>
                        </a:lnSpc>
                        <a:spcAft>
                          <a:spcPts val="0"/>
                        </a:spcAft>
                      </a:pPr>
                      <a:r>
                        <a:rPr lang="en-GB" sz="1200" dirty="0">
                          <a:effectLst/>
                        </a:rPr>
                        <a:t>All My Sons – Arthur Miller</a:t>
                      </a:r>
                    </a:p>
                    <a:p>
                      <a:pPr algn="l">
                        <a:lnSpc>
                          <a:spcPct val="100000"/>
                        </a:lnSpc>
                        <a:spcAft>
                          <a:spcPts val="0"/>
                        </a:spcAft>
                      </a:pPr>
                      <a:r>
                        <a:rPr lang="en-GB" sz="1200" dirty="0">
                          <a:effectLst/>
                        </a:rPr>
                        <a:t>-Introduction to conventions of tragedy / 20th Century realism and Dramatic Conventions</a:t>
                      </a:r>
                    </a:p>
                    <a:p>
                      <a:pPr algn="l">
                        <a:lnSpc>
                          <a:spcPct val="100000"/>
                        </a:lnSpc>
                        <a:spcAft>
                          <a:spcPts val="0"/>
                        </a:spcAft>
                      </a:pPr>
                      <a:r>
                        <a:rPr lang="en-GB" sz="1200" dirty="0">
                          <a:effectLst/>
                        </a:rPr>
                        <a:t>-A03 Context – American Dream and WW2 America</a:t>
                      </a:r>
                    </a:p>
                  </a:txBody>
                  <a:tcPr marL="58959" marR="58959" marT="0" marB="0"/>
                </a:tc>
                <a:tc hMerge="1">
                  <a:txBody>
                    <a:bodyPr/>
                    <a:lstStyle/>
                    <a:p>
                      <a:pPr algn="ctr">
                        <a:lnSpc>
                          <a:spcPct val="107000"/>
                        </a:lnSpc>
                        <a:spcAft>
                          <a:spcPts val="800"/>
                        </a:spcAft>
                      </a:pPr>
                      <a:endParaRPr lang="en-GB" sz="900" dirty="0">
                        <a:effectLst/>
                        <a:highlight>
                          <a:srgbClr val="E2EFD9"/>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0000"/>
                        </a:lnSpc>
                        <a:spcAft>
                          <a:spcPts val="0"/>
                        </a:spcAft>
                      </a:pPr>
                      <a:r>
                        <a:rPr lang="en-GB" sz="1200" dirty="0">
                          <a:effectLst/>
                        </a:rPr>
                        <a:t>Paper Two: Exploring Conflict – </a:t>
                      </a:r>
                    </a:p>
                    <a:p>
                      <a:pPr algn="l">
                        <a:lnSpc>
                          <a:spcPct val="100000"/>
                        </a:lnSpc>
                        <a:spcAft>
                          <a:spcPts val="0"/>
                        </a:spcAft>
                      </a:pPr>
                      <a:r>
                        <a:rPr lang="en-GB" sz="1200" dirty="0">
                          <a:effectLst/>
                        </a:rPr>
                        <a:t>Writing About Society</a:t>
                      </a:r>
                    </a:p>
                    <a:p>
                      <a:pPr algn="l">
                        <a:lnSpc>
                          <a:spcPct val="100000"/>
                        </a:lnSpc>
                        <a:spcAft>
                          <a:spcPts val="0"/>
                        </a:spcAft>
                      </a:pPr>
                      <a:endParaRPr lang="en-GB" sz="1200" dirty="0">
                        <a:effectLst/>
                      </a:endParaRPr>
                    </a:p>
                    <a:p>
                      <a:pPr algn="l">
                        <a:lnSpc>
                          <a:spcPct val="100000"/>
                        </a:lnSpc>
                        <a:spcAft>
                          <a:spcPts val="0"/>
                        </a:spcAft>
                      </a:pPr>
                      <a:r>
                        <a:rPr lang="en-GB" sz="1200" dirty="0">
                          <a:effectLst/>
                        </a:rPr>
                        <a:t>Text: The Great Gatsby - F. Scott Fitzgerald</a:t>
                      </a:r>
                    </a:p>
                  </a:txBody>
                  <a:tcPr marL="58959" marR="58959" marT="0" marB="0"/>
                </a:tc>
                <a:tc hMerge="1">
                  <a:txBody>
                    <a:bodyPr/>
                    <a:lstStyle/>
                    <a:p>
                      <a:pPr algn="ctr">
                        <a:lnSpc>
                          <a:spcPct val="107000"/>
                        </a:lnSpc>
                        <a:spcAft>
                          <a:spcPts val="800"/>
                        </a:spcAft>
                      </a:pPr>
                      <a:endParaRPr lang="en-GB" sz="900" dirty="0">
                        <a:effectLst/>
                        <a:highlight>
                          <a:srgbClr val="E2EFD9"/>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0000"/>
                        </a:lnSpc>
                        <a:spcAft>
                          <a:spcPts val="0"/>
                        </a:spcAft>
                      </a:pPr>
                      <a:r>
                        <a:rPr lang="en-GB" sz="1200" dirty="0">
                          <a:effectLst/>
                        </a:rPr>
                        <a:t>Non-Examined Assessment – </a:t>
                      </a:r>
                    </a:p>
                    <a:p>
                      <a:pPr algn="l">
                        <a:lnSpc>
                          <a:spcPct val="100000"/>
                        </a:lnSpc>
                        <a:spcAft>
                          <a:spcPts val="0"/>
                        </a:spcAft>
                      </a:pPr>
                      <a:r>
                        <a:rPr lang="en-GB" sz="1200" dirty="0">
                          <a:effectLst/>
                        </a:rPr>
                        <a:t>Making Connections</a:t>
                      </a:r>
                    </a:p>
                    <a:p>
                      <a:pPr algn="l">
                        <a:lnSpc>
                          <a:spcPct val="100000"/>
                        </a:lnSpc>
                        <a:spcAft>
                          <a:spcPts val="0"/>
                        </a:spcAft>
                      </a:pPr>
                      <a:r>
                        <a:rPr lang="en-GB" sz="1200" dirty="0">
                          <a:effectLst/>
                        </a:rPr>
                        <a:t> </a:t>
                      </a:r>
                    </a:p>
                    <a:p>
                      <a:pPr algn="l">
                        <a:lnSpc>
                          <a:spcPct val="100000"/>
                        </a:lnSpc>
                        <a:spcAft>
                          <a:spcPts val="0"/>
                        </a:spcAft>
                      </a:pPr>
                      <a:r>
                        <a:rPr lang="en-GB" sz="1200" dirty="0">
                          <a:effectLst/>
                        </a:rPr>
                        <a:t>Independent Literary and non-literary investigation – an introduction to the NEA format, pre-reading and critical reading</a:t>
                      </a:r>
                    </a:p>
                    <a:p>
                      <a:pPr algn="l">
                        <a:lnSpc>
                          <a:spcPct val="100000"/>
                        </a:lnSpc>
                        <a:spcAft>
                          <a:spcPts val="0"/>
                        </a:spcAft>
                      </a:pPr>
                      <a:r>
                        <a:rPr lang="en-GB" sz="1200" dirty="0">
                          <a:effectLst/>
                        </a:rPr>
                        <a:t>- Make active connections between a literary text and some non-literary material  </a:t>
                      </a:r>
                    </a:p>
                    <a:p>
                      <a:pPr algn="l">
                        <a:lnSpc>
                          <a:spcPct val="100000"/>
                        </a:lnSpc>
                        <a:spcAft>
                          <a:spcPts val="0"/>
                        </a:spcAft>
                      </a:pPr>
                      <a:r>
                        <a:rPr lang="en-GB" sz="1200" dirty="0">
                          <a:effectLst/>
                        </a:rPr>
                        <a:t>- Students to read and research around their chosen texts and decide on their individual focus and question.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hMerge="1">
                  <a:txBody>
                    <a:bodyPr/>
                    <a:lstStyle/>
                    <a:p>
                      <a:pPr algn="ctr">
                        <a:lnSpc>
                          <a:spcPct val="107000"/>
                        </a:lnSpc>
                        <a:spcAft>
                          <a:spcPts val="800"/>
                        </a:spcAft>
                      </a:pPr>
                      <a:endParaRPr lang="en-GB" sz="900" dirty="0">
                        <a:effectLst/>
                        <a:highlight>
                          <a:srgbClr val="E2EFD9"/>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extLst>
                  <a:ext uri="{0D108BD9-81ED-4DB2-BD59-A6C34878D82A}">
                    <a16:rowId xmlns:a16="http://schemas.microsoft.com/office/drawing/2014/main" val="1446384588"/>
                  </a:ext>
                </a:extLst>
              </a:tr>
              <a:tr h="1383393">
                <a:tc vMerge="1">
                  <a:txBody>
                    <a:bodyPr/>
                    <a:lstStyle/>
                    <a:p>
                      <a:pPr algn="ctr"/>
                      <a:endParaRPr lang="en-GB" sz="2200" dirty="0"/>
                    </a:p>
                  </a:txBody>
                  <a:tcPr marL="72009" marR="72009" marT="36005" marB="36005" vert="vert270" anchor="ctr"/>
                </a:tc>
                <a:tc rowSpan="2">
                  <a:txBody>
                    <a:bodyPr/>
                    <a:lstStyle/>
                    <a:p>
                      <a:r>
                        <a:rPr lang="en-US" sz="900" b="1" dirty="0"/>
                        <a:t>Teacher 2</a:t>
                      </a:r>
                    </a:p>
                  </a:txBody>
                  <a:tcPr marL="72009" marR="72009" marT="36005" marB="36005" vert="vert270" anchor="ctr"/>
                </a:tc>
                <a:tc rowSpan="2" gridSpan="2">
                  <a:txBody>
                    <a:bodyPr/>
                    <a:lstStyle/>
                    <a:p>
                      <a:pPr algn="l">
                        <a:lnSpc>
                          <a:spcPct val="107000"/>
                        </a:lnSpc>
                        <a:spcAft>
                          <a:spcPts val="0"/>
                        </a:spcAft>
                      </a:pPr>
                      <a:r>
                        <a:rPr lang="en-GB" sz="1200" dirty="0">
                          <a:effectLst/>
                        </a:rPr>
                        <a:t>Paper One: Telling Stories – </a:t>
                      </a:r>
                    </a:p>
                    <a:p>
                      <a:pPr algn="l">
                        <a:lnSpc>
                          <a:spcPct val="107000"/>
                        </a:lnSpc>
                        <a:spcAft>
                          <a:spcPts val="0"/>
                        </a:spcAft>
                      </a:pPr>
                      <a:r>
                        <a:rPr lang="en-GB" sz="1200" dirty="0">
                          <a:effectLst/>
                        </a:rPr>
                        <a:t>Seamus Heaney</a:t>
                      </a:r>
                    </a:p>
                    <a:p>
                      <a:pPr algn="l">
                        <a:lnSpc>
                          <a:spcPct val="107000"/>
                        </a:lnSpc>
                        <a:spcAft>
                          <a:spcPts val="0"/>
                        </a:spcAft>
                      </a:pPr>
                      <a:r>
                        <a:rPr lang="en-GB" sz="1200" dirty="0">
                          <a:effectLst/>
                        </a:rPr>
                        <a:t> </a:t>
                      </a:r>
                    </a:p>
                    <a:p>
                      <a:pPr algn="l">
                        <a:lnSpc>
                          <a:spcPct val="107000"/>
                        </a:lnSpc>
                        <a:spcAft>
                          <a:spcPts val="0"/>
                        </a:spcAft>
                      </a:pPr>
                      <a:r>
                        <a:rPr lang="en-GB" sz="1200" dirty="0">
                          <a:effectLst/>
                        </a:rPr>
                        <a:t>-Presentation of time, people, place and events</a:t>
                      </a:r>
                    </a:p>
                    <a:p>
                      <a:pPr algn="l">
                        <a:lnSpc>
                          <a:spcPct val="107000"/>
                        </a:lnSpc>
                        <a:spcAft>
                          <a:spcPts val="0"/>
                        </a:spcAft>
                      </a:pPr>
                      <a:r>
                        <a:rPr lang="en-GB" sz="1200" dirty="0">
                          <a:effectLst/>
                        </a:rPr>
                        <a:t>-The construction of the poetic voice</a:t>
                      </a:r>
                    </a:p>
                    <a:p>
                      <a:pPr algn="l">
                        <a:lnSpc>
                          <a:spcPct val="107000"/>
                        </a:lnSpc>
                        <a:spcAft>
                          <a:spcPts val="0"/>
                        </a:spcAft>
                      </a:pPr>
                      <a:r>
                        <a:rPr lang="en-GB" sz="1200" dirty="0">
                          <a:effectLst/>
                        </a:rPr>
                        <a:t> </a:t>
                      </a:r>
                    </a:p>
                    <a:p>
                      <a:pPr algn="l">
                        <a:lnSpc>
                          <a:spcPct val="107000"/>
                        </a:lnSpc>
                        <a:spcAft>
                          <a:spcPts val="0"/>
                        </a:spcAft>
                      </a:pPr>
                      <a:r>
                        <a:rPr lang="en-GB" sz="1200" dirty="0">
                          <a:effectLst/>
                        </a:rPr>
                        <a:t>Work on the poetry anthology will continue all term until complete.</a:t>
                      </a:r>
                    </a:p>
                    <a:p>
                      <a:pPr algn="l">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rowSpan="2" hMerge="1">
                  <a:txBody>
                    <a:bodyPr/>
                    <a:lstStyle/>
                    <a:p>
                      <a:pPr algn="ctr">
                        <a:lnSpc>
                          <a:spcPct val="107000"/>
                        </a:lnSpc>
                        <a:spcAft>
                          <a:spcPts val="800"/>
                        </a:spcAft>
                      </a:pPr>
                      <a:endParaRPr lang="en-GB" sz="900" dirty="0">
                        <a:effectLst/>
                        <a:highlight>
                          <a:srgbClr val="DEEAF6"/>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7000"/>
                        </a:lnSpc>
                        <a:spcAft>
                          <a:spcPts val="0"/>
                        </a:spcAft>
                      </a:pPr>
                      <a:r>
                        <a:rPr lang="en-GB" sz="1200" dirty="0">
                          <a:effectLst/>
                        </a:rPr>
                        <a:t>Paper Two: Exploring Conflict –</a:t>
                      </a:r>
                    </a:p>
                    <a:p>
                      <a:pPr algn="l">
                        <a:lnSpc>
                          <a:spcPct val="107000"/>
                        </a:lnSpc>
                        <a:spcAft>
                          <a:spcPts val="0"/>
                        </a:spcAft>
                      </a:pPr>
                      <a:r>
                        <a:rPr lang="en-GB" sz="1200" dirty="0">
                          <a:effectLst/>
                        </a:rPr>
                        <a:t>Writing About Society</a:t>
                      </a:r>
                    </a:p>
                    <a:p>
                      <a:pPr algn="l">
                        <a:lnSpc>
                          <a:spcPct val="107000"/>
                        </a:lnSpc>
                        <a:spcAft>
                          <a:spcPts val="0"/>
                        </a:spcAft>
                      </a:pPr>
                      <a:r>
                        <a:rPr lang="en-GB" sz="1200" dirty="0">
                          <a:effectLst/>
                        </a:rPr>
                        <a:t>Text: The Great Gatsby - F. Scott Fitzgerald</a:t>
                      </a:r>
                    </a:p>
                    <a:p>
                      <a:pPr algn="l">
                        <a:lnSpc>
                          <a:spcPct val="107000"/>
                        </a:lnSpc>
                        <a:spcAft>
                          <a:spcPts val="0"/>
                        </a:spcAft>
                      </a:pPr>
                      <a:r>
                        <a:rPr lang="en-GB" sz="1200" dirty="0">
                          <a:effectLst/>
                        </a:rPr>
                        <a:t>-Context: Jaz Age  </a:t>
                      </a:r>
                    </a:p>
                    <a:p>
                      <a:pPr algn="l">
                        <a:lnSpc>
                          <a:spcPct val="107000"/>
                        </a:lnSpc>
                        <a:spcAft>
                          <a:spcPts val="0"/>
                        </a:spcAft>
                      </a:pPr>
                      <a:r>
                        <a:rPr lang="en-GB" sz="1200" dirty="0">
                          <a:effectLst/>
                        </a:rPr>
                        <a:t>-revisit ideas on The American Dream</a:t>
                      </a:r>
                    </a:p>
                    <a:p>
                      <a:pPr algn="l">
                        <a:lnSpc>
                          <a:spcPct val="107000"/>
                        </a:lnSpc>
                        <a:spcAft>
                          <a:spcPts val="0"/>
                        </a:spcAft>
                      </a:pPr>
                      <a:r>
                        <a:rPr lang="en-GB" sz="1200" dirty="0">
                          <a:effectLst/>
                        </a:rPr>
                        <a:t> </a:t>
                      </a:r>
                    </a:p>
                    <a:p>
                      <a:pPr algn="l">
                        <a:lnSpc>
                          <a:spcPct val="107000"/>
                        </a:lnSpc>
                        <a:spcAft>
                          <a:spcPts val="0"/>
                        </a:spcAft>
                      </a:pPr>
                      <a:r>
                        <a:rPr lang="en-GB" sz="1200" dirty="0">
                          <a:effectLst/>
                        </a:rPr>
                        <a:t>Cold Read following introduction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hMerge="1">
                  <a:txBody>
                    <a:bodyPr/>
                    <a:lstStyle/>
                    <a:p>
                      <a:pPr algn="ctr">
                        <a:lnSpc>
                          <a:spcPct val="107000"/>
                        </a:lnSpc>
                        <a:spcAft>
                          <a:spcPts val="800"/>
                        </a:spcAft>
                      </a:pPr>
                      <a:endParaRPr lang="en-GB" sz="900" dirty="0">
                        <a:effectLst/>
                        <a:highlight>
                          <a:srgbClr val="DEEAF6"/>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7000"/>
                        </a:lnSpc>
                        <a:spcAft>
                          <a:spcPts val="0"/>
                        </a:spcAft>
                      </a:pPr>
                      <a:r>
                        <a:rPr lang="en-GB" sz="1200" dirty="0">
                          <a:effectLst/>
                        </a:rPr>
                        <a:t>Paper One: Telling Stories – </a:t>
                      </a:r>
                    </a:p>
                    <a:p>
                      <a:pPr algn="l">
                        <a:lnSpc>
                          <a:spcPct val="107000"/>
                        </a:lnSpc>
                        <a:spcAft>
                          <a:spcPts val="0"/>
                        </a:spcAft>
                      </a:pPr>
                      <a:r>
                        <a:rPr lang="en-GB" sz="1200" dirty="0">
                          <a:effectLst/>
                        </a:rPr>
                        <a:t>Imaginary Worlds.</a:t>
                      </a:r>
                    </a:p>
                    <a:p>
                      <a:pPr algn="l">
                        <a:lnSpc>
                          <a:spcPct val="107000"/>
                        </a:lnSpc>
                        <a:spcAft>
                          <a:spcPts val="0"/>
                        </a:spcAft>
                      </a:pPr>
                      <a:r>
                        <a:rPr lang="en-GB" sz="1200" dirty="0">
                          <a:effectLst/>
                        </a:rPr>
                        <a:t>Text: The Lovely Bones - Alice Sebold</a:t>
                      </a:r>
                    </a:p>
                    <a:p>
                      <a:pPr algn="l">
                        <a:lnSpc>
                          <a:spcPct val="107000"/>
                        </a:lnSpc>
                        <a:spcAft>
                          <a:spcPts val="0"/>
                        </a:spcAft>
                      </a:pPr>
                      <a:r>
                        <a:rPr lang="en-GB" sz="1200" dirty="0">
                          <a:effectLst/>
                        </a:rPr>
                        <a:t> </a:t>
                      </a:r>
                    </a:p>
                    <a:p>
                      <a:pPr algn="l">
                        <a:lnSpc>
                          <a:spcPct val="107000"/>
                        </a:lnSpc>
                        <a:spcAft>
                          <a:spcPts val="0"/>
                        </a:spcAft>
                      </a:pPr>
                      <a:r>
                        <a:rPr lang="en-GB" sz="1200" dirty="0">
                          <a:effectLst/>
                        </a:rPr>
                        <a:t>Continue reading The Lovely Bones</a:t>
                      </a:r>
                    </a:p>
                    <a:p>
                      <a:pPr algn="l">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hMerge="1">
                  <a:txBody>
                    <a:bodyPr/>
                    <a:lstStyle/>
                    <a:p>
                      <a:pPr algn="ctr">
                        <a:lnSpc>
                          <a:spcPct val="107000"/>
                        </a:lnSpc>
                        <a:spcAft>
                          <a:spcPts val="800"/>
                        </a:spcAft>
                      </a:pPr>
                      <a:endParaRPr lang="en-GB" sz="900" dirty="0">
                        <a:effectLst/>
                        <a:highlight>
                          <a:srgbClr val="DEEAF6"/>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extLst>
                  <a:ext uri="{0D108BD9-81ED-4DB2-BD59-A6C34878D82A}">
                    <a16:rowId xmlns:a16="http://schemas.microsoft.com/office/drawing/2014/main" val="986650946"/>
                  </a:ext>
                </a:extLst>
              </a:tr>
              <a:tr h="1781156">
                <a:tc vMerge="1">
                  <a:txBody>
                    <a:bodyPr/>
                    <a:lstStyle/>
                    <a:p>
                      <a:pPr algn="ctr"/>
                      <a:r>
                        <a:rPr lang="en-GB" sz="2200" dirty="0">
                          <a:latin typeface="+mn-lt"/>
                        </a:rPr>
                        <a:t>English Language</a:t>
                      </a:r>
                    </a:p>
                  </a:txBody>
                  <a:tcPr marL="72009" marR="72009" marT="36005" marB="36005" vert="vert270" anchor="ctr"/>
                </a:tc>
                <a:tc vMerge="1">
                  <a:txBody>
                    <a:bodyPr/>
                    <a:lstStyle/>
                    <a:p>
                      <a:endParaRPr dirty="0"/>
                    </a:p>
                  </a:txBody>
                  <a:tcPr marL="72009" marR="72009" marT="36005" marB="36005" vert="vert270"/>
                </a:tc>
                <a:tc gridSpan="2" vMerge="1">
                  <a:txBody>
                    <a:bodyPr/>
                    <a:lstStyle/>
                    <a:p>
                      <a:endParaRPr lang="en-GB"/>
                    </a:p>
                  </a:txBody>
                  <a:tcPr/>
                </a:tc>
                <a:tc hMerge="1" vMerge="1">
                  <a:txBody>
                    <a:bodyPr/>
                    <a:lstStyle/>
                    <a:p>
                      <a:pPr algn="ctr">
                        <a:lnSpc>
                          <a:spcPct val="107000"/>
                        </a:lnSpc>
                        <a:spcAft>
                          <a:spcPts val="800"/>
                        </a:spcAft>
                      </a:pPr>
                      <a:endParaRPr lang="en-GB" sz="900" dirty="0">
                        <a:effectLst/>
                        <a:highlight>
                          <a:srgbClr val="DEEAF6"/>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7000"/>
                        </a:lnSpc>
                        <a:spcAft>
                          <a:spcPts val="0"/>
                        </a:spcAft>
                      </a:pPr>
                      <a:r>
                        <a:rPr lang="en-GB" sz="1200" dirty="0">
                          <a:effectLst/>
                        </a:rPr>
                        <a:t>Paper One: Telling Stories –</a:t>
                      </a:r>
                    </a:p>
                    <a:p>
                      <a:pPr algn="l">
                        <a:lnSpc>
                          <a:spcPct val="107000"/>
                        </a:lnSpc>
                        <a:spcAft>
                          <a:spcPts val="0"/>
                        </a:spcAft>
                      </a:pPr>
                      <a:r>
                        <a:rPr lang="en-GB" sz="1200" dirty="0">
                          <a:effectLst/>
                        </a:rPr>
                        <a:t>Imaginary Worlds.</a:t>
                      </a:r>
                    </a:p>
                    <a:p>
                      <a:pPr algn="l">
                        <a:lnSpc>
                          <a:spcPct val="107000"/>
                        </a:lnSpc>
                        <a:spcAft>
                          <a:spcPts val="0"/>
                        </a:spcAft>
                      </a:pPr>
                      <a:r>
                        <a:rPr lang="en-GB" sz="1200" dirty="0">
                          <a:effectLst/>
                        </a:rPr>
                        <a:t>Text: The Lovely Bones - Alice Sebold  </a:t>
                      </a:r>
                    </a:p>
                    <a:p>
                      <a:pPr algn="l">
                        <a:lnSpc>
                          <a:spcPct val="107000"/>
                        </a:lnSpc>
                        <a:spcAft>
                          <a:spcPts val="0"/>
                        </a:spcAft>
                      </a:pPr>
                      <a:r>
                        <a:rPr lang="en-GB" sz="1200" dirty="0">
                          <a:effectLst/>
                        </a:rPr>
                        <a:t>- Elements of fantasy genre </a:t>
                      </a:r>
                    </a:p>
                    <a:p>
                      <a:pPr algn="l">
                        <a:lnSpc>
                          <a:spcPct val="107000"/>
                        </a:lnSpc>
                        <a:spcAft>
                          <a:spcPts val="0"/>
                        </a:spcAft>
                      </a:pPr>
                      <a:r>
                        <a:rPr lang="en-GB" sz="1200" dirty="0">
                          <a:effectLst/>
                        </a:rPr>
                        <a:t>- Character and theme study </a:t>
                      </a:r>
                    </a:p>
                    <a:p>
                      <a:pPr algn="l">
                        <a:lnSpc>
                          <a:spcPct val="107000"/>
                        </a:lnSpc>
                        <a:spcAft>
                          <a:spcPts val="0"/>
                        </a:spcAft>
                      </a:pPr>
                      <a:r>
                        <a:rPr lang="en-GB" sz="1200" dirty="0">
                          <a:effectLst/>
                        </a:rPr>
                        <a:t>- Story telling and narrative structures </a:t>
                      </a:r>
                    </a:p>
                    <a:p>
                      <a:pPr algn="l">
                        <a:lnSpc>
                          <a:spcPct val="107000"/>
                        </a:lnSpc>
                        <a:spcAft>
                          <a:spcPts val="0"/>
                        </a:spcAft>
                      </a:pPr>
                      <a:r>
                        <a:rPr lang="en-GB" sz="1200" dirty="0">
                          <a:effectLst/>
                        </a:rPr>
                        <a:t>- The influence of contextual factors </a:t>
                      </a:r>
                    </a:p>
                    <a:p>
                      <a:pPr algn="l">
                        <a:lnSpc>
                          <a:spcPct val="107000"/>
                        </a:lnSpc>
                        <a:spcAft>
                          <a:spcPts val="0"/>
                        </a:spcAft>
                      </a:pPr>
                      <a:r>
                        <a:rPr lang="en-GB" sz="1200" dirty="0">
                          <a:effectLst/>
                        </a:rPr>
                        <a:t>- Developing understanding of language levels</a:t>
                      </a:r>
                    </a:p>
                  </a:txBody>
                  <a:tcPr marL="58959" marR="58959" marT="0" marB="0"/>
                </a:tc>
                <a:tc hMerge="1">
                  <a:txBody>
                    <a:bodyPr/>
                    <a:lstStyle/>
                    <a:p>
                      <a:pPr algn="ctr">
                        <a:lnSpc>
                          <a:spcPct val="107000"/>
                        </a:lnSpc>
                        <a:spcAft>
                          <a:spcPts val="800"/>
                        </a:spcAft>
                      </a:pPr>
                      <a:endParaRPr lang="en-GB" sz="900" dirty="0">
                        <a:effectLst/>
                        <a:highlight>
                          <a:srgbClr val="DEEAF6"/>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gridSpan="2">
                  <a:txBody>
                    <a:bodyPr/>
                    <a:lstStyle/>
                    <a:p>
                      <a:pPr algn="l">
                        <a:lnSpc>
                          <a:spcPct val="107000"/>
                        </a:lnSpc>
                        <a:spcAft>
                          <a:spcPts val="0"/>
                        </a:spcAft>
                      </a:pPr>
                      <a:r>
                        <a:rPr lang="en-GB" sz="1200" dirty="0">
                          <a:effectLst/>
                        </a:rPr>
                        <a:t>Paper One: Telling Stories – Paris</a:t>
                      </a:r>
                    </a:p>
                    <a:p>
                      <a:pPr algn="l">
                        <a:lnSpc>
                          <a:spcPct val="107000"/>
                        </a:lnSpc>
                        <a:spcAft>
                          <a:spcPts val="0"/>
                        </a:spcAft>
                      </a:pPr>
                      <a:r>
                        <a:rPr lang="en-GB" sz="1200" dirty="0">
                          <a:effectLst/>
                        </a:rPr>
                        <a:t>(Remembered Stories) and The Lovely Bones</a:t>
                      </a:r>
                    </a:p>
                    <a:p>
                      <a:pPr algn="l">
                        <a:lnSpc>
                          <a:spcPct val="107000"/>
                        </a:lnSpc>
                        <a:spcAft>
                          <a:spcPts val="0"/>
                        </a:spcAft>
                      </a:pPr>
                      <a:r>
                        <a:rPr lang="en-GB" sz="1200" dirty="0">
                          <a:effectLst/>
                        </a:rPr>
                        <a:t>AQA Paris Anthology </a:t>
                      </a:r>
                    </a:p>
                    <a:p>
                      <a:pPr algn="l">
                        <a:lnSpc>
                          <a:spcPct val="107000"/>
                        </a:lnSpc>
                        <a:spcAft>
                          <a:spcPts val="0"/>
                        </a:spcAft>
                      </a:pPr>
                      <a:r>
                        <a:rPr lang="en-GB" sz="1200" dirty="0">
                          <a:effectLst/>
                        </a:rPr>
                        <a:t>-the influence of contextual factors such as time period, race, social class and gender on the content and focus of narratives </a:t>
                      </a:r>
                    </a:p>
                    <a:p>
                      <a:pPr algn="l">
                        <a:lnSpc>
                          <a:spcPct val="107000"/>
                        </a:lnSpc>
                        <a:spcAft>
                          <a:spcPts val="0"/>
                        </a:spcAft>
                      </a:pPr>
                      <a:r>
                        <a:rPr lang="en-GB" sz="1200" dirty="0">
                          <a:effectLst/>
                        </a:rPr>
                        <a:t>- Study of selected elected articles</a:t>
                      </a:r>
                    </a:p>
                    <a:p>
                      <a:pPr algn="l">
                        <a:lnSpc>
                          <a:spcPct val="107000"/>
                        </a:lnSpc>
                        <a:spcAft>
                          <a:spcPts val="0"/>
                        </a:spcAft>
                      </a:pPr>
                      <a:r>
                        <a:rPr lang="en-GB" sz="1200" dirty="0">
                          <a:effectLst/>
                        </a:rPr>
                        <a:t>-Continued study of The Lovely Bones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tc hMerge="1">
                  <a:txBody>
                    <a:bodyPr/>
                    <a:lstStyle/>
                    <a:p>
                      <a:pPr algn="ctr">
                        <a:lnSpc>
                          <a:spcPct val="107000"/>
                        </a:lnSpc>
                        <a:spcAft>
                          <a:spcPts val="800"/>
                        </a:spcAft>
                      </a:pPr>
                      <a:endParaRPr lang="en-GB" sz="900" dirty="0">
                        <a:effectLst/>
                        <a:highlight>
                          <a:srgbClr val="DEEAF6"/>
                        </a:highlight>
                        <a:latin typeface="Calibri" panose="020F0502020204030204" pitchFamily="34" charset="0"/>
                        <a:ea typeface="Calibri" panose="020F0502020204030204" pitchFamily="34" charset="0"/>
                        <a:cs typeface="Times New Roman" panose="02020603050405020304" pitchFamily="18" charset="0"/>
                      </a:endParaRPr>
                    </a:p>
                  </a:txBody>
                  <a:tcPr marL="58959" marR="58959" marT="0" marB="0"/>
                </a:tc>
                <a:extLst>
                  <a:ext uri="{0D108BD9-81ED-4DB2-BD59-A6C34878D82A}">
                    <a16:rowId xmlns:a16="http://schemas.microsoft.com/office/drawing/2014/main" val="4267383340"/>
                  </a:ext>
                </a:extLst>
              </a:tr>
              <a:tr h="3604257">
                <a:tc rowSpan="2">
                  <a:txBody>
                    <a:bodyPr/>
                    <a:lstStyle/>
                    <a:p>
                      <a:pPr algn="ctr"/>
                      <a:r>
                        <a:rPr lang="en-GB" sz="2200" dirty="0">
                          <a:latin typeface="+mn-lt"/>
                        </a:rPr>
                        <a:t>Film Studies</a:t>
                      </a:r>
                    </a:p>
                  </a:txBody>
                  <a:tcPr marL="72009" marR="72009" marT="36005" marB="36005" vert="vert270" anchor="ctr"/>
                </a:tc>
                <a:tc>
                  <a:txBody>
                    <a:bodyPr/>
                    <a:lstStyle/>
                    <a:p>
                      <a:r>
                        <a:rPr lang="en-GB" sz="1100" b="1" dirty="0">
                          <a:latin typeface="+mn-lt"/>
                        </a:rPr>
                        <a:t>Main Topics</a:t>
                      </a:r>
                    </a:p>
                  </a:txBody>
                  <a:tcPr marL="72009" marR="72009" marT="36005" marB="36005" vert="vert270" anchor="ctr"/>
                </a:tc>
                <a:tc>
                  <a:txBody>
                    <a:bodyPr/>
                    <a:lstStyle/>
                    <a:p>
                      <a:r>
                        <a:rPr lang="en-GB" sz="1200" b="0" dirty="0"/>
                        <a:t>Introduction to </a:t>
                      </a:r>
                      <a:r>
                        <a:rPr lang="en-GB" sz="1200" b="1" u="sng" dirty="0"/>
                        <a:t>the Core Areas of the framework</a:t>
                      </a:r>
                    </a:p>
                    <a:p>
                      <a:pPr marL="228600" indent="-228600">
                        <a:buFont typeface="+mj-lt"/>
                        <a:buAutoNum type="arabicPeriod"/>
                      </a:pPr>
                      <a:r>
                        <a:rPr lang="en-GB" sz="1200" b="0" dirty="0"/>
                        <a:t>Film form</a:t>
                      </a:r>
                    </a:p>
                    <a:p>
                      <a:pPr marL="228600" indent="-228600">
                        <a:buFont typeface="+mj-lt"/>
                        <a:buAutoNum type="arabicPeriod"/>
                      </a:pPr>
                      <a:r>
                        <a:rPr lang="en-GB" sz="1200" b="0" dirty="0"/>
                        <a:t>Meaning and response</a:t>
                      </a:r>
                    </a:p>
                    <a:p>
                      <a:pPr marL="228600" indent="-228600">
                        <a:buFont typeface="+mj-lt"/>
                        <a:buAutoNum type="arabicPeriod"/>
                      </a:pPr>
                      <a:r>
                        <a:rPr lang="en-GB" sz="1200" b="0" dirty="0"/>
                        <a:t>Contexts  </a:t>
                      </a:r>
                      <a:r>
                        <a:rPr lang="en-GB" sz="1200" b="1" dirty="0"/>
                        <a:t>*</a:t>
                      </a:r>
                    </a:p>
                    <a:p>
                      <a:endParaRPr lang="en-GB" sz="1200" b="0" dirty="0"/>
                    </a:p>
                    <a:p>
                      <a:r>
                        <a:rPr lang="en-GB" sz="1200" b="0" dirty="0"/>
                        <a:t>As well as to theoretical concepts such as Auteur and Narrative structure</a:t>
                      </a:r>
                    </a:p>
                    <a:p>
                      <a:endParaRPr lang="en-GB" sz="1200" b="0" dirty="0"/>
                    </a:p>
                    <a:p>
                      <a:endParaRPr lang="en-GB" sz="1200" b="0" dirty="0"/>
                    </a:p>
                    <a:p>
                      <a:r>
                        <a:rPr lang="en-GB" sz="1200" b="1" dirty="0"/>
                        <a:t>*All films studied are assessed with the core areas and one or two specialist study areas</a:t>
                      </a:r>
                    </a:p>
                  </a:txBody>
                  <a:tcPr marL="72009" marR="72009" marT="36005" marB="36005"/>
                </a:tc>
                <a:tc>
                  <a:txBody>
                    <a:bodyPr/>
                    <a:lstStyle/>
                    <a:p>
                      <a:pPr marL="285750" lvl="0" indent="-285750">
                        <a:buFont typeface="Arial" panose="020B0604020202020204" pitchFamily="34" charset="0"/>
                        <a:buChar char="•"/>
                      </a:pPr>
                      <a:r>
                        <a:rPr lang="en-GB" sz="1200" b="1" dirty="0"/>
                        <a:t>British film since 1995 (two-film study</a:t>
                      </a:r>
                      <a:r>
                        <a:rPr lang="en-GB" sz="1200" dirty="0"/>
                        <a:t>)</a:t>
                      </a:r>
                    </a:p>
                    <a:p>
                      <a:pPr marL="285750" lvl="0" indent="-285750">
                        <a:buFont typeface="Arial" panose="020B0604020202020204" pitchFamily="34" charset="0"/>
                        <a:buChar char="•"/>
                      </a:pPr>
                      <a:r>
                        <a:rPr lang="en-GB" sz="1200" dirty="0"/>
                        <a:t>Specialist study areas</a:t>
                      </a:r>
                    </a:p>
                    <a:p>
                      <a:pPr marL="285750" lvl="0" indent="-285750">
                        <a:buFont typeface="+mj-lt"/>
                        <a:buAutoNum type="arabicPeriod"/>
                      </a:pPr>
                      <a:r>
                        <a:rPr lang="en-GB" sz="1200" kern="1200" dirty="0">
                          <a:solidFill>
                            <a:schemeClr val="tx1"/>
                          </a:solidFill>
                          <a:effectLst/>
                          <a:latin typeface="+mn-lt"/>
                          <a:ea typeface="+mn-ea"/>
                          <a:cs typeface="+mn-cs"/>
                        </a:rPr>
                        <a:t>Narrative </a:t>
                      </a:r>
                    </a:p>
                    <a:p>
                      <a:pPr marL="285750" lvl="0" indent="-285750">
                        <a:buFont typeface="+mj-lt"/>
                        <a:buAutoNum type="arabicPeriod"/>
                      </a:pPr>
                      <a:r>
                        <a:rPr lang="en-GB" sz="1200" kern="1200" dirty="0">
                          <a:solidFill>
                            <a:schemeClr val="tx1"/>
                          </a:solidFill>
                          <a:effectLst/>
                          <a:latin typeface="+mn-lt"/>
                          <a:ea typeface="+mn-ea"/>
                          <a:cs typeface="+mn-cs"/>
                        </a:rPr>
                        <a:t>Ideology</a:t>
                      </a:r>
                    </a:p>
                    <a:p>
                      <a:pPr marL="285750" lvl="0" indent="-285750">
                        <a:buFont typeface="+mj-lt"/>
                        <a:buAutoNum type="arabicPeriod"/>
                      </a:pPr>
                      <a:endParaRPr lang="en-GB" sz="1200" kern="1200" dirty="0">
                        <a:solidFill>
                          <a:schemeClr val="tx1"/>
                        </a:solidFill>
                        <a:effectLst/>
                        <a:latin typeface="+mn-lt"/>
                        <a:ea typeface="+mn-ea"/>
                        <a:cs typeface="+mn-cs"/>
                      </a:endParaRPr>
                    </a:p>
                    <a:p>
                      <a:pPr marL="0" lvl="0" indent="0">
                        <a:buFont typeface="+mj-lt"/>
                        <a:buNone/>
                      </a:pPr>
                      <a:r>
                        <a:rPr lang="en-GB" sz="1200" kern="1200" dirty="0">
                          <a:solidFill>
                            <a:schemeClr val="tx1"/>
                          </a:solidFill>
                          <a:effectLst/>
                          <a:latin typeface="+mn-lt"/>
                          <a:ea typeface="+mn-ea"/>
                          <a:cs typeface="+mn-cs"/>
                        </a:rPr>
                        <a:t>Current films studied – This is England (Meadows, 2006) 18</a:t>
                      </a:r>
                    </a:p>
                    <a:p>
                      <a:pPr marL="0" lvl="0" indent="0">
                        <a:buFont typeface="+mj-lt"/>
                        <a:buNone/>
                      </a:pPr>
                      <a:r>
                        <a:rPr lang="en-GB" sz="1200" kern="1200" dirty="0">
                          <a:solidFill>
                            <a:schemeClr val="tx1"/>
                          </a:solidFill>
                          <a:effectLst/>
                          <a:latin typeface="+mn-lt"/>
                          <a:ea typeface="+mn-ea"/>
                          <a:cs typeface="+mn-cs"/>
                        </a:rPr>
                        <a:t>Shaun of the Dead (wright, 2004) 15</a:t>
                      </a:r>
                    </a:p>
                  </a:txBody>
                  <a:tcPr marL="72009" marR="72009" marT="36005" marB="36005"/>
                </a:tc>
                <a:tc>
                  <a:txBody>
                    <a:bodyPr/>
                    <a:lstStyle/>
                    <a:p>
                      <a:pPr marL="171450" lvl="0" indent="-171450">
                        <a:buFont typeface="Arial" panose="020B0604020202020204" pitchFamily="34" charset="0"/>
                        <a:buChar char="•"/>
                      </a:pPr>
                      <a:r>
                        <a:rPr lang="en-GB" sz="1200" b="1" dirty="0"/>
                        <a:t>American film since 2005 (two-film study)</a:t>
                      </a:r>
                    </a:p>
                    <a:p>
                      <a:pPr marL="171450" lvl="0" indent="-171450">
                        <a:buFont typeface="Arial" panose="020B0604020202020204" pitchFamily="34" charset="0"/>
                        <a:buChar char="•"/>
                      </a:pPr>
                      <a:r>
                        <a:rPr lang="en-GB" sz="1200" b="0" dirty="0"/>
                        <a:t>Specialist study areas</a:t>
                      </a:r>
                    </a:p>
                    <a:p>
                      <a:pPr marL="228600" lvl="0" indent="-228600">
                        <a:buFont typeface="+mj-lt"/>
                        <a:buAutoNum type="arabicPeriod"/>
                      </a:pPr>
                      <a:r>
                        <a:rPr lang="en-GB" sz="1200" b="0" dirty="0"/>
                        <a:t>Ideology</a:t>
                      </a:r>
                    </a:p>
                    <a:p>
                      <a:pPr marL="228600" lvl="0" indent="-228600">
                        <a:buFont typeface="+mj-lt"/>
                        <a:buAutoNum type="arabicPeriod"/>
                      </a:pPr>
                      <a:r>
                        <a:rPr lang="en-GB" sz="1200" b="0" dirty="0"/>
                        <a:t>Spectatorship</a:t>
                      </a:r>
                    </a:p>
                    <a:p>
                      <a:pPr marL="228600" lvl="0" indent="-228600">
                        <a:buFont typeface="+mj-lt"/>
                        <a:buAutoNum type="arabicPeriod"/>
                      </a:pPr>
                      <a:endParaRPr lang="en-GB" sz="1200" b="0" dirty="0"/>
                    </a:p>
                    <a:p>
                      <a:pPr marL="0" lvl="0" indent="0">
                        <a:buFont typeface="+mj-lt"/>
                        <a:buNone/>
                      </a:pPr>
                      <a:endParaRPr lang="en-GB" sz="1200" kern="1200" dirty="0">
                        <a:solidFill>
                          <a:schemeClr val="tx1"/>
                        </a:solidFill>
                        <a:effectLst/>
                        <a:latin typeface="+mn-lt"/>
                        <a:ea typeface="+mn-ea"/>
                        <a:cs typeface="+mn-cs"/>
                      </a:endParaRPr>
                    </a:p>
                    <a:p>
                      <a:pPr marL="0" lvl="0" indent="0">
                        <a:buFont typeface="+mj-lt"/>
                        <a:buNone/>
                      </a:pPr>
                      <a:endParaRPr lang="en-GB" sz="1200" kern="1200" dirty="0">
                        <a:solidFill>
                          <a:schemeClr val="tx1"/>
                        </a:solidFill>
                        <a:effectLst/>
                        <a:latin typeface="+mn-lt"/>
                        <a:ea typeface="+mn-ea"/>
                        <a:cs typeface="+mn-cs"/>
                      </a:endParaRPr>
                    </a:p>
                    <a:p>
                      <a:pPr marL="0" lvl="0" indent="0">
                        <a:buFont typeface="+mj-lt"/>
                        <a:buNone/>
                      </a:pPr>
                      <a:r>
                        <a:rPr lang="en-GB" sz="1200" kern="1200" dirty="0">
                          <a:solidFill>
                            <a:schemeClr val="tx1"/>
                          </a:solidFill>
                          <a:effectLst/>
                          <a:latin typeface="+mn-lt"/>
                          <a:ea typeface="+mn-ea"/>
                          <a:cs typeface="+mn-cs"/>
                        </a:rPr>
                        <a:t>Current films studied – </a:t>
                      </a:r>
                    </a:p>
                    <a:p>
                      <a:pPr marL="0" lvl="0" indent="0">
                        <a:buFont typeface="+mj-lt"/>
                        <a:buNone/>
                      </a:pPr>
                      <a:r>
                        <a:rPr lang="en-GB" sz="1200" dirty="0"/>
                        <a:t>La </a:t>
                      </a:r>
                      <a:r>
                        <a:rPr lang="en-GB" sz="1200" dirty="0" err="1"/>
                        <a:t>La</a:t>
                      </a:r>
                      <a:r>
                        <a:rPr lang="en-GB" sz="1200" dirty="0"/>
                        <a:t> Land (Chazelle, 2016), 12A</a:t>
                      </a:r>
                    </a:p>
                    <a:p>
                      <a:pPr marL="0" lvl="0" indent="0">
                        <a:buFont typeface="+mj-lt"/>
                        <a:buNone/>
                      </a:pPr>
                      <a:r>
                        <a:rPr lang="en-GB" sz="1200" dirty="0"/>
                        <a:t>Captain Fantastic (Ross, 2015), 15. </a:t>
                      </a:r>
                      <a:endParaRPr lang="en-GB" sz="1200" b="0" dirty="0"/>
                    </a:p>
                  </a:txBody>
                  <a:tcPr marL="72009" marR="72009" marT="36005" marB="36005"/>
                </a:tc>
                <a:tc>
                  <a:txBody>
                    <a:bodyPr/>
                    <a:lstStyle/>
                    <a:p>
                      <a:pPr marL="285750" lvl="0" indent="-285750">
                        <a:buFont typeface="Arial" panose="020B0604020202020204" pitchFamily="34" charset="0"/>
                        <a:buChar char="•"/>
                      </a:pPr>
                      <a:r>
                        <a:rPr lang="en-GB" sz="1200" b="1" dirty="0"/>
                        <a:t>Global film (two-film study) </a:t>
                      </a:r>
                    </a:p>
                    <a:p>
                      <a:pPr marL="285750" lvl="0" indent="-285750">
                        <a:buFont typeface="Arial" panose="020B0604020202020204" pitchFamily="34" charset="0"/>
                        <a:buChar char="•"/>
                      </a:pPr>
                      <a:r>
                        <a:rPr lang="en-GB" sz="1200" b="0" dirty="0"/>
                        <a:t>Start Film one</a:t>
                      </a:r>
                    </a:p>
                    <a:p>
                      <a:pPr marL="285750" lvl="0" indent="-285750">
                        <a:buFont typeface="Arial" panose="020B0604020202020204" pitchFamily="34" charset="0"/>
                        <a:buChar char="•"/>
                      </a:pPr>
                      <a:r>
                        <a:rPr lang="en-GB" sz="1200" b="0" dirty="0"/>
                        <a:t>No specialist study areas – synoptic of all skills</a:t>
                      </a:r>
                    </a:p>
                    <a:p>
                      <a:pPr marL="285750" lvl="0" indent="-285750">
                        <a:buFont typeface="Arial" panose="020B0604020202020204" pitchFamily="34" charset="0"/>
                        <a:buChar char="•"/>
                      </a:pPr>
                      <a:endParaRPr lang="en-GB" sz="1200" b="0" dirty="0"/>
                    </a:p>
                    <a:p>
                      <a:pPr marL="285750" lvl="0" indent="-285750">
                        <a:buFont typeface="Arial" panose="020B0604020202020204" pitchFamily="34" charset="0"/>
                        <a:buChar char="•"/>
                      </a:pPr>
                      <a:endParaRPr lang="en-GB" sz="1200" b="0" dirty="0"/>
                    </a:p>
                    <a:p>
                      <a:pPr marL="0" lvl="0" indent="0">
                        <a:buFont typeface="Arial" panose="020B0604020202020204" pitchFamily="34" charset="0"/>
                        <a:buNone/>
                      </a:pPr>
                      <a:r>
                        <a:rPr lang="en-GB" sz="1200" b="0" dirty="0"/>
                        <a:t>Current films studied – </a:t>
                      </a:r>
                    </a:p>
                    <a:p>
                      <a:pPr marL="0" lvl="0" indent="0">
                        <a:buFont typeface="Arial" panose="020B0604020202020204" pitchFamily="34" charset="0"/>
                        <a:buNone/>
                      </a:pPr>
                      <a:r>
                        <a:rPr lang="es-ES" sz="1200" dirty="0" err="1"/>
                        <a:t>Pan’s</a:t>
                      </a:r>
                      <a:r>
                        <a:rPr lang="es-ES" sz="1200" dirty="0"/>
                        <a:t> </a:t>
                      </a:r>
                      <a:r>
                        <a:rPr lang="es-ES" sz="1200" dirty="0" err="1"/>
                        <a:t>Labyrinth</a:t>
                      </a:r>
                      <a:r>
                        <a:rPr lang="es-ES" sz="1200" dirty="0"/>
                        <a:t> (Del Toro, </a:t>
                      </a:r>
                      <a:r>
                        <a:rPr lang="es-ES" sz="1200" dirty="0" err="1"/>
                        <a:t>Spain</a:t>
                      </a:r>
                      <a:r>
                        <a:rPr lang="es-ES" sz="1200" dirty="0"/>
                        <a:t>, 2006), 15</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t>City of God (</a:t>
                      </a:r>
                      <a:r>
                        <a:rPr lang="en-GB" sz="1200" dirty="0" err="1"/>
                        <a:t>Mereilles</a:t>
                      </a:r>
                      <a:r>
                        <a:rPr lang="en-GB" sz="1200" dirty="0"/>
                        <a:t>, Brazil, 2002)</a:t>
                      </a:r>
                      <a:endParaRPr lang="en-GB" sz="1200" b="1" kern="1200" dirty="0">
                        <a:solidFill>
                          <a:schemeClr val="tx1"/>
                        </a:solidFill>
                        <a:effectLst/>
                        <a:latin typeface="+mn-lt"/>
                        <a:ea typeface="+mn-ea"/>
                        <a:cs typeface="+mn-cs"/>
                      </a:endParaRPr>
                    </a:p>
                  </a:txBody>
                  <a:tcPr marL="72009" marR="72009" marT="36005" marB="36005"/>
                </a:tc>
                <a:tc>
                  <a:txBody>
                    <a:bodyPr/>
                    <a:lstStyle/>
                    <a:p>
                      <a:pPr marL="285750" lvl="0" indent="-285750">
                        <a:buFont typeface="Arial" panose="020B0604020202020204" pitchFamily="34" charset="0"/>
                        <a:buChar char="•"/>
                      </a:pPr>
                      <a:r>
                        <a:rPr lang="en-GB" sz="1200" b="1" dirty="0"/>
                        <a:t>Global film (two-film study) </a:t>
                      </a:r>
                    </a:p>
                    <a:p>
                      <a:pPr marL="285750" lvl="0" indent="-285750">
                        <a:buFont typeface="Arial" panose="020B0604020202020204" pitchFamily="34" charset="0"/>
                        <a:buChar char="•"/>
                      </a:pPr>
                      <a:r>
                        <a:rPr lang="en-GB" sz="1200" b="0" dirty="0"/>
                        <a:t>Start Film Two</a:t>
                      </a:r>
                    </a:p>
                    <a:p>
                      <a:pPr marL="285750" lvl="0" indent="-285750">
                        <a:buFont typeface="Arial" panose="020B0604020202020204" pitchFamily="34" charset="0"/>
                        <a:buChar char="•"/>
                      </a:pPr>
                      <a:r>
                        <a:rPr lang="en-GB" sz="1200" b="0" dirty="0"/>
                        <a:t>No specialist study areas – synoptic of all skills</a:t>
                      </a:r>
                    </a:p>
                    <a:p>
                      <a:pPr marL="285750" lvl="0" indent="-285750">
                        <a:buFont typeface="Arial" panose="020B0604020202020204" pitchFamily="34" charset="0"/>
                        <a:buChar char="•"/>
                      </a:pPr>
                      <a:endParaRPr lang="en-GB"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kern="1200" dirty="0">
                          <a:solidFill>
                            <a:schemeClr val="tx1"/>
                          </a:solidFill>
                          <a:effectLst/>
                          <a:latin typeface="+mn-lt"/>
                          <a:ea typeface="+mn-ea"/>
                          <a:cs typeface="+mn-cs"/>
                        </a:rPr>
                        <a:t>NEA – Preparations</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Introduce the NEA brief</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Outline of expectations</a:t>
                      </a:r>
                    </a:p>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Watch accompanying set short films</a:t>
                      </a:r>
                    </a:p>
                  </a:txBody>
                  <a:tcPr marL="72009" marR="72009" marT="36005" marB="36005"/>
                </a:tc>
                <a:tc>
                  <a:txBody>
                    <a:bodyPr/>
                    <a:lstStyle/>
                    <a:p>
                      <a:pPr marL="285750" lvl="0" indent="-285750">
                        <a:buFont typeface="Arial" panose="020B0604020202020204" pitchFamily="34" charset="0"/>
                        <a:buChar char="•"/>
                      </a:pPr>
                      <a:r>
                        <a:rPr lang="en-GB" sz="1200" kern="1200" dirty="0">
                          <a:solidFill>
                            <a:schemeClr val="tx1"/>
                          </a:solidFill>
                          <a:effectLst/>
                          <a:latin typeface="+mn-lt"/>
                          <a:ea typeface="+mn-ea"/>
                          <a:cs typeface="+mn-cs"/>
                        </a:rPr>
                        <a:t>NEA – Planning </a:t>
                      </a:r>
                    </a:p>
                    <a:p>
                      <a:pPr marL="285750" indent="-285750">
                        <a:buFont typeface="Arial" panose="020B0604020202020204" pitchFamily="34" charset="0"/>
                        <a:buChar char="•"/>
                      </a:pPr>
                      <a:r>
                        <a:rPr lang="en-GB" sz="1200" kern="1200" dirty="0">
                          <a:solidFill>
                            <a:schemeClr val="tx1"/>
                          </a:solidFill>
                          <a:effectLst/>
                          <a:latin typeface="+mn-lt"/>
                          <a:ea typeface="+mn-ea"/>
                          <a:cs typeface="+mn-cs"/>
                        </a:rPr>
                        <a:t>Revision for mock</a:t>
                      </a:r>
                    </a:p>
                    <a:p>
                      <a:pPr marL="285750" indent="-285750">
                        <a:buFont typeface="Arial" panose="020B0604020202020204" pitchFamily="34" charset="0"/>
                        <a:buChar char="•"/>
                      </a:pPr>
                      <a:endParaRPr lang="en-GB" sz="1200" b="1" kern="1200" dirty="0">
                        <a:solidFill>
                          <a:schemeClr val="tx1"/>
                        </a:solidFill>
                        <a:effectLst/>
                        <a:latin typeface="+mn-lt"/>
                        <a:ea typeface="+mn-ea"/>
                        <a:cs typeface="+mn-cs"/>
                      </a:endParaRPr>
                    </a:p>
                    <a:p>
                      <a:pPr marL="285750" indent="-285750">
                        <a:buFont typeface="Arial" panose="020B0604020202020204" pitchFamily="34" charset="0"/>
                        <a:buChar char="•"/>
                      </a:pPr>
                      <a:r>
                        <a:rPr lang="en-GB" sz="1200" b="1" dirty="0"/>
                        <a:t>Hollywood 1930 - 1990 (comparative study)</a:t>
                      </a:r>
                    </a:p>
                    <a:p>
                      <a:pPr marL="285750" indent="-285750">
                        <a:buFont typeface="Arial" panose="020B0604020202020204" pitchFamily="34" charset="0"/>
                        <a:buChar char="•"/>
                      </a:pPr>
                      <a:r>
                        <a:rPr lang="en-GB" sz="1200" b="1" dirty="0"/>
                        <a:t>Start film 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Specialist study areas</a:t>
                      </a:r>
                    </a:p>
                    <a:p>
                      <a:pPr marL="285750" indent="-285750">
                        <a:buFont typeface="+mj-lt"/>
                        <a:buAutoNum type="arabicPeriod"/>
                      </a:pPr>
                      <a:r>
                        <a:rPr lang="en-GB" sz="1200" b="0" dirty="0"/>
                        <a:t>Auteur </a:t>
                      </a:r>
                    </a:p>
                    <a:p>
                      <a:pPr marL="285750" indent="-285750">
                        <a:buFont typeface="+mj-lt"/>
                        <a:buAutoNum type="arabicPeriod"/>
                      </a:pPr>
                      <a:r>
                        <a:rPr lang="en-GB" sz="1200" b="0" dirty="0"/>
                        <a:t>Industry</a:t>
                      </a:r>
                    </a:p>
                    <a:p>
                      <a:pPr marL="0" indent="0">
                        <a:buFont typeface="Arial" panose="020B0604020202020204" pitchFamily="34" charset="0"/>
                        <a:buNone/>
                      </a:pPr>
                      <a:r>
                        <a:rPr lang="en-GB" sz="1200" b="0" dirty="0"/>
                        <a:t>Current films studied -</a:t>
                      </a:r>
                      <a:endParaRPr lang="en-GB" sz="1200" b="1" dirty="0"/>
                    </a:p>
                    <a:p>
                      <a:pPr marL="285750" indent="-285750">
                        <a:buFont typeface="Arial" panose="020B0604020202020204" pitchFamily="34" charset="0"/>
                        <a:buChar char="•"/>
                      </a:pPr>
                      <a:r>
                        <a:rPr lang="en-GB" sz="1200" dirty="0"/>
                        <a:t>Vertigo (Hitchcock, 1958), PG </a:t>
                      </a:r>
                      <a:endParaRPr lang="en-GB" sz="1200" b="1" dirty="0"/>
                    </a:p>
                  </a:txBody>
                  <a:tcPr marL="72009" marR="72009" marT="36005" marB="36005"/>
                </a:tc>
                <a:extLst>
                  <a:ext uri="{0D108BD9-81ED-4DB2-BD59-A6C34878D82A}">
                    <a16:rowId xmlns:a16="http://schemas.microsoft.com/office/drawing/2014/main" val="1399452483"/>
                  </a:ext>
                </a:extLst>
              </a:tr>
              <a:tr h="1931641">
                <a:tc vMerge="1">
                  <a:txBody>
                    <a:bodyPr/>
                    <a:lstStyle/>
                    <a:p>
                      <a:endParaRPr lang="en-GB" dirty="0"/>
                    </a:p>
                  </a:txBody>
                  <a:tcPr/>
                </a:tc>
                <a:tc>
                  <a:txBody>
                    <a:bodyPr/>
                    <a:lstStyle/>
                    <a:p>
                      <a:r>
                        <a:rPr lang="en-GB" sz="1100" b="1" dirty="0">
                          <a:latin typeface="+mn-lt"/>
                        </a:rPr>
                        <a:t>Additional information</a:t>
                      </a:r>
                    </a:p>
                  </a:txBody>
                  <a:tcPr marL="72009" marR="72009" marT="36005" marB="36005" vert="vert270"/>
                </a:tc>
                <a:tc>
                  <a:txBody>
                    <a:bodyPr/>
                    <a:lstStyle/>
                    <a:p>
                      <a:r>
                        <a:rPr lang="en-GB" sz="1200" b="1" dirty="0">
                          <a:hlinkClick r:id="rId2"/>
                        </a:rPr>
                        <a:t>Useful guide</a:t>
                      </a:r>
                      <a:endParaRPr lang="en-GB" sz="1200" b="1" dirty="0"/>
                    </a:p>
                    <a:p>
                      <a:endParaRPr lang="en-GB" sz="1200" b="1" dirty="0"/>
                    </a:p>
                    <a:p>
                      <a:r>
                        <a:rPr lang="en-GB" sz="1200" b="1" dirty="0">
                          <a:hlinkClick r:id="rId3"/>
                        </a:rPr>
                        <a:t>Link to </a:t>
                      </a:r>
                      <a:r>
                        <a:rPr lang="en-GB" sz="1200" b="1" dirty="0" err="1">
                          <a:hlinkClick r:id="rId3"/>
                        </a:rPr>
                        <a:t>Eduqas</a:t>
                      </a:r>
                      <a:r>
                        <a:rPr lang="en-GB" sz="1200" b="1" dirty="0">
                          <a:hlinkClick r:id="rId3"/>
                        </a:rPr>
                        <a:t> Specification</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Practice exam questions will take place at the end of the topic</a:t>
                      </a:r>
                    </a:p>
                    <a:p>
                      <a:r>
                        <a:rPr lang="en-GB" sz="1200" b="1" dirty="0"/>
                        <a:t> </a:t>
                      </a:r>
                    </a:p>
                  </a:txBody>
                  <a:tcPr marL="72009" marR="72009" marT="36005" marB="36005"/>
                </a:tc>
                <a:tc>
                  <a:txBody>
                    <a:bodyPr/>
                    <a:lstStyle/>
                    <a:p>
                      <a:r>
                        <a:rPr lang="en-GB" sz="1200" b="1" dirty="0"/>
                        <a:t>Practice exam questions will take place at the end of the topic</a:t>
                      </a:r>
                    </a:p>
                    <a:p>
                      <a:endParaRPr lang="en-GB" sz="1200" b="1" dirty="0"/>
                    </a:p>
                    <a:p>
                      <a:r>
                        <a:rPr lang="en-GB" sz="1200" b="1" dirty="0">
                          <a:hlinkClick r:id="rId4"/>
                        </a:rPr>
                        <a:t>Useful YouTube Channel for theory and analysis of Representations</a:t>
                      </a:r>
                      <a:endParaRPr lang="en-GB" sz="1200" b="1" dirty="0"/>
                    </a:p>
                  </a:txBody>
                  <a:tcPr marL="72009" marR="72009" marT="36005" marB="36005"/>
                </a:tc>
                <a:tc>
                  <a:txBody>
                    <a:bodyPr/>
                    <a:lstStyle/>
                    <a:p>
                      <a:r>
                        <a:rPr lang="en-GB" sz="1200" b="1" dirty="0">
                          <a:hlinkClick r:id="rId5"/>
                        </a:rPr>
                        <a:t>Useful guide to the film</a:t>
                      </a:r>
                      <a:endParaRPr lang="en-GB" sz="1200" b="1" dirty="0"/>
                    </a:p>
                    <a:p>
                      <a:endParaRPr lang="en-GB" sz="1200" b="1" dirty="0"/>
                    </a:p>
                    <a:p>
                      <a:r>
                        <a:rPr lang="en-GB" sz="1200" b="1" dirty="0"/>
                        <a:t>NEA Briefs released by the exam board </a:t>
                      </a:r>
                    </a:p>
                    <a:p>
                      <a:endParaRPr lang="en-GB" sz="1200" b="1" dirty="0"/>
                    </a:p>
                    <a:p>
                      <a:r>
                        <a:rPr lang="en-GB" sz="1200" b="1" dirty="0">
                          <a:hlinkClick r:id="rId6"/>
                        </a:rPr>
                        <a:t>Link to where the Briefs are located</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hlinkClick r:id="rId7"/>
                        </a:rPr>
                        <a:t>Useful guide to the film</a:t>
                      </a:r>
                      <a:endParaRPr lang="en-GB" sz="1200" b="1" dirty="0"/>
                    </a:p>
                    <a:p>
                      <a:endParaRPr lang="en-GB" sz="1200" b="1" dirty="0"/>
                    </a:p>
                    <a:p>
                      <a:r>
                        <a:rPr lang="en-GB" sz="1200" b="1" dirty="0"/>
                        <a:t>Retrieval and revision will also take place in some lessons to aid students preparation for their mock exams. </a:t>
                      </a:r>
                    </a:p>
                  </a:txBody>
                  <a:tcPr marL="72009" marR="72009" marT="36005" marB="36005"/>
                </a:tc>
                <a:tc>
                  <a:txBody>
                    <a:bodyPr/>
                    <a:lstStyle/>
                    <a:p>
                      <a:r>
                        <a:rPr lang="en-GB" sz="1200" b="1" dirty="0"/>
                        <a:t>Mock Exams  - Questions taken from a combination of past exam papers from Paper 1 and Paper 2. </a:t>
                      </a:r>
                    </a:p>
                  </a:txBody>
                  <a:tcPr marL="72009" marR="72009" marT="36005" marB="36005"/>
                </a:tc>
                <a:extLst>
                  <a:ext uri="{0D108BD9-81ED-4DB2-BD59-A6C34878D82A}">
                    <a16:rowId xmlns:a16="http://schemas.microsoft.com/office/drawing/2014/main" val="175872872"/>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1312448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374579663"/>
              </p:ext>
            </p:extLst>
          </p:nvPr>
        </p:nvGraphicFramePr>
        <p:xfrm>
          <a:off x="0" y="524896"/>
          <a:ext cx="9601202" cy="12276704"/>
        </p:xfrm>
        <a:graphic>
          <a:graphicData uri="http://schemas.openxmlformats.org/drawingml/2006/table">
            <a:tbl>
              <a:tblPr firstRow="1" bandRow="1">
                <a:tableStyleId>{5940675A-B579-460E-94D1-54222C63F5DA}</a:tableStyleId>
              </a:tblPr>
              <a:tblGrid>
                <a:gridCol w="395416">
                  <a:extLst>
                    <a:ext uri="{9D8B030D-6E8A-4147-A177-3AD203B41FA5}">
                      <a16:colId xmlns:a16="http://schemas.microsoft.com/office/drawing/2014/main" val="1323354650"/>
                    </a:ext>
                  </a:extLst>
                </a:gridCol>
                <a:gridCol w="395416">
                  <a:extLst>
                    <a:ext uri="{9D8B030D-6E8A-4147-A177-3AD203B41FA5}">
                      <a16:colId xmlns:a16="http://schemas.microsoft.com/office/drawing/2014/main" val="229629103"/>
                    </a:ext>
                  </a:extLst>
                </a:gridCol>
                <a:gridCol w="1468395">
                  <a:extLst>
                    <a:ext uri="{9D8B030D-6E8A-4147-A177-3AD203B41FA5}">
                      <a16:colId xmlns:a16="http://schemas.microsoft.com/office/drawing/2014/main" val="2268397797"/>
                    </a:ext>
                  </a:extLst>
                </a:gridCol>
                <a:gridCol w="1468395">
                  <a:extLst>
                    <a:ext uri="{9D8B030D-6E8A-4147-A177-3AD203B41FA5}">
                      <a16:colId xmlns:a16="http://schemas.microsoft.com/office/drawing/2014/main" val="1411940593"/>
                    </a:ext>
                  </a:extLst>
                </a:gridCol>
                <a:gridCol w="1468395">
                  <a:extLst>
                    <a:ext uri="{9D8B030D-6E8A-4147-A177-3AD203B41FA5}">
                      <a16:colId xmlns:a16="http://schemas.microsoft.com/office/drawing/2014/main" val="415188477"/>
                    </a:ext>
                  </a:extLst>
                </a:gridCol>
                <a:gridCol w="1468395">
                  <a:extLst>
                    <a:ext uri="{9D8B030D-6E8A-4147-A177-3AD203B41FA5}">
                      <a16:colId xmlns:a16="http://schemas.microsoft.com/office/drawing/2014/main" val="2116589672"/>
                    </a:ext>
                  </a:extLst>
                </a:gridCol>
                <a:gridCol w="1468395">
                  <a:extLst>
                    <a:ext uri="{9D8B030D-6E8A-4147-A177-3AD203B41FA5}">
                      <a16:colId xmlns:a16="http://schemas.microsoft.com/office/drawing/2014/main" val="1988259304"/>
                    </a:ext>
                  </a:extLst>
                </a:gridCol>
                <a:gridCol w="1468395">
                  <a:extLst>
                    <a:ext uri="{9D8B030D-6E8A-4147-A177-3AD203B41FA5}">
                      <a16:colId xmlns:a16="http://schemas.microsoft.com/office/drawing/2014/main" val="2065259818"/>
                    </a:ext>
                  </a:extLst>
                </a:gridCol>
              </a:tblGrid>
              <a:tr h="447042">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200" b="1" dirty="0"/>
                        <a:t>HT1</a:t>
                      </a:r>
                    </a:p>
                    <a:p>
                      <a:r>
                        <a:rPr lang="en-GB" sz="1200" b="1" dirty="0"/>
                        <a:t>(Sept-Oct)</a:t>
                      </a:r>
                    </a:p>
                  </a:txBody>
                  <a:tcPr marL="72009" marR="72009" marT="36005" marB="36005"/>
                </a:tc>
                <a:tc>
                  <a:txBody>
                    <a:bodyPr/>
                    <a:lstStyle/>
                    <a:p>
                      <a:r>
                        <a:rPr lang="en-GB" sz="1200" b="1" dirty="0"/>
                        <a:t>HT2</a:t>
                      </a:r>
                    </a:p>
                    <a:p>
                      <a:r>
                        <a:rPr lang="en-GB" sz="1200" b="1" dirty="0"/>
                        <a:t>(Nov-Dec)</a:t>
                      </a:r>
                    </a:p>
                  </a:txBody>
                  <a:tcPr marL="72009" marR="72009" marT="36005" marB="36005"/>
                </a:tc>
                <a:tc>
                  <a:txBody>
                    <a:bodyPr/>
                    <a:lstStyle/>
                    <a:p>
                      <a:r>
                        <a:rPr lang="en-GB" sz="1200" b="1" dirty="0"/>
                        <a:t>HT3</a:t>
                      </a:r>
                    </a:p>
                    <a:p>
                      <a:r>
                        <a:rPr lang="en-GB" sz="1200" b="1" dirty="0"/>
                        <a:t>(Jan-Feb)</a:t>
                      </a:r>
                    </a:p>
                  </a:txBody>
                  <a:tcPr marL="72009" marR="72009" marT="36005" marB="36005"/>
                </a:tc>
                <a:tc>
                  <a:txBody>
                    <a:bodyPr/>
                    <a:lstStyle/>
                    <a:p>
                      <a:r>
                        <a:rPr lang="en-GB" sz="1200" b="1" dirty="0"/>
                        <a:t>HT4</a:t>
                      </a:r>
                    </a:p>
                    <a:p>
                      <a:r>
                        <a:rPr lang="en-GB" sz="1200" b="1" dirty="0"/>
                        <a:t>(March-April)</a:t>
                      </a:r>
                    </a:p>
                  </a:txBody>
                  <a:tcPr marL="72009" marR="72009" marT="36005" marB="36005"/>
                </a:tc>
                <a:tc>
                  <a:txBody>
                    <a:bodyPr/>
                    <a:lstStyle/>
                    <a:p>
                      <a:r>
                        <a:rPr lang="en-GB" sz="1200" b="1" dirty="0"/>
                        <a:t>HT5</a:t>
                      </a:r>
                    </a:p>
                    <a:p>
                      <a:r>
                        <a:rPr lang="en-GB" sz="1200" b="1" dirty="0"/>
                        <a:t>(April-May)</a:t>
                      </a:r>
                    </a:p>
                  </a:txBody>
                  <a:tcPr marL="72009" marR="72009" marT="36005" marB="36005"/>
                </a:tc>
                <a:tc>
                  <a:txBody>
                    <a:bodyPr/>
                    <a:lstStyle/>
                    <a:p>
                      <a:r>
                        <a:rPr lang="en-GB" sz="1200" b="1" dirty="0"/>
                        <a:t>HT6</a:t>
                      </a:r>
                    </a:p>
                    <a:p>
                      <a:r>
                        <a:rPr lang="en-GB" sz="1200" b="1" dirty="0"/>
                        <a:t>(June-July)</a:t>
                      </a:r>
                    </a:p>
                  </a:txBody>
                  <a:tcPr marL="72009" marR="72009" marT="36005" marB="36005"/>
                </a:tc>
                <a:extLst>
                  <a:ext uri="{0D108BD9-81ED-4DB2-BD59-A6C34878D82A}">
                    <a16:rowId xmlns:a16="http://schemas.microsoft.com/office/drawing/2014/main" val="1744465016"/>
                  </a:ext>
                </a:extLst>
              </a:tr>
              <a:tr h="1007302">
                <a:tc rowSpan="2">
                  <a:txBody>
                    <a:bodyPr/>
                    <a:lstStyle/>
                    <a:p>
                      <a:pPr algn="ctr"/>
                      <a:r>
                        <a:rPr lang="en-GB" sz="2200" dirty="0"/>
                        <a:t>French</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b="1" dirty="0"/>
                        <a:t>Evolution</a:t>
                      </a:r>
                      <a:r>
                        <a:rPr lang="en-GB" sz="1200" b="1" baseline="0" dirty="0"/>
                        <a:t> of family structures</a:t>
                      </a:r>
                      <a:endParaRPr lang="en-GB" sz="1200" b="1" dirty="0"/>
                    </a:p>
                    <a:p>
                      <a:r>
                        <a:rPr lang="en-GB" sz="1200" b="1" dirty="0"/>
                        <a:t>Cinema: why</a:t>
                      </a:r>
                      <a:r>
                        <a:rPr lang="en-GB" sz="1200" b="1" baseline="0" dirty="0"/>
                        <a:t> the 7</a:t>
                      </a:r>
                      <a:r>
                        <a:rPr lang="en-GB" sz="1200" b="1" baseline="30000" dirty="0"/>
                        <a:t>th</a:t>
                      </a:r>
                      <a:r>
                        <a:rPr lang="en-GB" sz="1200" b="1" baseline="0" dirty="0"/>
                        <a:t> art?</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Evolution</a:t>
                      </a:r>
                      <a:r>
                        <a:rPr lang="en-GB" sz="1200" b="1" baseline="0" dirty="0"/>
                        <a:t> of family structures</a:t>
                      </a:r>
                      <a:endParaRPr lang="en-GB" sz="1200" b="1" dirty="0"/>
                    </a:p>
                    <a:p>
                      <a:r>
                        <a:rPr lang="en-GB" sz="1200" b="1" dirty="0"/>
                        <a:t>Cinema:</a:t>
                      </a:r>
                      <a:r>
                        <a:rPr lang="en-GB" sz="1200" b="1" baseline="0" dirty="0"/>
                        <a:t> why the 7</a:t>
                      </a:r>
                      <a:r>
                        <a:rPr lang="en-GB" sz="1200" b="1" baseline="30000" dirty="0"/>
                        <a:t>th</a:t>
                      </a:r>
                      <a:r>
                        <a:rPr lang="en-GB" sz="1200" b="1" baseline="0" dirty="0"/>
                        <a:t> art?</a:t>
                      </a:r>
                    </a:p>
                    <a:p>
                      <a:r>
                        <a:rPr lang="en-GB" sz="1200" b="1" baseline="0" dirty="0"/>
                        <a:t>Film study: la </a:t>
                      </a:r>
                      <a:r>
                        <a:rPr lang="en-GB" sz="1200" b="1" baseline="0" dirty="0" err="1"/>
                        <a:t>Haine</a:t>
                      </a:r>
                      <a:r>
                        <a:rPr lang="en-GB" sz="1200" b="1" baseline="0" dirty="0"/>
                        <a:t> </a:t>
                      </a:r>
                      <a:endParaRPr lang="en-GB" sz="1200" b="1" dirty="0"/>
                    </a:p>
                  </a:txBody>
                  <a:tcPr marL="72009" marR="72009" marT="36005" marB="36005"/>
                </a:tc>
                <a:tc>
                  <a:txBody>
                    <a:bodyPr/>
                    <a:lstStyle/>
                    <a:p>
                      <a:r>
                        <a:rPr lang="en-GB" sz="1200" b="0" dirty="0" err="1"/>
                        <a:t>Cybersociety</a:t>
                      </a:r>
                      <a:endParaRPr lang="en-GB" sz="1200" b="0" dirty="0"/>
                    </a:p>
                    <a:p>
                      <a:r>
                        <a:rPr lang="en-GB" sz="1200" b="0" dirty="0"/>
                        <a:t>Music in the French- speaking world</a:t>
                      </a:r>
                    </a:p>
                  </a:txBody>
                  <a:tcPr marL="72009" marR="72009" marT="36005" marB="36005"/>
                </a:tc>
                <a:tc>
                  <a:txBody>
                    <a:bodyPr/>
                    <a:lstStyle/>
                    <a:p>
                      <a:r>
                        <a:rPr lang="en-GB" sz="1200" b="1" dirty="0"/>
                        <a:t>The role of voluntary work </a:t>
                      </a:r>
                    </a:p>
                    <a:p>
                      <a:r>
                        <a:rPr lang="en-GB" sz="1200" b="1" dirty="0"/>
                        <a:t>Heritage</a:t>
                      </a:r>
                    </a:p>
                  </a:txBody>
                  <a:tcPr marL="72009" marR="72009" marT="36005" marB="36005"/>
                </a:tc>
                <a:tc>
                  <a:txBody>
                    <a:bodyPr/>
                    <a:lstStyle/>
                    <a:p>
                      <a:r>
                        <a:rPr lang="en-GB" sz="1200" b="0" dirty="0"/>
                        <a:t>The role</a:t>
                      </a:r>
                      <a:r>
                        <a:rPr lang="en-GB" sz="1200" b="0" baseline="0" dirty="0"/>
                        <a:t> of voluntary work</a:t>
                      </a:r>
                      <a:endParaRPr lang="en-GB" sz="1200" b="0" dirty="0"/>
                    </a:p>
                    <a:p>
                      <a:r>
                        <a:rPr lang="en-GB" sz="1200" b="0" dirty="0"/>
                        <a:t>Heritage</a:t>
                      </a:r>
                    </a:p>
                  </a:txBody>
                  <a:tcPr marL="72009" marR="72009" marT="36005" marB="36005"/>
                </a:tc>
                <a:tc>
                  <a:txBody>
                    <a:bodyPr/>
                    <a:lstStyle/>
                    <a:p>
                      <a:r>
                        <a:rPr lang="en-GB" sz="1200" b="0" dirty="0"/>
                        <a:t>Diversity</a:t>
                      </a:r>
                    </a:p>
                    <a:p>
                      <a:r>
                        <a:rPr lang="en-GB" sz="1200" b="0" dirty="0"/>
                        <a:t>Literature</a:t>
                      </a:r>
                      <a:r>
                        <a:rPr lang="en-GB" sz="1200" b="0" baseline="0" dirty="0"/>
                        <a:t> study</a:t>
                      </a:r>
                      <a:r>
                        <a:rPr lang="en-GB" sz="1200" b="0" dirty="0"/>
                        <a:t>:</a:t>
                      </a:r>
                      <a:r>
                        <a:rPr lang="en-GB" sz="1200" b="0" baseline="0" dirty="0"/>
                        <a:t> Un Sac de </a:t>
                      </a:r>
                      <a:r>
                        <a:rPr lang="en-GB" sz="1200" b="0" baseline="0" dirty="0" err="1"/>
                        <a:t>Billes</a:t>
                      </a:r>
                      <a:endParaRPr lang="en-GB" sz="1200" b="0" dirty="0"/>
                    </a:p>
                  </a:txBody>
                  <a:tcPr marL="72009" marR="72009" marT="36005" marB="36005"/>
                </a:tc>
                <a:extLst>
                  <a:ext uri="{0D108BD9-81ED-4DB2-BD59-A6C34878D82A}">
                    <a16:rowId xmlns:a16="http://schemas.microsoft.com/office/drawing/2014/main" val="2671902638"/>
                  </a:ext>
                </a:extLst>
              </a:tr>
              <a:tr h="3248342">
                <a:tc vMerge="1">
                  <a:txBody>
                    <a:bodyPr/>
                    <a:lstStyle/>
                    <a:p>
                      <a:endParaRPr lang="en-GB" dirty="0"/>
                    </a:p>
                  </a:txBody>
                  <a:tcPr/>
                </a:tc>
                <a:tc>
                  <a:txBody>
                    <a:bodyPr/>
                    <a:lstStyle/>
                    <a:p>
                      <a:r>
                        <a:rPr lang="en-GB" sz="1200" b="1" dirty="0"/>
                        <a:t>Additional information</a:t>
                      </a:r>
                    </a:p>
                  </a:txBody>
                  <a:tcPr marL="72009" marR="72009" marT="36005" marB="36005" vert="vert270" anchor="ctr"/>
                </a:tc>
                <a:tc>
                  <a:txBody>
                    <a:bodyPr/>
                    <a:lstStyle/>
                    <a:p>
                      <a:r>
                        <a:rPr lang="en-GB" sz="1200" b="0" dirty="0"/>
                        <a:t>Present tense revision</a:t>
                      </a:r>
                    </a:p>
                    <a:p>
                      <a:r>
                        <a:rPr lang="en-GB" sz="1200" b="0" dirty="0"/>
                        <a:t>Infinitive</a:t>
                      </a:r>
                      <a:r>
                        <a:rPr lang="en-GB" sz="1200" b="0" baseline="0" dirty="0"/>
                        <a:t> constructions</a:t>
                      </a:r>
                    </a:p>
                    <a:p>
                      <a:r>
                        <a:rPr lang="en-GB" sz="1200" b="0" baseline="0" dirty="0"/>
                        <a:t>Revisiting the main tenses</a:t>
                      </a:r>
                    </a:p>
                    <a:p>
                      <a:r>
                        <a:rPr lang="en-GB" sz="1200" b="0" baseline="0" dirty="0"/>
                        <a:t>Subjunctive with coordinating conjunctions. </a:t>
                      </a:r>
                      <a:endParaRPr lang="en-GB" sz="1200" b="0" dirty="0"/>
                    </a:p>
                    <a:p>
                      <a:endParaRPr lang="en-GB" sz="1200" b="1" dirty="0"/>
                    </a:p>
                    <a:p>
                      <a:endParaRPr lang="en-GB" sz="1200" b="1" dirty="0"/>
                    </a:p>
                    <a:p>
                      <a:endParaRPr lang="en-GB" sz="1200" b="1" dirty="0"/>
                    </a:p>
                    <a:p>
                      <a:endParaRPr lang="en-GB" sz="1200" b="1" dirty="0"/>
                    </a:p>
                    <a:p>
                      <a:endParaRPr lang="en-GB" sz="1200" b="1" dirty="0"/>
                    </a:p>
                    <a:p>
                      <a:endParaRPr lang="en-GB" sz="1200" b="1" dirty="0"/>
                    </a:p>
                  </a:txBody>
                  <a:tcPr marL="72009" marR="72009" marT="36005" marB="36005"/>
                </a:tc>
                <a:tc>
                  <a:txBody>
                    <a:bodyPr/>
                    <a:lstStyle/>
                    <a:p>
                      <a:r>
                        <a:rPr lang="en-GB" sz="1200" b="0" dirty="0"/>
                        <a:t>End of November- Assessment 1-Exampro: Family/ cinema</a:t>
                      </a:r>
                    </a:p>
                    <a:p>
                      <a:endParaRPr lang="en-GB" sz="1200" b="0" dirty="0"/>
                    </a:p>
                    <a:p>
                      <a:r>
                        <a:rPr lang="en-GB" sz="1200" kern="1200" dirty="0">
                          <a:solidFill>
                            <a:schemeClr val="tx1"/>
                          </a:solidFill>
                          <a:effectLst/>
                          <a:latin typeface="+mn-lt"/>
                          <a:ea typeface="+mn-ea"/>
                          <a:cs typeface="+mn-cs"/>
                        </a:rPr>
                        <a:t>Cinematographic language</a:t>
                      </a:r>
                    </a:p>
                    <a:p>
                      <a:r>
                        <a:rPr lang="en-GB" sz="1200" kern="1200" dirty="0">
                          <a:solidFill>
                            <a:schemeClr val="tx1"/>
                          </a:solidFill>
                          <a:effectLst/>
                          <a:latin typeface="+mn-lt"/>
                          <a:ea typeface="+mn-ea"/>
                          <a:cs typeface="+mn-cs"/>
                        </a:rPr>
                        <a:t>Comparing and contrasting the main/minor characters Examining their actions and motivations. Planning and writing essays. </a:t>
                      </a:r>
                      <a:endParaRPr lang="fr-F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End of February-</a:t>
                      </a:r>
                      <a:r>
                        <a:rPr lang="en-GB" sz="1200" b="0" baseline="0" dirty="0"/>
                        <a:t> Assessment 2- </a:t>
                      </a:r>
                      <a:r>
                        <a:rPr lang="en-GB" sz="1200" b="0" baseline="0" dirty="0" err="1"/>
                        <a:t>Exampro</a:t>
                      </a:r>
                      <a:r>
                        <a:rPr lang="en-GB" sz="1200" b="0" baseline="0" dirty="0"/>
                        <a:t>: </a:t>
                      </a:r>
                      <a:r>
                        <a:rPr lang="en-GB" sz="1200" b="0" baseline="0" dirty="0" err="1"/>
                        <a:t>Cybersociety</a:t>
                      </a:r>
                      <a:r>
                        <a:rPr lang="en-GB" sz="1200" b="0" baseline="0" dirty="0"/>
                        <a:t>/ Music</a:t>
                      </a:r>
                      <a:endParaRPr lang="en-GB" sz="1200" b="0" dirty="0"/>
                    </a:p>
                    <a:p>
                      <a:r>
                        <a:rPr lang="en-GB" sz="1200" b="0" dirty="0"/>
                        <a:t>Practice summary skills in listening</a:t>
                      </a:r>
                      <a:r>
                        <a:rPr lang="en-GB" sz="1200" b="0" baseline="0" dirty="0"/>
                        <a:t> and reading</a:t>
                      </a:r>
                    </a:p>
                    <a:p>
                      <a:r>
                        <a:rPr lang="en-GB" sz="1200" b="0" dirty="0"/>
                        <a:t>Commenting on</a:t>
                      </a:r>
                      <a:r>
                        <a:rPr lang="en-GB" sz="1200" b="0" baseline="0" dirty="0"/>
                        <a:t> statistics on stimulus cards and expressing a range of opinions.</a:t>
                      </a:r>
                    </a:p>
                    <a:p>
                      <a:r>
                        <a:rPr lang="en-GB" sz="1200" kern="1200" dirty="0">
                          <a:solidFill>
                            <a:schemeClr val="tx1"/>
                          </a:solidFill>
                          <a:effectLst/>
                          <a:latin typeface="+mn-lt"/>
                          <a:ea typeface="+mn-ea"/>
                          <a:cs typeface="+mn-cs"/>
                        </a:rPr>
                        <a:t>Revision of question forms. Listening for detail-</a:t>
                      </a:r>
                      <a:r>
                        <a:rPr lang="en-GB" sz="1200" kern="1200" baseline="0" dirty="0">
                          <a:solidFill>
                            <a:schemeClr val="tx1"/>
                          </a:solidFill>
                          <a:effectLst/>
                          <a:latin typeface="+mn-lt"/>
                          <a:ea typeface="+mn-ea"/>
                          <a:cs typeface="+mn-cs"/>
                        </a:rPr>
                        <a:t> questions and answers in French</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Subjunctive</a:t>
                      </a:r>
                      <a:r>
                        <a:rPr lang="en-GB" sz="1200" kern="1200" baseline="0" dirty="0">
                          <a:solidFill>
                            <a:schemeClr val="tx1"/>
                          </a:solidFill>
                          <a:effectLst/>
                          <a:latin typeface="+mn-lt"/>
                          <a:ea typeface="+mn-ea"/>
                          <a:cs typeface="+mn-cs"/>
                        </a:rPr>
                        <a:t> to express wishes.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Who are</a:t>
                      </a:r>
                      <a:r>
                        <a:rPr lang="en-GB" sz="1200" b="0" baseline="0" dirty="0"/>
                        <a:t> the volunteers? The value for themselves and those they help. </a:t>
                      </a:r>
                      <a:endParaRPr lang="en-GB" sz="1200" b="0" dirty="0"/>
                    </a:p>
                    <a:p>
                      <a:r>
                        <a:rPr lang="en-GB" sz="1200" b="0" dirty="0"/>
                        <a:t>Subordinating clauses</a:t>
                      </a:r>
                    </a:p>
                    <a:p>
                      <a:r>
                        <a:rPr lang="en-GB" sz="1200" b="0" dirty="0"/>
                        <a:t>Si phrases</a:t>
                      </a:r>
                      <a:r>
                        <a:rPr lang="en-GB" sz="1200" b="0" baseline="0" dirty="0"/>
                        <a:t> with conditional tense.</a:t>
                      </a:r>
                    </a:p>
                    <a:p>
                      <a:r>
                        <a:rPr lang="en-GB" sz="1200" b="0" baseline="0" dirty="0"/>
                        <a:t>Translation into English. </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End of May- Assessment</a:t>
                      </a:r>
                      <a:r>
                        <a:rPr lang="en-GB" sz="1200" b="0" baseline="0" dirty="0"/>
                        <a:t> 3- </a:t>
                      </a:r>
                      <a:r>
                        <a:rPr lang="en-GB" sz="1200" b="0" baseline="0" dirty="0" err="1"/>
                        <a:t>Exampro</a:t>
                      </a:r>
                      <a:r>
                        <a:rPr lang="en-GB" sz="1200" b="0" baseline="0" dirty="0"/>
                        <a:t>: Role of voluntary work/ heritage.</a:t>
                      </a:r>
                      <a:endParaRPr lang="en-GB"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Adjectives- importance of written accuracy- correct agreements. Comparative/</a:t>
                      </a:r>
                      <a:r>
                        <a:rPr lang="en-GB" sz="1200" b="0" baseline="0" dirty="0"/>
                        <a:t> superlative forms.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a:t>AS speaking exams</a:t>
                      </a:r>
                      <a:endParaRPr lang="en-GB" sz="1200" b="0" dirty="0"/>
                    </a:p>
                  </a:txBody>
                  <a:tcPr marL="72009" marR="72009" marT="36005" marB="36005"/>
                </a:tc>
                <a:tc>
                  <a:txBody>
                    <a:bodyPr/>
                    <a:lstStyle/>
                    <a:p>
                      <a:r>
                        <a:rPr lang="en-GB" sz="1200" b="0" dirty="0"/>
                        <a:t>Year</a:t>
                      </a:r>
                      <a:r>
                        <a:rPr lang="en-GB" sz="1200" b="0" baseline="0" dirty="0"/>
                        <a:t> 12 Mock examinations- AS Paper 1- Listening, Reading and translation F-E </a:t>
                      </a:r>
                    </a:p>
                    <a:p>
                      <a:r>
                        <a:rPr lang="en-GB" sz="1200" b="0" baseline="0" dirty="0"/>
                        <a:t>AS Paper 2- E-F translation and essay. </a:t>
                      </a:r>
                      <a:endParaRPr lang="en-GB" sz="1200" b="0" dirty="0"/>
                    </a:p>
                  </a:txBody>
                  <a:tcPr marL="72009" marR="72009" marT="36005" marB="36005"/>
                </a:tc>
                <a:extLst>
                  <a:ext uri="{0D108BD9-81ED-4DB2-BD59-A6C34878D82A}">
                    <a16:rowId xmlns:a16="http://schemas.microsoft.com/office/drawing/2014/main" val="2136139495"/>
                  </a:ext>
                </a:extLst>
              </a:tr>
              <a:tr h="3435096">
                <a:tc>
                  <a:txBody>
                    <a:bodyPr/>
                    <a:lstStyle/>
                    <a:p>
                      <a:pPr algn="ctr"/>
                      <a:r>
                        <a:rPr lang="en-GB" sz="2200" dirty="0"/>
                        <a:t>Forensics</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r>
                        <a:rPr lang="en-GB" sz="1200" b="0" dirty="0"/>
                        <a:t>Unit 1</a:t>
                      </a:r>
                    </a:p>
                    <a:p>
                      <a:r>
                        <a:rPr lang="en-GB" sz="1200" b="0" dirty="0"/>
                        <a:t>Cell Structure and Function</a:t>
                      </a:r>
                    </a:p>
                    <a:p>
                      <a:r>
                        <a:rPr lang="en-GB" sz="1200" b="0" dirty="0"/>
                        <a:t>Unit 1</a:t>
                      </a:r>
                    </a:p>
                    <a:p>
                      <a:r>
                        <a:rPr lang="en-GB" sz="1200" b="0" dirty="0"/>
                        <a:t>Production and uses of substances</a:t>
                      </a:r>
                    </a:p>
                    <a:p>
                      <a:r>
                        <a:rPr lang="en-GB" sz="1200" b="0" dirty="0"/>
                        <a:t>Unit 1</a:t>
                      </a:r>
                    </a:p>
                    <a:p>
                      <a:r>
                        <a:rPr lang="en-GB" sz="1200" b="0" dirty="0"/>
                        <a:t>Working with waves</a:t>
                      </a:r>
                    </a:p>
                    <a:p>
                      <a:r>
                        <a:rPr lang="en-GB" sz="1200" b="0" dirty="0"/>
                        <a:t>Unit 4</a:t>
                      </a:r>
                    </a:p>
                    <a:p>
                      <a:r>
                        <a:rPr lang="en-GB" sz="1200" b="0" dirty="0"/>
                        <a:t>Crime scene processing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Unit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Lab work and colorimetry</a:t>
                      </a:r>
                    </a:p>
                    <a:p>
                      <a:r>
                        <a:rPr lang="en-GB" sz="1200" b="0" dirty="0"/>
                        <a:t>Unit 8</a:t>
                      </a:r>
                    </a:p>
                    <a:p>
                      <a:r>
                        <a:rPr lang="en-GB" sz="1200" b="0" dirty="0"/>
                        <a:t>Musculoskeletal disorders</a:t>
                      </a:r>
                    </a:p>
                  </a:txBody>
                  <a:tcPr marL="72009" marR="72009" marT="36005" marB="36005"/>
                </a:tc>
                <a:tc>
                  <a:txBody>
                    <a:bodyPr/>
                    <a:lstStyle/>
                    <a:p>
                      <a:r>
                        <a:rPr lang="en-GB" sz="1200" b="0" dirty="0"/>
                        <a:t>Unit 1 </a:t>
                      </a:r>
                    </a:p>
                    <a:p>
                      <a:r>
                        <a:rPr lang="en-GB" sz="1200" b="0" dirty="0"/>
                        <a:t>Cell Specialisation</a:t>
                      </a:r>
                    </a:p>
                    <a:p>
                      <a:r>
                        <a:rPr lang="en-GB" sz="1200" b="0" dirty="0"/>
                        <a:t>Unit 1</a:t>
                      </a:r>
                    </a:p>
                    <a:p>
                      <a:r>
                        <a:rPr lang="en-GB" sz="1200" b="0" dirty="0"/>
                        <a:t>Structure and bonding in applications</a:t>
                      </a:r>
                    </a:p>
                    <a:p>
                      <a:r>
                        <a:rPr lang="en-GB" sz="1200" b="0" dirty="0"/>
                        <a:t>Unit 1</a:t>
                      </a:r>
                    </a:p>
                    <a:p>
                      <a:r>
                        <a:rPr lang="en-GB" sz="1200" b="0" dirty="0"/>
                        <a:t>Waves in communication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Unit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t>Chemical techniques</a:t>
                      </a:r>
                    </a:p>
                    <a:p>
                      <a:r>
                        <a:rPr lang="en-GB" sz="1200" b="0" dirty="0"/>
                        <a:t>Unit 2</a:t>
                      </a:r>
                    </a:p>
                    <a:p>
                      <a:r>
                        <a:rPr lang="en-GB" sz="1200" b="0" dirty="0"/>
                        <a:t>Thermometers and cooling curves</a:t>
                      </a:r>
                    </a:p>
                    <a:p>
                      <a:r>
                        <a:rPr lang="en-GB" sz="1200" b="0" dirty="0"/>
                        <a:t>Unit 8</a:t>
                      </a:r>
                    </a:p>
                    <a:p>
                      <a:r>
                        <a:rPr lang="en-GB" sz="1200" b="0" dirty="0"/>
                        <a:t>Musculoskeletal disorders</a:t>
                      </a:r>
                    </a:p>
                  </a:txBody>
                  <a:tcPr marL="72009" marR="72009" marT="36005" marB="36005"/>
                </a:tc>
                <a:tc>
                  <a:txBody>
                    <a:bodyPr/>
                    <a:lstStyle/>
                    <a:p>
                      <a:r>
                        <a:rPr lang="en-GB" sz="1200" b="0" dirty="0"/>
                        <a:t>Unit 1</a:t>
                      </a:r>
                    </a:p>
                    <a:p>
                      <a:r>
                        <a:rPr lang="en-GB" sz="1200" b="0" dirty="0"/>
                        <a:t>Tissue Structure and Function</a:t>
                      </a:r>
                    </a:p>
                    <a:p>
                      <a:r>
                        <a:rPr lang="en-GB" sz="1200" b="0" dirty="0"/>
                        <a:t>Unit 1</a:t>
                      </a:r>
                    </a:p>
                    <a:p>
                      <a:r>
                        <a:rPr lang="en-GB" sz="1200" b="0" dirty="0"/>
                        <a:t>Assessment preparation</a:t>
                      </a:r>
                    </a:p>
                    <a:p>
                      <a:r>
                        <a:rPr lang="en-GB" sz="1200" b="0" dirty="0"/>
                        <a:t>Unit 1</a:t>
                      </a:r>
                    </a:p>
                    <a:p>
                      <a:r>
                        <a:rPr lang="en-GB" sz="1200" b="0" dirty="0"/>
                        <a:t>Use of EM waves</a:t>
                      </a:r>
                    </a:p>
                    <a:p>
                      <a:r>
                        <a:rPr lang="en-GB" sz="1200" b="0" dirty="0"/>
                        <a:t>Unit 4</a:t>
                      </a:r>
                    </a:p>
                    <a:p>
                      <a:r>
                        <a:rPr lang="en-GB" sz="1200" b="0" dirty="0"/>
                        <a:t>Physical Techniques</a:t>
                      </a:r>
                    </a:p>
                    <a:p>
                      <a:r>
                        <a:rPr lang="en-GB" sz="1200" b="0" dirty="0"/>
                        <a:t>Unit 2</a:t>
                      </a:r>
                    </a:p>
                    <a:p>
                      <a:r>
                        <a:rPr lang="en-GB" sz="1200" b="0" dirty="0"/>
                        <a:t>Chromatography</a:t>
                      </a:r>
                    </a:p>
                    <a:p>
                      <a:r>
                        <a:rPr lang="en-GB" sz="1200" b="0" dirty="0"/>
                        <a:t>Unit 8</a:t>
                      </a:r>
                    </a:p>
                    <a:p>
                      <a:r>
                        <a:rPr lang="en-GB" sz="1200" b="0" dirty="0"/>
                        <a:t>Impact of lymphatic disorders and treatments</a:t>
                      </a:r>
                    </a:p>
                  </a:txBody>
                  <a:tcPr marL="72009" marR="72009" marT="36005" marB="36005"/>
                </a:tc>
                <a:tc>
                  <a:txBody>
                    <a:bodyPr/>
                    <a:lstStyle/>
                    <a:p>
                      <a:r>
                        <a:rPr lang="en-GB" sz="1200" b="0" dirty="0"/>
                        <a:t>Unit 3</a:t>
                      </a:r>
                    </a:p>
                    <a:p>
                      <a:r>
                        <a:rPr lang="en-GB" sz="1200" b="0" dirty="0"/>
                        <a:t>Enzymes in Action</a:t>
                      </a:r>
                    </a:p>
                    <a:p>
                      <a:r>
                        <a:rPr lang="en-GB" sz="1200" b="0" dirty="0"/>
                        <a:t>Unit 3</a:t>
                      </a:r>
                    </a:p>
                    <a:p>
                      <a:r>
                        <a:rPr lang="en-GB" sz="1200" b="0" dirty="0"/>
                        <a:t>Planning a Scientific Investigation</a:t>
                      </a:r>
                    </a:p>
                    <a:p>
                      <a:r>
                        <a:rPr lang="en-GB" sz="1200" b="0" dirty="0"/>
                        <a:t>Data Collection and Analysis</a:t>
                      </a:r>
                    </a:p>
                    <a:p>
                      <a:r>
                        <a:rPr lang="en-GB" sz="1200" b="0" dirty="0"/>
                        <a:t>Unit 3</a:t>
                      </a:r>
                    </a:p>
                    <a:p>
                      <a:r>
                        <a:rPr lang="en-GB" sz="1200" b="0" dirty="0"/>
                        <a:t>Electrical Circuits</a:t>
                      </a:r>
                    </a:p>
                    <a:p>
                      <a:pPr marL="0" indent="0">
                        <a:buFont typeface="Arial" panose="020B0604020202020204" pitchFamily="34" charset="0"/>
                        <a:buNone/>
                      </a:pPr>
                      <a:r>
                        <a:rPr lang="en-GB" sz="1200" b="0" dirty="0"/>
                        <a:t>Unit 4</a:t>
                      </a:r>
                    </a:p>
                    <a:p>
                      <a:pPr marL="0" indent="0">
                        <a:buFont typeface="Arial" panose="020B0604020202020204" pitchFamily="34" charset="0"/>
                        <a:buNone/>
                      </a:pPr>
                      <a:r>
                        <a:rPr lang="en-GB" sz="1200" b="0" dirty="0"/>
                        <a:t>Biological Techniques</a:t>
                      </a:r>
                    </a:p>
                    <a:p>
                      <a:r>
                        <a:rPr lang="en-GB" sz="1200" b="0" dirty="0"/>
                        <a:t>Unit 2</a:t>
                      </a:r>
                    </a:p>
                    <a:p>
                      <a:r>
                        <a:rPr lang="en-GB" sz="1200" b="0" dirty="0"/>
                        <a:t>Personal Skills and professional practice</a:t>
                      </a:r>
                    </a:p>
                    <a:p>
                      <a:r>
                        <a:rPr lang="en-GB" sz="1200" b="0" dirty="0"/>
                        <a:t>Unit 8</a:t>
                      </a:r>
                    </a:p>
                    <a:p>
                      <a:r>
                        <a:rPr lang="en-GB" sz="1200" b="0" dirty="0"/>
                        <a:t>Impact of lymphatic disorders and treatments</a:t>
                      </a:r>
                    </a:p>
                  </a:txBody>
                  <a:tcPr marL="72009" marR="72009" marT="36005" marB="36005"/>
                </a:tc>
                <a:tc>
                  <a:txBody>
                    <a:bodyPr/>
                    <a:lstStyle/>
                    <a:p>
                      <a:r>
                        <a:rPr lang="en-GB" sz="1200" b="0" dirty="0"/>
                        <a:t>Unit 3</a:t>
                      </a:r>
                    </a:p>
                    <a:p>
                      <a:r>
                        <a:rPr lang="en-GB" sz="1200" b="0" dirty="0"/>
                        <a:t>Diffusion of molecules</a:t>
                      </a:r>
                    </a:p>
                    <a:p>
                      <a:r>
                        <a:rPr lang="en-GB" sz="1200" b="0" dirty="0"/>
                        <a:t>Unit 3 Energy Content in Fuels</a:t>
                      </a:r>
                    </a:p>
                    <a:p>
                      <a:r>
                        <a:rPr lang="en-GB" sz="1200" b="0" dirty="0"/>
                        <a:t>Unit 3</a:t>
                      </a:r>
                    </a:p>
                    <a:p>
                      <a:r>
                        <a:rPr lang="en-GB" sz="1200" b="0" dirty="0"/>
                        <a:t>Drawing conclusions and evaluations</a:t>
                      </a:r>
                    </a:p>
                    <a:p>
                      <a:pPr algn="l"/>
                      <a:r>
                        <a:rPr lang="en-GB" sz="1200" b="0" dirty="0"/>
                        <a:t>Unit 4</a:t>
                      </a:r>
                    </a:p>
                    <a:p>
                      <a:pPr algn="l"/>
                      <a:r>
                        <a:rPr lang="en-GB" sz="1200" b="0" dirty="0"/>
                        <a:t>Coursework finalisation</a:t>
                      </a:r>
                    </a:p>
                    <a:p>
                      <a:r>
                        <a:rPr lang="en-GB" sz="1200" b="0" dirty="0"/>
                        <a:t>Unit 2</a:t>
                      </a:r>
                    </a:p>
                    <a:p>
                      <a:r>
                        <a:rPr lang="en-GB" sz="1200" b="0" dirty="0"/>
                        <a:t>Coursework finalisation</a:t>
                      </a:r>
                    </a:p>
                    <a:p>
                      <a:pPr algn="l"/>
                      <a:r>
                        <a:rPr lang="en-GB" sz="1200" b="0" dirty="0"/>
                        <a:t>Unit 8</a:t>
                      </a:r>
                    </a:p>
                    <a:p>
                      <a:pPr algn="l"/>
                      <a:r>
                        <a:rPr lang="en-GB" sz="1200" b="0" dirty="0"/>
                        <a:t>Nutrition and health</a:t>
                      </a:r>
                    </a:p>
                  </a:txBody>
                  <a:tcPr marL="72009" marR="72009" marT="36005" marB="36005"/>
                </a:tc>
                <a:tc>
                  <a:txBody>
                    <a:bodyPr/>
                    <a:lstStyle/>
                    <a:p>
                      <a:r>
                        <a:rPr lang="en-GB" sz="1200" b="0" dirty="0"/>
                        <a:t>Unit 3</a:t>
                      </a:r>
                    </a:p>
                    <a:p>
                      <a:r>
                        <a:rPr lang="en-GB" sz="1200" b="0" dirty="0"/>
                        <a:t>Plants and their environment</a:t>
                      </a:r>
                    </a:p>
                    <a:p>
                      <a:r>
                        <a:rPr lang="en-GB" sz="1200" b="0" dirty="0"/>
                        <a:t>Practical skills revision</a:t>
                      </a:r>
                    </a:p>
                    <a:p>
                      <a:r>
                        <a:rPr lang="en-GB" sz="1200" b="0" dirty="0"/>
                        <a:t>Practical Skills revision</a:t>
                      </a:r>
                    </a:p>
                    <a:p>
                      <a:pPr algn="l"/>
                      <a:r>
                        <a:rPr lang="en-GB" sz="1200" b="0" dirty="0"/>
                        <a:t>Unit 5</a:t>
                      </a:r>
                    </a:p>
                    <a:p>
                      <a:pPr algn="l"/>
                      <a:r>
                        <a:rPr lang="en-GB" sz="1200" b="0" dirty="0"/>
                        <a:t>The nature of crime</a:t>
                      </a:r>
                    </a:p>
                    <a:p>
                      <a:r>
                        <a:rPr lang="en-GB" sz="1200" b="0" dirty="0"/>
                        <a:t>Unit 15 </a:t>
                      </a:r>
                    </a:p>
                    <a:p>
                      <a:r>
                        <a:rPr lang="en-GB" sz="1200" b="0" dirty="0"/>
                        <a:t>Matrices and their composition</a:t>
                      </a:r>
                    </a:p>
                    <a:p>
                      <a:pPr algn="l"/>
                      <a:r>
                        <a:rPr lang="en-GB" sz="1200" b="0" dirty="0"/>
                        <a:t>Unit 8 </a:t>
                      </a:r>
                    </a:p>
                    <a:p>
                      <a:pPr algn="l"/>
                      <a:r>
                        <a:rPr lang="en-GB" sz="1200" b="0" dirty="0"/>
                        <a:t>Nutrition and health</a:t>
                      </a:r>
                    </a:p>
                  </a:txBody>
                  <a:tcPr marL="72009" marR="72009" marT="36005" marB="36005"/>
                </a:tc>
                <a:extLst>
                  <a:ext uri="{0D108BD9-81ED-4DB2-BD59-A6C34878D82A}">
                    <a16:rowId xmlns:a16="http://schemas.microsoft.com/office/drawing/2014/main" val="3663169444"/>
                  </a:ext>
                </a:extLst>
              </a:tr>
              <a:tr h="2069461">
                <a:tc rowSpan="2">
                  <a:txBody>
                    <a:bodyPr/>
                    <a:lstStyle/>
                    <a:p>
                      <a:pPr algn="ctr"/>
                      <a:r>
                        <a:rPr lang="en-GB" sz="2200" dirty="0"/>
                        <a:t>Further Maths</a:t>
                      </a:r>
                    </a:p>
                  </a:txBody>
                  <a:tcPr marL="72009" marR="72009" marT="36005" marB="36005" vert="vert270" anchor="ctr"/>
                </a:tc>
                <a:tc>
                  <a:txBody>
                    <a:bodyPr/>
                    <a:lstStyle/>
                    <a:p>
                      <a:r>
                        <a:rPr lang="en-US" sz="1200" b="1" dirty="0"/>
                        <a:t>Teacher 1</a:t>
                      </a:r>
                      <a:endParaRPr lang="en-GB" sz="1200" b="1" dirty="0"/>
                    </a:p>
                  </a:txBody>
                  <a:tcPr marL="72009" marR="72009" marT="36005" marB="36005" vert="vert270" anchor="ctr"/>
                </a:tc>
                <a:tc>
                  <a:txBody>
                    <a:bodyPr/>
                    <a:lstStyle/>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Pure</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Complex Numbers &amp;</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Argand Diagrams</a:t>
                      </a:r>
                    </a:p>
                  </a:txBody>
                  <a:tcPr marL="54007" marR="54007" marT="0" marB="0"/>
                </a:tc>
                <a:tc>
                  <a:txBody>
                    <a:bodyPr/>
                    <a:lstStyle/>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Pure</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Series</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Roots of polynomials</a:t>
                      </a:r>
                    </a:p>
                  </a:txBody>
                  <a:tcPr marL="54007" marR="54007" marT="0" marB="0"/>
                </a:tc>
                <a:tc>
                  <a:txBody>
                    <a:bodyPr/>
                    <a:lstStyle/>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Applied</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Mechanics Review</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Momentum &amp; Impulse </a:t>
                      </a:r>
                    </a:p>
                  </a:txBody>
                  <a:tcPr marL="54007" marR="54007" marT="0" marB="0"/>
                </a:tc>
                <a:tc>
                  <a:txBody>
                    <a:bodyPr/>
                    <a:lstStyle/>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Applied</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Work Energy &amp; power</a:t>
                      </a:r>
                    </a:p>
                  </a:txBody>
                  <a:tcPr marL="54007" marR="54007" marT="0" marB="0"/>
                </a:tc>
                <a:tc>
                  <a:txBody>
                    <a:bodyPr/>
                    <a:lstStyle/>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Applied</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Elastic strings and springs</a:t>
                      </a:r>
                    </a:p>
                  </a:txBody>
                  <a:tcPr marL="54007" marR="54007" marT="0" marB="0"/>
                </a:tc>
                <a:tc>
                  <a:txBody>
                    <a:bodyPr/>
                    <a:lstStyle/>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Applied</a:t>
                      </a:r>
                    </a:p>
                    <a:p>
                      <a:pPr>
                        <a:lnSpc>
                          <a:spcPct val="107000"/>
                        </a:lnSpc>
                        <a:spcAft>
                          <a:spcPts val="0"/>
                        </a:spcAft>
                      </a:pPr>
                      <a:r>
                        <a:rPr lang="en-GB" sz="1200" kern="100" dirty="0">
                          <a:effectLst/>
                          <a:latin typeface="Calibri" panose="020F0502020204030204" pitchFamily="34" charset="0"/>
                          <a:ea typeface="Calibri" panose="020F0502020204030204" pitchFamily="34" charset="0"/>
                          <a:cs typeface="Times New Roman" panose="02020603050405020304" pitchFamily="18" charset="0"/>
                        </a:rPr>
                        <a:t>Elastic collisions in two dimensions</a:t>
                      </a:r>
                    </a:p>
                  </a:txBody>
                  <a:tcPr marL="54007" marR="54007" marT="0" marB="0"/>
                </a:tc>
                <a:extLst>
                  <a:ext uri="{0D108BD9-81ED-4DB2-BD59-A6C34878D82A}">
                    <a16:rowId xmlns:a16="http://schemas.microsoft.com/office/drawing/2014/main" val="1786425483"/>
                  </a:ext>
                </a:extLst>
              </a:tr>
              <a:tr h="2069461">
                <a:tc vMerge="1">
                  <a:txBody>
                    <a:bodyPr/>
                    <a:lstStyle/>
                    <a:p>
                      <a:endParaRPr lang="en-GB" dirty="0"/>
                    </a:p>
                  </a:txBody>
                  <a:tcPr/>
                </a:tc>
                <a:tc>
                  <a:txBody>
                    <a:bodyPr/>
                    <a:lstStyle/>
                    <a:p>
                      <a:r>
                        <a:rPr lang="en-US" sz="1200" b="1" dirty="0"/>
                        <a:t>Teacher 2</a:t>
                      </a:r>
                      <a:endParaRPr lang="en-GB" sz="1200" b="1" dirty="0"/>
                    </a:p>
                  </a:txBody>
                  <a:tcPr marL="72009" marR="72009" marT="36005" marB="36005" vert="vert270" anchor="ctr"/>
                </a:tc>
                <a:tc>
                  <a:txBody>
                    <a:bodyPr/>
                    <a:lstStyle/>
                    <a:p>
                      <a:pPr marL="0" algn="l" defTabSz="960120" rtl="0" eaLnBrk="1" latinLnBrk="0" hangingPunct="1">
                        <a:lnSpc>
                          <a:spcPct val="107000"/>
                        </a:lnSpc>
                        <a:spcAft>
                          <a:spcPts val="0"/>
                        </a:spcAft>
                      </a:pPr>
                      <a:r>
                        <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Pure</a:t>
                      </a:r>
                    </a:p>
                    <a:p>
                      <a:pPr marL="0" algn="l" defTabSz="960120" rtl="0" eaLnBrk="1" latinLnBrk="0" hangingPunct="1">
                        <a:lnSpc>
                          <a:spcPct val="107000"/>
                        </a:lnSpc>
                        <a:spcAft>
                          <a:spcPts val="0"/>
                        </a:spcAft>
                      </a:pPr>
                      <a:r>
                        <a:rPr lang="en-GB" sz="1200" kern="1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Matricies</a:t>
                      </a:r>
                      <a:endParaRPr lang="en-GB"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07" marR="54007" marT="0" marB="0"/>
                </a:tc>
                <a:tc>
                  <a:txBody>
                    <a:bodyPr/>
                    <a:lstStyle/>
                    <a:p>
                      <a:pPr>
                        <a:lnSpc>
                          <a:spcPct val="107000"/>
                        </a:lnSpc>
                        <a:spcAft>
                          <a:spcPts val="0"/>
                        </a:spcAft>
                      </a:pPr>
                      <a:r>
                        <a:rPr lang="en-GB" sz="1200" kern="100" dirty="0">
                          <a:effectLst/>
                          <a:latin typeface="+mn-lt"/>
                          <a:ea typeface="Calibri" panose="020F0502020204030204" pitchFamily="34" charset="0"/>
                          <a:cs typeface="Times New Roman" panose="02020603050405020304" pitchFamily="18" charset="0"/>
                        </a:rPr>
                        <a:t>Pure</a:t>
                      </a:r>
                    </a:p>
                    <a:p>
                      <a:pPr>
                        <a:lnSpc>
                          <a:spcPct val="107000"/>
                        </a:lnSpc>
                        <a:spcAft>
                          <a:spcPts val="0"/>
                        </a:spcAft>
                      </a:pPr>
                      <a:r>
                        <a:rPr lang="en-GB" sz="1200" kern="100" dirty="0">
                          <a:effectLst/>
                          <a:latin typeface="+mn-lt"/>
                          <a:ea typeface="Calibri" panose="020F0502020204030204" pitchFamily="34" charset="0"/>
                          <a:cs typeface="Times New Roman" panose="02020603050405020304" pitchFamily="18" charset="0"/>
                        </a:rPr>
                        <a:t>Linear Transformations</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00" dirty="0">
                          <a:effectLst/>
                          <a:latin typeface="+mn-lt"/>
                          <a:ea typeface="Calibri" panose="020F0502020204030204" pitchFamily="34" charset="0"/>
                          <a:cs typeface="Times New Roman" panose="02020603050405020304" pitchFamily="18" charset="0"/>
                        </a:rPr>
                        <a:t>Pure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00" dirty="0">
                          <a:effectLst/>
                          <a:latin typeface="+mn-lt"/>
                          <a:ea typeface="Calibri" panose="020F0502020204030204" pitchFamily="34" charset="0"/>
                          <a:cs typeface="Times New Roman" panose="02020603050405020304" pitchFamily="18" charset="0"/>
                        </a:rPr>
                        <a:t>Proof by induction</a:t>
                      </a:r>
                    </a:p>
                  </a:txBody>
                  <a:tcPr marL="72009" marR="72009" marT="36005" marB="36005"/>
                </a:tc>
                <a:tc>
                  <a:txBody>
                    <a:bodyPr/>
                    <a:lstStyle/>
                    <a:p>
                      <a:pPr>
                        <a:lnSpc>
                          <a:spcPct val="107000"/>
                        </a:lnSpc>
                        <a:spcAft>
                          <a:spcPts val="0"/>
                        </a:spcAft>
                      </a:pPr>
                      <a:r>
                        <a:rPr lang="en-GB" sz="1200" kern="100" dirty="0">
                          <a:effectLst/>
                          <a:latin typeface="+mn-lt"/>
                          <a:ea typeface="Calibri" panose="020F0502020204030204" pitchFamily="34" charset="0"/>
                          <a:cs typeface="Times New Roman" panose="02020603050405020304" pitchFamily="18" charset="0"/>
                        </a:rPr>
                        <a:t>Pure</a:t>
                      </a:r>
                    </a:p>
                    <a:p>
                      <a:pPr>
                        <a:lnSpc>
                          <a:spcPct val="107000"/>
                        </a:lnSpc>
                        <a:spcAft>
                          <a:spcPts val="0"/>
                        </a:spcAft>
                      </a:pPr>
                      <a:r>
                        <a:rPr lang="en-GB" sz="1200" kern="100" dirty="0">
                          <a:effectLst/>
                          <a:latin typeface="+mn-lt"/>
                          <a:ea typeface="Calibri" panose="020F0502020204030204" pitchFamily="34" charset="0"/>
                          <a:cs typeface="Times New Roman" panose="02020603050405020304" pitchFamily="18" charset="0"/>
                        </a:rPr>
                        <a:t>Vectors</a:t>
                      </a:r>
                    </a:p>
                  </a:txBody>
                  <a:tcPr marL="72009" marR="72009" marT="36005" marB="36005"/>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00" dirty="0">
                          <a:effectLst/>
                          <a:latin typeface="+mn-lt"/>
                          <a:ea typeface="Calibri" panose="020F0502020204030204" pitchFamily="34" charset="0"/>
                          <a:cs typeface="Times New Roman" panose="02020603050405020304" pitchFamily="18" charset="0"/>
                        </a:rPr>
                        <a:t>Pure</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200" kern="100" dirty="0">
                          <a:effectLst/>
                          <a:latin typeface="+mn-lt"/>
                          <a:ea typeface="Calibri" panose="020F0502020204030204" pitchFamily="34" charset="0"/>
                          <a:cs typeface="Times New Roman" panose="02020603050405020304" pitchFamily="18" charset="0"/>
                        </a:rPr>
                        <a:t>Calculus Review</a:t>
                      </a:r>
                    </a:p>
                  </a:txBody>
                  <a:tcPr marL="72009" marR="72009" marT="36005" marB="36005"/>
                </a:tc>
                <a:tc>
                  <a:txBody>
                    <a:bodyPr/>
                    <a:lstStyle/>
                    <a:p>
                      <a:pPr>
                        <a:lnSpc>
                          <a:spcPct val="107000"/>
                        </a:lnSpc>
                        <a:spcAft>
                          <a:spcPts val="0"/>
                        </a:spcAft>
                      </a:pPr>
                      <a:r>
                        <a:rPr lang="en-GB" sz="1200" kern="100" dirty="0">
                          <a:effectLst/>
                          <a:latin typeface="+mn-lt"/>
                          <a:ea typeface="Calibri" panose="020F0502020204030204" pitchFamily="34" charset="0"/>
                          <a:cs typeface="Times New Roman" panose="02020603050405020304" pitchFamily="18" charset="0"/>
                        </a:rPr>
                        <a:t>Pure</a:t>
                      </a:r>
                    </a:p>
                    <a:p>
                      <a:pPr>
                        <a:lnSpc>
                          <a:spcPct val="107000"/>
                        </a:lnSpc>
                        <a:spcAft>
                          <a:spcPts val="0"/>
                        </a:spcAft>
                      </a:pPr>
                      <a:r>
                        <a:rPr lang="en-GB" sz="1200" kern="100" dirty="0">
                          <a:effectLst/>
                          <a:latin typeface="+mn-lt"/>
                          <a:ea typeface="Calibri" panose="020F0502020204030204" pitchFamily="34" charset="0"/>
                          <a:cs typeface="Times New Roman" panose="02020603050405020304" pitchFamily="18" charset="0"/>
                        </a:rPr>
                        <a:t>Volumes of revolution</a:t>
                      </a:r>
                    </a:p>
                  </a:txBody>
                  <a:tcPr marL="72009" marR="72009" marT="36005" marB="36005"/>
                </a:tc>
                <a:extLst>
                  <a:ext uri="{0D108BD9-81ED-4DB2-BD59-A6C34878D82A}">
                    <a16:rowId xmlns:a16="http://schemas.microsoft.com/office/drawing/2014/main" val="1168103426"/>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179297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2371333392"/>
              </p:ext>
            </p:extLst>
          </p:nvPr>
        </p:nvGraphicFramePr>
        <p:xfrm>
          <a:off x="-2" y="524897"/>
          <a:ext cx="9601194" cy="12276703"/>
        </p:xfrm>
        <a:graphic>
          <a:graphicData uri="http://schemas.openxmlformats.org/drawingml/2006/table">
            <a:tbl>
              <a:tblPr firstRow="1" bandRow="1">
                <a:tableStyleId>{5940675A-B579-460E-94D1-54222C63F5DA}</a:tableStyleId>
              </a:tblPr>
              <a:tblGrid>
                <a:gridCol w="394380">
                  <a:extLst>
                    <a:ext uri="{9D8B030D-6E8A-4147-A177-3AD203B41FA5}">
                      <a16:colId xmlns:a16="http://schemas.microsoft.com/office/drawing/2014/main" val="1323354650"/>
                    </a:ext>
                  </a:extLst>
                </a:gridCol>
                <a:gridCol w="394380">
                  <a:extLst>
                    <a:ext uri="{9D8B030D-6E8A-4147-A177-3AD203B41FA5}">
                      <a16:colId xmlns:a16="http://schemas.microsoft.com/office/drawing/2014/main" val="229629103"/>
                    </a:ext>
                  </a:extLst>
                </a:gridCol>
                <a:gridCol w="1468739">
                  <a:extLst>
                    <a:ext uri="{9D8B030D-6E8A-4147-A177-3AD203B41FA5}">
                      <a16:colId xmlns:a16="http://schemas.microsoft.com/office/drawing/2014/main" val="2268397797"/>
                    </a:ext>
                  </a:extLst>
                </a:gridCol>
                <a:gridCol w="1468739">
                  <a:extLst>
                    <a:ext uri="{9D8B030D-6E8A-4147-A177-3AD203B41FA5}">
                      <a16:colId xmlns:a16="http://schemas.microsoft.com/office/drawing/2014/main" val="1411940593"/>
                    </a:ext>
                  </a:extLst>
                </a:gridCol>
                <a:gridCol w="1468739">
                  <a:extLst>
                    <a:ext uri="{9D8B030D-6E8A-4147-A177-3AD203B41FA5}">
                      <a16:colId xmlns:a16="http://schemas.microsoft.com/office/drawing/2014/main" val="415188477"/>
                    </a:ext>
                  </a:extLst>
                </a:gridCol>
                <a:gridCol w="1468739">
                  <a:extLst>
                    <a:ext uri="{9D8B030D-6E8A-4147-A177-3AD203B41FA5}">
                      <a16:colId xmlns:a16="http://schemas.microsoft.com/office/drawing/2014/main" val="2116589672"/>
                    </a:ext>
                  </a:extLst>
                </a:gridCol>
                <a:gridCol w="1468739">
                  <a:extLst>
                    <a:ext uri="{9D8B030D-6E8A-4147-A177-3AD203B41FA5}">
                      <a16:colId xmlns:a16="http://schemas.microsoft.com/office/drawing/2014/main" val="1988259304"/>
                    </a:ext>
                  </a:extLst>
                </a:gridCol>
                <a:gridCol w="1468739">
                  <a:extLst>
                    <a:ext uri="{9D8B030D-6E8A-4147-A177-3AD203B41FA5}">
                      <a16:colId xmlns:a16="http://schemas.microsoft.com/office/drawing/2014/main" val="2065259818"/>
                    </a:ext>
                  </a:extLst>
                </a:gridCol>
              </a:tblGrid>
              <a:tr h="472130">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5584888">
                <a:tc rowSpan="2">
                  <a:txBody>
                    <a:bodyPr/>
                    <a:lstStyle/>
                    <a:p>
                      <a:pPr algn="ctr"/>
                      <a:r>
                        <a:rPr lang="en-GB" sz="2200" dirty="0"/>
                        <a:t>Geography</a:t>
                      </a:r>
                    </a:p>
                  </a:txBody>
                  <a:tcPr marL="72009" marR="72009" marT="36005" marB="36005" vert="vert270" anchor="ctr"/>
                </a:tc>
                <a:tc>
                  <a:txBody>
                    <a:bodyPr/>
                    <a:lstStyle/>
                    <a:p>
                      <a:r>
                        <a:rPr lang="en-GB" sz="1200" b="1" dirty="0"/>
                        <a:t>Physical</a:t>
                      </a:r>
                    </a:p>
                  </a:txBody>
                  <a:tcPr marL="72009" marR="72009" marT="36005" marB="36005" vert="vert270" anchor="ctr"/>
                </a:tc>
                <a:tc gridSpan="2">
                  <a:txBody>
                    <a:bodyPr/>
                    <a:lstStyle/>
                    <a:p>
                      <a:r>
                        <a:rPr lang="en-GB" sz="1200" b="1" dirty="0"/>
                        <a:t>NATURAL HAZARDS</a:t>
                      </a:r>
                    </a:p>
                    <a:p>
                      <a:r>
                        <a:rPr lang="en-GB" sz="1200" dirty="0"/>
                        <a:t>The global distribution of tectonic hazards can be explained by plate boundary and other tectonic processes.</a:t>
                      </a:r>
                      <a:endParaRPr lang="en-GB" sz="1200" b="1" dirty="0"/>
                    </a:p>
                    <a:p>
                      <a:r>
                        <a:rPr lang="en-GB" sz="1200" dirty="0"/>
                        <a:t>There are theoretical frameworks that attempt to explain plate movements.</a:t>
                      </a:r>
                    </a:p>
                    <a:p>
                      <a:r>
                        <a:rPr lang="en-GB" sz="1200" dirty="0"/>
                        <a:t>Physical processes explain the causes of tectonic hazards.</a:t>
                      </a:r>
                    </a:p>
                    <a:p>
                      <a:r>
                        <a:rPr lang="en-GB" sz="1200" dirty="0"/>
                        <a:t>Disaster occurrence can be explained by the relationship between hazards, vulnerability, resilience .</a:t>
                      </a:r>
                    </a:p>
                    <a:p>
                      <a:r>
                        <a:rPr lang="en-GB" sz="1200" dirty="0"/>
                        <a:t>Tectonic hazard profiles are important to an understanding of contrasting hazard impacts, vulnerability and resilience.</a:t>
                      </a:r>
                    </a:p>
                    <a:p>
                      <a:r>
                        <a:rPr lang="en-GB" sz="1200" dirty="0"/>
                        <a:t>Development and governance are important in understanding disaster impact and vulnerability and resilience.</a:t>
                      </a:r>
                    </a:p>
                    <a:p>
                      <a:r>
                        <a:rPr lang="en-GB" sz="1200" dirty="0"/>
                        <a:t>Understanding the complex trends and patterns for tectonic disasters helps explain differential impacts.</a:t>
                      </a:r>
                    </a:p>
                    <a:p>
                      <a:r>
                        <a:rPr lang="en-GB" sz="1200" dirty="0"/>
                        <a:t>Theoretical frameworks can be used to understand the predication, impact and management of tectonic hazards.</a:t>
                      </a:r>
                    </a:p>
                    <a:p>
                      <a:r>
                        <a:rPr lang="en-GB" sz="1200" dirty="0"/>
                        <a:t>Tectonic hazard impacts can be managed by a variety of mitigation and adaptation strategies, which vary in their effectiveness.</a:t>
                      </a:r>
                      <a:endParaRPr lang="en-GB" sz="1200" b="1" dirty="0"/>
                    </a:p>
                  </a:txBody>
                  <a:tcPr marL="72009" marR="72009" marT="36005" marB="36005"/>
                </a:tc>
                <a:tc hMerge="1">
                  <a:txBody>
                    <a:bodyPr/>
                    <a:lstStyle/>
                    <a:p>
                      <a:endParaRPr lang="en-GB" sz="1200" b="1" dirty="0"/>
                    </a:p>
                  </a:txBody>
                  <a:tcPr/>
                </a:tc>
                <a:tc gridSpan="2">
                  <a:txBody>
                    <a:bodyPr/>
                    <a:lstStyle/>
                    <a:p>
                      <a:r>
                        <a:rPr lang="en-GB" sz="1200" b="1" dirty="0"/>
                        <a:t>COASTS </a:t>
                      </a:r>
                    </a:p>
                    <a:p>
                      <a:r>
                        <a:rPr lang="en-GB" sz="1200" dirty="0"/>
                        <a:t>The coast, and wider littoral zone, has distinctive features and landscapes.</a:t>
                      </a:r>
                    </a:p>
                    <a:p>
                      <a:r>
                        <a:rPr lang="en-GB" sz="1200" dirty="0"/>
                        <a:t>Geological structure influences the development of coastal landscapes at a variety of scales.</a:t>
                      </a:r>
                    </a:p>
                    <a:p>
                      <a:r>
                        <a:rPr lang="en-GB" sz="1200" dirty="0"/>
                        <a:t>Rates of coastal recession and stability depend on lithology and other factors.</a:t>
                      </a:r>
                    </a:p>
                    <a:p>
                      <a:r>
                        <a:rPr lang="en-GB" sz="1200" dirty="0"/>
                        <a:t>Marine erosion creates distinctive coastal landforms and contributes to coastal landscapes.</a:t>
                      </a:r>
                    </a:p>
                    <a:p>
                      <a:r>
                        <a:rPr lang="en-GB" sz="1200" dirty="0"/>
                        <a:t>Sediment transport and deposition create distinctive landforms and contribute to coastal landscapes.</a:t>
                      </a:r>
                    </a:p>
                    <a:p>
                      <a:r>
                        <a:rPr lang="en-GB" sz="1200" dirty="0"/>
                        <a:t>Subaerial processes of mass movement and weathering influence coastal landforms and contribute to coastal landscapes.</a:t>
                      </a:r>
                    </a:p>
                    <a:p>
                      <a:r>
                        <a:rPr lang="en-GB" sz="1200" dirty="0"/>
                        <a:t>Subaerial processes of mass movement and weathering influence coastal landforms and contribute to coastal landscapes.</a:t>
                      </a:r>
                    </a:p>
                    <a:p>
                      <a:r>
                        <a:rPr lang="en-GB" sz="1200" dirty="0"/>
                        <a:t>Sea level change influences coasts on different timescales.</a:t>
                      </a:r>
                    </a:p>
                  </a:txBody>
                  <a:tcPr marL="72009" marR="72009" marT="36005" marB="36005"/>
                </a:tc>
                <a:tc hMerge="1">
                  <a:txBody>
                    <a:bodyPr/>
                    <a:lstStyle/>
                    <a:p>
                      <a:endParaRPr lang="en-GB" sz="1200" b="1" dirty="0"/>
                    </a:p>
                  </a:txBody>
                  <a:tcPr/>
                </a:tc>
                <a:tc gridSpan="2">
                  <a:txBody>
                    <a:bodyPr/>
                    <a:lstStyle/>
                    <a:p>
                      <a:r>
                        <a:rPr lang="en-GB" sz="1200" b="1" dirty="0"/>
                        <a:t>COASTS</a:t>
                      </a:r>
                      <a:r>
                        <a:rPr lang="en-GB" sz="1200" b="1" baseline="0" dirty="0"/>
                        <a:t> – continued</a:t>
                      </a:r>
                    </a:p>
                    <a:p>
                      <a:r>
                        <a:rPr lang="en-GB" sz="1200" dirty="0"/>
                        <a:t>Rapid coastal retreat causes threats to people at the coast.</a:t>
                      </a:r>
                    </a:p>
                    <a:p>
                      <a:r>
                        <a:rPr lang="en-GB" sz="1200" dirty="0"/>
                        <a:t>Coastal flooding is a significant and increasing risk for some coastlines.</a:t>
                      </a:r>
                    </a:p>
                    <a:p>
                      <a:r>
                        <a:rPr lang="en-GB" sz="1200" dirty="0"/>
                        <a:t>Increasing risks of coastal recession and coastal flooding have serious consequences for affected communities.</a:t>
                      </a:r>
                    </a:p>
                    <a:p>
                      <a:r>
                        <a:rPr lang="en-GB" sz="1200" dirty="0"/>
                        <a:t>There are different approaches to managing the risks associated with coastal recession and flooding.</a:t>
                      </a:r>
                    </a:p>
                    <a:p>
                      <a:r>
                        <a:rPr lang="en-GB" sz="1200" dirty="0"/>
                        <a:t>Coastlines are now increasingly managed by holistic integrated coastal zone management (ICZM).</a:t>
                      </a:r>
                    </a:p>
                    <a:p>
                      <a:endParaRPr lang="en-GB" sz="1200" b="1" dirty="0"/>
                    </a:p>
                    <a:p>
                      <a:endParaRPr lang="en-GB" sz="1200" b="1" dirty="0"/>
                    </a:p>
                    <a:p>
                      <a:r>
                        <a:rPr lang="en-GB" sz="1200" b="1" dirty="0"/>
                        <a:t>Introduction to NEA</a:t>
                      </a:r>
                    </a:p>
                    <a:p>
                      <a:r>
                        <a:rPr lang="en-GB" sz="1200" b="1" dirty="0"/>
                        <a:t>Setting</a:t>
                      </a:r>
                      <a:r>
                        <a:rPr lang="en-GB" sz="1200" b="1" baseline="0" dirty="0"/>
                        <a:t> up NEA. Topics, locations, risk assessments, introduction and methodology. </a:t>
                      </a:r>
                      <a:endParaRPr lang="en-GB" sz="1200" b="1" dirty="0"/>
                    </a:p>
                  </a:txBody>
                  <a:tcPr marL="72009" marR="72009" marT="36005" marB="36005"/>
                </a:tc>
                <a:tc hMerge="1">
                  <a:txBody>
                    <a:bodyPr/>
                    <a:lstStyle/>
                    <a:p>
                      <a:endParaRPr lang="en-GB" sz="1200" b="1" dirty="0"/>
                    </a:p>
                  </a:txBody>
                  <a:tcPr/>
                </a:tc>
                <a:extLst>
                  <a:ext uri="{0D108BD9-81ED-4DB2-BD59-A6C34878D82A}">
                    <a16:rowId xmlns:a16="http://schemas.microsoft.com/office/drawing/2014/main" val="3663169444"/>
                  </a:ext>
                </a:extLst>
              </a:tr>
              <a:tr h="6219685">
                <a:tc vMerge="1">
                  <a:txBody>
                    <a:bodyPr/>
                    <a:lstStyle/>
                    <a:p>
                      <a:endParaRPr lang="en-GB" dirty="0"/>
                    </a:p>
                  </a:txBody>
                  <a:tcPr/>
                </a:tc>
                <a:tc>
                  <a:txBody>
                    <a:bodyPr/>
                    <a:lstStyle/>
                    <a:p>
                      <a:r>
                        <a:rPr lang="en-US" sz="1200" b="1" dirty="0"/>
                        <a:t>H</a:t>
                      </a:r>
                      <a:r>
                        <a:rPr lang="en-GB" sz="1200" b="1" dirty="0" err="1"/>
                        <a:t>uman</a:t>
                      </a:r>
                      <a:endParaRPr lang="en-GB" sz="1200" b="1" dirty="0"/>
                    </a:p>
                  </a:txBody>
                  <a:tcPr marL="72009" marR="72009" marT="36005" marB="36005" vert="vert270" anchor="ctr"/>
                </a:tc>
                <a:tc gridSpan="2">
                  <a:txBody>
                    <a:bodyPr/>
                    <a:lstStyle/>
                    <a:p>
                      <a:r>
                        <a:rPr lang="en-GB" sz="1200" b="1" dirty="0"/>
                        <a:t>GLOBALISATION</a:t>
                      </a:r>
                    </a:p>
                    <a:p>
                      <a:r>
                        <a:rPr lang="en-GB" sz="1200" dirty="0"/>
                        <a:t>Globalisation is a long-standing process which has accelerated because of rapid developments in transport, communications and businesses.</a:t>
                      </a:r>
                    </a:p>
                    <a:p>
                      <a:r>
                        <a:rPr lang="en-GB" sz="1200" dirty="0"/>
                        <a:t>Political and economic decision making are important factors in the acceleration of globalisation.</a:t>
                      </a:r>
                    </a:p>
                    <a:p>
                      <a:r>
                        <a:rPr lang="en-GB" sz="1200" dirty="0"/>
                        <a:t>Globalisation has affected some places and organisations more than others.</a:t>
                      </a:r>
                    </a:p>
                    <a:p>
                      <a:r>
                        <a:rPr lang="en-GB" sz="1200" dirty="0"/>
                        <a:t>The global shift has created winners and losers for people and the physical environment.</a:t>
                      </a:r>
                    </a:p>
                    <a:p>
                      <a:r>
                        <a:rPr lang="en-GB" sz="1200" dirty="0"/>
                        <a:t>The scale and pace of economic migration has increased as the world has become more interconnected, creating consequences for people and the physical environment.</a:t>
                      </a:r>
                    </a:p>
                    <a:p>
                      <a:r>
                        <a:rPr lang="en-GB" sz="1200" dirty="0"/>
                        <a:t>The emergence of a global culture, based on western ideas, consumption, and attitudes towards the physical environment, is one outcome of globalisation.</a:t>
                      </a:r>
                    </a:p>
                    <a:p>
                      <a:r>
                        <a:rPr lang="en-GB" sz="1200" dirty="0"/>
                        <a:t>Globalisation has led to dramatic increases in development for some countries, but also widening development gap extremities and disparities in environmental quality.</a:t>
                      </a:r>
                    </a:p>
                    <a:p>
                      <a:r>
                        <a:rPr lang="en-GB" sz="1200" dirty="0"/>
                        <a:t>Social, political and environmental tensions have resulted from the rapidity of global change caused by globalisation.</a:t>
                      </a:r>
                    </a:p>
                  </a:txBody>
                  <a:tcPr marL="72009" marR="72009" marT="36005" marB="36005"/>
                </a:tc>
                <a:tc hMerge="1">
                  <a:txBody>
                    <a:bodyPr/>
                    <a:lstStyle/>
                    <a:p>
                      <a:endParaRPr lang="en-GB" sz="1200" b="1" dirty="0"/>
                    </a:p>
                  </a:txBody>
                  <a:tcPr/>
                </a:tc>
                <a:tc gridSpan="2">
                  <a:txBody>
                    <a:bodyPr/>
                    <a:lstStyle/>
                    <a:p>
                      <a:r>
                        <a:rPr lang="en-GB" sz="1200" b="1" dirty="0"/>
                        <a:t>GLOBALISATION –continued</a:t>
                      </a:r>
                      <a:r>
                        <a:rPr lang="en-GB" sz="1200" b="1"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Ethical and environmental concerns about unsustainability have led to increased localism and awareness of the impacts of a consumer society.</a:t>
                      </a:r>
                      <a:endParaRPr lang="en-GB" sz="1200" b="1" dirty="0"/>
                    </a:p>
                    <a:p>
                      <a:endParaRPr lang="en-GB" sz="1200" b="1" dirty="0"/>
                    </a:p>
                    <a:p>
                      <a:r>
                        <a:rPr lang="en-GB" sz="1200" b="1" dirty="0"/>
                        <a:t>REGENERATION</a:t>
                      </a:r>
                    </a:p>
                    <a:p>
                      <a:r>
                        <a:rPr lang="en-GB" sz="1200" dirty="0"/>
                        <a:t>Economies can be classified in different ways and vary from place to place.</a:t>
                      </a:r>
                    </a:p>
                    <a:p>
                      <a:r>
                        <a:rPr lang="en-GB" sz="1200" dirty="0"/>
                        <a:t>Places have changed their function and characteristics over time.</a:t>
                      </a:r>
                    </a:p>
                    <a:p>
                      <a:r>
                        <a:rPr lang="en-GB" sz="1200" dirty="0"/>
                        <a:t>Past and present connections have shaped the economic and social characteristics of your chosen places.</a:t>
                      </a:r>
                    </a:p>
                    <a:p>
                      <a:r>
                        <a:rPr lang="en-GB" sz="1200" dirty="0"/>
                        <a:t>Economic and social inequalities changes people’s perceptions of an area.</a:t>
                      </a:r>
                    </a:p>
                    <a:p>
                      <a:r>
                        <a:rPr lang="en-GB" sz="1200" dirty="0"/>
                        <a:t>There are significant variations in the lived experience of place and engagement with them.</a:t>
                      </a:r>
                    </a:p>
                    <a:p>
                      <a:r>
                        <a:rPr lang="en-GB" sz="1200" dirty="0"/>
                        <a:t>There is a range of ways to evaluate the need for regeneration.</a:t>
                      </a:r>
                    </a:p>
                    <a:p>
                      <a:r>
                        <a:rPr lang="en-GB" sz="1200" dirty="0"/>
                        <a:t>UK government policy decisions play a key role in regeneration.</a:t>
                      </a:r>
                    </a:p>
                    <a:p>
                      <a:r>
                        <a:rPr lang="en-GB" sz="1200" dirty="0"/>
                        <a:t>Local government policies aim to represent areas as being attractive for inward investment.</a:t>
                      </a:r>
                    </a:p>
                    <a:p>
                      <a:r>
                        <a:rPr lang="en-GB" sz="1200" dirty="0"/>
                        <a:t>Rebranding attempts to represent areas as being more attractive by changing public perception of them.</a:t>
                      </a:r>
                      <a:endParaRPr lang="en-GB" sz="1200" b="1" dirty="0"/>
                    </a:p>
                  </a:txBody>
                  <a:tcPr marL="72009" marR="72009" marT="36005" marB="36005"/>
                </a:tc>
                <a:tc hMerge="1">
                  <a:txBody>
                    <a:bodyPr/>
                    <a:lstStyle/>
                    <a:p>
                      <a:endParaRPr lang="en-GB" sz="1200"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REGENERATION - continued</a:t>
                      </a:r>
                    </a:p>
                    <a:p>
                      <a:pPr algn="l"/>
                      <a:endParaRPr lang="en-GB" sz="1200" dirty="0"/>
                    </a:p>
                    <a:p>
                      <a:pPr algn="l"/>
                      <a:r>
                        <a:rPr lang="en-GB" sz="1200" dirty="0"/>
                        <a:t>Assessing the success of regeneration uses a range of measures: economic, demographic, social and environmental.</a:t>
                      </a:r>
                      <a:endParaRPr lang="en-GB" sz="1200" b="1" dirty="0"/>
                    </a:p>
                    <a:p>
                      <a:r>
                        <a:rPr lang="en-GB" sz="1200" dirty="0"/>
                        <a:t>Different urban stakeholders have different criteria for judging the success of urban regeneration.</a:t>
                      </a:r>
                    </a:p>
                    <a:p>
                      <a:r>
                        <a:rPr lang="en-GB" sz="1200" dirty="0"/>
                        <a:t>Different rural stakeholders have different criteria for judging the success of rural regeneration.</a:t>
                      </a:r>
                      <a:endParaRPr lang="en-GB" sz="1200" b="1" dirty="0"/>
                    </a:p>
                    <a:p>
                      <a:endParaRPr lang="en-GB" sz="1200" b="1" dirty="0"/>
                    </a:p>
                    <a:p>
                      <a:endParaRPr lang="en-GB" sz="1200" b="1" dirty="0"/>
                    </a:p>
                    <a:p>
                      <a:endParaRPr lang="en-GB" sz="1200" b="1" dirty="0"/>
                    </a:p>
                    <a:p>
                      <a:endParaRPr lang="en-GB" sz="1200" b="1" dirty="0"/>
                    </a:p>
                    <a:p>
                      <a:endParaRPr lang="en-GB" sz="1200" b="1" dirty="0"/>
                    </a:p>
                    <a:p>
                      <a:endParaRPr lang="en-GB" sz="1200" b="1" dirty="0"/>
                    </a:p>
                    <a:p>
                      <a:r>
                        <a:rPr lang="en-GB" sz="1200" b="1" dirty="0"/>
                        <a:t>Introduction to NEA</a:t>
                      </a:r>
                    </a:p>
                    <a:p>
                      <a:r>
                        <a:rPr lang="en-GB" sz="1200" b="1" dirty="0"/>
                        <a:t>Setting</a:t>
                      </a:r>
                      <a:r>
                        <a:rPr lang="en-GB" sz="1200" b="1" baseline="0" dirty="0"/>
                        <a:t> up NEA. Topics, locations, risk assessments, introduction and methodology. </a:t>
                      </a:r>
                      <a:endParaRPr lang="en-GB" sz="1200" b="1" dirty="0"/>
                    </a:p>
                  </a:txBody>
                  <a:tcPr marL="72009" marR="72009" marT="36005" marB="36005"/>
                </a:tc>
                <a:tc hMerge="1">
                  <a:txBody>
                    <a:bodyPr/>
                    <a:lstStyle/>
                    <a:p>
                      <a:pPr algn="ctr"/>
                      <a:endParaRPr lang="en-GB" sz="3600" b="1" dirty="0"/>
                    </a:p>
                  </a:txBody>
                  <a:tcPr/>
                </a:tc>
                <a:extLst>
                  <a:ext uri="{0D108BD9-81ED-4DB2-BD59-A6C34878D82A}">
                    <a16:rowId xmlns:a16="http://schemas.microsoft.com/office/drawing/2014/main" val="4017098835"/>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5"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7"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220027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AA6274D-5CB0-406A-8AFB-D93342B1EA92}"/>
              </a:ext>
            </a:extLst>
          </p:cNvPr>
          <p:cNvGraphicFramePr>
            <a:graphicFrameLocks noGrp="1"/>
          </p:cNvGraphicFramePr>
          <p:nvPr>
            <p:extLst>
              <p:ext uri="{D42A27DB-BD31-4B8C-83A1-F6EECF244321}">
                <p14:modId xmlns:p14="http://schemas.microsoft.com/office/powerpoint/2010/main" val="3473771672"/>
              </p:ext>
            </p:extLst>
          </p:nvPr>
        </p:nvGraphicFramePr>
        <p:xfrm>
          <a:off x="0" y="524898"/>
          <a:ext cx="9601198" cy="12285161"/>
        </p:xfrm>
        <a:graphic>
          <a:graphicData uri="http://schemas.openxmlformats.org/drawingml/2006/table">
            <a:tbl>
              <a:tblPr firstRow="1" bandRow="1">
                <a:tableStyleId>{5940675A-B579-460E-94D1-54222C63F5DA}</a:tableStyleId>
              </a:tblPr>
              <a:tblGrid>
                <a:gridCol w="394283">
                  <a:extLst>
                    <a:ext uri="{9D8B030D-6E8A-4147-A177-3AD203B41FA5}">
                      <a16:colId xmlns:a16="http://schemas.microsoft.com/office/drawing/2014/main" val="1323354650"/>
                    </a:ext>
                  </a:extLst>
                </a:gridCol>
                <a:gridCol w="394283">
                  <a:extLst>
                    <a:ext uri="{9D8B030D-6E8A-4147-A177-3AD203B41FA5}">
                      <a16:colId xmlns:a16="http://schemas.microsoft.com/office/drawing/2014/main" val="229629103"/>
                    </a:ext>
                  </a:extLst>
                </a:gridCol>
                <a:gridCol w="1468772">
                  <a:extLst>
                    <a:ext uri="{9D8B030D-6E8A-4147-A177-3AD203B41FA5}">
                      <a16:colId xmlns:a16="http://schemas.microsoft.com/office/drawing/2014/main" val="2268397797"/>
                    </a:ext>
                  </a:extLst>
                </a:gridCol>
                <a:gridCol w="1468772">
                  <a:extLst>
                    <a:ext uri="{9D8B030D-6E8A-4147-A177-3AD203B41FA5}">
                      <a16:colId xmlns:a16="http://schemas.microsoft.com/office/drawing/2014/main" val="1411940593"/>
                    </a:ext>
                  </a:extLst>
                </a:gridCol>
                <a:gridCol w="1468772">
                  <a:extLst>
                    <a:ext uri="{9D8B030D-6E8A-4147-A177-3AD203B41FA5}">
                      <a16:colId xmlns:a16="http://schemas.microsoft.com/office/drawing/2014/main" val="415188477"/>
                    </a:ext>
                  </a:extLst>
                </a:gridCol>
                <a:gridCol w="1468772">
                  <a:extLst>
                    <a:ext uri="{9D8B030D-6E8A-4147-A177-3AD203B41FA5}">
                      <a16:colId xmlns:a16="http://schemas.microsoft.com/office/drawing/2014/main" val="2116589672"/>
                    </a:ext>
                  </a:extLst>
                </a:gridCol>
                <a:gridCol w="1468772">
                  <a:extLst>
                    <a:ext uri="{9D8B030D-6E8A-4147-A177-3AD203B41FA5}">
                      <a16:colId xmlns:a16="http://schemas.microsoft.com/office/drawing/2014/main" val="1988259304"/>
                    </a:ext>
                  </a:extLst>
                </a:gridCol>
                <a:gridCol w="1468772">
                  <a:extLst>
                    <a:ext uri="{9D8B030D-6E8A-4147-A177-3AD203B41FA5}">
                      <a16:colId xmlns:a16="http://schemas.microsoft.com/office/drawing/2014/main" val="2065259818"/>
                    </a:ext>
                  </a:extLst>
                </a:gridCol>
              </a:tblGrid>
              <a:tr h="406812">
                <a:tc gridSpan="2">
                  <a:txBody>
                    <a:bodyPr/>
                    <a:lstStyle/>
                    <a:p>
                      <a:pPr algn="ctr"/>
                      <a:r>
                        <a:rPr lang="en-GB" sz="1100" b="1" dirty="0"/>
                        <a:t>Subject</a:t>
                      </a:r>
                    </a:p>
                  </a:txBody>
                  <a:tcPr marL="72009" marR="72009" marT="36005" marB="36005"/>
                </a:tc>
                <a:tc hMerge="1">
                  <a:txBody>
                    <a:bodyPr/>
                    <a:lstStyle/>
                    <a:p>
                      <a:endParaRPr lang="en-GB" b="1" dirty="0"/>
                    </a:p>
                  </a:txBody>
                  <a:tcPr/>
                </a:tc>
                <a:tc>
                  <a:txBody>
                    <a:bodyPr/>
                    <a:lstStyle/>
                    <a:p>
                      <a:r>
                        <a:rPr lang="en-GB" sz="1100" b="1" dirty="0"/>
                        <a:t>HT1</a:t>
                      </a:r>
                    </a:p>
                    <a:p>
                      <a:r>
                        <a:rPr lang="en-GB" sz="1100" b="1" dirty="0"/>
                        <a:t>(Sept-Oct)</a:t>
                      </a:r>
                    </a:p>
                  </a:txBody>
                  <a:tcPr marL="72009" marR="72009" marT="36005" marB="36005"/>
                </a:tc>
                <a:tc>
                  <a:txBody>
                    <a:bodyPr/>
                    <a:lstStyle/>
                    <a:p>
                      <a:r>
                        <a:rPr lang="en-GB" sz="1100" b="1" dirty="0"/>
                        <a:t>HT2</a:t>
                      </a:r>
                    </a:p>
                    <a:p>
                      <a:r>
                        <a:rPr lang="en-GB" sz="1100" b="1" dirty="0"/>
                        <a:t>(Nov-Dec)</a:t>
                      </a:r>
                    </a:p>
                  </a:txBody>
                  <a:tcPr marL="72009" marR="72009" marT="36005" marB="36005"/>
                </a:tc>
                <a:tc>
                  <a:txBody>
                    <a:bodyPr/>
                    <a:lstStyle/>
                    <a:p>
                      <a:r>
                        <a:rPr lang="en-GB" sz="1100" b="1" dirty="0"/>
                        <a:t>HT3</a:t>
                      </a:r>
                    </a:p>
                    <a:p>
                      <a:r>
                        <a:rPr lang="en-GB" sz="1100" b="1" dirty="0"/>
                        <a:t>(Jan-Feb)</a:t>
                      </a:r>
                    </a:p>
                  </a:txBody>
                  <a:tcPr marL="72009" marR="72009" marT="36005" marB="36005"/>
                </a:tc>
                <a:tc>
                  <a:txBody>
                    <a:bodyPr/>
                    <a:lstStyle/>
                    <a:p>
                      <a:r>
                        <a:rPr lang="en-GB" sz="1100" b="1" dirty="0"/>
                        <a:t>HT4</a:t>
                      </a:r>
                    </a:p>
                    <a:p>
                      <a:r>
                        <a:rPr lang="en-GB" sz="1100" b="1" dirty="0"/>
                        <a:t>(March-April)</a:t>
                      </a:r>
                    </a:p>
                  </a:txBody>
                  <a:tcPr marL="72009" marR="72009" marT="36005" marB="36005"/>
                </a:tc>
                <a:tc>
                  <a:txBody>
                    <a:bodyPr/>
                    <a:lstStyle/>
                    <a:p>
                      <a:r>
                        <a:rPr lang="en-GB" sz="1100" b="1" dirty="0"/>
                        <a:t>HT5</a:t>
                      </a:r>
                    </a:p>
                    <a:p>
                      <a:r>
                        <a:rPr lang="en-GB" sz="1100" b="1" dirty="0"/>
                        <a:t>(April-May)</a:t>
                      </a:r>
                    </a:p>
                  </a:txBody>
                  <a:tcPr marL="72009" marR="72009" marT="36005" marB="36005"/>
                </a:tc>
                <a:tc>
                  <a:txBody>
                    <a:bodyPr/>
                    <a:lstStyle/>
                    <a:p>
                      <a:r>
                        <a:rPr lang="en-GB" sz="1100" b="1" dirty="0"/>
                        <a:t>HT6</a:t>
                      </a:r>
                    </a:p>
                    <a:p>
                      <a:r>
                        <a:rPr lang="en-GB" sz="1100" b="1" dirty="0"/>
                        <a:t>(June-July)</a:t>
                      </a:r>
                    </a:p>
                  </a:txBody>
                  <a:tcPr marL="72009" marR="72009" marT="36005" marB="36005"/>
                </a:tc>
                <a:extLst>
                  <a:ext uri="{0D108BD9-81ED-4DB2-BD59-A6C34878D82A}">
                    <a16:rowId xmlns:a16="http://schemas.microsoft.com/office/drawing/2014/main" val="1744465016"/>
                  </a:ext>
                </a:extLst>
              </a:tr>
              <a:tr h="2446575">
                <a:tc rowSpan="2">
                  <a:txBody>
                    <a:bodyPr/>
                    <a:lstStyle/>
                    <a:p>
                      <a:pPr algn="ctr"/>
                      <a:r>
                        <a:rPr lang="en-GB" sz="2200" dirty="0"/>
                        <a:t>German</a:t>
                      </a:r>
                    </a:p>
                  </a:txBody>
                  <a:tcPr marL="72009" marR="72009" marT="36005" marB="36005" vert="vert270" anchor="ctr"/>
                </a:tc>
                <a:tc>
                  <a:txBody>
                    <a:bodyPr/>
                    <a:lstStyle/>
                    <a:p>
                      <a:r>
                        <a:rPr lang="en-US" sz="1200" b="1" dirty="0"/>
                        <a:t>Main Topics</a:t>
                      </a:r>
                      <a:endParaRPr lang="en-GB" sz="1200" b="1" dirty="0"/>
                    </a:p>
                  </a:txBody>
                  <a:tcPr marL="72009" marR="72009" marT="36005" marB="36005" vert="vert270" anchor="ctr"/>
                </a:tc>
                <a:tc>
                  <a:txBody>
                    <a:bodyPr/>
                    <a:lstStyle/>
                    <a:p>
                      <a:r>
                        <a:rPr lang="fr-FR" sz="1200" b="0" kern="1200" dirty="0">
                          <a:solidFill>
                            <a:schemeClr val="tx1"/>
                          </a:solidFill>
                          <a:effectLst/>
                          <a:latin typeface="+mn-lt"/>
                          <a:ea typeface="+mn-ea"/>
                          <a:cs typeface="+mn-cs"/>
                        </a:rPr>
                        <a:t>Social Issues and Trends – Family</a:t>
                      </a:r>
                    </a:p>
                    <a:p>
                      <a:r>
                        <a:rPr lang="fr-FR" sz="1200" b="0" kern="1200" dirty="0">
                          <a:solidFill>
                            <a:schemeClr val="tx1"/>
                          </a:solidFill>
                          <a:effectLst/>
                          <a:latin typeface="+mn-lt"/>
                          <a:ea typeface="+mn-ea"/>
                          <a:cs typeface="+mn-cs"/>
                        </a:rPr>
                        <a:t>Family</a:t>
                      </a:r>
                      <a:r>
                        <a:rPr lang="fr-FR" sz="1200" b="0" kern="1200" baseline="0" dirty="0">
                          <a:solidFill>
                            <a:schemeClr val="tx1"/>
                          </a:solidFill>
                          <a:effectLst/>
                          <a:latin typeface="+mn-lt"/>
                          <a:ea typeface="+mn-ea"/>
                          <a:cs typeface="+mn-cs"/>
                        </a:rPr>
                        <a:t> and </a:t>
                      </a:r>
                      <a:r>
                        <a:rPr lang="fr-FR" sz="1200" b="0" kern="1200" baseline="0" dirty="0" err="1">
                          <a:solidFill>
                            <a:schemeClr val="tx1"/>
                          </a:solidFill>
                          <a:effectLst/>
                          <a:latin typeface="+mn-lt"/>
                          <a:ea typeface="+mn-ea"/>
                          <a:cs typeface="+mn-cs"/>
                        </a:rPr>
                        <a:t>Relationships</a:t>
                      </a:r>
                      <a:r>
                        <a:rPr lang="fr-FR" sz="1200" b="0" kern="1200" baseline="0" dirty="0">
                          <a:solidFill>
                            <a:schemeClr val="tx1"/>
                          </a:solidFill>
                          <a:effectLst/>
                          <a:latin typeface="+mn-lt"/>
                          <a:ea typeface="+mn-ea"/>
                          <a:cs typeface="+mn-cs"/>
                        </a:rPr>
                        <a:t> / </a:t>
                      </a:r>
                      <a:r>
                        <a:rPr lang="fr-FR" sz="1200" b="0" kern="1200" baseline="0" dirty="0" err="1">
                          <a:solidFill>
                            <a:schemeClr val="tx1"/>
                          </a:solidFill>
                          <a:effectLst/>
                          <a:latin typeface="+mn-lt"/>
                          <a:ea typeface="+mn-ea"/>
                          <a:cs typeface="+mn-cs"/>
                        </a:rPr>
                        <a:t>Parntership</a:t>
                      </a:r>
                      <a:r>
                        <a:rPr lang="fr-FR" sz="1200" b="0" kern="1200" baseline="0" dirty="0">
                          <a:solidFill>
                            <a:schemeClr val="tx1"/>
                          </a:solidFill>
                          <a:effectLst/>
                          <a:latin typeface="+mn-lt"/>
                          <a:ea typeface="+mn-ea"/>
                          <a:cs typeface="+mn-cs"/>
                        </a:rPr>
                        <a:t> and </a:t>
                      </a:r>
                      <a:r>
                        <a:rPr lang="fr-FR" sz="1200" b="0" kern="1200" baseline="0" dirty="0" err="1">
                          <a:solidFill>
                            <a:schemeClr val="tx1"/>
                          </a:solidFill>
                          <a:effectLst/>
                          <a:latin typeface="+mn-lt"/>
                          <a:ea typeface="+mn-ea"/>
                          <a:cs typeface="+mn-cs"/>
                        </a:rPr>
                        <a:t>Marriage</a:t>
                      </a:r>
                      <a:r>
                        <a:rPr lang="fr-FR" sz="1200" b="0" kern="1200" baseline="0" dirty="0">
                          <a:solidFill>
                            <a:schemeClr val="tx1"/>
                          </a:solidFill>
                          <a:effectLst/>
                          <a:latin typeface="+mn-lt"/>
                          <a:ea typeface="+mn-ea"/>
                          <a:cs typeface="+mn-cs"/>
                        </a:rPr>
                        <a:t> / </a:t>
                      </a:r>
                      <a:r>
                        <a:rPr lang="fr-FR" sz="1200" b="0" kern="1200" baseline="0" dirty="0" err="1">
                          <a:solidFill>
                            <a:schemeClr val="tx1"/>
                          </a:solidFill>
                          <a:effectLst/>
                          <a:latin typeface="+mn-lt"/>
                          <a:ea typeface="+mn-ea"/>
                          <a:cs typeface="+mn-cs"/>
                        </a:rPr>
                        <a:t>Different</a:t>
                      </a:r>
                      <a:r>
                        <a:rPr lang="fr-FR" sz="1200" b="0" kern="1200" baseline="0" dirty="0">
                          <a:solidFill>
                            <a:schemeClr val="tx1"/>
                          </a:solidFill>
                          <a:effectLst/>
                          <a:latin typeface="+mn-lt"/>
                          <a:ea typeface="+mn-ea"/>
                          <a:cs typeface="+mn-cs"/>
                        </a:rPr>
                        <a:t> </a:t>
                      </a:r>
                      <a:r>
                        <a:rPr lang="fr-FR" sz="1200" b="0" kern="1200" baseline="0" dirty="0" err="1">
                          <a:solidFill>
                            <a:schemeClr val="tx1"/>
                          </a:solidFill>
                          <a:effectLst/>
                          <a:latin typeface="+mn-lt"/>
                          <a:ea typeface="+mn-ea"/>
                          <a:cs typeface="+mn-cs"/>
                        </a:rPr>
                        <a:t>family</a:t>
                      </a:r>
                      <a:r>
                        <a:rPr lang="fr-FR" sz="1200" b="0" kern="1200" baseline="0" dirty="0">
                          <a:solidFill>
                            <a:schemeClr val="tx1"/>
                          </a:solidFill>
                          <a:effectLst/>
                          <a:latin typeface="+mn-lt"/>
                          <a:ea typeface="+mn-ea"/>
                          <a:cs typeface="+mn-cs"/>
                        </a:rPr>
                        <a:t> </a:t>
                      </a:r>
                      <a:r>
                        <a:rPr lang="fr-FR" sz="1200" b="0" kern="1200" baseline="0" dirty="0" err="1">
                          <a:solidFill>
                            <a:schemeClr val="tx1"/>
                          </a:solidFill>
                          <a:effectLst/>
                          <a:latin typeface="+mn-lt"/>
                          <a:ea typeface="+mn-ea"/>
                          <a:cs typeface="+mn-cs"/>
                        </a:rPr>
                        <a:t>models</a:t>
                      </a:r>
                      <a:endParaRPr lang="fr-FR" sz="1200" b="0" kern="1200" baseline="0" dirty="0">
                        <a:solidFill>
                          <a:schemeClr val="tx1"/>
                        </a:solidFill>
                        <a:effectLst/>
                        <a:latin typeface="+mn-lt"/>
                        <a:ea typeface="+mn-ea"/>
                        <a:cs typeface="+mn-cs"/>
                      </a:endParaRP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Social Issues and Trends – </a:t>
                      </a:r>
                      <a:r>
                        <a:rPr lang="en-GB" sz="1200" b="1" kern="1200" dirty="0">
                          <a:solidFill>
                            <a:schemeClr val="tx1"/>
                          </a:solidFill>
                          <a:effectLst/>
                          <a:latin typeface="+mn-lt"/>
                          <a:ea typeface="+mn-ea"/>
                          <a:cs typeface="+mn-cs"/>
                        </a:rPr>
                        <a:t>Digital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Internet / Social</a:t>
                      </a:r>
                      <a:r>
                        <a:rPr lang="en-GB" sz="1200" kern="1200" baseline="0" dirty="0">
                          <a:solidFill>
                            <a:schemeClr val="tx1"/>
                          </a:solidFill>
                          <a:effectLst/>
                          <a:latin typeface="+mn-lt"/>
                          <a:ea typeface="+mn-ea"/>
                          <a:cs typeface="+mn-cs"/>
                        </a:rPr>
                        <a:t> networks</a:t>
                      </a:r>
                      <a:r>
                        <a:rPr lang="en-GB" sz="1200" kern="1200" dirty="0">
                          <a:solidFill>
                            <a:schemeClr val="tx1"/>
                          </a:solidFill>
                          <a:effectLst/>
                          <a:latin typeface="+mn-lt"/>
                          <a:ea typeface="+mn-ea"/>
                          <a:cs typeface="+mn-cs"/>
                        </a:rPr>
                        <a:t>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Digitalisation of society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Social Issues and Trends</a:t>
                      </a:r>
                      <a:r>
                        <a:rPr lang="fr-FR" sz="1200" b="1" kern="1200" baseline="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 </a:t>
                      </a:r>
                      <a:r>
                        <a:rPr lang="fr-FR" sz="1200" b="0" kern="1200" dirty="0" err="1">
                          <a:solidFill>
                            <a:schemeClr val="tx1"/>
                          </a:solidFill>
                          <a:effectLst/>
                          <a:latin typeface="+mn-lt"/>
                          <a:ea typeface="+mn-ea"/>
                          <a:cs typeface="+mn-cs"/>
                        </a:rPr>
                        <a:t>Jugendkultur</a:t>
                      </a:r>
                      <a:r>
                        <a:rPr lang="fr-FR" sz="1200" b="0" kern="1200" dirty="0">
                          <a:solidFill>
                            <a:schemeClr val="tx1"/>
                          </a:solidFill>
                          <a:effectLst/>
                          <a:latin typeface="+mn-lt"/>
                          <a:ea typeface="+mn-ea"/>
                          <a:cs typeface="+mn-cs"/>
                        </a:rPr>
                        <a:t>: </a:t>
                      </a:r>
                      <a:r>
                        <a:rPr lang="en-GB" sz="1200" b="0" kern="1200" dirty="0">
                          <a:solidFill>
                            <a:schemeClr val="tx1"/>
                          </a:solidFill>
                          <a:effectLst/>
                          <a:latin typeface="+mn-lt"/>
                          <a:ea typeface="+mn-ea"/>
                          <a:cs typeface="+mn-cs"/>
                        </a:rPr>
                        <a:t>Fashion / Music / TV</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Literary texts and films - </a:t>
                      </a:r>
                      <a:r>
                        <a:rPr lang="en-GB" sz="1200" kern="1200" dirty="0">
                          <a:solidFill>
                            <a:schemeClr val="tx1"/>
                          </a:solidFill>
                          <a:effectLst/>
                          <a:latin typeface="+mn-lt"/>
                          <a:ea typeface="+mn-ea"/>
                          <a:cs typeface="+mn-cs"/>
                        </a:rPr>
                        <a:t>Good bye Lenin</a:t>
                      </a:r>
                    </a:p>
                    <a:p>
                      <a:r>
                        <a:rPr lang="es-ES" sz="1200" b="1" kern="1200" dirty="0" err="1">
                          <a:solidFill>
                            <a:schemeClr val="tx1"/>
                          </a:solidFill>
                          <a:effectLst/>
                          <a:latin typeface="+mn-lt"/>
                          <a:ea typeface="+mn-ea"/>
                          <a:cs typeface="+mn-cs"/>
                        </a:rPr>
                        <a:t>Artistic</a:t>
                      </a:r>
                      <a:r>
                        <a:rPr lang="es-ES" sz="1200" b="1" kern="1200" dirty="0">
                          <a:solidFill>
                            <a:schemeClr val="tx1"/>
                          </a:solidFill>
                          <a:effectLst/>
                          <a:latin typeface="+mn-lt"/>
                          <a:ea typeface="+mn-ea"/>
                          <a:cs typeface="+mn-cs"/>
                        </a:rPr>
                        <a:t> Culture in </a:t>
                      </a:r>
                      <a:r>
                        <a:rPr lang="es-ES" sz="1200" b="1" kern="1200" dirty="0" err="1">
                          <a:solidFill>
                            <a:schemeClr val="tx1"/>
                          </a:solidFill>
                          <a:effectLst/>
                          <a:latin typeface="+mn-lt"/>
                          <a:ea typeface="+mn-ea"/>
                          <a:cs typeface="+mn-cs"/>
                        </a:rPr>
                        <a:t>the</a:t>
                      </a:r>
                      <a:r>
                        <a:rPr lang="es-ES" sz="1200" b="1" kern="1200" dirty="0">
                          <a:solidFill>
                            <a:schemeClr val="tx1"/>
                          </a:solidFill>
                          <a:effectLst/>
                          <a:latin typeface="+mn-lt"/>
                          <a:ea typeface="+mn-ea"/>
                          <a:cs typeface="+mn-cs"/>
                        </a:rPr>
                        <a:t> German-</a:t>
                      </a:r>
                      <a:r>
                        <a:rPr lang="es-ES" sz="1200" b="1" kern="1200" dirty="0" err="1">
                          <a:solidFill>
                            <a:schemeClr val="tx1"/>
                          </a:solidFill>
                          <a:effectLst/>
                          <a:latin typeface="+mn-lt"/>
                          <a:ea typeface="+mn-ea"/>
                          <a:cs typeface="+mn-cs"/>
                        </a:rPr>
                        <a:t>speaking</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world</a:t>
                      </a:r>
                      <a:r>
                        <a:rPr lang="es-ES" sz="1200" b="1" kern="1200" dirty="0">
                          <a:solidFill>
                            <a:schemeClr val="tx1"/>
                          </a:solidFill>
                          <a:effectLst/>
                          <a:latin typeface="+mn-lt"/>
                          <a:ea typeface="+mn-ea"/>
                          <a:cs typeface="+mn-cs"/>
                        </a:rPr>
                        <a:t> - </a:t>
                      </a:r>
                      <a:r>
                        <a:rPr lang="fr-FR" sz="1200" b="0" kern="1200" dirty="0">
                          <a:solidFill>
                            <a:schemeClr val="tx1"/>
                          </a:solidFill>
                          <a:effectLst/>
                          <a:latin typeface="+mn-lt"/>
                          <a:ea typeface="+mn-ea"/>
                          <a:cs typeface="+mn-cs"/>
                        </a:rPr>
                        <a:t>Culture in Berlin</a:t>
                      </a:r>
                      <a:endParaRPr lang="en-GB" sz="1200" b="0"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Literary texts and films - </a:t>
                      </a:r>
                      <a:r>
                        <a:rPr lang="en-GB" sz="1200" kern="1200" dirty="0">
                          <a:solidFill>
                            <a:schemeClr val="tx1"/>
                          </a:solidFill>
                          <a:effectLst/>
                          <a:latin typeface="+mn-lt"/>
                          <a:ea typeface="+mn-ea"/>
                          <a:cs typeface="+mn-cs"/>
                        </a:rPr>
                        <a:t>Good bye Lenin</a:t>
                      </a:r>
                      <a:endParaRPr lang="en-GB" sz="1200" b="1" dirty="0"/>
                    </a:p>
                    <a:p>
                      <a:r>
                        <a:rPr lang="es-ES" sz="1200" b="1" kern="1200" dirty="0" err="1">
                          <a:solidFill>
                            <a:schemeClr val="tx1"/>
                          </a:solidFill>
                          <a:effectLst/>
                          <a:latin typeface="+mn-lt"/>
                          <a:ea typeface="+mn-ea"/>
                          <a:cs typeface="+mn-cs"/>
                        </a:rPr>
                        <a:t>Artistic</a:t>
                      </a:r>
                      <a:r>
                        <a:rPr lang="es-ES" sz="1200" b="1" kern="1200" dirty="0">
                          <a:solidFill>
                            <a:schemeClr val="tx1"/>
                          </a:solidFill>
                          <a:effectLst/>
                          <a:latin typeface="+mn-lt"/>
                          <a:ea typeface="+mn-ea"/>
                          <a:cs typeface="+mn-cs"/>
                        </a:rPr>
                        <a:t> Culture in </a:t>
                      </a:r>
                      <a:r>
                        <a:rPr lang="es-ES" sz="1200" b="1" kern="1200" dirty="0" err="1">
                          <a:solidFill>
                            <a:schemeClr val="tx1"/>
                          </a:solidFill>
                          <a:effectLst/>
                          <a:latin typeface="+mn-lt"/>
                          <a:ea typeface="+mn-ea"/>
                          <a:cs typeface="+mn-cs"/>
                        </a:rPr>
                        <a:t>the</a:t>
                      </a:r>
                      <a:r>
                        <a:rPr lang="es-ES" sz="1200" b="1" kern="1200" dirty="0">
                          <a:solidFill>
                            <a:schemeClr val="tx1"/>
                          </a:solidFill>
                          <a:effectLst/>
                          <a:latin typeface="+mn-lt"/>
                          <a:ea typeface="+mn-ea"/>
                          <a:cs typeface="+mn-cs"/>
                        </a:rPr>
                        <a:t> German-</a:t>
                      </a:r>
                      <a:r>
                        <a:rPr lang="es-ES" sz="1200" b="1" kern="1200" dirty="0" err="1">
                          <a:solidFill>
                            <a:schemeClr val="tx1"/>
                          </a:solidFill>
                          <a:effectLst/>
                          <a:latin typeface="+mn-lt"/>
                          <a:ea typeface="+mn-ea"/>
                          <a:cs typeface="+mn-cs"/>
                        </a:rPr>
                        <a:t>speaking</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world</a:t>
                      </a:r>
                      <a:r>
                        <a:rPr lang="es-ES" sz="1200" b="1" kern="1200" dirty="0">
                          <a:solidFill>
                            <a:schemeClr val="tx1"/>
                          </a:solidFill>
                          <a:effectLst/>
                          <a:latin typeface="+mn-lt"/>
                          <a:ea typeface="+mn-ea"/>
                          <a:cs typeface="+mn-cs"/>
                        </a:rPr>
                        <a:t> - </a:t>
                      </a:r>
                      <a:r>
                        <a:rPr lang="fr-FR" sz="1200" b="0" kern="1200" dirty="0">
                          <a:solidFill>
                            <a:schemeClr val="tx1"/>
                          </a:solidFill>
                          <a:effectLst/>
                          <a:latin typeface="+mn-lt"/>
                          <a:ea typeface="+mn-ea"/>
                          <a:cs typeface="+mn-cs"/>
                        </a:rPr>
                        <a:t>Festivals and Traditions</a:t>
                      </a:r>
                      <a:endParaRPr lang="en-GB" sz="1200" b="0" kern="1200" dirty="0">
                        <a:solidFill>
                          <a:schemeClr val="tx1"/>
                        </a:solidFill>
                        <a:effectLst/>
                        <a:latin typeface="+mn-lt"/>
                        <a:ea typeface="+mn-ea"/>
                        <a:cs typeface="+mn-cs"/>
                      </a:endParaRPr>
                    </a:p>
                  </a:txBody>
                  <a:tcPr marL="72009" marR="72009" marT="36005" marB="36005"/>
                </a:tc>
                <a:tc>
                  <a:txBody>
                    <a:bodyPr/>
                    <a:lstStyle/>
                    <a:p>
                      <a:r>
                        <a:rPr lang="es-ES" sz="1200" b="1" kern="1200" dirty="0" err="1">
                          <a:solidFill>
                            <a:schemeClr val="tx1"/>
                          </a:solidFill>
                          <a:effectLst/>
                          <a:latin typeface="+mn-lt"/>
                          <a:ea typeface="+mn-ea"/>
                          <a:cs typeface="+mn-cs"/>
                        </a:rPr>
                        <a:t>Artistic</a:t>
                      </a:r>
                      <a:r>
                        <a:rPr lang="es-ES" sz="1200" b="1" kern="1200" dirty="0">
                          <a:solidFill>
                            <a:schemeClr val="tx1"/>
                          </a:solidFill>
                          <a:effectLst/>
                          <a:latin typeface="+mn-lt"/>
                          <a:ea typeface="+mn-ea"/>
                          <a:cs typeface="+mn-cs"/>
                        </a:rPr>
                        <a:t> Culture in </a:t>
                      </a:r>
                      <a:r>
                        <a:rPr lang="es-ES" sz="1200" b="1" kern="1200" dirty="0" err="1">
                          <a:solidFill>
                            <a:schemeClr val="tx1"/>
                          </a:solidFill>
                          <a:effectLst/>
                          <a:latin typeface="+mn-lt"/>
                          <a:ea typeface="+mn-ea"/>
                          <a:cs typeface="+mn-cs"/>
                        </a:rPr>
                        <a:t>the</a:t>
                      </a:r>
                      <a:r>
                        <a:rPr lang="es-ES" sz="1200" b="1" kern="1200" dirty="0">
                          <a:solidFill>
                            <a:schemeClr val="tx1"/>
                          </a:solidFill>
                          <a:effectLst/>
                          <a:latin typeface="+mn-lt"/>
                          <a:ea typeface="+mn-ea"/>
                          <a:cs typeface="+mn-cs"/>
                        </a:rPr>
                        <a:t> German-</a:t>
                      </a:r>
                      <a:r>
                        <a:rPr lang="es-ES" sz="1200" b="1" kern="1200" dirty="0" err="1">
                          <a:solidFill>
                            <a:schemeClr val="tx1"/>
                          </a:solidFill>
                          <a:effectLst/>
                          <a:latin typeface="+mn-lt"/>
                          <a:ea typeface="+mn-ea"/>
                          <a:cs typeface="+mn-cs"/>
                        </a:rPr>
                        <a:t>speaking</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world</a:t>
                      </a:r>
                      <a:r>
                        <a:rPr lang="fr-FR" sz="1200" b="1" kern="1200" dirty="0">
                          <a:solidFill>
                            <a:schemeClr val="tx1"/>
                          </a:solidFill>
                          <a:effectLst/>
                          <a:latin typeface="+mn-lt"/>
                          <a:ea typeface="+mn-ea"/>
                          <a:cs typeface="+mn-cs"/>
                        </a:rPr>
                        <a:t> – </a:t>
                      </a:r>
                      <a:r>
                        <a:rPr lang="fr-FR" sz="1200" b="0" kern="1200" dirty="0">
                          <a:solidFill>
                            <a:schemeClr val="tx1"/>
                          </a:solidFill>
                          <a:effectLst/>
                          <a:latin typeface="+mn-lt"/>
                          <a:ea typeface="+mn-ea"/>
                          <a:cs typeface="+mn-cs"/>
                        </a:rPr>
                        <a:t>Art and Architecture</a:t>
                      </a:r>
                      <a:endParaRPr lang="en-GB" sz="1200" b="0" dirty="0"/>
                    </a:p>
                  </a:txBody>
                  <a:tcPr marL="72009" marR="72009" marT="36005" marB="36005"/>
                </a:tc>
                <a:tc>
                  <a:txBody>
                    <a:bodyPr/>
                    <a:lstStyle/>
                    <a:p>
                      <a:r>
                        <a:rPr lang="en-GB" sz="1200" b="1" kern="1200" dirty="0">
                          <a:solidFill>
                            <a:schemeClr val="tx1"/>
                          </a:solidFill>
                          <a:effectLst/>
                          <a:latin typeface="+mn-lt"/>
                          <a:ea typeface="+mn-ea"/>
                          <a:cs typeface="+mn-cs"/>
                        </a:rPr>
                        <a:t>Multiculturalism in German-speaking society – </a:t>
                      </a:r>
                      <a:r>
                        <a:rPr lang="en-GB" sz="1200" b="0" kern="1200" dirty="0">
                          <a:solidFill>
                            <a:schemeClr val="tx1"/>
                          </a:solidFill>
                          <a:effectLst/>
                          <a:latin typeface="+mn-lt"/>
                          <a:ea typeface="+mn-ea"/>
                          <a:cs typeface="+mn-cs"/>
                        </a:rPr>
                        <a:t>Immigration</a:t>
                      </a:r>
                    </a:p>
                    <a:p>
                      <a:pPr rtl="0" eaLnBrk="1" fontAlgn="auto" latinLnBrk="0" hangingPunct="1"/>
                      <a:r>
                        <a:rPr lang="en-GB" sz="1200" b="1" kern="1200" dirty="0">
                          <a:solidFill>
                            <a:schemeClr val="tx1"/>
                          </a:solidFill>
                          <a:effectLst/>
                          <a:latin typeface="+mn-lt"/>
                          <a:ea typeface="+mn-ea"/>
                          <a:cs typeface="+mn-cs"/>
                        </a:rPr>
                        <a:t>Literary texts and films - </a:t>
                      </a:r>
                      <a:endParaRPr lang="en-GB" sz="1200" b="1" dirty="0">
                        <a:effectLst/>
                      </a:endParaRPr>
                    </a:p>
                    <a:p>
                      <a:pPr rtl="0" eaLnBrk="1" latinLnBrk="0" hangingPunct="1"/>
                      <a:r>
                        <a:rPr lang="de-DE" sz="1200" b="0" kern="1200" dirty="0">
                          <a:solidFill>
                            <a:schemeClr val="tx1"/>
                          </a:solidFill>
                          <a:effectLst/>
                          <a:latin typeface="+mn-lt"/>
                          <a:ea typeface="+mn-ea"/>
                          <a:cs typeface="+mn-cs"/>
                        </a:rPr>
                        <a:t>Introduction</a:t>
                      </a:r>
                      <a:r>
                        <a:rPr lang="de-DE" sz="1200" b="0" kern="1200" baseline="0" dirty="0">
                          <a:solidFill>
                            <a:schemeClr val="tx1"/>
                          </a:solidFill>
                          <a:effectLst/>
                          <a:latin typeface="+mn-lt"/>
                          <a:ea typeface="+mn-ea"/>
                          <a:cs typeface="+mn-cs"/>
                        </a:rPr>
                        <a:t> to </a:t>
                      </a:r>
                      <a:r>
                        <a:rPr lang="de-DE" sz="1200" b="0" kern="1200" dirty="0">
                          <a:solidFill>
                            <a:schemeClr val="tx1"/>
                          </a:solidFill>
                          <a:effectLst/>
                          <a:latin typeface="+mn-lt"/>
                          <a:ea typeface="+mn-ea"/>
                          <a:cs typeface="+mn-cs"/>
                        </a:rPr>
                        <a:t>Friedrich Dürrenmatt - Besuch der alten Dame</a:t>
                      </a:r>
                      <a:endParaRPr lang="en-GB" sz="1200" dirty="0">
                        <a:effectLst/>
                      </a:endParaRPr>
                    </a:p>
                    <a:p>
                      <a:r>
                        <a:rPr lang="en-GB" sz="1200" b="1" kern="1200" dirty="0">
                          <a:solidFill>
                            <a:schemeClr val="tx1"/>
                          </a:solidFill>
                          <a:effectLst/>
                          <a:latin typeface="+mn-lt"/>
                          <a:ea typeface="+mn-ea"/>
                          <a:cs typeface="+mn-cs"/>
                        </a:rPr>
                        <a:t>Introduction to Individual Research Topic</a:t>
                      </a:r>
                      <a:endParaRPr lang="en-GB" sz="1200" kern="1200" dirty="0">
                        <a:solidFill>
                          <a:schemeClr val="tx1"/>
                        </a:solidFill>
                        <a:effectLst/>
                        <a:latin typeface="+mn-lt"/>
                        <a:ea typeface="+mn-ea"/>
                        <a:cs typeface="+mn-cs"/>
                      </a:endParaRPr>
                    </a:p>
                  </a:txBody>
                  <a:tcPr marL="72009" marR="72009" marT="36005" marB="36005"/>
                </a:tc>
                <a:extLst>
                  <a:ext uri="{0D108BD9-81ED-4DB2-BD59-A6C34878D82A}">
                    <a16:rowId xmlns:a16="http://schemas.microsoft.com/office/drawing/2014/main" val="627657364"/>
                  </a:ext>
                </a:extLst>
              </a:tr>
              <a:tr h="2263910">
                <a:tc vMerge="1">
                  <a:txBody>
                    <a:bodyPr/>
                    <a:lstStyle/>
                    <a:p>
                      <a:endParaRPr lang="en-GB" dirty="0"/>
                    </a:p>
                  </a:txBody>
                  <a:tcPr/>
                </a:tc>
                <a:tc>
                  <a:txBody>
                    <a:bodyPr/>
                    <a:lstStyle/>
                    <a:p>
                      <a:r>
                        <a:rPr lang="en-US" sz="1200" b="1" dirty="0"/>
                        <a:t>Additional information</a:t>
                      </a:r>
                      <a:endParaRPr lang="en-GB" sz="1200" b="1" dirty="0"/>
                    </a:p>
                  </a:txBody>
                  <a:tcPr marL="72009" marR="72009" marT="36005" marB="36005" vert="vert270" anchor="ctr"/>
                </a:tc>
                <a:tc>
                  <a:txBody>
                    <a:bodyPr/>
                    <a:lstStyle/>
                    <a:p>
                      <a:r>
                        <a:rPr lang="en-GB" sz="1200" kern="1200" dirty="0">
                          <a:solidFill>
                            <a:schemeClr val="tx1"/>
                          </a:solidFill>
                          <a:effectLst/>
                          <a:latin typeface="+mn-lt"/>
                          <a:ea typeface="+mn-ea"/>
                          <a:cs typeface="+mn-cs"/>
                        </a:rPr>
                        <a:t>Discussing</a:t>
                      </a:r>
                    </a:p>
                    <a:p>
                      <a:r>
                        <a:rPr lang="en-GB" sz="1200" kern="1200" dirty="0">
                          <a:solidFill>
                            <a:schemeClr val="tx1"/>
                          </a:solidFill>
                          <a:effectLst/>
                          <a:latin typeface="+mn-lt"/>
                          <a:ea typeface="+mn-ea"/>
                          <a:cs typeface="+mn-cs"/>
                        </a:rPr>
                        <a:t>advantages and</a:t>
                      </a:r>
                    </a:p>
                    <a:p>
                      <a:r>
                        <a:rPr lang="en-GB" sz="1200" kern="1200" dirty="0">
                          <a:solidFill>
                            <a:schemeClr val="tx1"/>
                          </a:solidFill>
                          <a:effectLst/>
                          <a:latin typeface="+mn-lt"/>
                          <a:ea typeface="+mn-ea"/>
                          <a:cs typeface="+mn-cs"/>
                        </a:rPr>
                        <a:t>disadvantages</a:t>
                      </a:r>
                    </a:p>
                    <a:p>
                      <a:r>
                        <a:rPr lang="en-GB" sz="1200" kern="1200" dirty="0">
                          <a:solidFill>
                            <a:schemeClr val="tx1"/>
                          </a:solidFill>
                          <a:effectLst/>
                          <a:latin typeface="+mn-lt"/>
                          <a:ea typeface="+mn-ea"/>
                          <a:cs typeface="+mn-cs"/>
                        </a:rPr>
                        <a:t>Discussing issues</a:t>
                      </a:r>
                    </a:p>
                    <a:p>
                      <a:r>
                        <a:rPr lang="en-GB" sz="1200" kern="1200" dirty="0">
                          <a:solidFill>
                            <a:schemeClr val="tx1"/>
                          </a:solidFill>
                          <a:effectLst/>
                          <a:latin typeface="+mn-lt"/>
                          <a:ea typeface="+mn-ea"/>
                          <a:cs typeface="+mn-cs"/>
                        </a:rPr>
                        <a:t>relating to the</a:t>
                      </a:r>
                    </a:p>
                    <a:p>
                      <a:r>
                        <a:rPr lang="en-GB" sz="1200" kern="1200" dirty="0">
                          <a:solidFill>
                            <a:schemeClr val="tx1"/>
                          </a:solidFill>
                          <a:effectLst/>
                          <a:latin typeface="+mn-lt"/>
                          <a:ea typeface="+mn-ea"/>
                          <a:cs typeface="+mn-cs"/>
                        </a:rPr>
                        <a:t>family</a:t>
                      </a:r>
                      <a:endParaRPr lang="en-GB" sz="1200" b="1"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Interpret and explain figures and statistics</a:t>
                      </a:r>
                    </a:p>
                    <a:p>
                      <a:r>
                        <a:rPr lang="en-GB" sz="1200" kern="1200" dirty="0">
                          <a:solidFill>
                            <a:schemeClr val="tx1"/>
                          </a:solidFill>
                          <a:effectLst/>
                          <a:latin typeface="+mn-lt"/>
                          <a:ea typeface="+mn-ea"/>
                          <a:cs typeface="+mn-cs"/>
                        </a:rPr>
                        <a:t>Talk about possible developments</a:t>
                      </a:r>
                    </a:p>
                    <a:p>
                      <a:r>
                        <a:rPr lang="en-GB" sz="1200" kern="1200" dirty="0">
                          <a:solidFill>
                            <a:schemeClr val="tx1"/>
                          </a:solidFill>
                          <a:effectLst/>
                          <a:latin typeface="+mn-lt"/>
                          <a:ea typeface="+mn-ea"/>
                          <a:cs typeface="+mn-cs"/>
                        </a:rPr>
                        <a:t>and predictions</a:t>
                      </a:r>
                      <a:endParaRPr lang="en-GB"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Responding to a poem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Expressing your opinion</a:t>
                      </a: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err="1">
                          <a:solidFill>
                            <a:schemeClr val="tx1"/>
                          </a:solidFill>
                          <a:effectLst/>
                          <a:latin typeface="+mn-lt"/>
                          <a:ea typeface="+mn-ea"/>
                          <a:cs typeface="+mn-cs"/>
                        </a:rPr>
                        <a:t>Develoingp</a:t>
                      </a:r>
                      <a:r>
                        <a:rPr lang="en-GB" sz="1200" b="0" kern="1200" dirty="0">
                          <a:solidFill>
                            <a:schemeClr val="tx1"/>
                          </a:solidFill>
                          <a:effectLst/>
                          <a:latin typeface="+mn-lt"/>
                          <a:ea typeface="+mn-ea"/>
                          <a:cs typeface="+mn-cs"/>
                        </a:rPr>
                        <a:t> essay technique and writing skills -  Critical skills</a:t>
                      </a:r>
                    </a:p>
                    <a:p>
                      <a:r>
                        <a:rPr lang="en-GB" sz="1200" b="0" kern="1200" dirty="0">
                          <a:solidFill>
                            <a:schemeClr val="tx1"/>
                          </a:solidFill>
                          <a:effectLst/>
                          <a:latin typeface="+mn-lt"/>
                          <a:ea typeface="+mn-ea"/>
                          <a:cs typeface="+mn-cs"/>
                        </a:rPr>
                        <a:t>Speaking persuasively</a:t>
                      </a:r>
                    </a:p>
                    <a:p>
                      <a:r>
                        <a:rPr lang="en-GB" sz="1200" b="0" kern="1200" dirty="0">
                          <a:solidFill>
                            <a:schemeClr val="tx1"/>
                          </a:solidFill>
                          <a:effectLst/>
                          <a:latin typeface="+mn-lt"/>
                          <a:ea typeface="+mn-ea"/>
                          <a:cs typeface="+mn-cs"/>
                        </a:rPr>
                        <a:t>Listening for detail</a:t>
                      </a:r>
                    </a:p>
                    <a:p>
                      <a:r>
                        <a:rPr lang="en-GB" sz="1200" b="0" kern="1200" dirty="0">
                          <a:solidFill>
                            <a:schemeClr val="tx1"/>
                          </a:solidFill>
                          <a:effectLst/>
                          <a:latin typeface="+mn-lt"/>
                          <a:ea typeface="+mn-ea"/>
                          <a:cs typeface="+mn-cs"/>
                        </a:rPr>
                        <a:t>Translating from German into English</a:t>
                      </a:r>
                      <a:endParaRPr lang="en-GB" sz="1200" b="0" dirty="0"/>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Developing essay technique and writing skills -  Critical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Translating into German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Answering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questions in German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Summarising a reading passage</a:t>
                      </a:r>
                      <a:endParaRPr lang="en-GB" sz="1200" b="0" kern="1200" dirty="0">
                        <a:solidFill>
                          <a:schemeClr val="tx1"/>
                        </a:solidFill>
                        <a:effectLst/>
                        <a:latin typeface="+mn-lt"/>
                        <a:ea typeface="+mn-ea"/>
                        <a:cs typeface="+mn-cs"/>
                      </a:endParaRPr>
                    </a:p>
                  </a:txBody>
                  <a:tcPr marL="72009" marR="72009" marT="36005" marB="36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Giving a presentation or a talk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Expressing reactions and emotions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Improving</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answers</a:t>
                      </a:r>
                    </a:p>
                  </a:txBody>
                  <a:tcPr marL="72009" marR="72009" marT="36005" marB="36005"/>
                </a:tc>
                <a:tc>
                  <a:txBody>
                    <a:bodyPr/>
                    <a:lstStyle/>
                    <a:p>
                      <a:r>
                        <a:rPr lang="en-GB" sz="1200" b="1" dirty="0"/>
                        <a:t>Year 12 Mock Exam –</a:t>
                      </a:r>
                      <a:r>
                        <a:rPr lang="en-GB" sz="1200" b="1" baseline="0" dirty="0"/>
                        <a:t> Listening, Reading and Writing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Talk about data and trends</a:t>
                      </a:r>
                    </a:p>
                    <a:p>
                      <a:r>
                        <a:rPr lang="en-GB" sz="1200" kern="1200" dirty="0">
                          <a:solidFill>
                            <a:schemeClr val="tx1"/>
                          </a:solidFill>
                          <a:effectLst/>
                          <a:latin typeface="+mn-lt"/>
                          <a:ea typeface="+mn-ea"/>
                          <a:cs typeface="+mn-cs"/>
                        </a:rPr>
                        <a:t>Use gist comprehension for complex passages</a:t>
                      </a:r>
                    </a:p>
                    <a:p>
                      <a:r>
                        <a:rPr lang="en-GB" sz="1200" kern="1200" dirty="0">
                          <a:solidFill>
                            <a:schemeClr val="tx1"/>
                          </a:solidFill>
                          <a:effectLst/>
                          <a:latin typeface="+mn-lt"/>
                          <a:ea typeface="+mn-ea"/>
                          <a:cs typeface="+mn-cs"/>
                        </a:rPr>
                        <a:t>Skills- research practice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Looking and referencing sources.</a:t>
                      </a:r>
                      <a:endParaRPr lang="en-GB" sz="1200" b="1" dirty="0"/>
                    </a:p>
                  </a:txBody>
                  <a:tcPr marL="72009" marR="72009" marT="36005" marB="36005"/>
                </a:tc>
                <a:extLst>
                  <a:ext uri="{0D108BD9-81ED-4DB2-BD59-A6C34878D82A}">
                    <a16:rowId xmlns:a16="http://schemas.microsoft.com/office/drawing/2014/main" val="552443569"/>
                  </a:ext>
                </a:extLst>
              </a:tr>
              <a:tr h="623785">
                <a:tc rowSpan="2">
                  <a:txBody>
                    <a:bodyPr/>
                    <a:lstStyle/>
                    <a:p>
                      <a:pPr algn="ctr"/>
                      <a:r>
                        <a:rPr lang="en-GB" sz="2200" dirty="0"/>
                        <a:t>History</a:t>
                      </a:r>
                    </a:p>
                  </a:txBody>
                  <a:tcPr marL="72009" marR="72009" marT="36005" marB="36005" vert="vert270" anchor="ctr"/>
                </a:tc>
                <a:tc>
                  <a:txBody>
                    <a:bodyPr/>
                    <a:lstStyle/>
                    <a:p>
                      <a:r>
                        <a:rPr lang="en-GB" sz="1200" b="1" dirty="0"/>
                        <a:t>Main Topics</a:t>
                      </a:r>
                    </a:p>
                  </a:txBody>
                  <a:tcPr marL="72009" marR="72009" marT="36005" marB="36005" vert="vert270" anchor="ctr"/>
                </a:tc>
                <a:tc gridSpan="2">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200" b="1" dirty="0"/>
                        <a:t>Churchill and Cold War in Asia</a:t>
                      </a:r>
                      <a:r>
                        <a:rPr lang="en-GB" sz="1200" b="0" i="0" dirty="0">
                          <a:effectLst/>
                          <a:latin typeface="Calibri" panose="020F0502020204030204" pitchFamily="34" charset="0"/>
                        </a:rPr>
                        <a:t> </a:t>
                      </a:r>
                      <a:endParaRPr lang="en-GB" sz="1200" b="0" i="0" dirty="0">
                        <a:effectLst/>
                      </a:endParaRPr>
                    </a:p>
                  </a:txBody>
                  <a:tcPr marL="72009" marR="72009" marT="36005" marB="36005"/>
                </a:tc>
                <a:tc hMerge="1">
                  <a:txBody>
                    <a:bodyPr/>
                    <a:lstStyle/>
                    <a:p>
                      <a:endParaRPr lang="en-GB" sz="1400" b="1" dirty="0"/>
                    </a:p>
                  </a:txBody>
                  <a:tcPr/>
                </a:tc>
                <a:tc gridSpan="2">
                  <a:txBody>
                    <a:bodyPr/>
                    <a:lstStyle/>
                    <a:p>
                      <a:r>
                        <a:rPr lang="en-GB" sz="1200" b="1" dirty="0"/>
                        <a:t>Churchill/British Society 1951-79</a:t>
                      </a:r>
                    </a:p>
                    <a:p>
                      <a:r>
                        <a:rPr lang="en-GB" sz="1200" b="1" dirty="0"/>
                        <a:t>Cold war in Asia</a:t>
                      </a:r>
                    </a:p>
                  </a:txBody>
                  <a:tcPr marL="72009" marR="72009" marT="36005" marB="36005"/>
                </a:tc>
                <a:tc hMerge="1">
                  <a:txBody>
                    <a:bodyPr/>
                    <a:lstStyle/>
                    <a:p>
                      <a:pPr algn="l" rtl="0" fontAlgn="base"/>
                      <a:endParaRPr lang="en-GB" b="0" i="0" dirty="0">
                        <a:effectLst/>
                      </a:endParaRPr>
                    </a:p>
                  </a:txBody>
                  <a:tcPr/>
                </a:tc>
                <a:tc gridSpan="2">
                  <a:txBody>
                    <a:bodyPr/>
                    <a:lstStyle/>
                    <a:p>
                      <a:pPr algn="l" rtl="0" fontAlgn="base"/>
                      <a:r>
                        <a:rPr lang="en-GB" sz="1200" b="0" i="0" dirty="0">
                          <a:effectLst/>
                          <a:latin typeface="Calibri" panose="020F0502020204030204" pitchFamily="34" charset="0"/>
                        </a:rPr>
                        <a:t>British Society 1951-1997 </a:t>
                      </a:r>
                      <a:endParaRPr lang="en-GB" sz="1200" b="0" i="0" dirty="0">
                        <a:effectLst/>
                      </a:endParaRPr>
                    </a:p>
                    <a:p>
                      <a:pPr algn="l" rtl="0" fontAlgn="base"/>
                      <a:r>
                        <a:rPr lang="en-GB" sz="1200" b="0" i="0" dirty="0">
                          <a:effectLst/>
                          <a:latin typeface="Calibri" panose="020F0502020204030204" pitchFamily="34" charset="0"/>
                        </a:rPr>
                        <a:t>(1979-1997) </a:t>
                      </a:r>
                      <a:endParaRPr lang="en-GB" sz="1200" b="0" i="0" dirty="0">
                        <a:effectLst/>
                      </a:endParaRPr>
                    </a:p>
                  </a:txBody>
                  <a:tcPr marL="72009" marR="72009" marT="36005" marB="36005"/>
                </a:tc>
                <a:tc hMerge="1">
                  <a:txBody>
                    <a:bodyPr/>
                    <a:lstStyle/>
                    <a:p>
                      <a:pPr rtl="0" fontAlgn="base"/>
                      <a:endParaRPr lang="en-GB" sz="1800" b="0" i="0" kern="1200" dirty="0">
                        <a:solidFill>
                          <a:schemeClr val="tx1"/>
                        </a:solidFill>
                        <a:effectLst/>
                        <a:latin typeface="+mn-lt"/>
                        <a:ea typeface="+mn-ea"/>
                        <a:cs typeface="+mn-cs"/>
                      </a:endParaRPr>
                    </a:p>
                  </a:txBody>
                  <a:tcPr/>
                </a:tc>
                <a:extLst>
                  <a:ext uri="{0D108BD9-81ED-4DB2-BD59-A6C34878D82A}">
                    <a16:rowId xmlns:a16="http://schemas.microsoft.com/office/drawing/2014/main" val="2497711377"/>
                  </a:ext>
                </a:extLst>
              </a:tr>
              <a:tr h="2081245">
                <a:tc vMerge="1">
                  <a:txBody>
                    <a:bodyPr/>
                    <a:lstStyle/>
                    <a:p>
                      <a:pPr algn="ctr"/>
                      <a:endParaRPr lang="en-GB" sz="2800" dirty="0"/>
                    </a:p>
                  </a:txBody>
                  <a:tcPr vert="vert270" anchor="ctr"/>
                </a:tc>
                <a:tc>
                  <a:txBody>
                    <a:bodyPr/>
                    <a:lstStyle/>
                    <a:p>
                      <a:r>
                        <a:rPr lang="en-US" sz="1200" b="1" dirty="0"/>
                        <a:t>Additional information</a:t>
                      </a:r>
                      <a:endParaRPr lang="en-GB" sz="1200" b="1" dirty="0"/>
                    </a:p>
                  </a:txBody>
                  <a:tcPr marL="72009" marR="72009" marT="36005" marB="36005" vert="vert270" anchor="ctr"/>
                </a:tc>
                <a:tc gridSpan="2">
                  <a:txBody>
                    <a:bodyPr/>
                    <a:lstStyle/>
                    <a:p>
                      <a:r>
                        <a:rPr lang="en-GB" sz="1200" b="1" dirty="0"/>
                        <a:t>Churchill‘s background</a:t>
                      </a:r>
                    </a:p>
                    <a:p>
                      <a:r>
                        <a:rPr lang="en-GB" sz="1200" b="1" dirty="0"/>
                        <a:t>Why was Churchill out of favour 1929-40</a:t>
                      </a:r>
                    </a:p>
                    <a:p>
                      <a:r>
                        <a:rPr lang="en-GB" sz="1200" b="1" dirty="0"/>
                        <a:t>Why did Churchill Come to Power in 1940</a:t>
                      </a:r>
                    </a:p>
                    <a:p>
                      <a:r>
                        <a:rPr lang="en-GB" sz="1200" b="1" dirty="0"/>
                        <a:t>Churchill as War Leader</a:t>
                      </a:r>
                    </a:p>
                    <a:p>
                      <a:r>
                        <a:rPr lang="en-GB" sz="1200" b="1" dirty="0"/>
                        <a:t>Churchill and International Relations- Relations With Roosevelt, De Gaulle and Stalin.</a:t>
                      </a:r>
                    </a:p>
                    <a:p>
                      <a:endParaRPr lang="en-GB" sz="1200" b="1" dirty="0"/>
                    </a:p>
                    <a:p>
                      <a:r>
                        <a:rPr lang="en-GB" sz="1200" b="1" dirty="0"/>
                        <a:t>The Western Policies in Asia 1945-78</a:t>
                      </a:r>
                    </a:p>
                    <a:p>
                      <a:r>
                        <a:rPr lang="en-GB" sz="1200" b="1" dirty="0"/>
                        <a:t>The Korean War: Origins</a:t>
                      </a:r>
                    </a:p>
                  </a:txBody>
                  <a:tcPr marL="72009" marR="72009" marT="36005" marB="36005"/>
                </a:tc>
                <a:tc hMerge="1">
                  <a:txBody>
                    <a:bodyPr/>
                    <a:lstStyle/>
                    <a:p>
                      <a:endParaRPr lang="en-GB" sz="1200" b="1" dirty="0"/>
                    </a:p>
                  </a:txBody>
                  <a:tcPr/>
                </a:tc>
                <a:tc gridSpan="2">
                  <a:txBody>
                    <a:bodyPr/>
                    <a:lstStyle/>
                    <a:p>
                      <a:r>
                        <a:rPr lang="en-GB" sz="1200" b="1" dirty="0"/>
                        <a:t>Churchill and Conferences</a:t>
                      </a:r>
                    </a:p>
                    <a:p>
                      <a:r>
                        <a:rPr lang="en-GB" sz="1200" b="1" dirty="0"/>
                        <a:t>1951-64: To What extent was it 13 wasted years?</a:t>
                      </a:r>
                    </a:p>
                    <a:p>
                      <a:r>
                        <a:rPr lang="en-GB" sz="1200" b="1" dirty="0"/>
                        <a:t>The Labour and Conservative governments of 1964-79</a:t>
                      </a:r>
                    </a:p>
                    <a:p>
                      <a:endParaRPr lang="en-GB" sz="1200" b="1" dirty="0"/>
                    </a:p>
                    <a:p>
                      <a:r>
                        <a:rPr lang="en-GB" sz="1200" b="1" dirty="0"/>
                        <a:t>The Korean War and Consequences</a:t>
                      </a:r>
                    </a:p>
                    <a:p>
                      <a:r>
                        <a:rPr lang="en-GB" sz="1200" b="1" dirty="0"/>
                        <a:t>The Origins of Conflict in Indochina 1942-67</a:t>
                      </a:r>
                    </a:p>
                    <a:p>
                      <a:r>
                        <a:rPr lang="en-GB" sz="1200" b="1" dirty="0"/>
                        <a:t>American Involvement in Vietnam 1965-75</a:t>
                      </a:r>
                    </a:p>
                    <a:p>
                      <a:endParaRPr lang="en-GB" sz="1200" b="1" dirty="0"/>
                    </a:p>
                    <a:p>
                      <a:endParaRPr lang="en-GB" sz="1200" b="1" dirty="0"/>
                    </a:p>
                  </a:txBody>
                  <a:tcPr marL="72009" marR="72009" marT="36005" marB="36005"/>
                </a:tc>
                <a:tc hMerge="1">
                  <a:txBody>
                    <a:bodyPr/>
                    <a:lstStyle/>
                    <a:p>
                      <a:endParaRPr lang="en-GB" sz="1200" b="1" dirty="0"/>
                    </a:p>
                  </a:txBody>
                  <a:tcPr/>
                </a:tc>
                <a:tc gridSpan="2">
                  <a:txBody>
                    <a:bodyPr/>
                    <a:lstStyle/>
                    <a:p>
                      <a:r>
                        <a:rPr lang="en-GB" sz="1200" b="1" dirty="0"/>
                        <a:t>Thatcher: Her Election; Economic and Social Policies</a:t>
                      </a:r>
                    </a:p>
                    <a:p>
                      <a:r>
                        <a:rPr lang="en-GB" sz="1200" b="1" dirty="0"/>
                        <a:t>Why did Thatcher Lose Power?</a:t>
                      </a:r>
                    </a:p>
                    <a:p>
                      <a:r>
                        <a:rPr lang="en-GB" sz="1200" b="1" dirty="0"/>
                        <a:t>Why did Major Lose in 1997</a:t>
                      </a:r>
                    </a:p>
                    <a:p>
                      <a:r>
                        <a:rPr lang="en-GB" sz="1200" b="1" dirty="0"/>
                        <a:t>Thematic Unit</a:t>
                      </a:r>
                    </a:p>
                    <a:p>
                      <a:r>
                        <a:rPr lang="en-GB" sz="1200" b="1" dirty="0"/>
                        <a:t>Coursework Preparation</a:t>
                      </a:r>
                    </a:p>
                    <a:p>
                      <a:endParaRPr lang="en-GB" sz="1200" b="1" dirty="0"/>
                    </a:p>
                    <a:p>
                      <a:r>
                        <a:rPr lang="en-GB" sz="1200" b="1" dirty="0"/>
                        <a:t>American Involvement in Vietnam</a:t>
                      </a:r>
                    </a:p>
                    <a:p>
                      <a:r>
                        <a:rPr lang="en-GB" sz="1200" b="1" dirty="0"/>
                        <a:t>The End to War in Vietnam</a:t>
                      </a:r>
                    </a:p>
                    <a:p>
                      <a:r>
                        <a:rPr lang="en-GB" sz="1200" b="1" dirty="0"/>
                        <a:t>Cambodia 1954-1993</a:t>
                      </a:r>
                    </a:p>
                  </a:txBody>
                  <a:tcPr marL="72009" marR="72009" marT="36005" marB="36005"/>
                </a:tc>
                <a:tc hMerge="1">
                  <a:txBody>
                    <a:bodyPr/>
                    <a:lstStyle/>
                    <a:p>
                      <a:endParaRPr lang="en-GB" sz="1200" b="1" dirty="0"/>
                    </a:p>
                  </a:txBody>
                  <a:tcPr/>
                </a:tc>
                <a:extLst>
                  <a:ext uri="{0D108BD9-81ED-4DB2-BD59-A6C34878D82A}">
                    <a16:rowId xmlns:a16="http://schemas.microsoft.com/office/drawing/2014/main" val="267500473"/>
                  </a:ext>
                </a:extLst>
              </a:tr>
              <a:tr h="1484792">
                <a:tc rowSpan="3">
                  <a:txBody>
                    <a:bodyPr/>
                    <a:lstStyle/>
                    <a:p>
                      <a:pPr algn="ctr"/>
                      <a:r>
                        <a:rPr lang="en-GB" sz="2200" dirty="0"/>
                        <a:t>Mathematics</a:t>
                      </a:r>
                    </a:p>
                  </a:txBody>
                  <a:tcPr marL="72009" marR="72009" marT="36005" marB="36005" vert="vert270" anchor="ctr"/>
                </a:tc>
                <a:tc>
                  <a:txBody>
                    <a:bodyPr/>
                    <a:lstStyle/>
                    <a:p>
                      <a:r>
                        <a:rPr lang="en-US" sz="1200" b="1" dirty="0"/>
                        <a:t>Teacher 1</a:t>
                      </a:r>
                      <a:endParaRPr lang="en-GB" sz="1200" b="1" dirty="0"/>
                    </a:p>
                  </a:txBody>
                  <a:tcPr marL="72009" marR="72009" marT="36005" marB="36005" vert="vert270" anchor="ctr"/>
                </a:tc>
                <a:tc>
                  <a:txBody>
                    <a:bodyPr/>
                    <a:lstStyle/>
                    <a:p>
                      <a:pPr>
                        <a:spcAft>
                          <a:spcPts val="0"/>
                        </a:spcAft>
                      </a:pPr>
                      <a:r>
                        <a:rPr lang="en-US" sz="1200" b="0" dirty="0">
                          <a:effectLst/>
                          <a:latin typeface="+mn-lt"/>
                          <a:ea typeface="Times New Roman" panose="02020603050405020304" pitchFamily="18" charset="0"/>
                          <a:cs typeface="Times New Roman" panose="02020603050405020304" pitchFamily="18" charset="0"/>
                        </a:rPr>
                        <a:t>C1 Algebraic expressions</a:t>
                      </a:r>
                    </a:p>
                    <a:p>
                      <a:pPr>
                        <a:spcAft>
                          <a:spcPts val="0"/>
                        </a:spcAft>
                      </a:pPr>
                      <a:r>
                        <a:rPr lang="en-US" sz="1200" b="0" dirty="0">
                          <a:effectLst/>
                          <a:latin typeface="+mn-lt"/>
                          <a:ea typeface="Times New Roman" panose="02020603050405020304" pitchFamily="18" charset="0"/>
                          <a:cs typeface="Times New Roman" panose="02020603050405020304" pitchFamily="18" charset="0"/>
                        </a:rPr>
                        <a:t>C2 Quadratics</a:t>
                      </a:r>
                    </a:p>
                    <a:p>
                      <a:pPr>
                        <a:spcAft>
                          <a:spcPts val="0"/>
                        </a:spcAft>
                      </a:pPr>
                      <a:r>
                        <a:rPr lang="en-US" sz="1200" b="0" dirty="0">
                          <a:effectLst/>
                          <a:latin typeface="+mn-lt"/>
                          <a:ea typeface="Times New Roman" panose="02020603050405020304" pitchFamily="18" charset="0"/>
                          <a:cs typeface="Times New Roman" panose="02020603050405020304" pitchFamily="18" charset="0"/>
                        </a:rPr>
                        <a:t>C7 Algebraic methods</a:t>
                      </a:r>
                      <a:endParaRPr lang="en-GB" sz="1200" b="0" dirty="0">
                        <a:effectLst/>
                        <a:latin typeface="+mn-lt"/>
                        <a:ea typeface="Times New Roman" panose="02020603050405020304" pitchFamily="18" charset="0"/>
                        <a:cs typeface="Times New Roman" panose="02020603050405020304" pitchFamily="18" charset="0"/>
                      </a:endParaRPr>
                    </a:p>
                  </a:txBody>
                  <a:tcPr marL="72009" marR="72009" marT="36005" marB="36005"/>
                </a:tc>
                <a:tc>
                  <a:txBody>
                    <a:bodyPr/>
                    <a:lstStyle/>
                    <a:p>
                      <a:pPr>
                        <a:spcAft>
                          <a:spcPts val="0"/>
                        </a:spcAft>
                      </a:pPr>
                      <a:r>
                        <a:rPr lang="en-US" sz="1200" b="0" dirty="0">
                          <a:effectLst/>
                          <a:latin typeface="+mn-lt"/>
                          <a:ea typeface="Times New Roman" panose="02020603050405020304" pitchFamily="18" charset="0"/>
                          <a:cs typeface="Times New Roman" panose="02020603050405020304" pitchFamily="18" charset="0"/>
                        </a:rPr>
                        <a:t>C4 Graphs and transformations</a:t>
                      </a:r>
                      <a:endParaRPr lang="en-GB" sz="1200" b="0" dirty="0">
                        <a:effectLst/>
                        <a:latin typeface="+mn-lt"/>
                        <a:ea typeface="Times New Roman" panose="02020603050405020304" pitchFamily="18" charset="0"/>
                        <a:cs typeface="Times New Roman" panose="02020603050405020304" pitchFamily="18" charset="0"/>
                      </a:endParaRPr>
                    </a:p>
                  </a:txBody>
                  <a:tcPr marL="72009" marR="72009" marT="36005" marB="36005"/>
                </a:tc>
                <a:tc>
                  <a:txBody>
                    <a:bodyPr/>
                    <a:lstStyle/>
                    <a:p>
                      <a:pPr>
                        <a:spcAft>
                          <a:spcPts val="0"/>
                        </a:spcAft>
                      </a:pPr>
                      <a:r>
                        <a:rPr lang="en-US" sz="1200" b="0" dirty="0">
                          <a:effectLst/>
                          <a:latin typeface="+mn-lt"/>
                          <a:ea typeface="Times New Roman" panose="02020603050405020304" pitchFamily="18" charset="0"/>
                          <a:cs typeface="Times New Roman" panose="02020603050405020304" pitchFamily="18" charset="0"/>
                        </a:rPr>
                        <a:t>SM3 Representation of data</a:t>
                      </a:r>
                    </a:p>
                    <a:p>
                      <a:pPr>
                        <a:spcAft>
                          <a:spcPts val="0"/>
                        </a:spcAft>
                      </a:pPr>
                      <a:r>
                        <a:rPr lang="en-US" sz="1200" b="0" dirty="0">
                          <a:effectLst/>
                          <a:latin typeface="+mn-lt"/>
                          <a:ea typeface="Times New Roman" panose="02020603050405020304" pitchFamily="18" charset="0"/>
                          <a:cs typeface="Times New Roman" panose="02020603050405020304" pitchFamily="18" charset="0"/>
                        </a:rPr>
                        <a:t>SM14 Correlation</a:t>
                      </a:r>
                      <a:endParaRPr lang="en-GB" sz="1200" b="0" dirty="0">
                        <a:effectLst/>
                        <a:latin typeface="+mn-lt"/>
                        <a:ea typeface="Times New Roman" panose="02020603050405020304" pitchFamily="18" charset="0"/>
                        <a:cs typeface="Times New Roman" panose="02020603050405020304" pitchFamily="18" charset="0"/>
                      </a:endParaRPr>
                    </a:p>
                  </a:txBody>
                  <a:tcPr marL="72009" marR="72009" marT="36005" marB="36005"/>
                </a:tc>
                <a:tc>
                  <a:txBody>
                    <a:bodyPr/>
                    <a:lstStyle/>
                    <a:p>
                      <a:pPr>
                        <a:spcAft>
                          <a:spcPts val="0"/>
                        </a:spcAft>
                      </a:pPr>
                      <a:r>
                        <a:rPr lang="en-US" sz="1200" b="0" dirty="0">
                          <a:effectLst/>
                          <a:latin typeface="+mn-lt"/>
                          <a:ea typeface="Times New Roman" panose="02020603050405020304" pitchFamily="18" charset="0"/>
                          <a:cs typeface="Times New Roman" panose="02020603050405020304" pitchFamily="18" charset="0"/>
                        </a:rPr>
                        <a:t>C9 Trig ratios</a:t>
                      </a:r>
                      <a:endParaRPr lang="en-GB" sz="1200" b="0" dirty="0">
                        <a:effectLst/>
                        <a:latin typeface="+mn-lt"/>
                        <a:ea typeface="Times New Roman" panose="02020603050405020304" pitchFamily="18" charset="0"/>
                        <a:cs typeface="Times New Roman" panose="02020603050405020304" pitchFamily="18" charset="0"/>
                      </a:endParaRPr>
                    </a:p>
                  </a:txBody>
                  <a:tcPr marL="72009" marR="72009" marT="36005" marB="36005"/>
                </a:tc>
                <a:tc>
                  <a:txBody>
                    <a:bodyPr/>
                    <a:lstStyle/>
                    <a:p>
                      <a:pPr>
                        <a:spcAft>
                          <a:spcPts val="0"/>
                        </a:spcAft>
                      </a:pPr>
                      <a:r>
                        <a:rPr lang="en-US" sz="1200" b="0" dirty="0">
                          <a:effectLst/>
                          <a:latin typeface="+mn-lt"/>
                          <a:ea typeface="Times New Roman" panose="02020603050405020304" pitchFamily="18" charset="0"/>
                          <a:cs typeface="Times New Roman" panose="02020603050405020304" pitchFamily="18" charset="0"/>
                        </a:rPr>
                        <a:t>C10</a:t>
                      </a:r>
                      <a:r>
                        <a:rPr lang="en-GB" sz="1200" b="0" dirty="0">
                          <a:effectLst/>
                          <a:latin typeface="+mn-lt"/>
                          <a:ea typeface="Times New Roman" panose="02020603050405020304" pitchFamily="18" charset="0"/>
                          <a:cs typeface="Times New Roman" panose="02020603050405020304" pitchFamily="18" charset="0"/>
                        </a:rPr>
                        <a:t> Trig equations</a:t>
                      </a:r>
                    </a:p>
                    <a:p>
                      <a:pPr>
                        <a:spcAft>
                          <a:spcPts val="0"/>
                        </a:spcAft>
                      </a:pPr>
                      <a:r>
                        <a:rPr lang="en-GB" sz="1200" b="0" dirty="0">
                          <a:effectLst/>
                          <a:latin typeface="+mn-lt"/>
                          <a:ea typeface="Times New Roman" panose="02020603050405020304" pitchFamily="18" charset="0"/>
                          <a:cs typeface="Times New Roman" panose="02020603050405020304" pitchFamily="18" charset="0"/>
                        </a:rPr>
                        <a:t>C8 Binomial expansion</a:t>
                      </a:r>
                      <a:endParaRPr lang="en-US" sz="1200" b="0" dirty="0">
                        <a:effectLst/>
                        <a:latin typeface="+mn-lt"/>
                        <a:ea typeface="Times New Roman" panose="02020603050405020304" pitchFamily="18" charset="0"/>
                        <a:cs typeface="Times New Roman" panose="02020603050405020304" pitchFamily="18" charset="0"/>
                      </a:endParaRPr>
                    </a:p>
                  </a:txBody>
                  <a:tcPr marL="72009" marR="72009" marT="36005" marB="36005"/>
                </a:tc>
                <a:tc>
                  <a:txBody>
                    <a:bodyPr/>
                    <a:lstStyle/>
                    <a:p>
                      <a:pPr>
                        <a:spcAft>
                          <a:spcPts val="0"/>
                        </a:spcAft>
                      </a:pPr>
                      <a:r>
                        <a:rPr lang="en-US" sz="1200" b="0" dirty="0">
                          <a:effectLst/>
                          <a:latin typeface="+mn-lt"/>
                          <a:ea typeface="Times New Roman" panose="02020603050405020304" pitchFamily="18" charset="0"/>
                          <a:cs typeface="Times New Roman" panose="02020603050405020304" pitchFamily="18" charset="0"/>
                        </a:rPr>
                        <a:t>C8 Binomial expansion</a:t>
                      </a:r>
                    </a:p>
                    <a:p>
                      <a:pPr>
                        <a:spcAft>
                          <a:spcPts val="0"/>
                        </a:spcAft>
                      </a:pPr>
                      <a:r>
                        <a:rPr lang="en-US" sz="1200" b="0" dirty="0">
                          <a:effectLst/>
                          <a:latin typeface="+mn-lt"/>
                          <a:ea typeface="Times New Roman" panose="02020603050405020304" pitchFamily="18" charset="0"/>
                          <a:cs typeface="Times New Roman" panose="02020603050405020304" pitchFamily="18" charset="0"/>
                        </a:rPr>
                        <a:t>SM11 Variable acceleration</a:t>
                      </a:r>
                      <a:endParaRPr lang="en-GB" sz="1200" b="0" dirty="0">
                        <a:effectLst/>
                        <a:latin typeface="+mn-lt"/>
                        <a:ea typeface="Times New Roman" panose="02020603050405020304" pitchFamily="18" charset="0"/>
                        <a:cs typeface="Times New Roman" panose="02020603050405020304" pitchFamily="18" charset="0"/>
                      </a:endParaRPr>
                    </a:p>
                  </a:txBody>
                  <a:tcPr marL="72009" marR="72009" marT="36005" marB="36005"/>
                </a:tc>
                <a:extLst>
                  <a:ext uri="{0D108BD9-81ED-4DB2-BD59-A6C34878D82A}">
                    <a16:rowId xmlns:a16="http://schemas.microsoft.com/office/drawing/2014/main" val="2326533389"/>
                  </a:ext>
                </a:extLst>
              </a:tr>
              <a:tr h="1484792">
                <a:tc vMerge="1">
                  <a:txBody>
                    <a:bodyPr/>
                    <a:lstStyle/>
                    <a:p>
                      <a:endParaRPr lang="en-GB" dirty="0"/>
                    </a:p>
                  </a:txBody>
                  <a:tcPr/>
                </a:tc>
                <a:tc>
                  <a:txBody>
                    <a:bodyPr/>
                    <a:lstStyle/>
                    <a:p>
                      <a:r>
                        <a:rPr lang="en-US" sz="1200" b="1" dirty="0"/>
                        <a:t>Teacher 2</a:t>
                      </a:r>
                      <a:endParaRPr lang="en-GB" sz="1200" b="1" dirty="0"/>
                    </a:p>
                  </a:txBody>
                  <a:tcPr marL="72009" marR="72009" marT="36005" marB="36005" vert="vert270" anchor="ctr"/>
                </a:tc>
                <a:tc>
                  <a:txBody>
                    <a:bodyPr/>
                    <a:lstStyle/>
                    <a:p>
                      <a:pPr rtl="0" fontAlgn="base"/>
                      <a:r>
                        <a:rPr lang="en-US" sz="1200" b="0" dirty="0">
                          <a:latin typeface="+mn-lt"/>
                        </a:rPr>
                        <a:t>C5 Straight linear graphs</a:t>
                      </a:r>
                    </a:p>
                    <a:p>
                      <a:pPr rtl="0" fontAlgn="base"/>
                      <a:r>
                        <a:rPr lang="en-US" sz="1200" b="0" dirty="0">
                          <a:latin typeface="+mn-lt"/>
                        </a:rPr>
                        <a:t>C6 Circles</a:t>
                      </a:r>
                      <a:endParaRPr lang="en-GB" sz="1200" b="0" dirty="0">
                        <a:latin typeface="+mn-lt"/>
                      </a:endParaRPr>
                    </a:p>
                  </a:txBody>
                  <a:tcPr marL="72009" marR="72009" marT="36005" marB="36005"/>
                </a:tc>
                <a:tc>
                  <a:txBody>
                    <a:bodyPr/>
                    <a:lstStyle/>
                    <a:p>
                      <a:pPr rtl="0" fontAlgn="base"/>
                      <a:r>
                        <a:rPr lang="en-US" sz="1200" b="0" i="0" kern="1200" dirty="0">
                          <a:solidFill>
                            <a:schemeClr val="tx1"/>
                          </a:solidFill>
                          <a:effectLst/>
                          <a:latin typeface="+mn-lt"/>
                          <a:ea typeface="+mn-ea"/>
                          <a:cs typeface="+mn-cs"/>
                        </a:rPr>
                        <a:t>SM8 Modelling mechanics</a:t>
                      </a:r>
                    </a:p>
                    <a:p>
                      <a:pPr rtl="0" fontAlgn="base"/>
                      <a:r>
                        <a:rPr lang="en-US" sz="1200" b="0" i="0" kern="1200" dirty="0">
                          <a:solidFill>
                            <a:schemeClr val="tx1"/>
                          </a:solidFill>
                          <a:effectLst/>
                          <a:latin typeface="+mn-lt"/>
                          <a:ea typeface="+mn-ea"/>
                          <a:cs typeface="+mn-cs"/>
                        </a:rPr>
                        <a:t>SM9 Constant acceleration</a:t>
                      </a:r>
                      <a:endParaRPr lang="en-GB" sz="1200" b="0" i="0" kern="1200" dirty="0">
                        <a:solidFill>
                          <a:schemeClr val="tx1"/>
                        </a:solidFill>
                        <a:effectLst/>
                        <a:latin typeface="+mn-lt"/>
                        <a:ea typeface="+mn-ea"/>
                        <a:cs typeface="+mn-cs"/>
                      </a:endParaRPr>
                    </a:p>
                  </a:txBody>
                  <a:tcPr marL="72009" marR="72009" marT="36005" marB="36005"/>
                </a:tc>
                <a:tc>
                  <a:txBody>
                    <a:bodyPr/>
                    <a:lstStyle/>
                    <a:p>
                      <a:pPr rtl="0" fontAlgn="base"/>
                      <a:r>
                        <a:rPr lang="en-US" sz="1200" b="0" i="0" kern="1200" dirty="0">
                          <a:solidFill>
                            <a:schemeClr val="tx1"/>
                          </a:solidFill>
                          <a:effectLst/>
                          <a:latin typeface="+mn-lt"/>
                          <a:ea typeface="+mn-ea"/>
                          <a:cs typeface="+mn-cs"/>
                        </a:rPr>
                        <a:t>SM2 Measure location/spread</a:t>
                      </a:r>
                      <a:endParaRPr lang="en-GB" sz="1200" b="0" i="0" kern="1200" dirty="0">
                        <a:solidFill>
                          <a:schemeClr val="tx1"/>
                        </a:solidFill>
                        <a:effectLst/>
                        <a:latin typeface="+mn-lt"/>
                        <a:ea typeface="+mn-ea"/>
                        <a:cs typeface="+mn-cs"/>
                      </a:endParaRPr>
                    </a:p>
                  </a:txBody>
                  <a:tcPr marL="72009" marR="72009" marT="36005" marB="36005"/>
                </a:tc>
                <a:tc>
                  <a:txBody>
                    <a:bodyPr/>
                    <a:lstStyle/>
                    <a:p>
                      <a:pPr>
                        <a:spcAft>
                          <a:spcPts val="0"/>
                        </a:spcAft>
                      </a:pPr>
                      <a:r>
                        <a:rPr lang="en-US" sz="1200" b="0" i="0" kern="1200" dirty="0">
                          <a:solidFill>
                            <a:schemeClr val="tx1"/>
                          </a:solidFill>
                          <a:effectLst/>
                          <a:latin typeface="+mn-lt"/>
                          <a:ea typeface="+mn-ea"/>
                          <a:cs typeface="+mn-cs"/>
                        </a:rPr>
                        <a:t>C12 Differentiation</a:t>
                      </a:r>
                      <a:endParaRPr lang="en-GB" sz="1200" b="0" i="0" kern="1200" dirty="0">
                        <a:solidFill>
                          <a:schemeClr val="tx1"/>
                        </a:solidFill>
                        <a:effectLst/>
                        <a:latin typeface="+mn-lt"/>
                        <a:ea typeface="+mn-ea"/>
                        <a:cs typeface="+mn-cs"/>
                      </a:endParaRPr>
                    </a:p>
                  </a:txBody>
                  <a:tcPr marL="72009" marR="72009" marT="36005" marB="36005"/>
                </a:tc>
                <a:tc>
                  <a:txBody>
                    <a:bodyPr/>
                    <a:lstStyle/>
                    <a:p>
                      <a:pPr rtl="0" fontAlgn="base"/>
                      <a:r>
                        <a:rPr lang="en-US" sz="1200" b="0" i="0" kern="1200" dirty="0">
                          <a:solidFill>
                            <a:schemeClr val="tx1"/>
                          </a:solidFill>
                          <a:effectLst/>
                          <a:latin typeface="+mn-lt"/>
                          <a:ea typeface="+mn-ea"/>
                          <a:cs typeface="+mn-cs"/>
                        </a:rPr>
                        <a:t>C12 Differentiation</a:t>
                      </a:r>
                    </a:p>
                    <a:p>
                      <a:pPr rtl="0" fontAlgn="base"/>
                      <a:r>
                        <a:rPr lang="en-US" sz="1200" b="0" i="0" kern="1200" dirty="0">
                          <a:solidFill>
                            <a:schemeClr val="tx1"/>
                          </a:solidFill>
                          <a:effectLst/>
                          <a:latin typeface="+mn-lt"/>
                          <a:ea typeface="+mn-ea"/>
                          <a:cs typeface="+mn-cs"/>
                        </a:rPr>
                        <a:t>C13 Integration</a:t>
                      </a:r>
                      <a:endParaRPr lang="en-GB" sz="1200" b="0" i="0" kern="1200" dirty="0">
                        <a:solidFill>
                          <a:schemeClr val="tx1"/>
                        </a:solidFill>
                        <a:effectLst/>
                        <a:latin typeface="+mn-lt"/>
                        <a:ea typeface="+mn-ea"/>
                        <a:cs typeface="+mn-cs"/>
                      </a:endParaRPr>
                    </a:p>
                  </a:txBody>
                  <a:tcPr marL="72009" marR="72009" marT="36005" marB="36005"/>
                </a:tc>
                <a:tc>
                  <a:txBody>
                    <a:bodyPr/>
                    <a:lstStyle/>
                    <a:p>
                      <a:r>
                        <a:rPr lang="en-US" sz="1200" b="0" dirty="0">
                          <a:latin typeface="+mn-lt"/>
                        </a:rPr>
                        <a:t>C13 Integration</a:t>
                      </a:r>
                    </a:p>
                    <a:p>
                      <a:r>
                        <a:rPr lang="en-US" sz="1200" b="0" dirty="0">
                          <a:latin typeface="+mn-lt"/>
                        </a:rPr>
                        <a:t>SM10 Forces and motion</a:t>
                      </a:r>
                      <a:endParaRPr lang="en-GB" sz="1200" b="0" dirty="0">
                        <a:latin typeface="+mn-lt"/>
                      </a:endParaRPr>
                    </a:p>
                  </a:txBody>
                  <a:tcPr marL="72009" marR="72009" marT="36005" marB="36005"/>
                </a:tc>
                <a:extLst>
                  <a:ext uri="{0D108BD9-81ED-4DB2-BD59-A6C34878D82A}">
                    <a16:rowId xmlns:a16="http://schemas.microsoft.com/office/drawing/2014/main" val="183944399"/>
                  </a:ext>
                </a:extLst>
              </a:tr>
              <a:tr h="1484792">
                <a:tc vMerge="1">
                  <a:txBody>
                    <a:bodyPr/>
                    <a:lstStyle/>
                    <a:p>
                      <a:pPr algn="ctr"/>
                      <a:endParaRPr lang="en-GB" sz="2200" dirty="0"/>
                    </a:p>
                  </a:txBody>
                  <a:tcPr marL="72009" marR="72009" marT="36005" marB="36005" vert="vert270" anchor="ctr"/>
                </a:tc>
                <a:tc>
                  <a:txBody>
                    <a:bodyPr/>
                    <a:lstStyle/>
                    <a:p>
                      <a:r>
                        <a:rPr lang="en-US" sz="1200" b="1" dirty="0"/>
                        <a:t>Teacher 3</a:t>
                      </a:r>
                      <a:endParaRPr lang="en-GB" sz="1200" b="1" dirty="0"/>
                    </a:p>
                  </a:txBody>
                  <a:tcPr marL="72009" marR="72009" marT="36005" marB="36005" vert="vert270" anchor="ctr"/>
                </a:tc>
                <a:tc>
                  <a:txBody>
                    <a:bodyPr/>
                    <a:lstStyle/>
                    <a:p>
                      <a:pPr rtl="0" fontAlgn="base"/>
                      <a:r>
                        <a:rPr lang="en-US" sz="1200" b="0" dirty="0">
                          <a:latin typeface="+mn-lt"/>
                        </a:rPr>
                        <a:t>Baseline assessment</a:t>
                      </a:r>
                    </a:p>
                    <a:p>
                      <a:pPr rtl="0" fontAlgn="base"/>
                      <a:r>
                        <a:rPr lang="en-US" sz="1200" b="0" dirty="0">
                          <a:latin typeface="+mn-lt"/>
                        </a:rPr>
                        <a:t>C3 Equations and inequalities</a:t>
                      </a:r>
                    </a:p>
                    <a:p>
                      <a:pPr rtl="0" fontAlgn="base"/>
                      <a:r>
                        <a:rPr lang="en-US" sz="1200" b="0" dirty="0">
                          <a:latin typeface="+mn-lt"/>
                        </a:rPr>
                        <a:t>SM1 Data collection</a:t>
                      </a:r>
                      <a:endParaRPr lang="en-GB" sz="1200" b="0" dirty="0">
                        <a:latin typeface="+mn-lt"/>
                      </a:endParaRPr>
                    </a:p>
                  </a:txBody>
                  <a:tcPr marL="72009" marR="72009" marT="36005" marB="36005"/>
                </a:tc>
                <a:tc>
                  <a:txBody>
                    <a:bodyPr/>
                    <a:lstStyle/>
                    <a:p>
                      <a:pPr rtl="0" fontAlgn="base"/>
                      <a:r>
                        <a:rPr lang="en-US" sz="1200" b="0" i="0" kern="1200" dirty="0">
                          <a:solidFill>
                            <a:schemeClr val="tx1"/>
                          </a:solidFill>
                          <a:effectLst/>
                          <a:latin typeface="+mn-lt"/>
                          <a:ea typeface="+mn-ea"/>
                          <a:cs typeface="+mn-cs"/>
                        </a:rPr>
                        <a:t>C14 Exponentials and logs</a:t>
                      </a:r>
                      <a:endParaRPr lang="en-GB" sz="1200" b="0" i="0" kern="1200" dirty="0">
                        <a:solidFill>
                          <a:schemeClr val="tx1"/>
                        </a:solidFill>
                        <a:effectLst/>
                        <a:latin typeface="+mn-lt"/>
                        <a:ea typeface="+mn-ea"/>
                        <a:cs typeface="+mn-cs"/>
                      </a:endParaRPr>
                    </a:p>
                  </a:txBody>
                  <a:tcPr marL="72009" marR="72009" marT="36005" marB="36005"/>
                </a:tc>
                <a:tc>
                  <a:txBody>
                    <a:bodyPr/>
                    <a:lstStyle/>
                    <a:p>
                      <a:pPr rtl="0" fontAlgn="base"/>
                      <a:r>
                        <a:rPr lang="en-US" sz="1200" b="0" i="0" kern="1200" dirty="0">
                          <a:solidFill>
                            <a:schemeClr val="tx1"/>
                          </a:solidFill>
                          <a:effectLst/>
                          <a:latin typeface="+mn-lt"/>
                          <a:ea typeface="+mn-ea"/>
                          <a:cs typeface="+mn-cs"/>
                        </a:rPr>
                        <a:t>C11 Vectors</a:t>
                      </a:r>
                      <a:endParaRPr lang="en-GB" sz="1200" b="0" i="0" kern="1200" dirty="0">
                        <a:solidFill>
                          <a:schemeClr val="tx1"/>
                        </a:solidFill>
                        <a:effectLst/>
                        <a:latin typeface="+mn-lt"/>
                        <a:ea typeface="+mn-ea"/>
                        <a:cs typeface="+mn-cs"/>
                      </a:endParaRPr>
                    </a:p>
                  </a:txBody>
                  <a:tcPr marL="72009" marR="72009" marT="36005" marB="36005"/>
                </a:tc>
                <a:tc>
                  <a:txBody>
                    <a:bodyPr/>
                    <a:lstStyle/>
                    <a:p>
                      <a:pPr>
                        <a:spcAft>
                          <a:spcPts val="0"/>
                        </a:spcAft>
                      </a:pPr>
                      <a:r>
                        <a:rPr lang="en-US" sz="1200" b="0" i="0" kern="1200" dirty="0">
                          <a:solidFill>
                            <a:schemeClr val="tx1"/>
                          </a:solidFill>
                          <a:effectLst/>
                          <a:latin typeface="+mn-lt"/>
                          <a:ea typeface="+mn-ea"/>
                          <a:cs typeface="+mn-cs"/>
                        </a:rPr>
                        <a:t>SM5 Probability</a:t>
                      </a:r>
                      <a:endParaRPr lang="en-GB" sz="1200" b="0" i="0" kern="1200" dirty="0">
                        <a:solidFill>
                          <a:schemeClr val="tx1"/>
                        </a:solidFill>
                        <a:effectLst/>
                        <a:latin typeface="+mn-lt"/>
                        <a:ea typeface="+mn-ea"/>
                        <a:cs typeface="+mn-cs"/>
                      </a:endParaRPr>
                    </a:p>
                  </a:txBody>
                  <a:tcPr marL="72009" marR="72009" marT="36005" marB="36005"/>
                </a:tc>
                <a:tc>
                  <a:txBody>
                    <a:bodyPr/>
                    <a:lstStyle/>
                    <a:p>
                      <a:pPr rtl="0" fontAlgn="base"/>
                      <a:r>
                        <a:rPr lang="en-US" sz="1200" b="0" i="0" kern="1200" dirty="0">
                          <a:solidFill>
                            <a:schemeClr val="tx1"/>
                          </a:solidFill>
                          <a:effectLst/>
                          <a:latin typeface="+mn-lt"/>
                          <a:ea typeface="+mn-ea"/>
                          <a:cs typeface="+mn-cs"/>
                        </a:rPr>
                        <a:t>SM6 Statistical distributions</a:t>
                      </a:r>
                    </a:p>
                    <a:p>
                      <a:pPr rtl="0" fontAlgn="base"/>
                      <a:r>
                        <a:rPr lang="en-US" sz="1200" b="0" i="0" kern="1200" dirty="0">
                          <a:solidFill>
                            <a:schemeClr val="tx1"/>
                          </a:solidFill>
                          <a:effectLst/>
                          <a:latin typeface="+mn-lt"/>
                          <a:ea typeface="+mn-ea"/>
                          <a:cs typeface="+mn-cs"/>
                        </a:rPr>
                        <a:t>SM7 Hypothesis testing</a:t>
                      </a:r>
                      <a:endParaRPr lang="en-GB" sz="1200" b="0" i="0" kern="1200" dirty="0">
                        <a:solidFill>
                          <a:schemeClr val="tx1"/>
                        </a:solidFill>
                        <a:effectLst/>
                        <a:latin typeface="+mn-lt"/>
                        <a:ea typeface="+mn-ea"/>
                        <a:cs typeface="+mn-cs"/>
                      </a:endParaRPr>
                    </a:p>
                  </a:txBody>
                  <a:tcPr marL="72009" marR="72009" marT="36005" marB="36005"/>
                </a:tc>
                <a:tc>
                  <a:txBody>
                    <a:bodyPr/>
                    <a:lstStyle/>
                    <a:p>
                      <a:r>
                        <a:rPr lang="en-US" sz="1200" b="0" dirty="0">
                          <a:latin typeface="+mn-lt"/>
                        </a:rPr>
                        <a:t>A2 C1 Algebraic methods</a:t>
                      </a:r>
                      <a:endParaRPr lang="en-GB" sz="1200" b="0" dirty="0">
                        <a:latin typeface="+mn-lt"/>
                      </a:endParaRPr>
                    </a:p>
                  </a:txBody>
                  <a:tcPr marL="72009" marR="72009" marT="36005" marB="36005"/>
                </a:tc>
                <a:extLst>
                  <a:ext uri="{0D108BD9-81ED-4DB2-BD59-A6C34878D82A}">
                    <a16:rowId xmlns:a16="http://schemas.microsoft.com/office/drawing/2014/main" val="3523379394"/>
                  </a:ext>
                </a:extLst>
              </a:tr>
            </a:tbl>
          </a:graphicData>
        </a:graphic>
      </p:graphicFrame>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7"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9"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spTree>
    <p:extLst>
      <p:ext uri="{BB962C8B-B14F-4D97-AF65-F5344CB8AC3E}">
        <p14:creationId xmlns:p14="http://schemas.microsoft.com/office/powerpoint/2010/main" val="91469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alton High School, Stafford Mission Statement, Employees and Hiring ...">
            <a:extLst>
              <a:ext uri="{FF2B5EF4-FFF2-40B4-BE49-F238E27FC236}">
                <a16:creationId xmlns:a16="http://schemas.microsoft.com/office/drawing/2014/main" id="{9C9E15CF-D2C8-40CB-9FD0-BDCA2D324A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35" y="56469"/>
            <a:ext cx="456800" cy="4568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40F49B9-2DCB-4BF6-8F97-B4D0A5A16C5B}"/>
              </a:ext>
            </a:extLst>
          </p:cNvPr>
          <p:cNvSpPr/>
          <p:nvPr/>
        </p:nvSpPr>
        <p:spPr>
          <a:xfrm>
            <a:off x="790687" y="0"/>
            <a:ext cx="8810513" cy="52489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5" b="1" dirty="0">
                <a:solidFill>
                  <a:schemeClr val="bg1"/>
                </a:solidFill>
              </a:rPr>
              <a:t>WALTON HIGH SCHOOL – YEAR 12 CURRICULUM OVERVIEW</a:t>
            </a:r>
          </a:p>
        </p:txBody>
      </p:sp>
      <p:graphicFrame>
        <p:nvGraphicFramePr>
          <p:cNvPr id="5" name="Table 4">
            <a:extLst>
              <a:ext uri="{FF2B5EF4-FFF2-40B4-BE49-F238E27FC236}">
                <a16:creationId xmlns:a16="http://schemas.microsoft.com/office/drawing/2014/main" id="{209D83E8-DC7B-093C-245A-A7260E4A540C}"/>
              </a:ext>
            </a:extLst>
          </p:cNvPr>
          <p:cNvGraphicFramePr>
            <a:graphicFrameLocks noGrp="1"/>
          </p:cNvGraphicFramePr>
          <p:nvPr>
            <p:extLst>
              <p:ext uri="{D42A27DB-BD31-4B8C-83A1-F6EECF244321}">
                <p14:modId xmlns:p14="http://schemas.microsoft.com/office/powerpoint/2010/main" val="360386203"/>
              </p:ext>
            </p:extLst>
          </p:nvPr>
        </p:nvGraphicFramePr>
        <p:xfrm>
          <a:off x="1" y="524898"/>
          <a:ext cx="9601197" cy="12276699"/>
        </p:xfrm>
        <a:graphic>
          <a:graphicData uri="http://schemas.openxmlformats.org/drawingml/2006/table">
            <a:tbl>
              <a:tblPr>
                <a:tableStyleId>{5940675A-B579-460E-94D1-54222C63F5DA}</a:tableStyleId>
              </a:tblPr>
              <a:tblGrid>
                <a:gridCol w="382918">
                  <a:extLst>
                    <a:ext uri="{9D8B030D-6E8A-4147-A177-3AD203B41FA5}">
                      <a16:colId xmlns:a16="http://schemas.microsoft.com/office/drawing/2014/main" val="223429326"/>
                    </a:ext>
                  </a:extLst>
                </a:gridCol>
                <a:gridCol w="409872">
                  <a:extLst>
                    <a:ext uri="{9D8B030D-6E8A-4147-A177-3AD203B41FA5}">
                      <a16:colId xmlns:a16="http://schemas.microsoft.com/office/drawing/2014/main" val="272974809"/>
                    </a:ext>
                  </a:extLst>
                </a:gridCol>
                <a:gridCol w="1464478">
                  <a:extLst>
                    <a:ext uri="{9D8B030D-6E8A-4147-A177-3AD203B41FA5}">
                      <a16:colId xmlns:a16="http://schemas.microsoft.com/office/drawing/2014/main" val="1098634348"/>
                    </a:ext>
                  </a:extLst>
                </a:gridCol>
                <a:gridCol w="1460890">
                  <a:extLst>
                    <a:ext uri="{9D8B030D-6E8A-4147-A177-3AD203B41FA5}">
                      <a16:colId xmlns:a16="http://schemas.microsoft.com/office/drawing/2014/main" val="2606275208"/>
                    </a:ext>
                  </a:extLst>
                </a:gridCol>
                <a:gridCol w="733525">
                  <a:extLst>
                    <a:ext uri="{9D8B030D-6E8A-4147-A177-3AD203B41FA5}">
                      <a16:colId xmlns:a16="http://schemas.microsoft.com/office/drawing/2014/main" val="2764213311"/>
                    </a:ext>
                  </a:extLst>
                </a:gridCol>
                <a:gridCol w="242793">
                  <a:extLst>
                    <a:ext uri="{9D8B030D-6E8A-4147-A177-3AD203B41FA5}">
                      <a16:colId xmlns:a16="http://schemas.microsoft.com/office/drawing/2014/main" val="2683421026"/>
                    </a:ext>
                  </a:extLst>
                </a:gridCol>
                <a:gridCol w="488159">
                  <a:extLst>
                    <a:ext uri="{9D8B030D-6E8A-4147-A177-3AD203B41FA5}">
                      <a16:colId xmlns:a16="http://schemas.microsoft.com/office/drawing/2014/main" val="1226356245"/>
                    </a:ext>
                  </a:extLst>
                </a:gridCol>
                <a:gridCol w="544396">
                  <a:extLst>
                    <a:ext uri="{9D8B030D-6E8A-4147-A177-3AD203B41FA5}">
                      <a16:colId xmlns:a16="http://schemas.microsoft.com/office/drawing/2014/main" val="1121908933"/>
                    </a:ext>
                  </a:extLst>
                </a:gridCol>
                <a:gridCol w="934440">
                  <a:extLst>
                    <a:ext uri="{9D8B030D-6E8A-4147-A177-3AD203B41FA5}">
                      <a16:colId xmlns:a16="http://schemas.microsoft.com/office/drawing/2014/main" val="1612430433"/>
                    </a:ext>
                  </a:extLst>
                </a:gridCol>
                <a:gridCol w="1460890">
                  <a:extLst>
                    <a:ext uri="{9D8B030D-6E8A-4147-A177-3AD203B41FA5}">
                      <a16:colId xmlns:a16="http://schemas.microsoft.com/office/drawing/2014/main" val="4168602747"/>
                    </a:ext>
                  </a:extLst>
                </a:gridCol>
                <a:gridCol w="1478836">
                  <a:extLst>
                    <a:ext uri="{9D8B030D-6E8A-4147-A177-3AD203B41FA5}">
                      <a16:colId xmlns:a16="http://schemas.microsoft.com/office/drawing/2014/main" val="2712200704"/>
                    </a:ext>
                  </a:extLst>
                </a:gridCol>
              </a:tblGrid>
              <a:tr h="482215">
                <a:tc gridSpan="2">
                  <a:txBody>
                    <a:bodyPr/>
                    <a:lstStyle/>
                    <a:p>
                      <a:pPr algn="ctr" fontAlgn="b"/>
                      <a:r>
                        <a:rPr lang="en-US" sz="1100" b="1" i="0" u="none" strike="noStrike" dirty="0">
                          <a:effectLst/>
                          <a:latin typeface="Arial" panose="020B0604020202020204" pitchFamily="34" charset="0"/>
                        </a:rPr>
                        <a:t>Subject</a:t>
                      </a:r>
                      <a:endParaRPr lang="en-GB" sz="1100" b="1" i="0" u="none" strike="noStrike" dirty="0">
                        <a:effectLst/>
                        <a:latin typeface="Arial" panose="020B0604020202020204" pitchFamily="34" charset="0"/>
                      </a:endParaRPr>
                    </a:p>
                  </a:txBody>
                  <a:tcPr anchor="ctr"/>
                </a:tc>
                <a:tc hMerge="1">
                  <a:txBody>
                    <a:bodyPr/>
                    <a:lstStyle/>
                    <a:p>
                      <a:pPr algn="l" fontAlgn="b"/>
                      <a:endParaRPr lang="en-GB" sz="900" b="1" i="0" u="none" strike="noStrike" dirty="0">
                        <a:effectLst/>
                        <a:latin typeface="Arial" panose="020B0604020202020204" pitchFamily="34" charset="0"/>
                      </a:endParaRPr>
                    </a:p>
                  </a:txBody>
                  <a:tcPr marL="1438" marR="1438" marT="1438" marB="0" anchor="b"/>
                </a:tc>
                <a:tc>
                  <a:txBody>
                    <a:bodyPr/>
                    <a:lstStyle/>
                    <a:p>
                      <a:r>
                        <a:rPr lang="en-GB" sz="1200" b="1" dirty="0"/>
                        <a:t>HT1</a:t>
                      </a:r>
                    </a:p>
                    <a:p>
                      <a:r>
                        <a:rPr lang="en-GB" sz="1200" b="1" dirty="0"/>
                        <a:t>(Sept-Oct)</a:t>
                      </a:r>
                    </a:p>
                  </a:txBody>
                  <a:tcPr anchor="ctr"/>
                </a:tc>
                <a:tc>
                  <a:txBody>
                    <a:bodyPr/>
                    <a:lstStyle/>
                    <a:p>
                      <a:r>
                        <a:rPr lang="en-GB" sz="1200" b="1" dirty="0"/>
                        <a:t>HT2</a:t>
                      </a:r>
                    </a:p>
                    <a:p>
                      <a:r>
                        <a:rPr lang="en-GB" sz="1200" b="1" dirty="0"/>
                        <a:t>(Nov-Dec)</a:t>
                      </a:r>
                    </a:p>
                  </a:txBody>
                  <a:tcPr anchor="ctr"/>
                </a:tc>
                <a:tc gridSpan="3">
                  <a:txBody>
                    <a:bodyPr/>
                    <a:lstStyle/>
                    <a:p>
                      <a:r>
                        <a:rPr lang="en-GB" sz="1200" b="1" dirty="0"/>
                        <a:t>HT3</a:t>
                      </a:r>
                    </a:p>
                    <a:p>
                      <a:r>
                        <a:rPr lang="en-GB" sz="1200" b="1" dirty="0"/>
                        <a:t>(Jan-Feb)</a:t>
                      </a:r>
                    </a:p>
                  </a:txBody>
                  <a:tcPr anchor="ctr"/>
                </a:tc>
                <a:tc hMerge="1">
                  <a:txBody>
                    <a:bodyPr/>
                    <a:lstStyle/>
                    <a:p>
                      <a:endParaRPr lang="en-GB"/>
                    </a:p>
                  </a:txBody>
                  <a:tcPr/>
                </a:tc>
                <a:tc hMerge="1">
                  <a:txBody>
                    <a:bodyPr/>
                    <a:lstStyle/>
                    <a:p>
                      <a:endParaRPr lang="en-GB"/>
                    </a:p>
                  </a:txBody>
                  <a:tcPr/>
                </a:tc>
                <a:tc gridSpan="2">
                  <a:txBody>
                    <a:bodyPr/>
                    <a:lstStyle/>
                    <a:p>
                      <a:r>
                        <a:rPr lang="en-GB" sz="1200" b="1" dirty="0"/>
                        <a:t>HT4</a:t>
                      </a:r>
                    </a:p>
                    <a:p>
                      <a:r>
                        <a:rPr lang="en-GB" sz="1200" b="1" dirty="0"/>
                        <a:t>(March-April)</a:t>
                      </a:r>
                      <a:endParaRPr lang="en-GB" dirty="0"/>
                    </a:p>
                  </a:txBody>
                  <a:tcPr anchor="ctr"/>
                </a:tc>
                <a:tc hMerge="1">
                  <a:txBody>
                    <a:bodyPr/>
                    <a:lstStyle/>
                    <a:p>
                      <a:endParaRPr lang="en-GB"/>
                    </a:p>
                  </a:txBody>
                  <a:tcPr/>
                </a:tc>
                <a:tc>
                  <a:txBody>
                    <a:bodyPr/>
                    <a:lstStyle/>
                    <a:p>
                      <a:r>
                        <a:rPr lang="en-GB" sz="1200" b="1" dirty="0"/>
                        <a:t>HT5</a:t>
                      </a:r>
                    </a:p>
                    <a:p>
                      <a:r>
                        <a:rPr lang="en-GB" sz="1200" b="1" dirty="0"/>
                        <a:t>(April-May)</a:t>
                      </a:r>
                    </a:p>
                  </a:txBody>
                  <a:tcPr anchor="ctr"/>
                </a:tc>
                <a:tc>
                  <a:txBody>
                    <a:bodyPr/>
                    <a:lstStyle/>
                    <a:p>
                      <a:r>
                        <a:rPr lang="en-GB" sz="1200" b="1" dirty="0"/>
                        <a:t>HT6</a:t>
                      </a:r>
                    </a:p>
                    <a:p>
                      <a:r>
                        <a:rPr lang="en-GB" sz="1200" b="1" dirty="0"/>
                        <a:t>(June-July)</a:t>
                      </a:r>
                    </a:p>
                  </a:txBody>
                  <a:tcPr anchor="ctr"/>
                </a:tc>
                <a:extLst>
                  <a:ext uri="{0D108BD9-81ED-4DB2-BD59-A6C34878D82A}">
                    <a16:rowId xmlns:a16="http://schemas.microsoft.com/office/drawing/2014/main" val="3585777276"/>
                  </a:ext>
                </a:extLst>
              </a:tr>
              <a:tr h="3809501">
                <a:tc rowSpan="2">
                  <a:txBody>
                    <a:bodyPr/>
                    <a:lstStyle/>
                    <a:p>
                      <a:pPr algn="ctr"/>
                      <a:r>
                        <a:rPr lang="en-GB" sz="2200" dirty="0"/>
                        <a:t>Media Studies</a:t>
                      </a:r>
                    </a:p>
                  </a:txBody>
                  <a:tcPr marL="72009" marR="72009" marT="36005" marB="36005" vert="vert270" anchor="ctr"/>
                </a:tc>
                <a:tc>
                  <a:txBody>
                    <a:bodyPr/>
                    <a:lstStyle/>
                    <a:p>
                      <a:r>
                        <a:rPr lang="en-GB" sz="1200" b="1" dirty="0"/>
                        <a:t>Main Topics</a:t>
                      </a:r>
                    </a:p>
                  </a:txBody>
                  <a:tcPr marL="72009" marR="72009" marT="36005" marB="36005" vert="vert270" anchor="ctr"/>
                </a:tc>
                <a:tc>
                  <a:txBody>
                    <a:bodyPr/>
                    <a:lstStyle/>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The Media Theoretical Framework</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Introduction to theory</a:t>
                      </a:r>
                      <a:endParaRPr lang="en-US" sz="1100" b="1" i="0" u="none" strike="noStrike" dirty="0">
                        <a:effectLst/>
                        <a:latin typeface="Arial" panose="020B0604020202020204" pitchFamily="34" charset="0"/>
                      </a:endParaRPr>
                    </a:p>
                  </a:txBody>
                  <a:tcPr/>
                </a:tc>
                <a:tc>
                  <a:txBody>
                    <a:bodyPr/>
                    <a:lstStyle/>
                    <a:p>
                      <a:pPr marL="285750" lvl="0" indent="-285750">
                        <a:buFont typeface="Arial" panose="020B0604020202020204" pitchFamily="34" charset="0"/>
                        <a:buChar char="•"/>
                      </a:pPr>
                      <a:r>
                        <a:rPr lang="en-GB" sz="1100" kern="1200" dirty="0">
                          <a:solidFill>
                            <a:schemeClr val="tx1"/>
                          </a:solidFill>
                          <a:effectLst/>
                          <a:latin typeface="+mn-lt"/>
                          <a:ea typeface="+mn-ea"/>
                          <a:cs typeface="+mn-cs"/>
                        </a:rPr>
                        <a:t>Long Form TV </a:t>
                      </a:r>
                      <a:r>
                        <a:rPr lang="en-GB" sz="1100" kern="1200" dirty="0" err="1">
                          <a:solidFill>
                            <a:schemeClr val="tx1"/>
                          </a:solidFill>
                          <a:effectLst/>
                          <a:latin typeface="+mn-lt"/>
                          <a:ea typeface="+mn-ea"/>
                          <a:cs typeface="+mn-cs"/>
                        </a:rPr>
                        <a:t>Drma</a:t>
                      </a:r>
                      <a:r>
                        <a:rPr lang="en-GB" sz="1100" kern="1200" dirty="0">
                          <a:solidFill>
                            <a:schemeClr val="tx1"/>
                          </a:solidFill>
                          <a:effectLst/>
                          <a:latin typeface="+mn-lt"/>
                          <a:ea typeface="+mn-ea"/>
                          <a:cs typeface="+mn-cs"/>
                        </a:rPr>
                        <a:t> – representation and Media Language, social and cultural political contexts, theory</a:t>
                      </a:r>
                    </a:p>
                    <a:p>
                      <a:pPr marL="285750" indent="-285750">
                        <a:buFont typeface="Arial" panose="020B0604020202020204" pitchFamily="34" charset="0"/>
                        <a:buChar char="•"/>
                      </a:pPr>
                      <a:r>
                        <a:rPr lang="en-GB" sz="1100" kern="1200" dirty="0">
                          <a:solidFill>
                            <a:schemeClr val="tx1"/>
                          </a:solidFill>
                          <a:effectLst/>
                          <a:latin typeface="+mn-lt"/>
                          <a:ea typeface="+mn-ea"/>
                          <a:cs typeface="+mn-cs"/>
                        </a:rPr>
                        <a:t>News – Representation and Media Language, social and cultural and political contexts, theory</a:t>
                      </a:r>
                      <a:endParaRPr lang="en-GB" sz="1100" b="1" dirty="0"/>
                    </a:p>
                    <a:p>
                      <a:pPr algn="l" fontAlgn="ctr"/>
                      <a:endParaRPr lang="en-US" sz="1100" b="1" i="0" u="none" strike="noStrike" dirty="0">
                        <a:solidFill>
                          <a:srgbClr val="000000"/>
                        </a:solidFill>
                        <a:effectLst/>
                        <a:latin typeface="Arial" panose="020B0604020202020204" pitchFamily="34" charset="0"/>
                      </a:endParaRPr>
                    </a:p>
                  </a:txBody>
                  <a:tcPr/>
                </a:tc>
                <a:tc gridSpan="3">
                  <a:txBody>
                    <a:bodyPr/>
                    <a:lstStyle/>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Long Form TV Drama – representation and Media Language, social and cultural political contexts, theory, continued</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Advertising – Representation and Media Language, ideologies, social and cultural contexts</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News – Representation and Media Language, social and cultural and political contexts, theory, continued</a:t>
                      </a:r>
                      <a:endParaRPr lang="en-GB" sz="1100" b="1" dirty="0"/>
                    </a:p>
                  </a:txBody>
                  <a:tcPr/>
                </a:tc>
                <a:tc hMerge="1">
                  <a:txBody>
                    <a:bodyPr/>
                    <a:lstStyle/>
                    <a:p>
                      <a:endParaRPr lang="en-GB"/>
                    </a:p>
                  </a:txBody>
                  <a:tcPr/>
                </a:tc>
                <a:tc hMerge="1">
                  <a:txBody>
                    <a:bodyPr/>
                    <a:lstStyle/>
                    <a:p>
                      <a:endParaRPr lang="en-GB" dirty="0"/>
                    </a:p>
                  </a:txBody>
                  <a:tcPr/>
                </a:tc>
                <a:tc gridSpan="2">
                  <a:txBody>
                    <a:bodyPr/>
                    <a:lstStyle/>
                    <a:p>
                      <a:pPr marL="285750" lvl="0" indent="-285750">
                        <a:buFont typeface="Arial" panose="020B0604020202020204" pitchFamily="34" charset="0"/>
                        <a:buChar char="•"/>
                      </a:pPr>
                      <a:r>
                        <a:rPr lang="en-GB" sz="1100" kern="1200" dirty="0">
                          <a:solidFill>
                            <a:schemeClr val="tx1"/>
                          </a:solidFill>
                          <a:effectLst/>
                          <a:latin typeface="+mn-lt"/>
                          <a:ea typeface="+mn-ea"/>
                          <a:cs typeface="+mn-cs"/>
                        </a:rPr>
                        <a:t>Radio - Media industries, Media audiences Economic, political and cultural contexts </a:t>
                      </a:r>
                    </a:p>
                    <a:p>
                      <a:pPr marL="285750" indent="-285750">
                        <a:buFont typeface="Arial" panose="020B0604020202020204" pitchFamily="34" charset="0"/>
                        <a:buChar char="•"/>
                      </a:pPr>
                      <a:r>
                        <a:rPr lang="en-GB" sz="1100" kern="1200" dirty="0">
                          <a:solidFill>
                            <a:schemeClr val="tx1"/>
                          </a:solidFill>
                          <a:effectLst/>
                          <a:latin typeface="+mn-lt"/>
                          <a:ea typeface="+mn-ea"/>
                          <a:cs typeface="+mn-cs"/>
                        </a:rPr>
                        <a:t>Music Videos - Representation and Media Language, social and cultural contexts </a:t>
                      </a:r>
                      <a:endParaRPr lang="en-GB" sz="1100" b="1" dirty="0"/>
                    </a:p>
                  </a:txBody>
                  <a:tcPr/>
                </a:tc>
                <a:tc hMerge="1">
                  <a:txBody>
                    <a:bodyPr/>
                    <a:lstStyle/>
                    <a:p>
                      <a:endParaRPr lang="en-GB"/>
                    </a:p>
                  </a:txBody>
                  <a:tcPr/>
                </a:tc>
                <a:tc>
                  <a:txBody>
                    <a:bodyPr/>
                    <a:lstStyle/>
                    <a:p>
                      <a:pPr marL="285750" lvl="0" indent="-285750">
                        <a:buFont typeface="Arial" panose="020B0604020202020204" pitchFamily="34" charset="0"/>
                        <a:buChar char="•"/>
                      </a:pPr>
                      <a:r>
                        <a:rPr lang="en-GB" sz="1100" kern="1200" dirty="0">
                          <a:solidFill>
                            <a:schemeClr val="tx1"/>
                          </a:solidFill>
                          <a:effectLst/>
                          <a:latin typeface="+mn-lt"/>
                          <a:ea typeface="+mn-ea"/>
                          <a:cs typeface="+mn-cs"/>
                        </a:rPr>
                        <a:t>NEA – Planning </a:t>
                      </a:r>
                    </a:p>
                    <a:p>
                      <a:pPr marL="285750" indent="-285750">
                        <a:buFont typeface="Arial" panose="020B0604020202020204" pitchFamily="34" charset="0"/>
                        <a:buChar char="•"/>
                      </a:pPr>
                      <a:r>
                        <a:rPr lang="en-GB" sz="1100" kern="1200" dirty="0">
                          <a:solidFill>
                            <a:schemeClr val="tx1"/>
                          </a:solidFill>
                          <a:effectLst/>
                          <a:latin typeface="+mn-lt"/>
                          <a:ea typeface="+mn-ea"/>
                          <a:cs typeface="+mn-cs"/>
                        </a:rPr>
                        <a:t>Magazines - Media language, Media representations Social, cultural and political contexts</a:t>
                      </a:r>
                      <a:endParaRPr lang="en-GB" sz="1100" b="1" dirty="0"/>
                    </a:p>
                    <a:p>
                      <a:pPr algn="l" fontAlgn="ctr"/>
                      <a:endParaRPr lang="en-GB" sz="1100" u="none" strike="noStrike" dirty="0">
                        <a:effectLst/>
                      </a:endParaRPr>
                    </a:p>
                  </a:txBody>
                  <a:tcPr/>
                </a:tc>
                <a:tc>
                  <a:txBody>
                    <a:bodyPr/>
                    <a:lstStyle/>
                    <a:p>
                      <a:pPr marL="285750" lvl="0" indent="-285750">
                        <a:buFont typeface="Arial" panose="020B0604020202020204" pitchFamily="34" charset="0"/>
                        <a:buChar char="•"/>
                      </a:pPr>
                      <a:r>
                        <a:rPr lang="en-GB" sz="1100" kern="1200" dirty="0">
                          <a:solidFill>
                            <a:schemeClr val="tx1"/>
                          </a:solidFill>
                          <a:effectLst/>
                          <a:latin typeface="+mn-lt"/>
                          <a:ea typeface="+mn-ea"/>
                          <a:cs typeface="+mn-cs"/>
                        </a:rPr>
                        <a:t>NEA – Research </a:t>
                      </a:r>
                    </a:p>
                    <a:p>
                      <a:pPr marL="285750" indent="-285750">
                        <a:buFont typeface="Arial" panose="020B0604020202020204" pitchFamily="34" charset="0"/>
                        <a:buChar char="•"/>
                      </a:pPr>
                      <a:r>
                        <a:rPr lang="en-GB" sz="1100" kern="1200" dirty="0">
                          <a:solidFill>
                            <a:schemeClr val="tx1"/>
                          </a:solidFill>
                          <a:effectLst/>
                          <a:latin typeface="+mn-lt"/>
                          <a:ea typeface="+mn-ea"/>
                          <a:cs typeface="+mn-cs"/>
                        </a:rPr>
                        <a:t>Revision</a:t>
                      </a:r>
                      <a:endParaRPr lang="en-GB" sz="1100" b="1" dirty="0"/>
                    </a:p>
                  </a:txBody>
                  <a:tcPr/>
                </a:tc>
                <a:extLst>
                  <a:ext uri="{0D108BD9-81ED-4DB2-BD59-A6C34878D82A}">
                    <a16:rowId xmlns:a16="http://schemas.microsoft.com/office/drawing/2014/main" val="2111285232"/>
                  </a:ext>
                </a:extLst>
              </a:tr>
              <a:tr h="1864566">
                <a:tc vMerge="1">
                  <a:txBody>
                    <a:bodyPr/>
                    <a:lstStyle/>
                    <a:p>
                      <a:endParaRPr lang="en-GB" dirty="0"/>
                    </a:p>
                  </a:txBody>
                  <a:tcPr/>
                </a:tc>
                <a:tc>
                  <a:txBody>
                    <a:bodyPr/>
                    <a:lstStyle/>
                    <a:p>
                      <a:r>
                        <a:rPr lang="en-GB" sz="1200" b="1" dirty="0"/>
                        <a:t>Additional information</a:t>
                      </a:r>
                    </a:p>
                  </a:txBody>
                  <a:tcPr marL="72009" marR="72009" marT="36005" marB="36005" vert="vert270" anchor="ctr"/>
                </a:tc>
                <a:tc>
                  <a:txBody>
                    <a:bodyPr/>
                    <a:lstStyle/>
                    <a:p>
                      <a:r>
                        <a:rPr lang="en-GB" sz="1100" b="1" dirty="0">
                          <a:hlinkClick r:id="rId3"/>
                        </a:rPr>
                        <a:t>Useful Theory website and book</a:t>
                      </a:r>
                      <a:endParaRPr lang="en-GB" sz="1100" b="1" dirty="0"/>
                    </a:p>
                    <a:p>
                      <a:r>
                        <a:rPr lang="en-GB" sz="1100" b="1" dirty="0">
                          <a:hlinkClick r:id="rId4"/>
                        </a:rPr>
                        <a:t>Link to OCR Specification</a:t>
                      </a:r>
                      <a:endParaRPr lang="en-GB" sz="1100" b="1" dirty="0"/>
                    </a:p>
                    <a:p>
                      <a:pPr algn="l" fontAlgn="ctr"/>
                      <a:endParaRPr lang="en-US" sz="1100" b="1" i="0" u="none" strike="noStrike" dirty="0">
                        <a:effectLst/>
                        <a:latin typeface="Arial" panose="020B0604020202020204" pitchFamily="34" charset="0"/>
                      </a:endParaRPr>
                    </a:p>
                  </a:txBody>
                  <a:tcPr/>
                </a:tc>
                <a:tc>
                  <a:txBody>
                    <a:bodyPr/>
                    <a:lstStyle/>
                    <a:p>
                      <a:r>
                        <a:rPr lang="en-GB" sz="1100" b="1" dirty="0">
                          <a:hlinkClick r:id="rId5"/>
                        </a:rPr>
                        <a:t>Useful YouTube Channel for Theory and LFTV Drama</a:t>
                      </a:r>
                      <a:endParaRPr lang="en-GB" sz="1100" b="1" dirty="0"/>
                    </a:p>
                    <a:p>
                      <a:r>
                        <a:rPr lang="en-GB" sz="1100" b="1" dirty="0"/>
                        <a:t>Practice exam Question will take place prior to Christmas. </a:t>
                      </a:r>
                    </a:p>
                    <a:p>
                      <a:pPr algn="l" fontAlgn="ctr"/>
                      <a:endParaRPr lang="en-US" sz="1100" b="1" i="0" u="none" strike="noStrike" dirty="0">
                        <a:solidFill>
                          <a:srgbClr val="000000"/>
                        </a:solidFill>
                        <a:effectLst/>
                        <a:latin typeface="Arial" panose="020B0604020202020204" pitchFamily="34" charset="0"/>
                      </a:endParaRPr>
                    </a:p>
                  </a:txBody>
                  <a:tcPr/>
                </a:tc>
                <a:tc gridSpan="3">
                  <a:txBody>
                    <a:bodyPr/>
                    <a:lstStyle/>
                    <a:p>
                      <a:r>
                        <a:rPr lang="en-GB" sz="1100" b="1" dirty="0"/>
                        <a:t>Students will prepare for the Advertising exam questions based on the exam board set texts and unseen examples. </a:t>
                      </a:r>
                    </a:p>
                    <a:p>
                      <a:r>
                        <a:rPr lang="en-GB" sz="1100" b="1" dirty="0">
                          <a:hlinkClick r:id="rId6"/>
                        </a:rPr>
                        <a:t>Useful </a:t>
                      </a:r>
                      <a:r>
                        <a:rPr lang="en-GB" sz="1100" b="1" dirty="0" err="1">
                          <a:hlinkClick r:id="rId6"/>
                        </a:rPr>
                        <a:t>Youtube</a:t>
                      </a:r>
                      <a:r>
                        <a:rPr lang="en-GB" sz="1100" b="1" dirty="0">
                          <a:hlinkClick r:id="rId6"/>
                        </a:rPr>
                        <a:t> Channel for theory and analysis of Representations</a:t>
                      </a:r>
                      <a:endParaRPr lang="en-GB" sz="1100" b="1" dirty="0"/>
                    </a:p>
                  </a:txBody>
                  <a:tcPr/>
                </a:tc>
                <a:tc hMerge="1">
                  <a:txBody>
                    <a:bodyPr/>
                    <a:lstStyle/>
                    <a:p>
                      <a:endParaRPr lang="en-GB"/>
                    </a:p>
                  </a:txBody>
                  <a:tcPr/>
                </a:tc>
                <a:tc hMerge="1">
                  <a:txBody>
                    <a:bodyPr/>
                    <a:lstStyle/>
                    <a:p>
                      <a:endParaRPr lang="en-GB" dirty="0"/>
                    </a:p>
                  </a:txBody>
                  <a:tcPr/>
                </a:tc>
                <a:tc gridSpan="2">
                  <a:txBody>
                    <a:bodyPr/>
                    <a:lstStyle/>
                    <a:p>
                      <a:r>
                        <a:rPr lang="en-GB" sz="1100" b="1" dirty="0"/>
                        <a:t>NEA Briefs released by the exam board </a:t>
                      </a:r>
                    </a:p>
                    <a:p>
                      <a:r>
                        <a:rPr lang="en-GB" sz="1100" b="1" dirty="0">
                          <a:hlinkClick r:id="rId7"/>
                        </a:rPr>
                        <a:t>Link to where the Briefs are located</a:t>
                      </a:r>
                      <a:endParaRPr lang="en-GB" sz="1100" b="1" dirty="0"/>
                    </a:p>
                    <a:p>
                      <a:pPr algn="l" fontAlgn="ctr"/>
                      <a:endParaRPr lang="en-GB" sz="1100" u="none" strike="noStrike" dirty="0">
                        <a:effectLst/>
                      </a:endParaRPr>
                    </a:p>
                  </a:txBody>
                  <a:tcPr/>
                </a:tc>
                <a:tc hMerge="1">
                  <a:txBody>
                    <a:bodyPr/>
                    <a:lstStyle/>
                    <a:p>
                      <a:endParaRPr lang="en-GB"/>
                    </a:p>
                  </a:txBody>
                  <a:tcPr/>
                </a:tc>
                <a:tc>
                  <a:txBody>
                    <a:bodyPr/>
                    <a:lstStyle/>
                    <a:p>
                      <a:pPr marL="0" marR="0" lvl="0" indent="0" algn="l" defTabSz="960120" rtl="0" eaLnBrk="1" fontAlgn="ctr" latinLnBrk="0" hangingPunct="1">
                        <a:lnSpc>
                          <a:spcPct val="100000"/>
                        </a:lnSpc>
                        <a:spcBef>
                          <a:spcPts val="0"/>
                        </a:spcBef>
                        <a:spcAft>
                          <a:spcPts val="0"/>
                        </a:spcAft>
                        <a:buClrTx/>
                        <a:buSzTx/>
                        <a:buFontTx/>
                        <a:buNone/>
                        <a:tabLst/>
                        <a:defRPr/>
                      </a:pPr>
                      <a:r>
                        <a:rPr lang="en-GB" sz="1100" b="1" dirty="0"/>
                        <a:t>Retrieval and revision will also take place in some lessons to aid students preparation for their mock exams. </a:t>
                      </a:r>
                    </a:p>
                    <a:p>
                      <a:pPr algn="l" fontAlgn="ctr"/>
                      <a:endParaRPr lang="en-GB" sz="1100" u="none" strike="noStrike" dirty="0">
                        <a:effectLst/>
                      </a:endParaRPr>
                    </a:p>
                  </a:txBody>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GB" sz="1100" b="1" dirty="0"/>
                        <a:t>Mock Exams  - Questions taken from a combination of past exam papers from Paper 1 and Paper 2. </a:t>
                      </a:r>
                    </a:p>
                    <a:p>
                      <a:pPr algn="l"/>
                      <a:endParaRPr sz="1100" dirty="0"/>
                    </a:p>
                  </a:txBody>
                  <a:tcPr/>
                </a:tc>
                <a:extLst>
                  <a:ext uri="{0D108BD9-81ED-4DB2-BD59-A6C34878D82A}">
                    <a16:rowId xmlns:a16="http://schemas.microsoft.com/office/drawing/2014/main" val="4241413430"/>
                  </a:ext>
                </a:extLst>
              </a:tr>
              <a:tr h="328437">
                <a:tc rowSpan="6">
                  <a:txBody>
                    <a:bodyPr/>
                    <a:lstStyle/>
                    <a:p>
                      <a:pPr algn="ctr" fontAlgn="b"/>
                      <a:r>
                        <a:rPr lang="en-US" sz="2200" b="0" i="0" u="none" strike="noStrike" dirty="0">
                          <a:effectLst/>
                          <a:latin typeface="+mn-lt"/>
                        </a:rPr>
                        <a:t>Music</a:t>
                      </a:r>
                    </a:p>
                  </a:txBody>
                  <a:tcPr vert="vert270" anchor="ctr"/>
                </a:tc>
                <a:tc rowSpan="2">
                  <a:txBody>
                    <a:bodyPr/>
                    <a:lstStyle/>
                    <a:p>
                      <a:pPr algn="ctr" fontAlgn="b"/>
                      <a:r>
                        <a:rPr lang="en-US" sz="1200" b="1" u="none" strike="noStrike" dirty="0">
                          <a:effectLst/>
                        </a:rPr>
                        <a:t>Year 12 Lesson 1 &amp; 2 (L.Everill)</a:t>
                      </a:r>
                      <a:endParaRPr lang="en-US" sz="1200" b="1" i="0" u="none" strike="noStrike" dirty="0">
                        <a:effectLst/>
                        <a:latin typeface="Arial" panose="020B0604020202020204" pitchFamily="34" charset="0"/>
                      </a:endParaRPr>
                    </a:p>
                  </a:txBody>
                  <a:tcPr vert="vert270" anchor="ctr"/>
                </a:tc>
                <a:tc rowSpan="2">
                  <a:txBody>
                    <a:bodyPr/>
                    <a:lstStyle/>
                    <a:p>
                      <a:pPr algn="l" fontAlgn="ctr"/>
                      <a:r>
                        <a:rPr lang="en-US" sz="1100" u="none" strike="noStrike" dirty="0">
                          <a:effectLst/>
                        </a:rPr>
                        <a:t>Intro to A Level &amp; The 6 Areas of Study</a:t>
                      </a:r>
                    </a:p>
                    <a:p>
                      <a:pPr algn="l" fontAlgn="ctr"/>
                      <a:r>
                        <a:rPr lang="en-US" sz="1100" u="none" strike="noStrike" dirty="0">
                          <a:effectLst/>
                        </a:rPr>
                        <a:t>Music Theory - Improvement to current knowledge. Grade 1-5 ABRSM Music Theory - Note Reading, Intervals, Chords, Time Signatures, Key signatures, Bar lines, transposition, Scales.</a:t>
                      </a:r>
                      <a:endParaRPr lang="en-US" sz="1100" b="1" i="0" u="none" strike="noStrike" dirty="0">
                        <a:effectLst/>
                        <a:latin typeface="Arial" panose="020B0604020202020204" pitchFamily="34" charset="0"/>
                      </a:endParaRPr>
                    </a:p>
                  </a:txBody>
                  <a:tcPr/>
                </a:tc>
                <a:tc rowSpan="2">
                  <a:txBody>
                    <a:bodyPr/>
                    <a:lstStyle/>
                    <a:p>
                      <a:pPr algn="l" fontAlgn="ctr"/>
                      <a:r>
                        <a:rPr lang="en-US" sz="1100" u="none" strike="noStrike" dirty="0">
                          <a:effectLst/>
                        </a:rPr>
                        <a:t>Music Theory - Improvement to current knowledge. Grade 1-5 ABRSM Music Theory - Note Reading, Intervals, Chords, Time Signatures, Key signatures, Bar lines, transposition, Scales.</a:t>
                      </a:r>
                      <a:endParaRPr lang="en-US" sz="1100" b="1" i="0" u="none" strike="noStrike" dirty="0">
                        <a:solidFill>
                          <a:srgbClr val="000000"/>
                        </a:solidFill>
                        <a:effectLst/>
                        <a:latin typeface="Arial" panose="020B0604020202020204" pitchFamily="34" charset="0"/>
                      </a:endParaRPr>
                    </a:p>
                  </a:txBody>
                  <a:tcPr/>
                </a:tc>
                <a:tc gridSpan="5">
                  <a:txBody>
                    <a:bodyPr/>
                    <a:lstStyle/>
                    <a:p>
                      <a:pPr algn="l" fontAlgn="ctr"/>
                      <a:r>
                        <a:rPr lang="en-GB" sz="1100" u="none" strike="noStrike" dirty="0">
                          <a:effectLst/>
                        </a:rPr>
                        <a:t>Performance Practice</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l" fontAlgn="ctr"/>
                      <a:r>
                        <a:rPr lang="en-GB" sz="1100" u="none" strike="noStrike" dirty="0">
                          <a:effectLst/>
                        </a:rPr>
                        <a:t>Practice Listening Questions</a:t>
                      </a:r>
                    </a:p>
                  </a:txBody>
                  <a:tcPr/>
                </a:tc>
                <a:tc rowSpan="2">
                  <a:txBody>
                    <a:bodyPr/>
                    <a:lstStyle/>
                    <a:p>
                      <a:pPr algn="l" fontAlgn="ctr"/>
                      <a:r>
                        <a:rPr lang="en-GB" sz="1100" u="none" strike="noStrike" dirty="0">
                          <a:effectLst/>
                        </a:rPr>
                        <a:t>Performance Practice</a:t>
                      </a:r>
                    </a:p>
                    <a:p>
                      <a:pPr algn="l"/>
                      <a:r>
                        <a:rPr lang="en-GB" sz="1100" u="none" strike="noStrike" dirty="0">
                          <a:effectLst/>
                        </a:rPr>
                        <a:t>8-10 minute recital</a:t>
                      </a:r>
                      <a:endParaRPr sz="1100" dirty="0"/>
                    </a:p>
                  </a:txBody>
                  <a:tcPr/>
                </a:tc>
                <a:extLst>
                  <a:ext uri="{0D108BD9-81ED-4DB2-BD59-A6C34878D82A}">
                    <a16:rowId xmlns:a16="http://schemas.microsoft.com/office/drawing/2014/main" val="2506035685"/>
                  </a:ext>
                </a:extLst>
              </a:tr>
              <a:tr h="188975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l" fontAlgn="ctr"/>
                      <a:r>
                        <a:rPr lang="en-US" sz="1100" u="none" strike="noStrike" dirty="0">
                          <a:effectLst/>
                        </a:rPr>
                        <a:t>Theory Test - Grade 1-5 paper dependent on student progression during term 1</a:t>
                      </a:r>
                      <a:endParaRPr lang="en-US" sz="1100" b="1" i="0" u="none" strike="noStrike" dirty="0">
                        <a:effectLst/>
                        <a:latin typeface="Arial" panose="020B0604020202020204" pitchFamily="34" charset="0"/>
                      </a:endParaRPr>
                    </a:p>
                  </a:txBody>
                  <a:tcPr/>
                </a:tc>
                <a:tc hMerge="1">
                  <a:txBody>
                    <a:bodyPr/>
                    <a:lstStyle/>
                    <a:p>
                      <a:r>
                        <a:rPr lang="en-GB" sz="1200" u="none" strike="noStrike" dirty="0">
                          <a:effectLst/>
                        </a:rPr>
                        <a:t>3-4 minute recital</a:t>
                      </a:r>
                      <a:endParaRPr lang="en-GB" dirty="0"/>
                    </a:p>
                  </a:txBody>
                  <a:tcPr/>
                </a:tc>
                <a:tc gridSpan="2">
                  <a:txBody>
                    <a:bodyPr/>
                    <a:lstStyle/>
                    <a:p>
                      <a:r>
                        <a:rPr lang="en-GB" sz="1100" u="none" strike="noStrike" dirty="0">
                          <a:effectLst/>
                        </a:rPr>
                        <a:t>3-4 minute recital</a:t>
                      </a:r>
                      <a:endParaRPr lang="en-GB" sz="1100" dirty="0"/>
                    </a:p>
                  </a:txBody>
                  <a:tcPr/>
                </a:tc>
                <a:tc hMerge="1">
                  <a:txBody>
                    <a:bodyPr/>
                    <a:lstStyle/>
                    <a:p>
                      <a:endParaRPr lang="en-GB"/>
                    </a:p>
                  </a:txBody>
                  <a:tcPr/>
                </a:tc>
                <a:tc>
                  <a:txBody>
                    <a:bodyPr/>
                    <a:lstStyle/>
                    <a:p>
                      <a:r>
                        <a:rPr lang="en-US" sz="1100" u="none" strike="noStrike" dirty="0">
                          <a:effectLst/>
                        </a:rPr>
                        <a:t>Wider Listening - All completed Set works</a:t>
                      </a:r>
                      <a:endParaRPr lang="en-GB" sz="1100" dirty="0"/>
                    </a:p>
                  </a:txBody>
                  <a:tcPr/>
                </a:tc>
                <a:tc vMerge="1">
                  <a:txBody>
                    <a:bodyPr/>
                    <a:lstStyle/>
                    <a:p>
                      <a:pPr algn="l" fontAlgn="ctr"/>
                      <a:endParaRPr lang="en-US" sz="1100" b="1" i="0" u="none" strike="noStrike" dirty="0">
                        <a:effectLst/>
                        <a:latin typeface="Arial" panose="020B0604020202020204" pitchFamily="34" charset="0"/>
                      </a:endParaRPr>
                    </a:p>
                  </a:txBody>
                  <a:tcPr/>
                </a:tc>
                <a:tc vMerge="1">
                  <a:txBody>
                    <a:bodyPr/>
                    <a:lstStyle/>
                    <a:p>
                      <a:endParaRPr lang="en-GB"/>
                    </a:p>
                  </a:txBody>
                  <a:tcPr/>
                </a:tc>
                <a:extLst>
                  <a:ext uri="{0D108BD9-81ED-4DB2-BD59-A6C34878D82A}">
                    <a16:rowId xmlns:a16="http://schemas.microsoft.com/office/drawing/2014/main" val="848209104"/>
                  </a:ext>
                </a:extLst>
              </a:tr>
              <a:tr h="319096">
                <a:tc vMerge="1">
                  <a:txBody>
                    <a:bodyPr/>
                    <a:lstStyle/>
                    <a:p>
                      <a:pPr algn="ctr" fontAlgn="b"/>
                      <a:endParaRPr lang="en-US" sz="1100" b="1" i="0" u="none" strike="noStrike" dirty="0">
                        <a:effectLst/>
                        <a:latin typeface="Arial" panose="020B0604020202020204" pitchFamily="34" charset="0"/>
                      </a:endParaRPr>
                    </a:p>
                  </a:txBody>
                  <a:tcPr marL="1826" marR="1826" marT="1826" marB="0" anchor="b"/>
                </a:tc>
                <a:tc rowSpan="2">
                  <a:txBody>
                    <a:bodyPr/>
                    <a:lstStyle/>
                    <a:p>
                      <a:pPr algn="ctr" fontAlgn="b"/>
                      <a:r>
                        <a:rPr lang="en-US" sz="1200" b="1" u="none" strike="noStrike" dirty="0">
                          <a:effectLst/>
                        </a:rPr>
                        <a:t>Year 12 Lesson 3 &amp; 4 (L.Everill)</a:t>
                      </a:r>
                      <a:endParaRPr lang="en-US" sz="1200" b="1" i="0" u="none" strike="noStrike" dirty="0">
                        <a:effectLst/>
                        <a:latin typeface="Arial" panose="020B0604020202020204" pitchFamily="34" charset="0"/>
                      </a:endParaRPr>
                    </a:p>
                  </a:txBody>
                  <a:tcPr vert="vert270" anchor="ctr"/>
                </a:tc>
                <a:tc gridSpan="8">
                  <a:txBody>
                    <a:bodyPr/>
                    <a:lstStyle/>
                    <a:p>
                      <a:pPr marL="0" marR="0" lvl="0" indent="0" algn="ctr" defTabSz="960120" rtl="0" eaLnBrk="1" fontAlgn="ctr" latinLnBrk="0" hangingPunct="1">
                        <a:lnSpc>
                          <a:spcPct val="100000"/>
                        </a:lnSpc>
                        <a:spcBef>
                          <a:spcPts val="0"/>
                        </a:spcBef>
                        <a:spcAft>
                          <a:spcPts val="0"/>
                        </a:spcAft>
                        <a:buClrTx/>
                        <a:buSzTx/>
                        <a:buFontTx/>
                        <a:buNone/>
                        <a:tabLst/>
                        <a:defRPr/>
                      </a:pPr>
                      <a:r>
                        <a:rPr lang="en-US" sz="1100" u="none" strike="noStrike" dirty="0">
                          <a:effectLst/>
                        </a:rPr>
                        <a:t>Dictation - Rhythmic and Melodic Dictation (20-30 minutes each week)</a:t>
                      </a:r>
                      <a:endParaRPr lang="en-US" sz="1100" b="1" i="0" u="none" strike="noStrike" dirty="0">
                        <a:effectLst/>
                        <a:latin typeface="Arial" panose="020B0604020202020204" pitchFamily="34" charset="0"/>
                      </a:endParaRPr>
                    </a:p>
                  </a:txBody>
                  <a:tcPr/>
                </a:tc>
                <a:tc hMerge="1">
                  <a:txBody>
                    <a:bodyPr/>
                    <a:lstStyle/>
                    <a:p>
                      <a:pPr algn="ctr" fontAlgn="ctr"/>
                      <a:endParaRPr lang="en-US" sz="1200" b="1" i="0" u="none" strike="noStrike" dirty="0">
                        <a:effectLst/>
                        <a:latin typeface="Arial" panose="020B0604020202020204" pitchFamily="34" charset="0"/>
                      </a:endParaRPr>
                    </a:p>
                  </a:txBody>
                  <a:tcPr anchor="ctr"/>
                </a:tc>
                <a:tc hMerge="1">
                  <a:txBody>
                    <a:bodyPr/>
                    <a:lstStyle/>
                    <a:p>
                      <a:pPr algn="ctr" fontAlgn="ctr"/>
                      <a:endParaRPr lang="en-US" sz="1200" b="1" i="0" u="none" strike="noStrike" dirty="0">
                        <a:effectLst/>
                        <a:latin typeface="Arial" panose="020B0604020202020204" pitchFamily="34" charset="0"/>
                      </a:endParaRPr>
                    </a:p>
                  </a:txBody>
                  <a:tcPr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rowSpan="2">
                  <a:txBody>
                    <a:bodyPr/>
                    <a:lstStyle/>
                    <a:p>
                      <a:pPr algn="l" fontAlgn="ctr"/>
                      <a:r>
                        <a:rPr lang="en-US" sz="1100" u="none" strike="noStrike" dirty="0">
                          <a:effectLst/>
                        </a:rPr>
                        <a:t>Mock Exam Feedback - 1-2-1 Meetings. Free Composition for the rest.</a:t>
                      </a:r>
                      <a:endParaRPr lang="en-US" sz="1100" b="1" i="0" u="none" strike="noStrike" dirty="0">
                        <a:effectLst/>
                        <a:latin typeface="Arial" panose="020B0604020202020204" pitchFamily="34" charset="0"/>
                      </a:endParaRPr>
                    </a:p>
                    <a:p>
                      <a:pPr algn="l"/>
                      <a:r>
                        <a:rPr lang="en-US" sz="1100" u="none" strike="noStrike" dirty="0">
                          <a:effectLst/>
                        </a:rPr>
                        <a:t>Dictation - Rhythmic and Melodic</a:t>
                      </a:r>
                      <a:endParaRPr lang="en-GB" sz="1100" dirty="0"/>
                    </a:p>
                  </a:txBody>
                  <a:tcPr/>
                </a:tc>
                <a:extLst>
                  <a:ext uri="{0D108BD9-81ED-4DB2-BD59-A6C34878D82A}">
                    <a16:rowId xmlns:a16="http://schemas.microsoft.com/office/drawing/2014/main" val="495010769"/>
                  </a:ext>
                </a:extLst>
              </a:tr>
              <a:tr h="1510941">
                <a:tc vMerge="1">
                  <a:txBody>
                    <a:bodyPr/>
                    <a:lstStyle/>
                    <a:p>
                      <a:endParaRPr lang="en-GB"/>
                    </a:p>
                  </a:txBody>
                  <a:tcPr/>
                </a:tc>
                <a:tc vMerge="1">
                  <a:txBody>
                    <a:bodyPr/>
                    <a:lstStyle/>
                    <a:p>
                      <a:endParaRPr lang="en-GB"/>
                    </a:p>
                  </a:txBody>
                  <a:tcPr/>
                </a:tc>
                <a:tc>
                  <a:txBody>
                    <a:bodyPr/>
                    <a:lstStyle/>
                    <a:p>
                      <a:pPr marL="0" marR="0" lvl="0" indent="0" algn="l" defTabSz="960120" rtl="0" eaLnBrk="1" fontAlgn="ctr" latinLnBrk="0" hangingPunct="1">
                        <a:lnSpc>
                          <a:spcPct val="100000"/>
                        </a:lnSpc>
                        <a:spcBef>
                          <a:spcPts val="0"/>
                        </a:spcBef>
                        <a:spcAft>
                          <a:spcPts val="0"/>
                        </a:spcAft>
                        <a:buClrTx/>
                        <a:buSzTx/>
                        <a:buFontTx/>
                        <a:buNone/>
                        <a:tabLst/>
                        <a:defRPr/>
                      </a:pPr>
                      <a:r>
                        <a:rPr lang="en-US" sz="1100" u="none" strike="noStrike" dirty="0">
                          <a:effectLst/>
                        </a:rPr>
                        <a:t>Performance - Initial performances. One piece on chosen instrument to be performed. Practice Diary Given.</a:t>
                      </a:r>
                    </a:p>
                    <a:p>
                      <a:pPr marL="0" marR="0" lvl="0" indent="0" algn="l" defTabSz="960120" rtl="0" eaLnBrk="1" fontAlgn="ctr" latinLnBrk="0" hangingPunct="1">
                        <a:lnSpc>
                          <a:spcPct val="100000"/>
                        </a:lnSpc>
                        <a:spcBef>
                          <a:spcPts val="0"/>
                        </a:spcBef>
                        <a:spcAft>
                          <a:spcPts val="0"/>
                        </a:spcAft>
                        <a:buClrTx/>
                        <a:buSzTx/>
                        <a:buFontTx/>
                        <a:buNone/>
                        <a:tabLst/>
                        <a:defRPr/>
                      </a:pPr>
                      <a:r>
                        <a:rPr lang="en-US" sz="1100" u="none" strike="noStrike" dirty="0">
                          <a:effectLst/>
                        </a:rPr>
                        <a:t>Set Work 1 - Batman Returns</a:t>
                      </a:r>
                      <a:endParaRPr lang="en-US" sz="1100" b="1" i="0" u="none" strike="noStrike" dirty="0">
                        <a:effectLst/>
                        <a:latin typeface="Arial" panose="020B0604020202020204" pitchFamily="34" charset="0"/>
                      </a:endParaRPr>
                    </a:p>
                  </a:txBody>
                  <a:tcPr/>
                </a:tc>
                <a:tc>
                  <a:txBody>
                    <a:bodyPr/>
                    <a:lstStyle/>
                    <a:p>
                      <a:pPr algn="l"/>
                      <a:r>
                        <a:rPr lang="en-US" sz="1100" u="none" strike="noStrike" dirty="0">
                          <a:effectLst/>
                        </a:rPr>
                        <a:t>Set Work 2 - Anoushka Shankar</a:t>
                      </a:r>
                      <a:endParaRPr lang="en-GB" sz="1100" dirty="0"/>
                    </a:p>
                  </a:txBody>
                  <a:tcPr/>
                </a:tc>
                <a:tc gridSpan="2">
                  <a:txBody>
                    <a:bodyPr/>
                    <a:lstStyle/>
                    <a:p>
                      <a:pPr algn="l"/>
                      <a:r>
                        <a:rPr lang="en-GB" sz="1100" u="none" strike="noStrike">
                          <a:effectLst/>
                        </a:rPr>
                        <a:t>Set Work 4 - Petals</a:t>
                      </a:r>
                      <a:endParaRPr lang="en-GB" sz="1100"/>
                    </a:p>
                  </a:txBody>
                  <a:tcPr/>
                </a:tc>
                <a:tc hMerge="1">
                  <a:txBody>
                    <a:bodyPr/>
                    <a:lstStyle/>
                    <a:p>
                      <a:endParaRPr lang="en-GB"/>
                    </a:p>
                  </a:txBody>
                  <a:tcPr/>
                </a:tc>
                <a:tc gridSpan="2">
                  <a:txBody>
                    <a:bodyPr/>
                    <a:lstStyle/>
                    <a:p>
                      <a:pPr algn="l"/>
                      <a:r>
                        <a:rPr lang="en-US" sz="1100" u="none" strike="noStrike">
                          <a:effectLst/>
                        </a:rPr>
                        <a:t>Essay Writing - What needs to be in the essays?</a:t>
                      </a:r>
                      <a:endParaRPr lang="en-GB" sz="1100"/>
                    </a:p>
                  </a:txBody>
                  <a:tcPr/>
                </a:tc>
                <a:tc hMerge="1">
                  <a:txBody>
                    <a:bodyPr/>
                    <a:lstStyle/>
                    <a:p>
                      <a:endParaRPr lang="en-GB"/>
                    </a:p>
                  </a:txBody>
                  <a:tcPr/>
                </a:tc>
                <a:tc>
                  <a:txBody>
                    <a:bodyPr/>
                    <a:lstStyle/>
                    <a:p>
                      <a:pPr algn="l"/>
                      <a:r>
                        <a:rPr lang="en-US" sz="1100" u="none" strike="noStrike">
                          <a:effectLst/>
                        </a:rPr>
                        <a:t>Set Work 6 - Clara Schumann</a:t>
                      </a:r>
                      <a:endParaRPr lang="en-GB" sz="1100"/>
                    </a:p>
                  </a:txBody>
                  <a:tcPr/>
                </a:tc>
                <a:tc>
                  <a:txBody>
                    <a:bodyPr/>
                    <a:lstStyle/>
                    <a:p>
                      <a:pPr algn="l"/>
                      <a:r>
                        <a:rPr lang="en-US" sz="1100" u="none" strike="noStrike" dirty="0">
                          <a:effectLst/>
                        </a:rPr>
                        <a:t>Set Work 6 - Clara Schumann</a:t>
                      </a:r>
                      <a:endParaRPr lang="en-GB" sz="1100" dirty="0"/>
                    </a:p>
                  </a:txBody>
                  <a:tcPr/>
                </a:tc>
                <a:tc vMerge="1">
                  <a:txBody>
                    <a:bodyPr/>
                    <a:lstStyle/>
                    <a:p>
                      <a:endParaRPr lang="en-GB"/>
                    </a:p>
                  </a:txBody>
                  <a:tcPr/>
                </a:tc>
                <a:extLst>
                  <a:ext uri="{0D108BD9-81ED-4DB2-BD59-A6C34878D82A}">
                    <a16:rowId xmlns:a16="http://schemas.microsoft.com/office/drawing/2014/main" val="2144624653"/>
                  </a:ext>
                </a:extLst>
              </a:tr>
              <a:tr h="766353">
                <a:tc vMerge="1">
                  <a:txBody>
                    <a:bodyPr/>
                    <a:lstStyle/>
                    <a:p>
                      <a:pPr algn="ctr" fontAlgn="b"/>
                      <a:endParaRPr lang="en-US" sz="1100" b="1" i="0" u="none" strike="noStrike" dirty="0">
                        <a:effectLst/>
                        <a:latin typeface="Arial" panose="020B0604020202020204" pitchFamily="34" charset="0"/>
                      </a:endParaRPr>
                    </a:p>
                  </a:txBody>
                  <a:tcPr marL="1826" marR="1826" marT="1826" marB="0" anchor="b"/>
                </a:tc>
                <a:tc rowSpan="2">
                  <a:txBody>
                    <a:bodyPr/>
                    <a:lstStyle/>
                    <a:p>
                      <a:pPr algn="ctr" fontAlgn="b"/>
                      <a:r>
                        <a:rPr lang="en-US" sz="1200" b="1" u="none" strike="noStrike" dirty="0">
                          <a:effectLst/>
                        </a:rPr>
                        <a:t>Year 12 Lesson 5 &amp; 6 (R.Smith)</a:t>
                      </a:r>
                      <a:endParaRPr lang="en-US" sz="1200" b="1" i="0" u="none" strike="noStrike" dirty="0">
                        <a:effectLst/>
                        <a:latin typeface="Arial" panose="020B0604020202020204" pitchFamily="34" charset="0"/>
                      </a:endParaRPr>
                    </a:p>
                  </a:txBody>
                  <a:tcPr vert="vert270" anchor="ctr"/>
                </a:tc>
                <a:tc rowSpan="2">
                  <a:txBody>
                    <a:bodyPr/>
                    <a:lstStyle/>
                    <a:p>
                      <a:pPr algn="l" fontAlgn="ctr"/>
                      <a:r>
                        <a:rPr lang="en-US" sz="1100" u="none" strike="noStrike" dirty="0">
                          <a:effectLst/>
                        </a:rPr>
                        <a:t>General introduction to the 6 areas of study. Wider listening around the areas and introduction into the general context of each area of study.</a:t>
                      </a:r>
                      <a:endParaRPr lang="en-US" sz="1100" b="0" i="0" u="none" strike="noStrike" dirty="0">
                        <a:effectLst/>
                        <a:latin typeface="Arial" panose="020B0604020202020204" pitchFamily="34" charset="0"/>
                      </a:endParaRPr>
                    </a:p>
                  </a:txBody>
                  <a:tcPr/>
                </a:tc>
                <a:tc>
                  <a:txBody>
                    <a:bodyPr/>
                    <a:lstStyle/>
                    <a:p>
                      <a:pPr algn="l" fontAlgn="ctr"/>
                      <a:r>
                        <a:rPr lang="en-US" sz="1100" u="none" strike="noStrike">
                          <a:effectLst/>
                        </a:rPr>
                        <a:t>Set Work 3 - The Beatles</a:t>
                      </a:r>
                      <a:endParaRPr lang="en-US" sz="1100" b="1" i="0" u="none" strike="noStrike">
                        <a:effectLst/>
                        <a:latin typeface="Arial" panose="020B0604020202020204" pitchFamily="34" charset="0"/>
                      </a:endParaRPr>
                    </a:p>
                  </a:txBody>
                  <a:tcPr/>
                </a:tc>
                <a:tc>
                  <a:txBody>
                    <a:bodyPr/>
                    <a:lstStyle/>
                    <a:p>
                      <a:pPr algn="l" fontAlgn="ctr"/>
                      <a:r>
                        <a:rPr lang="en-US" sz="1100" u="none" strike="noStrike" dirty="0">
                          <a:effectLst/>
                        </a:rPr>
                        <a:t>Set Work 3 - The Beatles</a:t>
                      </a:r>
                      <a:endParaRPr lang="en-US" sz="1100" b="1" i="0" u="none" strike="noStrike" dirty="0">
                        <a:effectLst/>
                        <a:latin typeface="Arial" panose="020B0604020202020204" pitchFamily="34" charset="0"/>
                      </a:endParaRPr>
                    </a:p>
                  </a:txBody>
                  <a:tcPr/>
                </a:tc>
                <a:tc gridSpan="3">
                  <a:txBody>
                    <a:bodyPr/>
                    <a:lstStyle/>
                    <a:p>
                      <a:pPr algn="l" fontAlgn="ctr"/>
                      <a:r>
                        <a:rPr lang="en-US" sz="1100" u="none" strike="noStrike">
                          <a:effectLst/>
                        </a:rPr>
                        <a:t>Set Work 5 - Kate Bush</a:t>
                      </a:r>
                      <a:endParaRPr lang="en-US" sz="1100" b="1" i="0" u="none" strike="noStrike">
                        <a:effectLst/>
                        <a:latin typeface="Arial" panose="020B0604020202020204" pitchFamily="34" charset="0"/>
                      </a:endParaRPr>
                    </a:p>
                  </a:txBody>
                  <a:tcPr/>
                </a:tc>
                <a:tc hMerge="1">
                  <a:txBody>
                    <a:bodyPr/>
                    <a:lstStyle/>
                    <a:p>
                      <a:endParaRPr lang="en-GB"/>
                    </a:p>
                  </a:txBody>
                  <a:tcPr/>
                </a:tc>
                <a:tc hMerge="1">
                  <a:txBody>
                    <a:bodyPr/>
                    <a:lstStyle/>
                    <a:p>
                      <a:endParaRPr lang="en-GB"/>
                    </a:p>
                  </a:txBody>
                  <a:tcPr/>
                </a:tc>
                <a:tc>
                  <a:txBody>
                    <a:bodyPr/>
                    <a:lstStyle/>
                    <a:p>
                      <a:pPr algn="l" fontAlgn="ctr"/>
                      <a:r>
                        <a:rPr lang="en-US" sz="1100" u="none" strike="noStrike">
                          <a:effectLst/>
                        </a:rPr>
                        <a:t>Set Work 5 - Kate Bush</a:t>
                      </a:r>
                      <a:endParaRPr lang="en-US" sz="1100" b="1" i="0" u="none" strike="noStrike">
                        <a:effectLst/>
                        <a:latin typeface="Arial" panose="020B0604020202020204" pitchFamily="34" charset="0"/>
                      </a:endParaRPr>
                    </a:p>
                  </a:txBody>
                  <a:tcPr/>
                </a:tc>
                <a:tc>
                  <a:txBody>
                    <a:bodyPr/>
                    <a:lstStyle/>
                    <a:p>
                      <a:pPr algn="l" fontAlgn="ctr"/>
                      <a:r>
                        <a:rPr lang="en-US" sz="1100" u="none" strike="noStrike">
                          <a:effectLst/>
                        </a:rPr>
                        <a:t>Set Work 7 - Courtney Pine</a:t>
                      </a:r>
                      <a:endParaRPr lang="en-US" sz="1100" b="1" i="0" u="none" strike="noStrike" dirty="0">
                        <a:effectLst/>
                        <a:latin typeface="Arial" panose="020B0604020202020204" pitchFamily="34" charset="0"/>
                      </a:endParaRPr>
                    </a:p>
                  </a:txBody>
                  <a:tcPr/>
                </a:tc>
                <a:tc rowSpan="2">
                  <a:txBody>
                    <a:bodyPr/>
                    <a:lstStyle/>
                    <a:p>
                      <a:pPr algn="l" fontAlgn="ctr"/>
                      <a:r>
                        <a:rPr lang="en-US" sz="1100" u="none" strike="noStrike" dirty="0">
                          <a:effectLst/>
                        </a:rPr>
                        <a:t>Composition - Free Composition (to be used for Y13 coursework)</a:t>
                      </a:r>
                      <a:endParaRPr lang="en-US" sz="1100" b="1" i="0" u="none" strike="noStrike" dirty="0">
                        <a:effectLst/>
                        <a:latin typeface="Arial" panose="020B0604020202020204" pitchFamily="34" charset="0"/>
                      </a:endParaRPr>
                    </a:p>
                  </a:txBody>
                  <a:tcPr/>
                </a:tc>
                <a:extLst>
                  <a:ext uri="{0D108BD9-81ED-4DB2-BD59-A6C34878D82A}">
                    <a16:rowId xmlns:a16="http://schemas.microsoft.com/office/drawing/2014/main" val="4127659199"/>
                  </a:ext>
                </a:extLst>
              </a:tr>
              <a:tr h="130583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US" sz="1100" u="none" strike="noStrike" dirty="0">
                          <a:effectLst/>
                        </a:rPr>
                        <a:t>Music Theory - Chords, Extended Chords, Chord progressions, Aural Skills, Dictation Skills</a:t>
                      </a:r>
                      <a:endParaRPr lang="en-US" sz="1100" b="1" i="0" u="none" strike="noStrike" dirty="0">
                        <a:solidFill>
                          <a:srgbClr val="000000"/>
                        </a:solidFill>
                        <a:effectLst/>
                        <a:latin typeface="Arial" panose="020B0604020202020204" pitchFamily="34" charset="0"/>
                      </a:endParaRPr>
                    </a:p>
                  </a:txBody>
                  <a:tcPr/>
                </a:tc>
                <a:tc gridSpan="4">
                  <a:txBody>
                    <a:bodyPr/>
                    <a:lstStyle/>
                    <a:p>
                      <a:pPr algn="l" fontAlgn="ctr"/>
                      <a:r>
                        <a:rPr lang="en-US" sz="1100" u="none" strike="noStrike" dirty="0">
                          <a:effectLst/>
                        </a:rPr>
                        <a:t>Music Theory - Chords, Extended Chords, Chord progressions, Aural Skills, Dictation Skills</a:t>
                      </a:r>
                      <a:endParaRPr lang="en-US" sz="1100" b="1" i="0" u="none" strike="noStrike" dirty="0">
                        <a:solidFill>
                          <a:srgbClr val="000000"/>
                        </a:solidFill>
                        <a:effectLst/>
                        <a:latin typeface="Arial" panose="020B0604020202020204"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ctr"/>
                      <a:r>
                        <a:rPr lang="en-US" sz="1100" u="none" strike="noStrike" dirty="0">
                          <a:effectLst/>
                        </a:rPr>
                        <a:t>Composition - Free Composition (to be used for Y13 coursework)</a:t>
                      </a:r>
                      <a:endParaRPr lang="en-US" sz="1100" b="1" i="0" u="none" strike="noStrike" dirty="0">
                        <a:solidFill>
                          <a:srgbClr val="000000"/>
                        </a:solidFill>
                        <a:effectLst/>
                        <a:latin typeface="Arial" panose="020B0604020202020204" pitchFamily="34" charset="0"/>
                      </a:endParaRPr>
                    </a:p>
                  </a:txBody>
                  <a:tcPr/>
                </a:tc>
                <a:tc>
                  <a:txBody>
                    <a:bodyPr/>
                    <a:lstStyle/>
                    <a:p>
                      <a:pPr algn="l" fontAlgn="ctr"/>
                      <a:r>
                        <a:rPr lang="en-US" sz="1100" u="none" strike="noStrike" dirty="0">
                          <a:effectLst/>
                        </a:rPr>
                        <a:t>Composition - Free Composition (to be used for Y13 coursework)</a:t>
                      </a:r>
                      <a:endParaRPr lang="en-US" sz="1100" b="1" i="0" u="none" strike="noStrike" dirty="0">
                        <a:solidFill>
                          <a:srgbClr val="000000"/>
                        </a:solidFill>
                        <a:effectLst/>
                        <a:latin typeface="Arial" panose="020B0604020202020204" pitchFamily="34" charset="0"/>
                      </a:endParaRPr>
                    </a:p>
                  </a:txBody>
                  <a:tcPr/>
                </a:tc>
                <a:tc vMerge="1">
                  <a:txBody>
                    <a:bodyPr/>
                    <a:lstStyle/>
                    <a:p>
                      <a:endParaRPr lang="en-GB"/>
                    </a:p>
                  </a:txBody>
                  <a:tcPr/>
                </a:tc>
                <a:extLst>
                  <a:ext uri="{0D108BD9-81ED-4DB2-BD59-A6C34878D82A}">
                    <a16:rowId xmlns:a16="http://schemas.microsoft.com/office/drawing/2014/main" val="2243617155"/>
                  </a:ext>
                </a:extLst>
              </a:tr>
            </a:tbl>
          </a:graphicData>
        </a:graphic>
      </p:graphicFrame>
    </p:spTree>
    <p:extLst>
      <p:ext uri="{BB962C8B-B14F-4D97-AF65-F5344CB8AC3E}">
        <p14:creationId xmlns:p14="http://schemas.microsoft.com/office/powerpoint/2010/main" val="232224087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C8354F5D6F754EBA3BC724AB395CE1" ma:contentTypeVersion="14" ma:contentTypeDescription="Create a new document." ma:contentTypeScope="" ma:versionID="0996b4d8961bf1fc68b3a08079fdb352">
  <xsd:schema xmlns:xsd="http://www.w3.org/2001/XMLSchema" xmlns:xs="http://www.w3.org/2001/XMLSchema" xmlns:p="http://schemas.microsoft.com/office/2006/metadata/properties" xmlns:ns2="430162dc-2b4d-4a2a-a1b3-54c31ed2c8c3" xmlns:ns3="e724e9b6-103b-4fec-a697-e833d3f98868" targetNamespace="http://schemas.microsoft.com/office/2006/metadata/properties" ma:root="true" ma:fieldsID="5380ee39707f23286fa26add4662e5be" ns2:_="" ns3:_="">
    <xsd:import namespace="430162dc-2b4d-4a2a-a1b3-54c31ed2c8c3"/>
    <xsd:import namespace="e724e9b6-103b-4fec-a697-e833d3f9886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0162dc-2b4d-4a2a-a1b3-54c31ed2c8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Text">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75d6261-6ad9-4184-b741-1f9f72402362"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24e9b6-103b-4fec-a697-e833d3f9886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a72798a-6092-4d38-a021-15100f6c20dd}" ma:internalName="TaxCatchAll" ma:showField="CatchAllData" ma:web="e724e9b6-103b-4fec-a697-e833d3f988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s xmlns="430162dc-2b4d-4a2a-a1b3-54c31ed2c8c3" xsi:nil="true"/>
    <lcf76f155ced4ddcb4097134ff3c332f xmlns="430162dc-2b4d-4a2a-a1b3-54c31ed2c8c3">
      <Terms xmlns="http://schemas.microsoft.com/office/infopath/2007/PartnerControls"/>
    </lcf76f155ced4ddcb4097134ff3c332f>
    <TaxCatchAll xmlns="e724e9b6-103b-4fec-a697-e833d3f9886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3FB5C3-D211-45B1-BFB3-D371626CF9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0162dc-2b4d-4a2a-a1b3-54c31ed2c8c3"/>
    <ds:schemaRef ds:uri="e724e9b6-103b-4fec-a697-e833d3f98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C704C8-5017-4CEF-811E-03281A8B9A49}">
  <ds:schemaRefs>
    <ds:schemaRef ds:uri="http://purl.org/dc/elements/1.1/"/>
    <ds:schemaRef ds:uri="http://purl.org/dc/dcmitype/"/>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e724e9b6-103b-4fec-a697-e833d3f98868"/>
    <ds:schemaRef ds:uri="430162dc-2b4d-4a2a-a1b3-54c31ed2c8c3"/>
    <ds:schemaRef ds:uri="http://www.w3.org/XML/1998/namespace"/>
  </ds:schemaRefs>
</ds:datastoreItem>
</file>

<file path=customXml/itemProps3.xml><?xml version="1.0" encoding="utf-8"?>
<ds:datastoreItem xmlns:ds="http://schemas.openxmlformats.org/officeDocument/2006/customXml" ds:itemID="{8696323B-3570-4196-817F-016E7DC526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3507</TotalTime>
  <Words>7270</Words>
  <Application>Microsoft Office PowerPoint</Application>
  <PresentationFormat>A3 Paper (297x420 mm)</PresentationFormat>
  <Paragraphs>1681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M.Riley</dc:creator>
  <cp:lastModifiedBy>K.Melling</cp:lastModifiedBy>
  <cp:revision>11</cp:revision>
  <dcterms:created xsi:type="dcterms:W3CDTF">2024-01-17T09:56:20Z</dcterms:created>
  <dcterms:modified xsi:type="dcterms:W3CDTF">2024-09-23T19:48:30Z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0x01010090C8354F5D6F754EBA3BC724AB395CE1</vt:lpwstr>
  </property>
  <property fmtid="{D5CDD505-2E9C-101B-9397-08002B2CF9AE}" pid="3" name="MediaServiceImageTags">
    <vt:lpwstr/>
  </property>
</Properties>
</file>