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2" r:id="rId5"/>
    <p:sldId id="263" r:id="rId6"/>
    <p:sldId id="272" r:id="rId7"/>
    <p:sldId id="269" r:id="rId8"/>
    <p:sldId id="270" r:id="rId9"/>
    <p:sldId id="265" r:id="rId10"/>
    <p:sldId id="266" r:id="rId11"/>
    <p:sldId id="271"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730" autoAdjust="0"/>
  </p:normalViewPr>
  <p:slideViewPr>
    <p:cSldViewPr snapToGrid="0">
      <p:cViewPr>
        <p:scale>
          <a:sx n="60" d="100"/>
          <a:sy n="60" d="100"/>
        </p:scale>
        <p:origin x="88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Curtis" userId="3eed27eb-7dff-413e-b8a3-b10cb7cd2136" providerId="ADAL" clId="{B5BD8103-EC19-471A-839F-124A9CBDE11D}"/>
    <pc:docChg chg="delSld modSld">
      <pc:chgData name="K.Curtis" userId="3eed27eb-7dff-413e-b8a3-b10cb7cd2136" providerId="ADAL" clId="{B5BD8103-EC19-471A-839F-124A9CBDE11D}" dt="2024-09-23T08:03:32.381" v="110" actId="14100"/>
      <pc:docMkLst>
        <pc:docMk/>
      </pc:docMkLst>
      <pc:sldChg chg="modSp">
        <pc:chgData name="K.Curtis" userId="3eed27eb-7dff-413e-b8a3-b10cb7cd2136" providerId="ADAL" clId="{B5BD8103-EC19-471A-839F-124A9CBDE11D}" dt="2024-09-23T08:03:32.381" v="110" actId="14100"/>
        <pc:sldMkLst>
          <pc:docMk/>
          <pc:sldMk cId="914696648" sldId="267"/>
        </pc:sldMkLst>
        <pc:graphicFrameChg chg="mod modGraphic">
          <ac:chgData name="K.Curtis" userId="3eed27eb-7dff-413e-b8a3-b10cb7cd2136" providerId="ADAL" clId="{B5BD8103-EC19-471A-839F-124A9CBDE11D}" dt="2024-09-23T08:03:32.381" v="110" actId="14100"/>
          <ac:graphicFrameMkLst>
            <pc:docMk/>
            <pc:sldMk cId="914696648" sldId="267"/>
            <ac:graphicFrameMk id="4" creationId="{3AA6274D-5CB0-406A-8AFB-D93342B1EA92}"/>
          </ac:graphicFrameMkLst>
        </pc:graphicFrameChg>
      </pc:sldChg>
      <pc:sldChg chg="del">
        <pc:chgData name="K.Curtis" userId="3eed27eb-7dff-413e-b8a3-b10cb7cd2136" providerId="ADAL" clId="{B5BD8103-EC19-471A-839F-124A9CBDE11D}" dt="2024-09-23T08:02:50.529" v="98" actId="2696"/>
        <pc:sldMkLst>
          <pc:docMk/>
          <pc:sldMk cId="3135656252"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23/09/2024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0811F2-4269-4986-B9C8-C89F2F55816B}" type="slidenum">
              <a:rPr lang="en-GB" smtClean="0"/>
              <a:t>9</a:t>
            </a:fld>
            <a:endParaRPr lang="en-GB"/>
          </a:p>
        </p:txBody>
      </p:sp>
    </p:spTree>
    <p:extLst>
      <p:ext uri="{BB962C8B-B14F-4D97-AF65-F5344CB8AC3E}">
        <p14:creationId xmlns:p14="http://schemas.microsoft.com/office/powerpoint/2010/main" val="30471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2208B-6D15-4B66-8381-10F17BE8F6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5D3015-EF6D-4D04-A965-32EF22830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308E8F-B93F-4907-A817-34E82C1B7593}"/>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7FBB6EB3-BFBE-4711-BFE7-A6B8C4ADBE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5B2808-BACB-413C-B1BC-B8981D65BF9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46473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8957-ED62-405F-9F78-F48065ADC3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5D22E6-B3B2-4B54-AF57-4602589960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EFB937-C66C-437E-8A7D-FE35E7E7E3D2}"/>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95C7034B-8A6E-419A-B511-4ED9ED10E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7D5F71-72BD-469A-8E3C-0240A5E05FA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12350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C8624-DD05-4C2A-A294-4938411EF3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587CB4-3D9D-452E-9771-AF0CF0CF52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558EB7-E406-4FA5-B852-2FF4FE3F96FE}"/>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C74B05A1-8B48-44E8-B660-BAEACE217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F6BB2-C5EC-491F-914E-59408EEA335C}"/>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44410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E8E24-AD4F-46F9-A1F9-20447B8F3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7518C2-3115-4354-B10B-DD63C196D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33168B-5B74-4C17-B87B-E44E9A1C869C}"/>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A4A0A5C4-7C92-4F8A-9355-2BEB58890B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265660-BE52-4D19-9122-91C71A4D8533}"/>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2693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81336-6F59-41AE-A5AF-DB239FC2C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589217-B3F3-42E7-BF89-E1D8FAD05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745C13-9C65-448D-A62D-15D39627E01C}"/>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5A7C9330-BC74-43B2-B848-AADEDB5DA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E4CECF-6061-4253-8593-6C05BBF4011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9181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013C-7212-4114-86E3-051909E0E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8BA346-51AE-4F75-B9F9-5BADF27BAF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5213B7-2098-4320-B655-D896993180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D58236-A6EE-4654-8CF0-C0B12AC9D89E}"/>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a:extLst>
              <a:ext uri="{FF2B5EF4-FFF2-40B4-BE49-F238E27FC236}">
                <a16:creationId xmlns:a16="http://schemas.microsoft.com/office/drawing/2014/main" id="{CD1A37F7-9396-4C33-8552-A3D643C736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C20EBF-8756-49FC-A90E-C29544405777}"/>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4971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A3C0-C610-4B2D-A7C2-B6298DC87A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51A092-360E-4682-9E28-556AB3491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9D8F48-2B05-4B72-A79B-4E10E5152D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1A3B82-5524-4B00-A423-EB498A4F8A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4E0A88-FD36-4599-89CC-ABEEAC4073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80B37C-A6AC-476B-987E-46DFF4360CE7}"/>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8" name="Footer Placeholder 7">
            <a:extLst>
              <a:ext uri="{FF2B5EF4-FFF2-40B4-BE49-F238E27FC236}">
                <a16:creationId xmlns:a16="http://schemas.microsoft.com/office/drawing/2014/main" id="{EFFE8DB1-383E-4FC9-ADDF-C4E06332BF9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82566B-DE8B-4BDC-878D-923F349A2ED1}"/>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04222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F09-A2C6-4E28-A77A-3B2C063C31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BEAF39-7573-4609-97EC-42F701C47820}"/>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4" name="Footer Placeholder 3">
            <a:extLst>
              <a:ext uri="{FF2B5EF4-FFF2-40B4-BE49-F238E27FC236}">
                <a16:creationId xmlns:a16="http://schemas.microsoft.com/office/drawing/2014/main" id="{DD517F07-9306-4958-B185-7BBDF40465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D31D1C-7A10-4121-AE79-5A682FA617C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1951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6479F-9842-412E-8AFD-75B32F3860CF}"/>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3" name="Footer Placeholder 2">
            <a:extLst>
              <a:ext uri="{FF2B5EF4-FFF2-40B4-BE49-F238E27FC236}">
                <a16:creationId xmlns:a16="http://schemas.microsoft.com/office/drawing/2014/main" id="{DB8ECBE2-1394-4B2C-923E-6AE1052F7F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22CE944-A576-4774-87F3-5F3D06FE12E5}"/>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16908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B175-7D8D-484F-BE55-6EF97E88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370F-2358-46A1-B462-5D8E519D9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C7435F-AA15-4873-A632-8A4CB8BDC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6DCFAE-8C00-40A8-8A6B-B1902BFE1B81}"/>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a:extLst>
              <a:ext uri="{FF2B5EF4-FFF2-40B4-BE49-F238E27FC236}">
                <a16:creationId xmlns:a16="http://schemas.microsoft.com/office/drawing/2014/main" id="{185E7EC8-CB55-45E8-9516-35EFFC651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3ACD5-05F6-4579-8659-28E6C1E734D9}"/>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7685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F129-0125-467C-A347-60B75B26B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30A124-DEE5-4C50-B4AD-EFE7FFECD9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61DF87D-D76C-43C8-ABF3-0BEEED52E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B42FC2-99D0-4919-8E8A-BE5F0A79AD68}"/>
              </a:ext>
            </a:extLst>
          </p:cNvPr>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a:extLst>
              <a:ext uri="{FF2B5EF4-FFF2-40B4-BE49-F238E27FC236}">
                <a16:creationId xmlns:a16="http://schemas.microsoft.com/office/drawing/2014/main" id="{64D86F4A-EB62-48B8-ADB5-F865E081A8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DA074D-7FAC-4F19-8E47-BF11B54872F2}"/>
              </a:ext>
            </a:extLst>
          </p:cNvPr>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77572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534A96-97F4-4A44-9A73-409E71C3A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70661A-769F-440B-955A-954F27DCFD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6D107A-4575-4048-9240-D3105E712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BB27-8B69-4479-B247-EF6FA0076BC4}" type="datetimeFigureOut">
              <a:rPr lang="en-GB" smtClean="0"/>
              <a:t>23/09/2024</a:t>
            </a:fld>
            <a:endParaRPr lang="en-GB"/>
          </a:p>
        </p:txBody>
      </p:sp>
      <p:sp>
        <p:nvSpPr>
          <p:cNvPr id="5" name="Footer Placeholder 4">
            <a:extLst>
              <a:ext uri="{FF2B5EF4-FFF2-40B4-BE49-F238E27FC236}">
                <a16:creationId xmlns:a16="http://schemas.microsoft.com/office/drawing/2014/main" id="{696C3268-9962-44BF-B46D-CC6244799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F884B9-4158-447A-9BA3-04832BA06F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2629768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03924690"/>
              </p:ext>
            </p:extLst>
          </p:nvPr>
        </p:nvGraphicFramePr>
        <p:xfrm>
          <a:off x="0" y="666536"/>
          <a:ext cx="12192006" cy="6191464"/>
        </p:xfrm>
        <a:graphic>
          <a:graphicData uri="http://schemas.openxmlformats.org/drawingml/2006/table">
            <a:tbl>
              <a:tblPr firstRow="1" bandRow="1">
                <a:tableStyleId>{5940675A-B579-460E-94D1-54222C63F5DA}</a:tableStyleId>
              </a:tblPr>
              <a:tblGrid>
                <a:gridCol w="501805">
                  <a:extLst>
                    <a:ext uri="{9D8B030D-6E8A-4147-A177-3AD203B41FA5}">
                      <a16:colId xmlns:a16="http://schemas.microsoft.com/office/drawing/2014/main" val="1323354650"/>
                    </a:ext>
                  </a:extLst>
                </a:gridCol>
                <a:gridCol w="501805">
                  <a:extLst>
                    <a:ext uri="{9D8B030D-6E8A-4147-A177-3AD203B41FA5}">
                      <a16:colId xmlns:a16="http://schemas.microsoft.com/office/drawing/2014/main" val="229629103"/>
                    </a:ext>
                  </a:extLst>
                </a:gridCol>
                <a:gridCol w="2797099">
                  <a:extLst>
                    <a:ext uri="{9D8B030D-6E8A-4147-A177-3AD203B41FA5}">
                      <a16:colId xmlns:a16="http://schemas.microsoft.com/office/drawing/2014/main" val="2268397797"/>
                    </a:ext>
                  </a:extLst>
                </a:gridCol>
                <a:gridCol w="2797099">
                  <a:extLst>
                    <a:ext uri="{9D8B030D-6E8A-4147-A177-3AD203B41FA5}">
                      <a16:colId xmlns:a16="http://schemas.microsoft.com/office/drawing/2014/main" val="1411940593"/>
                    </a:ext>
                  </a:extLst>
                </a:gridCol>
                <a:gridCol w="2797099">
                  <a:extLst>
                    <a:ext uri="{9D8B030D-6E8A-4147-A177-3AD203B41FA5}">
                      <a16:colId xmlns:a16="http://schemas.microsoft.com/office/drawing/2014/main" val="415188477"/>
                    </a:ext>
                  </a:extLst>
                </a:gridCol>
                <a:gridCol w="2797099">
                  <a:extLst>
                    <a:ext uri="{9D8B030D-6E8A-4147-A177-3AD203B41FA5}">
                      <a16:colId xmlns:a16="http://schemas.microsoft.com/office/drawing/2014/main" val="2116589672"/>
                    </a:ext>
                  </a:extLst>
                </a:gridCol>
              </a:tblGrid>
              <a:tr h="522385">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extLst>
                  <a:ext uri="{0D108BD9-81ED-4DB2-BD59-A6C34878D82A}">
                    <a16:rowId xmlns:a16="http://schemas.microsoft.com/office/drawing/2014/main" val="1744465016"/>
                  </a:ext>
                </a:extLst>
              </a:tr>
              <a:tr h="2366479">
                <a:tc rowSpan="2">
                  <a:txBody>
                    <a:bodyPr/>
                    <a:lstStyle/>
                    <a:p>
                      <a:pPr algn="ctr"/>
                      <a:r>
                        <a:rPr lang="en-GB" sz="2800" dirty="0"/>
                        <a:t>English</a:t>
                      </a:r>
                    </a:p>
                  </a:txBody>
                  <a:tcPr vert="vert270" anchor="ctr"/>
                </a:tc>
                <a:tc>
                  <a:txBody>
                    <a:bodyPr/>
                    <a:lstStyle/>
                    <a:p>
                      <a:r>
                        <a:rPr lang="en-GB" sz="1200" b="1" dirty="0">
                          <a:latin typeface="+mn-lt"/>
                        </a:rPr>
                        <a:t>Main Topics</a:t>
                      </a:r>
                    </a:p>
                  </a:txBody>
                  <a:tcPr vert="vert270" anchor="ctr"/>
                </a:tc>
                <a:tc>
                  <a:txBody>
                    <a:bodyPr/>
                    <a:lstStyle/>
                    <a:p>
                      <a:pPr algn="ct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Unit One</a:t>
                      </a:r>
                      <a:r>
                        <a:rPr lang="en-GB" sz="1200" b="1" dirty="0">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OCR GCSE English Literature Paper 2 Section B: Shakespeare Play</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Students will build on their analysis of drama through the study of Shakespeare’s ‘Romeo and Juliet’.  </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Unit Two</a:t>
                      </a:r>
                      <a:r>
                        <a:rPr lang="en-GB" sz="1200" b="1" dirty="0">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OCR GCSE English Language: Spoken Language Endorsement</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Students will complete their spoken language endorsement in the classroom. This will take place in the first term of Year 11.</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Unit Three</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OCR GCSE English Literature Paper 1 Section B: 19</a:t>
                      </a:r>
                      <a:r>
                        <a:rPr lang="en-GB" sz="1200" b="1" baseline="30000" dirty="0">
                          <a:solidFill>
                            <a:srgbClr val="000000"/>
                          </a:solidFill>
                          <a:effectLst/>
                          <a:latin typeface="+mn-lt"/>
                          <a:ea typeface="Calibri" panose="020F0502020204030204" pitchFamily="34" charset="0"/>
                          <a:cs typeface="Times New Roman" panose="02020603050405020304" pitchFamily="18" charset="0"/>
                        </a:rPr>
                        <a:t>th</a:t>
                      </a:r>
                      <a:r>
                        <a:rPr lang="en-GB" sz="1200" b="1" dirty="0">
                          <a:solidFill>
                            <a:srgbClr val="000000"/>
                          </a:solidFill>
                          <a:effectLst/>
                          <a:latin typeface="+mn-lt"/>
                          <a:ea typeface="Calibri" panose="020F0502020204030204" pitchFamily="34" charset="0"/>
                          <a:cs typeface="Times New Roman" panose="02020603050405020304" pitchFamily="18" charset="0"/>
                        </a:rPr>
                        <a:t> Prose</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Students will continue developing their analytical skills through the study of Charles Dickens’ ‘A Christmas Carol’.</a:t>
                      </a:r>
                      <a:r>
                        <a:rPr lang="en-GB" sz="1200" b="1" dirty="0">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Unit Four</a:t>
                      </a:r>
                      <a:r>
                        <a:rPr lang="en-GB" sz="1200" b="1" dirty="0">
                          <a:effectLst/>
                          <a:latin typeface="+mn-lt"/>
                          <a:ea typeface="Calibri" panose="020F0502020204030204" pitchFamily="34" charset="0"/>
                          <a:cs typeface="Times New Roman" panose="02020603050405020304" pitchFamily="18" charset="0"/>
                        </a:rPr>
                        <a:t> </a:t>
                      </a:r>
                      <a:endParaRPr lang="en-GB" sz="12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Revision of all units for OCR GCSE English Language and OCR GCSE English Literature</a:t>
                      </a:r>
                      <a:endParaRPr lang="en-GB"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solidFill>
                            <a:srgbClr val="000000"/>
                          </a:solidFill>
                          <a:effectLst/>
                          <a:latin typeface="+mn-lt"/>
                          <a:ea typeface="Calibri" panose="020F0502020204030204" pitchFamily="34" charset="0"/>
                          <a:cs typeface="Times New Roman" panose="02020603050405020304" pitchFamily="18" charset="0"/>
                        </a:rPr>
                        <a:t>After mock exams, students will complete a range of revision tasks on all English Language and English Literature units. There will be a specific focus on exam skills through answering exam style questions.</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7657364"/>
                  </a:ext>
                </a:extLst>
              </a:tr>
              <a:tr h="1267295">
                <a:tc vMerge="1">
                  <a:txBody>
                    <a:bodyPr/>
                    <a:lstStyle/>
                    <a:p>
                      <a:endParaRPr lang="en-GB" dirty="0"/>
                    </a:p>
                  </a:txBody>
                  <a:tcPr/>
                </a:tc>
                <a:tc>
                  <a:txBody>
                    <a:bodyPr/>
                    <a:lstStyle/>
                    <a:p>
                      <a:r>
                        <a:rPr lang="en-GB" sz="1200" b="1" dirty="0">
                          <a:latin typeface="+mn-lt"/>
                        </a:rPr>
                        <a:t>Assessment Information</a:t>
                      </a:r>
                    </a:p>
                  </a:txBody>
                  <a:tcPr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effectLst/>
                          <a:latin typeface="+mn-lt"/>
                          <a:ea typeface="Calibri" panose="020F0502020204030204" pitchFamily="34" charset="0"/>
                          <a:cs typeface="Times New Roman" panose="02020603050405020304" pitchFamily="18" charset="0"/>
                        </a:rPr>
                        <a:t>Students will complete a Part B extract-based question for this unit. This will be marked against exam criteria.</a:t>
                      </a:r>
                      <a:endParaRPr lang="en-GB" sz="1200" dirty="0">
                        <a:effectLst/>
                        <a:latin typeface="+mn-lt"/>
                        <a:ea typeface="Calibri" panose="020F0502020204030204" pitchFamily="34" charset="0"/>
                        <a:cs typeface="Times New Roman" panose="02020603050405020304" pitchFamily="18" charset="0"/>
                      </a:endParaRPr>
                    </a:p>
                    <a:p>
                      <a:pPr rtl="0" fontAlgn="base"/>
                      <a:endParaRPr lang="en-GB" sz="1200" b="1" dirty="0">
                        <a:latin typeface="+mn-lt"/>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effectLst/>
                          <a:latin typeface="+mn-lt"/>
                          <a:ea typeface="Calibri" panose="020F0502020204030204" pitchFamily="34" charset="0"/>
                          <a:cs typeface="Times New Roman" panose="02020603050405020304" pitchFamily="18" charset="0"/>
                        </a:rPr>
                        <a:t>Students will deliver their speech and respond to questions from the class.</a:t>
                      </a:r>
                      <a:endParaRPr lang="en-GB" sz="1200" dirty="0">
                        <a:effectLst/>
                        <a:latin typeface="+mn-lt"/>
                        <a:ea typeface="Calibri" panose="020F0502020204030204" pitchFamily="34" charset="0"/>
                        <a:cs typeface="Times New Roman" panose="02020603050405020304" pitchFamily="18" charset="0"/>
                      </a:endParaRPr>
                    </a:p>
                    <a:p>
                      <a:pPr rtl="0" fontAlgn="base"/>
                      <a:endParaRPr lang="en-GB" sz="1200" b="0" i="0" kern="1200" dirty="0">
                        <a:solidFill>
                          <a:schemeClr val="tx1"/>
                        </a:solidFill>
                        <a:effectLst/>
                        <a:latin typeface="+mn-lt"/>
                        <a:ea typeface="+mn-ea"/>
                        <a:cs typeface="+mn-cs"/>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effectLst/>
                          <a:latin typeface="+mn-lt"/>
                          <a:ea typeface="Calibri" panose="020F0502020204030204" pitchFamily="34" charset="0"/>
                          <a:cs typeface="Times New Roman" panose="02020603050405020304" pitchFamily="18" charset="0"/>
                        </a:rPr>
                        <a:t>Students will complete a Part B open question response. This will be marked against exam criteria.</a:t>
                      </a:r>
                      <a:endParaRPr lang="en-GB" sz="1200" dirty="0">
                        <a:effectLst/>
                        <a:latin typeface="+mn-lt"/>
                        <a:ea typeface="Calibri" panose="020F0502020204030204" pitchFamily="34" charset="0"/>
                        <a:cs typeface="Times New Roman" panose="02020603050405020304" pitchFamily="18" charset="0"/>
                      </a:endParaRPr>
                    </a:p>
                    <a:p>
                      <a:pPr rtl="0" fontAlgn="base"/>
                      <a:endParaRPr lang="en-GB" sz="1200" b="0" i="0" kern="1200" dirty="0">
                        <a:solidFill>
                          <a:schemeClr val="tx1"/>
                        </a:solidFill>
                        <a:effectLst/>
                        <a:latin typeface="+mn-lt"/>
                        <a:ea typeface="+mn-ea"/>
                        <a:cs typeface="+mn-cs"/>
                      </a:endParaRPr>
                    </a:p>
                  </a:txBody>
                  <a:tcPr/>
                </a:tc>
                <a:tc>
                  <a:txBody>
                    <a:bodyPr/>
                    <a:lstStyle/>
                    <a:p>
                      <a:pPr algn="l">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A mock exam </a:t>
                      </a:r>
                      <a:r>
                        <a:rPr lang="en-GB" sz="1200" dirty="0">
                          <a:solidFill>
                            <a:srgbClr val="000000"/>
                          </a:solidFill>
                          <a:effectLst/>
                          <a:latin typeface="+mn-lt"/>
                          <a:ea typeface="Calibri" panose="020F0502020204030204" pitchFamily="34" charset="0"/>
                          <a:cs typeface="Times New Roman" panose="02020603050405020304" pitchFamily="18" charset="0"/>
                        </a:rPr>
                        <a:t>will take place in early February. They will complete both OCR GCSE English Language papers and Section A responses on conflict poetry.</a:t>
                      </a:r>
                      <a:endParaRPr lang="en-GB" sz="12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52443569"/>
                  </a:ext>
                </a:extLst>
              </a:tr>
              <a:tr h="1014041">
                <a:tc rowSpan="2">
                  <a:txBody>
                    <a:bodyPr/>
                    <a:lstStyle/>
                    <a:p>
                      <a:pPr algn="ctr"/>
                      <a:r>
                        <a:rPr lang="en-GB" sz="2800" dirty="0"/>
                        <a:t>Maths</a:t>
                      </a:r>
                    </a:p>
                  </a:txBody>
                  <a:tcPr vert="vert270" anchor="ctr"/>
                </a:tc>
                <a:tc>
                  <a:txBody>
                    <a:bodyPr/>
                    <a:lstStyle/>
                    <a:p>
                      <a:r>
                        <a:rPr lang="en-GB" sz="1200" b="1" dirty="0">
                          <a:latin typeface="+mn-lt"/>
                        </a:rPr>
                        <a:t>Main Topics</a:t>
                      </a:r>
                    </a:p>
                    <a:p>
                      <a:r>
                        <a:rPr lang="en-GB" sz="1200" b="1" dirty="0">
                          <a:latin typeface="+mn-lt"/>
                        </a:rPr>
                        <a:t>(Foundation)</a:t>
                      </a:r>
                    </a:p>
                  </a:txBody>
                  <a:tcPr vert="vert270" anchor="ctr"/>
                </a:tc>
                <a:tc>
                  <a:txBody>
                    <a:bodyPr/>
                    <a:lstStyle/>
                    <a:p>
                      <a:r>
                        <a:rPr lang="en-US" sz="1200" b="0" dirty="0">
                          <a:latin typeface="+mn-lt"/>
                        </a:rPr>
                        <a:t>Linear expressions and equations</a:t>
                      </a:r>
                    </a:p>
                    <a:p>
                      <a:r>
                        <a:rPr lang="en-US" sz="1200" b="0" dirty="0">
                          <a:latin typeface="+mn-lt"/>
                        </a:rPr>
                        <a:t>Constructions</a:t>
                      </a:r>
                    </a:p>
                    <a:p>
                      <a:r>
                        <a:rPr lang="en-US" sz="1200" b="0" dirty="0">
                          <a:latin typeface="+mn-lt"/>
                        </a:rPr>
                        <a:t>Quadratics</a:t>
                      </a:r>
                    </a:p>
                  </a:txBody>
                  <a:tcPr/>
                </a:tc>
                <a:tc>
                  <a:txBody>
                    <a:bodyPr/>
                    <a:lstStyle/>
                    <a:p>
                      <a:r>
                        <a:rPr lang="en-US" sz="1200" b="0" dirty="0">
                          <a:latin typeface="+mn-lt"/>
                        </a:rPr>
                        <a:t>Pythagoras</a:t>
                      </a:r>
                    </a:p>
                    <a:p>
                      <a:r>
                        <a:rPr lang="en-US" sz="1200" b="0" dirty="0">
                          <a:latin typeface="+mn-lt"/>
                        </a:rPr>
                        <a:t>Trigonometry</a:t>
                      </a:r>
                    </a:p>
                    <a:p>
                      <a:r>
                        <a:rPr lang="en-US" sz="1200" b="0" dirty="0">
                          <a:latin typeface="+mn-lt"/>
                        </a:rPr>
                        <a:t>Simultaneous equations</a:t>
                      </a:r>
                      <a:endParaRPr lang="en-GB" sz="1200" b="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mn-lt"/>
                        </a:rPr>
                        <a:t>Simultaneous equations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mn-lt"/>
                        </a:rPr>
                        <a:t>Compound percentages and growth/decay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mn-lt"/>
                        </a:rPr>
                        <a:t>Congruence and similarity</a:t>
                      </a:r>
                      <a:endParaRPr lang="en-GB" sz="1200" b="0" dirty="0">
                        <a:latin typeface="+mn-lt"/>
                      </a:endParaRPr>
                    </a:p>
                    <a:p>
                      <a:r>
                        <a:rPr lang="en-GB" sz="1200" b="0" dirty="0">
                          <a:latin typeface="+mn-lt"/>
                        </a:rPr>
                        <a:t>Direct and inverse proportion</a:t>
                      </a:r>
                    </a:p>
                  </a:txBody>
                  <a:tcPr/>
                </a:tc>
                <a:tc>
                  <a:txBody>
                    <a:bodyPr/>
                    <a:lstStyle/>
                    <a:p>
                      <a:r>
                        <a:rPr lang="en-US" sz="1200" b="0" dirty="0">
                          <a:latin typeface="+mn-lt"/>
                        </a:rPr>
                        <a:t>Transformations</a:t>
                      </a:r>
                    </a:p>
                    <a:p>
                      <a:r>
                        <a:rPr lang="en-US" sz="1200" b="0" dirty="0">
                          <a:latin typeface="+mn-lt"/>
                        </a:rPr>
                        <a:t>Vector geometry</a:t>
                      </a:r>
                    </a:p>
                    <a:p>
                      <a:r>
                        <a:rPr lang="en-US" sz="1200" b="0" dirty="0">
                          <a:latin typeface="+mn-lt"/>
                        </a:rPr>
                        <a:t>Arcs and sectors</a:t>
                      </a:r>
                    </a:p>
                    <a:p>
                      <a:r>
                        <a:rPr lang="en-US" sz="1200" b="0" dirty="0">
                          <a:latin typeface="+mn-lt"/>
                        </a:rPr>
                        <a:t>Further graphs</a:t>
                      </a:r>
                      <a:endParaRPr lang="en-GB" sz="1200" b="0" dirty="0">
                        <a:latin typeface="+mn-lt"/>
                      </a:endParaRPr>
                    </a:p>
                  </a:txBody>
                  <a:tcPr/>
                </a:tc>
                <a:extLst>
                  <a:ext uri="{0D108BD9-81ED-4DB2-BD59-A6C34878D82A}">
                    <a16:rowId xmlns:a16="http://schemas.microsoft.com/office/drawing/2014/main" val="2497711377"/>
                  </a:ext>
                </a:extLst>
              </a:tr>
              <a:tr h="1021264">
                <a:tc vMerge="1">
                  <a:txBody>
                    <a:bodyPr/>
                    <a:lstStyle/>
                    <a:p>
                      <a:endParaRPr lang="en-GB" dirty="0"/>
                    </a:p>
                  </a:txBody>
                  <a:tcPr/>
                </a:tc>
                <a:tc>
                  <a:txBody>
                    <a:bodyPr/>
                    <a:lstStyle/>
                    <a:p>
                      <a:r>
                        <a:rPr lang="en-GB" sz="1200" b="1" dirty="0">
                          <a:latin typeface="+mn-lt"/>
                        </a:rPr>
                        <a:t>Main Topics</a:t>
                      </a:r>
                    </a:p>
                    <a:p>
                      <a:r>
                        <a:rPr lang="en-GB" sz="1200" b="1" dirty="0">
                          <a:latin typeface="+mn-lt"/>
                        </a:rPr>
                        <a:t>(Higher)</a:t>
                      </a:r>
                    </a:p>
                  </a:txBody>
                  <a:tcPr vert="vert270" anchor="ctr"/>
                </a:tc>
                <a:tc>
                  <a:txBody>
                    <a:bodyPr/>
                    <a:lstStyle/>
                    <a:p>
                      <a:r>
                        <a:rPr lang="en-US" sz="1200" b="0" dirty="0">
                          <a:latin typeface="+mn-lt"/>
                        </a:rPr>
                        <a:t>Further algebra (proof, fractions, simultaneous equations)</a:t>
                      </a:r>
                    </a:p>
                    <a:p>
                      <a:r>
                        <a:rPr lang="en-US" sz="1200" b="0" dirty="0">
                          <a:latin typeface="+mn-lt"/>
                        </a:rPr>
                        <a:t>Trigonometry recall and advanced trigonometry</a:t>
                      </a:r>
                      <a:endParaRPr lang="en-GB" sz="1200" b="0" dirty="0">
                        <a:latin typeface="+mn-lt"/>
                      </a:endParaRPr>
                    </a:p>
                  </a:txBody>
                  <a:tcPr/>
                </a:tc>
                <a:tc>
                  <a:txBody>
                    <a:bodyPr/>
                    <a:lstStyle/>
                    <a:p>
                      <a:r>
                        <a:rPr lang="en-US" sz="1200" b="0" dirty="0">
                          <a:latin typeface="+mn-lt"/>
                        </a:rPr>
                        <a:t>Further algebra: graphs and solution sets</a:t>
                      </a:r>
                    </a:p>
                    <a:p>
                      <a:r>
                        <a:rPr lang="en-US" sz="1200" b="0" dirty="0">
                          <a:latin typeface="+mn-lt"/>
                        </a:rPr>
                        <a:t>Statical diagrams, histograms, frequency, quartiles</a:t>
                      </a:r>
                      <a:endParaRPr lang="en-GB" sz="1200" b="0" dirty="0">
                        <a:latin typeface="+mn-lt"/>
                      </a:endParaRPr>
                    </a:p>
                  </a:txBody>
                  <a:tcPr/>
                </a:tc>
                <a:tc>
                  <a:txBody>
                    <a:bodyPr/>
                    <a:lstStyle/>
                    <a:p>
                      <a:r>
                        <a:rPr lang="en-US" sz="1200" b="0" dirty="0">
                          <a:latin typeface="+mn-lt"/>
                        </a:rPr>
                        <a:t>Circle theorems</a:t>
                      </a:r>
                    </a:p>
                    <a:p>
                      <a:r>
                        <a:rPr lang="en-US" sz="1200" b="0" dirty="0">
                          <a:latin typeface="+mn-lt"/>
                        </a:rPr>
                        <a:t>Transformations recall</a:t>
                      </a:r>
                    </a:p>
                    <a:p>
                      <a:r>
                        <a:rPr lang="en-US" sz="1200" b="0" dirty="0">
                          <a:latin typeface="+mn-lt"/>
                        </a:rPr>
                        <a:t>Vectors</a:t>
                      </a:r>
                      <a:endParaRPr lang="en-GB" sz="1200" b="0" dirty="0">
                        <a:latin typeface="+mn-lt"/>
                      </a:endParaRPr>
                    </a:p>
                  </a:txBody>
                  <a:tcPr/>
                </a:tc>
                <a:tc>
                  <a:txBody>
                    <a:bodyPr/>
                    <a:lstStyle/>
                    <a:p>
                      <a:r>
                        <a:rPr lang="en-US" sz="1200" b="0" dirty="0">
                          <a:latin typeface="+mn-lt"/>
                        </a:rPr>
                        <a:t>Function notification and transformations</a:t>
                      </a:r>
                    </a:p>
                    <a:p>
                      <a:r>
                        <a:rPr lang="en-US" sz="1200" b="0" dirty="0">
                          <a:latin typeface="+mn-lt"/>
                        </a:rPr>
                        <a:t>Numerical methods – iteration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mn-lt"/>
                        </a:rPr>
                        <a:t>Pre-calculus</a:t>
                      </a:r>
                    </a:p>
                  </a:txBody>
                  <a:tcPr/>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216834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739566405"/>
              </p:ext>
            </p:extLst>
          </p:nvPr>
        </p:nvGraphicFramePr>
        <p:xfrm>
          <a:off x="0" y="666536"/>
          <a:ext cx="12177132" cy="6191465"/>
        </p:xfrm>
        <a:graphic>
          <a:graphicData uri="http://schemas.openxmlformats.org/drawingml/2006/table">
            <a:tbl>
              <a:tblPr firstRow="1" bandRow="1">
                <a:tableStyleId>{5940675A-B579-460E-94D1-54222C63F5DA}</a:tableStyleId>
              </a:tblPr>
              <a:tblGrid>
                <a:gridCol w="502228">
                  <a:extLst>
                    <a:ext uri="{9D8B030D-6E8A-4147-A177-3AD203B41FA5}">
                      <a16:colId xmlns:a16="http://schemas.microsoft.com/office/drawing/2014/main" val="1323354650"/>
                    </a:ext>
                  </a:extLst>
                </a:gridCol>
                <a:gridCol w="502228">
                  <a:extLst>
                    <a:ext uri="{9D8B030D-6E8A-4147-A177-3AD203B41FA5}">
                      <a16:colId xmlns:a16="http://schemas.microsoft.com/office/drawing/2014/main" val="229629103"/>
                    </a:ext>
                  </a:extLst>
                </a:gridCol>
                <a:gridCol w="2793169">
                  <a:extLst>
                    <a:ext uri="{9D8B030D-6E8A-4147-A177-3AD203B41FA5}">
                      <a16:colId xmlns:a16="http://schemas.microsoft.com/office/drawing/2014/main" val="2268397797"/>
                    </a:ext>
                  </a:extLst>
                </a:gridCol>
                <a:gridCol w="2793169">
                  <a:extLst>
                    <a:ext uri="{9D8B030D-6E8A-4147-A177-3AD203B41FA5}">
                      <a16:colId xmlns:a16="http://schemas.microsoft.com/office/drawing/2014/main" val="1411940593"/>
                    </a:ext>
                  </a:extLst>
                </a:gridCol>
                <a:gridCol w="2793169">
                  <a:extLst>
                    <a:ext uri="{9D8B030D-6E8A-4147-A177-3AD203B41FA5}">
                      <a16:colId xmlns:a16="http://schemas.microsoft.com/office/drawing/2014/main" val="415188477"/>
                    </a:ext>
                  </a:extLst>
                </a:gridCol>
                <a:gridCol w="2793169">
                  <a:extLst>
                    <a:ext uri="{9D8B030D-6E8A-4147-A177-3AD203B41FA5}">
                      <a16:colId xmlns:a16="http://schemas.microsoft.com/office/drawing/2014/main" val="2116589672"/>
                    </a:ext>
                  </a:extLst>
                </a:gridCol>
              </a:tblGrid>
              <a:tr h="520216">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extLst>
                  <a:ext uri="{0D108BD9-81ED-4DB2-BD59-A6C34878D82A}">
                    <a16:rowId xmlns:a16="http://schemas.microsoft.com/office/drawing/2014/main" val="1744465016"/>
                  </a:ext>
                </a:extLst>
              </a:tr>
              <a:tr h="1101633">
                <a:tc rowSpan="2">
                  <a:txBody>
                    <a:bodyPr/>
                    <a:lstStyle/>
                    <a:p>
                      <a:pPr algn="ctr"/>
                      <a:r>
                        <a:rPr lang="en-GB" sz="2800" dirty="0"/>
                        <a:t>Biology</a:t>
                      </a:r>
                    </a:p>
                  </a:txBody>
                  <a:tcPr vert="vert270" anchor="ctr"/>
                </a:tc>
                <a:tc>
                  <a:txBody>
                    <a:bodyPr/>
                    <a:lstStyle/>
                    <a:p>
                      <a:r>
                        <a:rPr lang="en-GB" sz="1100" b="1" dirty="0"/>
                        <a:t>Combined</a:t>
                      </a:r>
                    </a:p>
                  </a:txBody>
                  <a:tcPr vert="vert270" anchor="ctr"/>
                </a:tc>
                <a:tc>
                  <a:txBody>
                    <a:bodyPr/>
                    <a:lstStyle/>
                    <a:p>
                      <a:r>
                        <a:rPr lang="en-GB" sz="1100" b="1" dirty="0"/>
                        <a:t>Human Physiology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The Nervous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Reflexes and Reactions</a:t>
                      </a:r>
                    </a:p>
                    <a:p>
                      <a:pPr marL="171450" indent="-171450">
                        <a:buFont typeface="Arial" panose="020B0604020202020204" pitchFamily="34" charset="0"/>
                        <a:buChar char="•"/>
                      </a:pPr>
                      <a:r>
                        <a:rPr lang="en-GB" sz="1100" b="0" dirty="0"/>
                        <a:t>Hormones</a:t>
                      </a:r>
                    </a:p>
                    <a:p>
                      <a:pPr marL="171450" indent="-171450">
                        <a:buFont typeface="Arial" panose="020B0604020202020204" pitchFamily="34" charset="0"/>
                        <a:buChar char="•"/>
                      </a:pPr>
                      <a:r>
                        <a:rPr lang="en-GB" sz="1100" b="0" dirty="0"/>
                        <a:t>Glucose Regulation and Diabetes</a:t>
                      </a:r>
                    </a:p>
                    <a:p>
                      <a:pPr marL="171450" indent="-171450">
                        <a:buFont typeface="Arial" panose="020B0604020202020204" pitchFamily="34" charset="0"/>
                        <a:buChar char="•"/>
                      </a:pPr>
                      <a:r>
                        <a:rPr lang="en-GB" sz="1100" b="0" dirty="0"/>
                        <a:t>Menstrual Cycle and fertility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Inheritance and Genetic Diseases.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Screening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1 Mock Exam</a:t>
                      </a:r>
                      <a:endParaRPr lang="en-GB" sz="11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a:t>Provides an estimated grade for students.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Evolution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Fossils and Extinction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Selective Breeding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Genetic Engineering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Classification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2 Mock Exam</a:t>
                      </a:r>
                      <a:endParaRPr lang="en-GB" sz="11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a:t>Combined with the December grade to provides an estimated grade for students.</a:t>
                      </a:r>
                    </a:p>
                  </a:txBody>
                  <a:tcPr/>
                </a:tc>
                <a:extLst>
                  <a:ext uri="{0D108BD9-81ED-4DB2-BD59-A6C34878D82A}">
                    <a16:rowId xmlns:a16="http://schemas.microsoft.com/office/drawing/2014/main" val="627657364"/>
                  </a:ext>
                </a:extLst>
              </a:tr>
              <a:tr h="1438244">
                <a:tc vMerge="1">
                  <a:txBody>
                    <a:bodyPr/>
                    <a:lstStyle/>
                    <a:p>
                      <a:endParaRPr lang="en-GB" dirty="0"/>
                    </a:p>
                  </a:txBody>
                  <a:tcPr/>
                </a:tc>
                <a:tc>
                  <a:txBody>
                    <a:bodyPr/>
                    <a:lstStyle/>
                    <a:p>
                      <a:r>
                        <a:rPr lang="en-GB" sz="1100" b="1" dirty="0"/>
                        <a:t>Triple</a:t>
                      </a:r>
                    </a:p>
                  </a:txBody>
                  <a:tcPr vert="vert270" anchor="ctr"/>
                </a:tc>
                <a:tc>
                  <a:txBody>
                    <a:bodyPr/>
                    <a:lstStyle/>
                    <a:p>
                      <a:r>
                        <a:rPr lang="en-GB" sz="1100" b="1" dirty="0"/>
                        <a:t>Human Physiology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The Nervous System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Reflexes and Reactions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The Eye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Homeostasis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Thermoregulation.</a:t>
                      </a:r>
                    </a:p>
                    <a:p>
                      <a:pPr marL="171450" indent="-171450">
                        <a:buFont typeface="Arial" panose="020B0604020202020204" pitchFamily="34" charset="0"/>
                        <a:buChar char="•"/>
                      </a:pPr>
                      <a:r>
                        <a:rPr lang="en-GB" sz="1100" b="0" dirty="0"/>
                        <a:t>Hormones</a:t>
                      </a:r>
                    </a:p>
                  </a:txBody>
                  <a:tcPr/>
                </a:tc>
                <a:tc>
                  <a:txBody>
                    <a:bodyPr/>
                    <a:lstStyle/>
                    <a:p>
                      <a:r>
                        <a:rPr lang="en-GB" sz="1100" b="1" dirty="0"/>
                        <a:t>Human Physiology</a:t>
                      </a:r>
                    </a:p>
                    <a:p>
                      <a:pPr marL="171450" indent="-171450">
                        <a:buFont typeface="Arial" panose="020B0604020202020204" pitchFamily="34" charset="0"/>
                        <a:buChar char="•"/>
                      </a:pPr>
                      <a:r>
                        <a:rPr lang="en-GB" sz="1100" b="0" dirty="0"/>
                        <a:t>Glucose Regulation and Diabetes</a:t>
                      </a:r>
                    </a:p>
                    <a:p>
                      <a:pPr marL="171450" indent="-171450">
                        <a:buFont typeface="Arial" panose="020B0604020202020204" pitchFamily="34" charset="0"/>
                        <a:buChar char="•"/>
                      </a:pPr>
                      <a:r>
                        <a:rPr lang="en-GB" sz="1100" b="0" dirty="0"/>
                        <a:t>Menstrual Cycle</a:t>
                      </a:r>
                    </a:p>
                    <a:p>
                      <a:pPr marL="171450" indent="-171450">
                        <a:buFont typeface="Arial" panose="020B0604020202020204" pitchFamily="34" charset="0"/>
                        <a:buChar char="•"/>
                      </a:pPr>
                      <a:r>
                        <a:rPr lang="en-GB" sz="1100" b="0" dirty="0"/>
                        <a:t>Fertility</a:t>
                      </a:r>
                    </a:p>
                    <a:p>
                      <a:r>
                        <a:rPr lang="en-GB" sz="1100" b="1" dirty="0"/>
                        <a:t>Botany</a:t>
                      </a:r>
                    </a:p>
                    <a:p>
                      <a:pPr marL="171450" indent="-171450">
                        <a:buFont typeface="Arial" panose="020B0604020202020204" pitchFamily="34" charset="0"/>
                        <a:buChar char="•"/>
                      </a:pPr>
                      <a:r>
                        <a:rPr lang="en-GB" sz="1100" b="0" dirty="0"/>
                        <a:t>Plant Hormones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1 Mock Exam</a:t>
                      </a:r>
                      <a:endParaRPr lang="en-GB" sz="11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Human Physiology</a:t>
                      </a:r>
                    </a:p>
                    <a:p>
                      <a:pPr marL="171450" indent="-171450">
                        <a:buFont typeface="Arial" panose="020B0604020202020204" pitchFamily="34" charset="0"/>
                        <a:buChar char="•"/>
                      </a:pPr>
                      <a:r>
                        <a:rPr lang="en-GB" sz="1100" b="0" dirty="0"/>
                        <a:t>The Kidney and Osmoregulation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Health and Disease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Kidney Disease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Inheritance, Genetic Diseases.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Screening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2 Mock Exam</a:t>
                      </a:r>
                      <a:endParaRPr lang="en-GB" sz="11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Genetics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Evolution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Speciation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Fossils and Extinction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Selective Breeding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Genetic Engineering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Cloning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Classification</a:t>
                      </a:r>
                    </a:p>
                  </a:txBody>
                  <a:tcPr/>
                </a:tc>
                <a:extLst>
                  <a:ext uri="{0D108BD9-81ED-4DB2-BD59-A6C34878D82A}">
                    <a16:rowId xmlns:a16="http://schemas.microsoft.com/office/drawing/2014/main" val="552443569"/>
                  </a:ext>
                </a:extLst>
              </a:tr>
              <a:tr h="1438244">
                <a:tc rowSpan="2">
                  <a:txBody>
                    <a:bodyPr/>
                    <a:lstStyle/>
                    <a:p>
                      <a:pPr algn="ctr"/>
                      <a:r>
                        <a:rPr lang="en-GB" sz="2800" dirty="0"/>
                        <a:t>Chemistry</a:t>
                      </a:r>
                    </a:p>
                  </a:txBody>
                  <a:tcPr vert="vert270" anchor="ctr"/>
                </a:tc>
                <a:tc>
                  <a:txBody>
                    <a:bodyPr/>
                    <a:lstStyle/>
                    <a:p>
                      <a:r>
                        <a:rPr lang="en-GB" sz="1100" b="1" dirty="0"/>
                        <a:t>Combined</a:t>
                      </a:r>
                    </a:p>
                  </a:txBody>
                  <a:tcPr vert="vert270" anchor="ctr"/>
                </a:tc>
                <a:tc>
                  <a:txBody>
                    <a:bodyPr/>
                    <a:lstStyle/>
                    <a:p>
                      <a:r>
                        <a:rPr lang="en-GB" sz="1100" b="1" dirty="0"/>
                        <a:t>Quantitative Analysis</a:t>
                      </a:r>
                    </a:p>
                    <a:p>
                      <a:pPr marL="171450" indent="-171450">
                        <a:buFont typeface="Arial" panose="020B0604020202020204" pitchFamily="34" charset="0"/>
                        <a:buChar char="•"/>
                      </a:pPr>
                      <a:r>
                        <a:rPr lang="en-GB" sz="1100" b="0" dirty="0"/>
                        <a:t>Moles</a:t>
                      </a:r>
                    </a:p>
                    <a:p>
                      <a:pPr marL="171450" indent="-171450">
                        <a:buFont typeface="Arial" panose="020B0604020202020204" pitchFamily="34" charset="0"/>
                        <a:buChar char="•"/>
                      </a:pPr>
                      <a:r>
                        <a:rPr lang="en-GB" sz="1100" b="0" dirty="0"/>
                        <a:t>Masses</a:t>
                      </a:r>
                    </a:p>
                    <a:p>
                      <a:pPr marL="171450" indent="-171450">
                        <a:buFont typeface="Arial" panose="020B0604020202020204" pitchFamily="34" charset="0"/>
                        <a:buChar char="•"/>
                      </a:pPr>
                      <a:r>
                        <a:rPr lang="en-GB" sz="1100" b="0" dirty="0"/>
                        <a:t>Balancing Equations with moles</a:t>
                      </a:r>
                    </a:p>
                    <a:p>
                      <a:pPr marL="171450" indent="-171450">
                        <a:buFont typeface="Arial" panose="020B0604020202020204" pitchFamily="34" charset="0"/>
                        <a:buChar char="•"/>
                      </a:pPr>
                      <a:r>
                        <a:rPr lang="en-GB" sz="1100" b="0" dirty="0"/>
                        <a:t>Calculating concentrations</a:t>
                      </a:r>
                    </a:p>
                    <a:p>
                      <a:r>
                        <a:rPr lang="en-GB" sz="1100" b="1" dirty="0"/>
                        <a:t>Chemical change</a:t>
                      </a:r>
                    </a:p>
                    <a:p>
                      <a:pPr marL="171450" indent="-171450">
                        <a:buFont typeface="Arial" panose="020B0604020202020204" pitchFamily="34" charset="0"/>
                        <a:buChar char="•"/>
                      </a:pPr>
                      <a:r>
                        <a:rPr lang="en-GB" sz="1100" b="0" dirty="0"/>
                        <a:t>Acids, Alkalis and Salts</a:t>
                      </a:r>
                    </a:p>
                    <a:p>
                      <a:pPr marL="171450" indent="-171450">
                        <a:buFont typeface="Arial" panose="020B0604020202020204" pitchFamily="34" charset="0"/>
                        <a:buChar char="•"/>
                      </a:pPr>
                      <a:r>
                        <a:rPr lang="en-GB" sz="1100" b="0" dirty="0"/>
                        <a:t>pH</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Chemical change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Strong and weak acids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Making salts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1 Mock Exam</a:t>
                      </a:r>
                      <a:endParaRPr lang="en-GB" sz="11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Rate and Extent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Reversible Reactions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Dynamic Equilibrium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Le Chatalier's Principle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Altering Conditions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2 Mock Exam</a:t>
                      </a:r>
                      <a:endParaRPr lang="en-GB" sz="11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dirty="0"/>
                        <a:t>Combined with the December grade to provides an estimated grade for students.</a:t>
                      </a:r>
                    </a:p>
                  </a:txBody>
                  <a:tcPr/>
                </a:tc>
                <a:extLst>
                  <a:ext uri="{0D108BD9-81ED-4DB2-BD59-A6C34878D82A}">
                    <a16:rowId xmlns:a16="http://schemas.microsoft.com/office/drawing/2014/main" val="2497711377"/>
                  </a:ext>
                </a:extLst>
              </a:tr>
              <a:tr h="1693128">
                <a:tc vMerge="1">
                  <a:txBody>
                    <a:bodyPr/>
                    <a:lstStyle/>
                    <a:p>
                      <a:endParaRPr lang="en-GB" dirty="0"/>
                    </a:p>
                  </a:txBody>
                  <a:tcPr/>
                </a:tc>
                <a:tc>
                  <a:txBody>
                    <a:bodyPr/>
                    <a:lstStyle/>
                    <a:p>
                      <a:r>
                        <a:rPr lang="en-GB" sz="1100" b="1" dirty="0"/>
                        <a:t>Triple</a:t>
                      </a:r>
                    </a:p>
                  </a:txBody>
                  <a:tcPr vert="vert270" anchor="ctr"/>
                </a:tc>
                <a:tc>
                  <a:txBody>
                    <a:bodyPr/>
                    <a:lstStyle/>
                    <a:p>
                      <a:r>
                        <a:rPr lang="en-GB" sz="1100" b="1" dirty="0"/>
                        <a:t>Quantitative Analysis</a:t>
                      </a:r>
                    </a:p>
                    <a:p>
                      <a:pPr marL="171450" indent="-171450">
                        <a:buFont typeface="Arial" panose="020B0604020202020204" pitchFamily="34" charset="0"/>
                        <a:buChar char="•"/>
                      </a:pPr>
                      <a:r>
                        <a:rPr lang="en-GB" sz="1100" b="0" dirty="0"/>
                        <a:t>Moles</a:t>
                      </a:r>
                    </a:p>
                    <a:p>
                      <a:pPr marL="171450" indent="-171450">
                        <a:buFont typeface="Arial" panose="020B0604020202020204" pitchFamily="34" charset="0"/>
                        <a:buChar char="•"/>
                      </a:pPr>
                      <a:r>
                        <a:rPr lang="en-GB" sz="1100" b="0" dirty="0"/>
                        <a:t>Masses and Reacting Masses</a:t>
                      </a:r>
                    </a:p>
                    <a:p>
                      <a:pPr marL="171450" indent="-171450">
                        <a:buFont typeface="Arial" panose="020B0604020202020204" pitchFamily="34" charset="0"/>
                        <a:buChar char="•"/>
                      </a:pPr>
                      <a:r>
                        <a:rPr lang="en-GB" sz="1100" b="0" dirty="0"/>
                        <a:t>Atom Economy </a:t>
                      </a:r>
                    </a:p>
                    <a:p>
                      <a:pPr marL="171450" indent="-171450">
                        <a:buFont typeface="Arial" panose="020B0604020202020204" pitchFamily="34" charset="0"/>
                        <a:buChar char="•"/>
                      </a:pPr>
                      <a:r>
                        <a:rPr lang="en-GB" sz="1100" b="0" dirty="0"/>
                        <a:t>Percentage Yield</a:t>
                      </a:r>
                    </a:p>
                    <a:p>
                      <a:r>
                        <a:rPr lang="en-GB" sz="1100" b="1" dirty="0"/>
                        <a:t>Chemical change</a:t>
                      </a:r>
                    </a:p>
                    <a:p>
                      <a:pPr marL="171450" indent="-171450">
                        <a:buFont typeface="Arial" panose="020B0604020202020204" pitchFamily="34" charset="0"/>
                        <a:buChar char="•"/>
                      </a:pPr>
                      <a:r>
                        <a:rPr lang="en-GB" sz="1100" b="0" dirty="0"/>
                        <a:t>Acids, Alkalis and Salts</a:t>
                      </a:r>
                    </a:p>
                    <a:p>
                      <a:pPr marL="171450" indent="-171450">
                        <a:buFont typeface="Arial" panose="020B0604020202020204" pitchFamily="34" charset="0"/>
                        <a:buChar char="•"/>
                      </a:pPr>
                      <a:r>
                        <a:rPr lang="en-GB" sz="1100" b="0" dirty="0"/>
                        <a:t>pH</a:t>
                      </a:r>
                    </a:p>
                    <a:p>
                      <a:pPr marL="171450" indent="-171450">
                        <a:buFont typeface="Arial" panose="020B0604020202020204" pitchFamily="34" charset="0"/>
                        <a:buChar char="•"/>
                      </a:pPr>
                      <a:r>
                        <a:rPr lang="en-GB" sz="1100" b="0" dirty="0"/>
                        <a:t>Strong and Weak Acids</a:t>
                      </a:r>
                    </a:p>
                  </a:txBody>
                  <a:tcPr/>
                </a:tc>
                <a:tc>
                  <a:txBody>
                    <a:bodyPr/>
                    <a:lstStyle/>
                    <a:p>
                      <a:r>
                        <a:rPr lang="en-GB" sz="1100" b="1" dirty="0"/>
                        <a:t>Chemical change</a:t>
                      </a:r>
                    </a:p>
                    <a:p>
                      <a:pPr marL="171450" indent="-171450">
                        <a:buFont typeface="Arial" panose="020B0604020202020204" pitchFamily="34" charset="0"/>
                        <a:buChar char="•"/>
                      </a:pPr>
                      <a:r>
                        <a:rPr lang="en-GB" sz="1100" b="0" dirty="0"/>
                        <a:t>Making Salts</a:t>
                      </a:r>
                    </a:p>
                    <a:p>
                      <a:endParaRPr lang="en-GB" sz="1100" b="0" dirty="0"/>
                    </a:p>
                    <a:p>
                      <a:r>
                        <a:rPr lang="en-GB" sz="1100" b="1" dirty="0"/>
                        <a:t>Quantitative Analysis</a:t>
                      </a:r>
                    </a:p>
                    <a:p>
                      <a:pPr marL="171450" indent="-171450">
                        <a:buFont typeface="Arial" panose="020B0604020202020204" pitchFamily="34" charset="0"/>
                        <a:buChar char="•"/>
                      </a:pPr>
                      <a:r>
                        <a:rPr lang="en-GB" sz="1100" b="0" dirty="0"/>
                        <a:t>Titrations</a:t>
                      </a:r>
                    </a:p>
                    <a:p>
                      <a:pPr marL="171450" indent="-171450">
                        <a:buFont typeface="Arial" panose="020B0604020202020204" pitchFamily="34" charset="0"/>
                        <a:buChar char="•"/>
                      </a:pPr>
                      <a:r>
                        <a:rPr lang="en-GB" sz="1100" b="0" dirty="0"/>
                        <a:t>Titrations Calculations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1 Mock Exam</a:t>
                      </a:r>
                      <a:endParaRPr lang="en-GB" sz="11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Rate and Extent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Reversible Reactions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Dynamic Equilibrium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Le Chatalier's Principle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Altering Conditions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The Haber Process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i="0" dirty="0"/>
                        <a:t>Chemical change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Reactions of Alkenes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Structure and Bonding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Alcohols and Esters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Natural Polymers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Condensation Polymers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dirty="0"/>
                        <a:t>Paper 2 Mock Exam</a:t>
                      </a:r>
                      <a:endParaRPr lang="en-GB" sz="1100" b="0" dirty="0"/>
                    </a:p>
                  </a:txBody>
                  <a:tcPr/>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204894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252613102"/>
              </p:ext>
            </p:extLst>
          </p:nvPr>
        </p:nvGraphicFramePr>
        <p:xfrm>
          <a:off x="0" y="666538"/>
          <a:ext cx="12176762" cy="6191462"/>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789905">
                  <a:extLst>
                    <a:ext uri="{9D8B030D-6E8A-4147-A177-3AD203B41FA5}">
                      <a16:colId xmlns:a16="http://schemas.microsoft.com/office/drawing/2014/main" val="2268397797"/>
                    </a:ext>
                  </a:extLst>
                </a:gridCol>
                <a:gridCol w="2789905">
                  <a:extLst>
                    <a:ext uri="{9D8B030D-6E8A-4147-A177-3AD203B41FA5}">
                      <a16:colId xmlns:a16="http://schemas.microsoft.com/office/drawing/2014/main" val="1411940593"/>
                    </a:ext>
                  </a:extLst>
                </a:gridCol>
                <a:gridCol w="2789905">
                  <a:extLst>
                    <a:ext uri="{9D8B030D-6E8A-4147-A177-3AD203B41FA5}">
                      <a16:colId xmlns:a16="http://schemas.microsoft.com/office/drawing/2014/main" val="415188477"/>
                    </a:ext>
                  </a:extLst>
                </a:gridCol>
                <a:gridCol w="2789905">
                  <a:extLst>
                    <a:ext uri="{9D8B030D-6E8A-4147-A177-3AD203B41FA5}">
                      <a16:colId xmlns:a16="http://schemas.microsoft.com/office/drawing/2014/main" val="2116589672"/>
                    </a:ext>
                  </a:extLst>
                </a:gridCol>
              </a:tblGrid>
              <a:tr h="534289">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extLst>
                  <a:ext uri="{0D108BD9-81ED-4DB2-BD59-A6C34878D82A}">
                    <a16:rowId xmlns:a16="http://schemas.microsoft.com/office/drawing/2014/main" val="1744465016"/>
                  </a:ext>
                </a:extLst>
              </a:tr>
              <a:tr h="1791438">
                <a:tc rowSpan="2">
                  <a:txBody>
                    <a:bodyPr/>
                    <a:lstStyle/>
                    <a:p>
                      <a:pPr algn="ctr"/>
                      <a:r>
                        <a:rPr lang="en-GB" sz="2800" dirty="0"/>
                        <a:t>Physics</a:t>
                      </a:r>
                    </a:p>
                  </a:txBody>
                  <a:tcPr vert="vert270" anchor="ctr"/>
                </a:tc>
                <a:tc>
                  <a:txBody>
                    <a:bodyPr/>
                    <a:lstStyle/>
                    <a:p>
                      <a:r>
                        <a:rPr lang="en-GB" sz="1200" b="1" dirty="0"/>
                        <a:t>Combined</a:t>
                      </a:r>
                    </a:p>
                  </a:txBody>
                  <a:tcPr vert="vert270" anchor="ctr"/>
                </a:tc>
                <a:tc>
                  <a:txBody>
                    <a:bodyPr/>
                    <a:lstStyle/>
                    <a:p>
                      <a:r>
                        <a:rPr lang="en-GB" sz="1200" b="1" dirty="0"/>
                        <a:t>Energy Calculations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Gravitational Potential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Kinetic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Elastic Potential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5 Mark Calculation Practice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Electromagnetism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Magnetic Fields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Magnetic Fields of Electrical Currents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Motor Effect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Energy Calculations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Specific Heat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Specific Latent Heat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Particle Model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Pressure in Gases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Forces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Equations of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Resultant Forces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Momentum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Conservation of Momentum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2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Combined with the December grade to provides an estimated grade for students.</a:t>
                      </a:r>
                    </a:p>
                  </a:txBody>
                  <a:tcPr/>
                </a:tc>
                <a:extLst>
                  <a:ext uri="{0D108BD9-81ED-4DB2-BD59-A6C34878D82A}">
                    <a16:rowId xmlns:a16="http://schemas.microsoft.com/office/drawing/2014/main" val="627657364"/>
                  </a:ext>
                </a:extLst>
              </a:tr>
              <a:tr h="1980011">
                <a:tc vMerge="1">
                  <a:txBody>
                    <a:bodyPr/>
                    <a:lstStyle/>
                    <a:p>
                      <a:endParaRPr lang="en-GB" dirty="0"/>
                    </a:p>
                  </a:txBody>
                  <a:tcPr/>
                </a:tc>
                <a:tc>
                  <a:txBody>
                    <a:bodyPr/>
                    <a:lstStyle/>
                    <a:p>
                      <a:r>
                        <a:rPr lang="en-GB" sz="1200" b="1" dirty="0"/>
                        <a:t>Triple</a:t>
                      </a:r>
                    </a:p>
                  </a:txBody>
                  <a:tcPr vert="vert270" anchor="ctr"/>
                </a:tc>
                <a:tc>
                  <a:txBody>
                    <a:bodyPr/>
                    <a:lstStyle/>
                    <a:p>
                      <a:r>
                        <a:rPr lang="en-GB" sz="1200" b="1" dirty="0"/>
                        <a:t>Energy Calculations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Gravitational Potential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Kinetic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Elastic Potential Energy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5 Mark Calculation Practice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Electromagnetism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Electric Motors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Loudspeakers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Electromagnetic Induction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The Generator Effect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Microphones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Transformers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1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Provides an estimated grade for students.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Forces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Equations of Motion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Resultant Forces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Moments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Leavers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Gears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Energy Calculations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Specific Heat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Specific Latent Heat Capacity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Insulators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Pressure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Gas Pressure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Pressure and Force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Atmospheric Pressure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Paper 2 Mock Exam</a:t>
                      </a:r>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t>Combined with the December grade to provides an estimated grade for students.</a:t>
                      </a:r>
                    </a:p>
                  </a:txBody>
                  <a:tcPr/>
                </a:tc>
                <a:extLst>
                  <a:ext uri="{0D108BD9-81ED-4DB2-BD59-A6C34878D82A}">
                    <a16:rowId xmlns:a16="http://schemas.microsoft.com/office/drawing/2014/main" val="552443569"/>
                  </a:ext>
                </a:extLst>
              </a:tr>
              <a:tr h="848576">
                <a:tc rowSpan="2">
                  <a:txBody>
                    <a:bodyPr/>
                    <a:lstStyle/>
                    <a:p>
                      <a:pPr algn="ctr"/>
                      <a:r>
                        <a:rPr lang="en-GB" sz="2800" dirty="0"/>
                        <a:t>Art</a:t>
                      </a:r>
                    </a:p>
                  </a:txBody>
                  <a:tcPr vert="vert270" anchor="ctr"/>
                </a:tc>
                <a:tc>
                  <a:txBody>
                    <a:bodyPr/>
                    <a:lstStyle/>
                    <a:p>
                      <a:r>
                        <a:rPr lang="en-GB" sz="1200" b="1" dirty="0"/>
                        <a:t>Main Topics</a:t>
                      </a:r>
                    </a:p>
                  </a:txBody>
                  <a:tcPr vert="vert270" anchor="ctr"/>
                </a:tc>
                <a:tc>
                  <a:txBody>
                    <a:bodyPr/>
                    <a:lstStyle/>
                    <a:p>
                      <a:r>
                        <a:rPr lang="en-GB" sz="1200" b="1" dirty="0"/>
                        <a:t>Identity</a:t>
                      </a:r>
                    </a:p>
                    <a:p>
                      <a:endParaRPr lang="en-GB" sz="1200" b="1" dirty="0"/>
                    </a:p>
                    <a:p>
                      <a:r>
                        <a:rPr lang="en-GB" sz="1200" b="0" dirty="0"/>
                        <a:t>Create Final Outcome(s)</a:t>
                      </a:r>
                    </a:p>
                    <a:p>
                      <a:endParaRPr lang="en-GB" sz="1200" b="1" dirty="0"/>
                    </a:p>
                  </a:txBody>
                  <a:tcPr/>
                </a:tc>
                <a:tc>
                  <a:txBody>
                    <a:bodyPr/>
                    <a:lstStyle/>
                    <a:p>
                      <a:r>
                        <a:rPr lang="en-GB" sz="1200" b="1" dirty="0"/>
                        <a:t>Identity</a:t>
                      </a:r>
                    </a:p>
                    <a:p>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Create Final Outcome(s)</a:t>
                      </a:r>
                    </a:p>
                  </a:txBody>
                  <a:tcPr/>
                </a:tc>
                <a:tc>
                  <a:txBody>
                    <a:bodyPr/>
                    <a:lstStyle/>
                    <a:p>
                      <a:r>
                        <a:rPr lang="en-GB" sz="1200" b="1" dirty="0"/>
                        <a:t>Examination Unit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Examination Unit</a:t>
                      </a:r>
                    </a:p>
                  </a:txBody>
                  <a:tcPr/>
                </a:tc>
                <a:extLst>
                  <a:ext uri="{0D108BD9-81ED-4DB2-BD59-A6C34878D82A}">
                    <a16:rowId xmlns:a16="http://schemas.microsoft.com/office/drawing/2014/main" val="2497711377"/>
                  </a:ext>
                </a:extLst>
              </a:tr>
              <a:tr h="1037148">
                <a:tc vMerge="1">
                  <a:txBody>
                    <a:bodyPr/>
                    <a:lstStyle/>
                    <a:p>
                      <a:endParaRPr lang="en-GB" dirty="0"/>
                    </a:p>
                  </a:txBody>
                  <a:tcPr/>
                </a:tc>
                <a:tc>
                  <a:txBody>
                    <a:bodyPr/>
                    <a:lstStyle/>
                    <a:p>
                      <a:r>
                        <a:rPr lang="en-GB" sz="1200" b="1" dirty="0"/>
                        <a:t>Additional information</a:t>
                      </a:r>
                    </a:p>
                  </a:txBody>
                  <a:tcPr vert="vert270" anchor="ctr"/>
                </a:tc>
                <a:tc>
                  <a:txBody>
                    <a:bodyPr/>
                    <a:lstStyle/>
                    <a:p>
                      <a:r>
                        <a:rPr lang="en-GB" sz="1200" b="0" dirty="0"/>
                        <a:t>Resolve the Identity unit with the creation of a final outcome(s). </a:t>
                      </a:r>
                    </a:p>
                    <a:p>
                      <a:endParaRPr lang="en-GB" sz="1200" b="1" dirty="0"/>
                    </a:p>
                    <a:p>
                      <a:endParaRPr lang="en-GB" sz="1200" b="1" dirty="0"/>
                    </a:p>
                    <a:p>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Resolve the Identity unit with the creation of a final outcome(s). </a:t>
                      </a:r>
                    </a:p>
                  </a:txBody>
                  <a:tcPr/>
                </a:tc>
                <a:tc>
                  <a:txBody>
                    <a:bodyPr/>
                    <a:lstStyle/>
                    <a:p>
                      <a:r>
                        <a:rPr lang="en-GB" sz="1200" b="0" dirty="0"/>
                        <a:t>The process from the Identity unit is repeated in a condensed format to answer the students chosen examination question.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The process from the Identity unit is repeated in a condensed format to answer the students chosen examination question.</a:t>
                      </a:r>
                    </a:p>
                  </a:txBody>
                  <a:tcPr/>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1804610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487755547"/>
              </p:ext>
            </p:extLst>
          </p:nvPr>
        </p:nvGraphicFramePr>
        <p:xfrm>
          <a:off x="0" y="666536"/>
          <a:ext cx="12192002"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793715">
                  <a:extLst>
                    <a:ext uri="{9D8B030D-6E8A-4147-A177-3AD203B41FA5}">
                      <a16:colId xmlns:a16="http://schemas.microsoft.com/office/drawing/2014/main" val="2268397797"/>
                    </a:ext>
                  </a:extLst>
                </a:gridCol>
                <a:gridCol w="2793715">
                  <a:extLst>
                    <a:ext uri="{9D8B030D-6E8A-4147-A177-3AD203B41FA5}">
                      <a16:colId xmlns:a16="http://schemas.microsoft.com/office/drawing/2014/main" val="1411940593"/>
                    </a:ext>
                  </a:extLst>
                </a:gridCol>
                <a:gridCol w="2793715">
                  <a:extLst>
                    <a:ext uri="{9D8B030D-6E8A-4147-A177-3AD203B41FA5}">
                      <a16:colId xmlns:a16="http://schemas.microsoft.com/office/drawing/2014/main" val="415188477"/>
                    </a:ext>
                  </a:extLst>
                </a:gridCol>
                <a:gridCol w="2793715">
                  <a:extLst>
                    <a:ext uri="{9D8B030D-6E8A-4147-A177-3AD203B41FA5}">
                      <a16:colId xmlns:a16="http://schemas.microsoft.com/office/drawing/2014/main" val="2116589672"/>
                    </a:ext>
                  </a:extLst>
                </a:gridCol>
              </a:tblGrid>
              <a:tr h="761942">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extLst>
                  <a:ext uri="{0D108BD9-81ED-4DB2-BD59-A6C34878D82A}">
                    <a16:rowId xmlns:a16="http://schemas.microsoft.com/office/drawing/2014/main" val="1744465016"/>
                  </a:ext>
                </a:extLst>
              </a:tr>
              <a:tr h="2808771">
                <a:tc>
                  <a:txBody>
                    <a:bodyPr/>
                    <a:lstStyle/>
                    <a:p>
                      <a:pPr algn="ctr"/>
                      <a:r>
                        <a:rPr lang="en-GB" sz="2800" dirty="0"/>
                        <a:t>Business Studies</a:t>
                      </a:r>
                    </a:p>
                  </a:txBody>
                  <a:tcPr vert="vert270" anchor="ctr"/>
                </a:tc>
                <a:tc>
                  <a:txBody>
                    <a:bodyPr/>
                    <a:lstStyle/>
                    <a:p>
                      <a:r>
                        <a:rPr lang="en-GB" sz="1200" b="1" dirty="0"/>
                        <a:t>Main Topics</a:t>
                      </a:r>
                    </a:p>
                  </a:txBody>
                  <a:tcPr vert="vert270" anchor="ctr"/>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 Methods to grow</a:t>
                      </a:r>
                    </a:p>
                    <a:p>
                      <a:pPr marL="0" marR="0" fontAlgn="t">
                        <a:spcBef>
                          <a:spcPts val="0"/>
                        </a:spcBef>
                        <a:spcAft>
                          <a:spcPts val="0"/>
                        </a:spcAft>
                      </a:pPr>
                      <a:r>
                        <a:rPr lang="en-GB" sz="1200" dirty="0">
                          <a:solidFill>
                            <a:srgbClr val="000000"/>
                          </a:solidFill>
                          <a:effectLst/>
                          <a:latin typeface="Calibri" panose="020F0502020204030204" pitchFamily="34" charset="0"/>
                        </a:rPr>
                        <a:t>2. Ownership</a:t>
                      </a:r>
                    </a:p>
                    <a:p>
                      <a:pPr marL="0" marR="0" fontAlgn="t">
                        <a:spcBef>
                          <a:spcPts val="0"/>
                        </a:spcBef>
                        <a:spcAft>
                          <a:spcPts val="0"/>
                        </a:spcAft>
                      </a:pPr>
                      <a:r>
                        <a:rPr lang="en-GB" sz="1200" dirty="0">
                          <a:solidFill>
                            <a:srgbClr val="000000"/>
                          </a:solidFill>
                          <a:effectLst/>
                          <a:latin typeface="Calibri" panose="020F0502020204030204" pitchFamily="34" charset="0"/>
                        </a:rPr>
                        <a:t>3. New Aims and Objectives</a:t>
                      </a:r>
                    </a:p>
                    <a:p>
                      <a:pPr marL="0" marR="0" fontAlgn="t">
                        <a:spcBef>
                          <a:spcPts val="0"/>
                        </a:spcBef>
                        <a:spcAft>
                          <a:spcPts val="0"/>
                        </a:spcAft>
                      </a:pPr>
                      <a:r>
                        <a:rPr lang="en-GB" sz="1200" dirty="0">
                          <a:solidFill>
                            <a:srgbClr val="000000"/>
                          </a:solidFill>
                          <a:effectLst/>
                          <a:latin typeface="Calibri" panose="020F0502020204030204" pitchFamily="34" charset="0"/>
                        </a:rPr>
                        <a:t>4. Product</a:t>
                      </a:r>
                    </a:p>
                    <a:p>
                      <a:pPr marL="0" marR="0" fontAlgn="t">
                        <a:spcBef>
                          <a:spcPts val="0"/>
                        </a:spcBef>
                        <a:spcAft>
                          <a:spcPts val="0"/>
                        </a:spcAft>
                      </a:pPr>
                      <a:r>
                        <a:rPr lang="en-GB" sz="1200" dirty="0">
                          <a:solidFill>
                            <a:srgbClr val="000000"/>
                          </a:solidFill>
                          <a:effectLst/>
                          <a:latin typeface="Calibri" panose="020F0502020204030204" pitchFamily="34" charset="0"/>
                        </a:rPr>
                        <a:t>5. Price</a:t>
                      </a:r>
                    </a:p>
                    <a:p>
                      <a:pPr marL="0" marR="0" fontAlgn="t">
                        <a:spcBef>
                          <a:spcPts val="0"/>
                        </a:spcBef>
                        <a:spcAft>
                          <a:spcPts val="0"/>
                        </a:spcAft>
                      </a:pPr>
                      <a:r>
                        <a:rPr lang="en-GB" sz="1200" dirty="0">
                          <a:solidFill>
                            <a:srgbClr val="000000"/>
                          </a:solidFill>
                          <a:effectLst/>
                          <a:latin typeface="Calibri" panose="020F0502020204030204" pitchFamily="34" charset="0"/>
                        </a:rPr>
                        <a:t>6. Promotion</a:t>
                      </a:r>
                    </a:p>
                    <a:p>
                      <a:pPr marL="0" marR="0" fontAlgn="t">
                        <a:spcBef>
                          <a:spcPts val="0"/>
                        </a:spcBef>
                        <a:spcAft>
                          <a:spcPts val="0"/>
                        </a:spcAft>
                      </a:pPr>
                      <a:r>
                        <a:rPr lang="en-GB" sz="1200" dirty="0">
                          <a:solidFill>
                            <a:srgbClr val="000000"/>
                          </a:solidFill>
                          <a:effectLst/>
                          <a:latin typeface="Calibri" panose="020F0502020204030204" pitchFamily="34" charset="0"/>
                        </a:rPr>
                        <a:t>7. Place</a:t>
                      </a:r>
                    </a:p>
                    <a:p>
                      <a:pPr marL="0" marR="0" fontAlgn="t">
                        <a:spcBef>
                          <a:spcPts val="0"/>
                        </a:spcBef>
                        <a:spcAft>
                          <a:spcPts val="0"/>
                        </a:spcAft>
                      </a:pPr>
                      <a:r>
                        <a:rPr lang="en-GB" sz="1200" dirty="0">
                          <a:solidFill>
                            <a:srgbClr val="000000"/>
                          </a:solidFill>
                          <a:effectLst/>
                          <a:latin typeface="Calibri" panose="020F0502020204030204" pitchFamily="34" charset="0"/>
                        </a:rPr>
                        <a:t>8 Marketing Mix</a:t>
                      </a:r>
                    </a:p>
                    <a:p>
                      <a:pPr marL="0" marR="0" fontAlgn="t">
                        <a:spcBef>
                          <a:spcPts val="0"/>
                        </a:spcBef>
                        <a:spcAft>
                          <a:spcPts val="0"/>
                        </a:spcAft>
                      </a:pPr>
                      <a:r>
                        <a:rPr lang="en-GB" sz="1200" dirty="0">
                          <a:solidFill>
                            <a:srgbClr val="000000"/>
                          </a:solidFill>
                          <a:effectLst/>
                          <a:latin typeface="Calibri" panose="020F0502020204030204" pitchFamily="34" charset="0"/>
                        </a:rPr>
                        <a:t>9. Customer Services</a:t>
                      </a:r>
                    </a:p>
                    <a:p>
                      <a:pPr marL="0" marR="0" fontAlgn="t">
                        <a:spcBef>
                          <a:spcPts val="0"/>
                        </a:spcBef>
                        <a:spcAft>
                          <a:spcPts val="0"/>
                        </a:spcAft>
                      </a:pPr>
                      <a:r>
                        <a:rPr lang="en-GB" sz="1200" dirty="0">
                          <a:solidFill>
                            <a:srgbClr val="000000"/>
                          </a:solidFill>
                          <a:effectLst/>
                          <a:latin typeface="Calibri" panose="020F0502020204030204" pitchFamily="34" charset="0"/>
                        </a:rPr>
                        <a:t>10. Finance to Grow</a:t>
                      </a:r>
                    </a:p>
                  </a:txBody>
                  <a:tcPr/>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11. Ratios</a:t>
                      </a:r>
                    </a:p>
                    <a:p>
                      <a:pPr marL="0" marR="0" fontAlgn="t">
                        <a:spcBef>
                          <a:spcPts val="0"/>
                        </a:spcBef>
                        <a:spcAft>
                          <a:spcPts val="0"/>
                        </a:spcAft>
                      </a:pPr>
                      <a:r>
                        <a:rPr lang="en-GB" sz="1200" dirty="0">
                          <a:solidFill>
                            <a:srgbClr val="000000"/>
                          </a:solidFill>
                          <a:effectLst/>
                          <a:latin typeface="Calibri" panose="020F0502020204030204" pitchFamily="34" charset="0"/>
                        </a:rPr>
                        <a:t>12. Use of data to analyse performance</a:t>
                      </a:r>
                    </a:p>
                    <a:p>
                      <a:pPr marL="0" marR="0" fontAlgn="t">
                        <a:spcBef>
                          <a:spcPts val="0"/>
                        </a:spcBef>
                        <a:spcAft>
                          <a:spcPts val="0"/>
                        </a:spcAft>
                      </a:pPr>
                      <a:r>
                        <a:rPr lang="en-GB" sz="1200" dirty="0">
                          <a:solidFill>
                            <a:srgbClr val="000000"/>
                          </a:solidFill>
                          <a:effectLst/>
                          <a:latin typeface="Calibri" panose="020F0502020204030204" pitchFamily="34" charset="0"/>
                        </a:rPr>
                        <a:t>13. Production Methods</a:t>
                      </a:r>
                    </a:p>
                    <a:p>
                      <a:pPr marL="0" marR="0" fontAlgn="t">
                        <a:spcBef>
                          <a:spcPts val="0"/>
                        </a:spcBef>
                        <a:spcAft>
                          <a:spcPts val="0"/>
                        </a:spcAft>
                      </a:pPr>
                      <a:r>
                        <a:rPr lang="en-GB" sz="1200" dirty="0">
                          <a:solidFill>
                            <a:srgbClr val="000000"/>
                          </a:solidFill>
                          <a:effectLst/>
                          <a:latin typeface="Calibri" panose="020F0502020204030204" pitchFamily="34" charset="0"/>
                        </a:rPr>
                        <a:t>14. Impact of Tech</a:t>
                      </a:r>
                    </a:p>
                    <a:p>
                      <a:pPr marL="0" marR="0" fontAlgn="t">
                        <a:spcBef>
                          <a:spcPts val="0"/>
                        </a:spcBef>
                        <a:spcAft>
                          <a:spcPts val="0"/>
                        </a:spcAft>
                      </a:pPr>
                      <a:r>
                        <a:rPr lang="en-GB" sz="1200" dirty="0">
                          <a:solidFill>
                            <a:srgbClr val="000000"/>
                          </a:solidFill>
                          <a:effectLst/>
                          <a:latin typeface="Calibri" panose="020F0502020204030204" pitchFamily="34" charset="0"/>
                        </a:rPr>
                        <a:t>15. Stock</a:t>
                      </a:r>
                    </a:p>
                    <a:p>
                      <a:pPr marL="0" marR="0" fontAlgn="t">
                        <a:spcBef>
                          <a:spcPts val="0"/>
                        </a:spcBef>
                        <a:spcAft>
                          <a:spcPts val="0"/>
                        </a:spcAft>
                      </a:pPr>
                      <a:r>
                        <a:rPr lang="en-GB" sz="1200" dirty="0">
                          <a:solidFill>
                            <a:srgbClr val="000000"/>
                          </a:solidFill>
                          <a:effectLst/>
                          <a:latin typeface="Calibri" panose="020F0502020204030204" pitchFamily="34" charset="0"/>
                        </a:rPr>
                        <a:t>16. Supplier</a:t>
                      </a:r>
                    </a:p>
                    <a:p>
                      <a:pPr marL="0" marR="0" fontAlgn="t">
                        <a:spcBef>
                          <a:spcPts val="0"/>
                        </a:spcBef>
                        <a:spcAft>
                          <a:spcPts val="0"/>
                        </a:spcAft>
                      </a:pPr>
                      <a:r>
                        <a:rPr lang="en-GB" sz="1200" dirty="0">
                          <a:solidFill>
                            <a:srgbClr val="000000"/>
                          </a:solidFill>
                          <a:effectLst/>
                          <a:latin typeface="Calibri" panose="020F0502020204030204" pitchFamily="34" charset="0"/>
                        </a:rPr>
                        <a:t>17. Quality</a:t>
                      </a:r>
                    </a:p>
                    <a:p>
                      <a:pPr marL="0" marR="0" fontAlgn="t">
                        <a:spcBef>
                          <a:spcPts val="0"/>
                        </a:spcBef>
                        <a:spcAft>
                          <a:spcPts val="0"/>
                        </a:spcAft>
                      </a:pPr>
                      <a:r>
                        <a:rPr lang="en-GB" sz="1200" dirty="0">
                          <a:solidFill>
                            <a:srgbClr val="000000"/>
                          </a:solidFill>
                          <a:effectLst/>
                          <a:latin typeface="Calibri" panose="020F0502020204030204" pitchFamily="34" charset="0"/>
                        </a:rPr>
                        <a:t>18. Competitiveness</a:t>
                      </a:r>
                    </a:p>
                    <a:p>
                      <a:endParaRPr lang="en-GB" sz="1200" b="1" dirty="0"/>
                    </a:p>
                  </a:txBody>
                  <a:tcPr/>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19. Organisational Structure</a:t>
                      </a:r>
                    </a:p>
                    <a:p>
                      <a:pPr marL="0" marR="0" fontAlgn="t">
                        <a:spcBef>
                          <a:spcPts val="0"/>
                        </a:spcBef>
                        <a:spcAft>
                          <a:spcPts val="0"/>
                        </a:spcAft>
                      </a:pPr>
                      <a:r>
                        <a:rPr lang="en-GB" sz="1200" dirty="0">
                          <a:solidFill>
                            <a:srgbClr val="000000"/>
                          </a:solidFill>
                          <a:effectLst/>
                          <a:latin typeface="Calibri" panose="020F0502020204030204" pitchFamily="34" charset="0"/>
                        </a:rPr>
                        <a:t>20. Communication</a:t>
                      </a:r>
                    </a:p>
                    <a:p>
                      <a:pPr marL="0" marR="0" fontAlgn="t">
                        <a:spcBef>
                          <a:spcPts val="0"/>
                        </a:spcBef>
                        <a:spcAft>
                          <a:spcPts val="0"/>
                        </a:spcAft>
                      </a:pPr>
                      <a:r>
                        <a:rPr lang="en-GB" sz="1200" dirty="0">
                          <a:solidFill>
                            <a:srgbClr val="000000"/>
                          </a:solidFill>
                          <a:effectLst/>
                          <a:latin typeface="Calibri" panose="020F0502020204030204" pitchFamily="34" charset="0"/>
                        </a:rPr>
                        <a:t>21. Ways of Working</a:t>
                      </a:r>
                    </a:p>
                    <a:p>
                      <a:pPr marL="0" marR="0" fontAlgn="t">
                        <a:spcBef>
                          <a:spcPts val="0"/>
                        </a:spcBef>
                        <a:spcAft>
                          <a:spcPts val="0"/>
                        </a:spcAft>
                      </a:pPr>
                      <a:r>
                        <a:rPr lang="en-GB" sz="1200" dirty="0">
                          <a:solidFill>
                            <a:srgbClr val="000000"/>
                          </a:solidFill>
                          <a:effectLst/>
                          <a:latin typeface="Calibri" panose="020F0502020204030204" pitchFamily="34" charset="0"/>
                        </a:rPr>
                        <a:t>22. Recruitment</a:t>
                      </a:r>
                    </a:p>
                    <a:p>
                      <a:endParaRPr lang="en-GB" sz="1200" b="1" dirty="0"/>
                    </a:p>
                  </a:txBody>
                  <a:tcPr/>
                </a:tc>
                <a:tc>
                  <a:txBody>
                    <a:bodyPr/>
                    <a:lstStyle/>
                    <a:p>
                      <a:pPr marL="0" marR="0" fontAlgn="t">
                        <a:spcBef>
                          <a:spcPts val="0"/>
                        </a:spcBef>
                        <a:spcAft>
                          <a:spcPts val="0"/>
                        </a:spcAft>
                      </a:pPr>
                      <a:r>
                        <a:rPr lang="en-GB" sz="1200" dirty="0">
                          <a:solidFill>
                            <a:srgbClr val="000000"/>
                          </a:solidFill>
                          <a:effectLst/>
                          <a:latin typeface="Calibri" panose="020F0502020204030204" pitchFamily="34" charset="0"/>
                        </a:rPr>
                        <a:t>23. Training and Development</a:t>
                      </a:r>
                    </a:p>
                    <a:p>
                      <a:pPr marL="0" marR="0" fontAlgn="t">
                        <a:spcBef>
                          <a:spcPts val="0"/>
                        </a:spcBef>
                        <a:spcAft>
                          <a:spcPts val="0"/>
                        </a:spcAft>
                      </a:pPr>
                      <a:r>
                        <a:rPr lang="en-GB" sz="1200" dirty="0">
                          <a:solidFill>
                            <a:srgbClr val="000000"/>
                          </a:solidFill>
                          <a:effectLst/>
                          <a:latin typeface="Calibri" panose="020F0502020204030204" pitchFamily="34" charset="0"/>
                        </a:rPr>
                        <a:t>24. Motivation</a:t>
                      </a:r>
                    </a:p>
                    <a:p>
                      <a:pPr marL="0" marR="0" fontAlgn="t">
                        <a:spcBef>
                          <a:spcPts val="0"/>
                        </a:spcBef>
                        <a:spcAft>
                          <a:spcPts val="0"/>
                        </a:spcAft>
                      </a:pPr>
                      <a:r>
                        <a:rPr lang="en-GB" sz="1200" dirty="0">
                          <a:solidFill>
                            <a:srgbClr val="000000"/>
                          </a:solidFill>
                          <a:effectLst/>
                          <a:latin typeface="Calibri" panose="020F0502020204030204" pitchFamily="34" charset="0"/>
                        </a:rPr>
                        <a:t>25. Ethics</a:t>
                      </a:r>
                    </a:p>
                    <a:p>
                      <a:pPr marL="0" marR="0" fontAlgn="t">
                        <a:spcBef>
                          <a:spcPts val="0"/>
                        </a:spcBef>
                        <a:spcAft>
                          <a:spcPts val="0"/>
                        </a:spcAft>
                      </a:pPr>
                      <a:r>
                        <a:rPr lang="en-GB" sz="1200" dirty="0">
                          <a:solidFill>
                            <a:srgbClr val="000000"/>
                          </a:solidFill>
                          <a:effectLst/>
                          <a:latin typeface="Calibri" panose="020F0502020204030204" pitchFamily="34" charset="0"/>
                        </a:rPr>
                        <a:t>26. Globalisation</a:t>
                      </a:r>
                    </a:p>
                    <a:p>
                      <a:endParaRPr lang="en-GB" sz="1200" b="0" i="0" kern="1200" dirty="0">
                        <a:solidFill>
                          <a:schemeClr val="tx1"/>
                        </a:solidFill>
                        <a:effectLst/>
                        <a:latin typeface="+mn-lt"/>
                        <a:ea typeface="+mn-ea"/>
                        <a:cs typeface="+mn-cs"/>
                      </a:endParaRPr>
                    </a:p>
                  </a:txBody>
                  <a:tcPr/>
                </a:tc>
                <a:extLst>
                  <a:ext uri="{0D108BD9-81ED-4DB2-BD59-A6C34878D82A}">
                    <a16:rowId xmlns:a16="http://schemas.microsoft.com/office/drawing/2014/main" val="627657364"/>
                  </a:ext>
                </a:extLst>
              </a:tr>
              <a:tr h="2620751">
                <a:tc>
                  <a:txBody>
                    <a:bodyPr/>
                    <a:lstStyle/>
                    <a:p>
                      <a:pPr algn="ctr"/>
                      <a:r>
                        <a:rPr lang="en-GB" sz="2400" dirty="0"/>
                        <a:t>Computer Science</a:t>
                      </a:r>
                    </a:p>
                  </a:txBody>
                  <a:tcPr vert="vert270" anchor="ctr"/>
                </a:tc>
                <a:tc>
                  <a:txBody>
                    <a:bodyPr/>
                    <a:lstStyle/>
                    <a:p>
                      <a:r>
                        <a:rPr lang="en-GB" sz="1200" b="1" dirty="0"/>
                        <a:t>Paper 2</a:t>
                      </a:r>
                    </a:p>
                  </a:txBody>
                  <a:tcPr vert="vert270" anchor="ctr"/>
                </a:tc>
                <a:tc>
                  <a:txBody>
                    <a:bodyPr/>
                    <a:lstStyle/>
                    <a:p>
                      <a:pPr algn="l">
                        <a:lnSpc>
                          <a:spcPct val="107000"/>
                        </a:lnSpc>
                        <a:spcAft>
                          <a:spcPts val="800"/>
                        </a:spcAf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2.2 Programming Fundamentals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2.2.2 Data types </a:t>
                      </a:r>
                    </a:p>
                    <a:p>
                      <a:pPr algn="l">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2.2.3 Additional Programming Techniques </a:t>
                      </a:r>
                    </a:p>
                    <a:p>
                      <a:pPr algn="l">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indent="0" algn="l">
                        <a:lnSpc>
                          <a:spcPct val="107000"/>
                        </a:lnSpc>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2.3 Producing Robust Programs</a:t>
                      </a:r>
                    </a:p>
                    <a:p>
                      <a:pPr marL="0" indent="0" algn="l">
                        <a:lnSpc>
                          <a:spcPct val="107000"/>
                        </a:lnSpc>
                      </a:pPr>
                      <a:endParaRPr lang="en-GB" sz="1200" b="1"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07000"/>
                        </a:lnSpc>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2.3.1 Defensive Design </a:t>
                      </a:r>
                    </a:p>
                    <a:p>
                      <a:pPr marL="457200" algn="l">
                        <a:lnSpc>
                          <a:spcPct val="107000"/>
                        </a:lnSpc>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indent="0" algn="l">
                        <a:lnSpc>
                          <a:spcPct val="107000"/>
                        </a:lnSpc>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2.3 Producing Robust Programs  </a:t>
                      </a:r>
                    </a:p>
                    <a:p>
                      <a:pPr marL="0" indent="0" algn="l">
                        <a:lnSpc>
                          <a:spcPct val="107000"/>
                        </a:lnSpc>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2.3.2 Testing  </a:t>
                      </a:r>
                      <a:endParaRPr lang="en-GB" sz="1200" b="0" i="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07000"/>
                        </a:lnSpc>
                      </a:pPr>
                      <a:endParaRPr lang="en-GB" sz="1200" b="0" i="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07000"/>
                        </a:lnSpc>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2.4 Boolean Logic </a:t>
                      </a:r>
                    </a:p>
                    <a:p>
                      <a:pPr marL="0" indent="0" algn="l">
                        <a:lnSpc>
                          <a:spcPct val="107000"/>
                        </a:lnSpc>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2.4.1 Boolean Logic </a:t>
                      </a:r>
                    </a:p>
                  </a:txBody>
                  <a:tcPr marL="68580" marR="68580" marT="0" marB="0"/>
                </a:tc>
                <a:tc>
                  <a:txBody>
                    <a:bodyPr/>
                    <a:lstStyle/>
                    <a:p>
                      <a:pPr algn="l">
                        <a:lnSpc>
                          <a:spcPct val="107000"/>
                        </a:lnSpc>
                        <a:spcAft>
                          <a:spcPts val="800"/>
                        </a:spcAft>
                      </a:pPr>
                      <a:r>
                        <a:rPr lang="en-GB" sz="1200" b="1" i="1" kern="100" dirty="0">
                          <a:effectLst/>
                          <a:latin typeface="Calibri" panose="020F0502020204030204" pitchFamily="34" charset="0"/>
                          <a:ea typeface="Calibri" panose="020F0502020204030204" pitchFamily="34" charset="0"/>
                          <a:cs typeface="Times New Roman" panose="02020603050405020304" pitchFamily="18" charset="0"/>
                        </a:rPr>
                        <a:t>2.5 Programming Languages and Integrated Development Environments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2.5.1 Languages </a:t>
                      </a:r>
                    </a:p>
                    <a:p>
                      <a:pPr algn="l">
                        <a:lnSpc>
                          <a:spcPct val="107000"/>
                        </a:lnSpc>
                        <a:spcAft>
                          <a:spcPts val="80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2.5.2 The Integrated Development Environment </a:t>
                      </a:r>
                    </a:p>
                  </a:txBody>
                  <a:tcPr marL="68580" marR="68580" marT="0" marB="0"/>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163521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18203719"/>
              </p:ext>
            </p:extLst>
          </p:nvPr>
        </p:nvGraphicFramePr>
        <p:xfrm>
          <a:off x="0" y="666539"/>
          <a:ext cx="12191542" cy="6197387"/>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793600">
                  <a:extLst>
                    <a:ext uri="{9D8B030D-6E8A-4147-A177-3AD203B41FA5}">
                      <a16:colId xmlns:a16="http://schemas.microsoft.com/office/drawing/2014/main" val="2268397797"/>
                    </a:ext>
                  </a:extLst>
                </a:gridCol>
                <a:gridCol w="2793600">
                  <a:extLst>
                    <a:ext uri="{9D8B030D-6E8A-4147-A177-3AD203B41FA5}">
                      <a16:colId xmlns:a16="http://schemas.microsoft.com/office/drawing/2014/main" val="1411940593"/>
                    </a:ext>
                  </a:extLst>
                </a:gridCol>
                <a:gridCol w="2793600">
                  <a:extLst>
                    <a:ext uri="{9D8B030D-6E8A-4147-A177-3AD203B41FA5}">
                      <a16:colId xmlns:a16="http://schemas.microsoft.com/office/drawing/2014/main" val="415188477"/>
                    </a:ext>
                  </a:extLst>
                </a:gridCol>
                <a:gridCol w="1396800">
                  <a:extLst>
                    <a:ext uri="{9D8B030D-6E8A-4147-A177-3AD203B41FA5}">
                      <a16:colId xmlns:a16="http://schemas.microsoft.com/office/drawing/2014/main" val="2116589672"/>
                    </a:ext>
                  </a:extLst>
                </a:gridCol>
                <a:gridCol w="1396800">
                  <a:extLst>
                    <a:ext uri="{9D8B030D-6E8A-4147-A177-3AD203B41FA5}">
                      <a16:colId xmlns:a16="http://schemas.microsoft.com/office/drawing/2014/main" val="2398762721"/>
                    </a:ext>
                  </a:extLst>
                </a:gridCol>
              </a:tblGrid>
              <a:tr h="516741">
                <a:tc gridSpan="2">
                  <a:txBody>
                    <a:bodyPr/>
                    <a:lstStyle/>
                    <a:p>
                      <a:pPr algn="ctr"/>
                      <a:r>
                        <a:rPr lang="en-GB" sz="1400" b="1" dirty="0">
                          <a:solidFill>
                            <a:schemeClr val="tx1"/>
                          </a:solidFill>
                        </a:rPr>
                        <a:t>Subject</a:t>
                      </a:r>
                    </a:p>
                  </a:txBody>
                  <a:tcPr/>
                </a:tc>
                <a:tc hMerge="1">
                  <a:txBody>
                    <a:bodyPr/>
                    <a:lstStyle/>
                    <a:p>
                      <a:endParaRPr lang="en-GB" b="1" dirty="0"/>
                    </a:p>
                  </a:txBody>
                  <a:tcPr/>
                </a:tc>
                <a:tc>
                  <a:txBody>
                    <a:bodyPr/>
                    <a:lstStyle/>
                    <a:p>
                      <a:r>
                        <a:rPr lang="en-GB" sz="1400" b="1" dirty="0">
                          <a:solidFill>
                            <a:schemeClr val="tx1"/>
                          </a:solidFill>
                        </a:rPr>
                        <a:t>HT1</a:t>
                      </a:r>
                    </a:p>
                    <a:p>
                      <a:r>
                        <a:rPr lang="en-GB" sz="1400" b="1" dirty="0">
                          <a:solidFill>
                            <a:schemeClr val="tx1"/>
                          </a:solidFill>
                        </a:rPr>
                        <a:t>(Sept-Oct)</a:t>
                      </a:r>
                    </a:p>
                  </a:txBody>
                  <a:tcPr/>
                </a:tc>
                <a:tc>
                  <a:txBody>
                    <a:bodyPr/>
                    <a:lstStyle/>
                    <a:p>
                      <a:r>
                        <a:rPr lang="en-GB" sz="1400" b="1" dirty="0">
                          <a:solidFill>
                            <a:schemeClr val="tx1"/>
                          </a:solidFill>
                        </a:rPr>
                        <a:t>HT2</a:t>
                      </a:r>
                    </a:p>
                    <a:p>
                      <a:r>
                        <a:rPr lang="en-GB" sz="1400" b="1" dirty="0">
                          <a:solidFill>
                            <a:schemeClr val="tx1"/>
                          </a:solidFill>
                        </a:rPr>
                        <a:t>(Nov-Dec)</a:t>
                      </a:r>
                    </a:p>
                  </a:txBody>
                  <a:tcPr/>
                </a:tc>
                <a:tc>
                  <a:txBody>
                    <a:bodyPr/>
                    <a:lstStyle/>
                    <a:p>
                      <a:r>
                        <a:rPr lang="en-GB" sz="1400" b="1" dirty="0">
                          <a:solidFill>
                            <a:schemeClr val="tx1"/>
                          </a:solidFill>
                        </a:rPr>
                        <a:t>HT3</a:t>
                      </a:r>
                    </a:p>
                    <a:p>
                      <a:r>
                        <a:rPr lang="en-GB" sz="1400" b="1" dirty="0">
                          <a:solidFill>
                            <a:schemeClr val="tx1"/>
                          </a:solidFill>
                        </a:rPr>
                        <a:t>(Jan-Feb)</a:t>
                      </a:r>
                    </a:p>
                  </a:txBody>
                  <a:tcPr/>
                </a:tc>
                <a:tc gridSpan="2">
                  <a:txBody>
                    <a:bodyPr/>
                    <a:lstStyle/>
                    <a:p>
                      <a:r>
                        <a:rPr lang="en-GB" sz="1400" b="1" dirty="0">
                          <a:solidFill>
                            <a:schemeClr val="tx1"/>
                          </a:solidFill>
                        </a:rPr>
                        <a:t>HT4</a:t>
                      </a:r>
                    </a:p>
                    <a:p>
                      <a:r>
                        <a:rPr lang="en-GB" sz="1400" b="1" dirty="0">
                          <a:solidFill>
                            <a:schemeClr val="tx1"/>
                          </a:solidFill>
                        </a:rPr>
                        <a:t>(March-April)</a:t>
                      </a:r>
                    </a:p>
                  </a:txBody>
                  <a:tcPr/>
                </a:tc>
                <a:tc hMerge="1">
                  <a:txBody>
                    <a:bodyPr/>
                    <a:lstStyle/>
                    <a:p>
                      <a:endParaRPr lang="en-GB"/>
                    </a:p>
                  </a:txBody>
                  <a:tcPr/>
                </a:tc>
                <a:extLst>
                  <a:ext uri="{0D108BD9-81ED-4DB2-BD59-A6C34878D82A}">
                    <a16:rowId xmlns:a16="http://schemas.microsoft.com/office/drawing/2014/main" val="1744465016"/>
                  </a:ext>
                </a:extLst>
              </a:tr>
              <a:tr h="820707">
                <a:tc rowSpan="2">
                  <a:txBody>
                    <a:bodyPr/>
                    <a:lstStyle/>
                    <a:p>
                      <a:pPr algn="ctr"/>
                      <a:r>
                        <a:rPr lang="en-GB" sz="2800" dirty="0">
                          <a:solidFill>
                            <a:schemeClr val="tx1"/>
                          </a:solidFill>
                        </a:rPr>
                        <a:t>Drama</a:t>
                      </a:r>
                    </a:p>
                  </a:txBody>
                  <a:tcPr vert="vert270" anchor="ctr"/>
                </a:tc>
                <a:tc>
                  <a:txBody>
                    <a:bodyPr/>
                    <a:lstStyle/>
                    <a:p>
                      <a:r>
                        <a:rPr lang="en-GB" sz="1200" b="1" dirty="0">
                          <a:solidFill>
                            <a:schemeClr val="tx1"/>
                          </a:solidFill>
                        </a:rPr>
                        <a:t>Main Topics</a:t>
                      </a:r>
                    </a:p>
                  </a:txBody>
                  <a:tcPr vert="vert270" anchor="ctr"/>
                </a:tc>
                <a:tc>
                  <a:txBody>
                    <a:bodyPr/>
                    <a:lstStyle/>
                    <a:p>
                      <a:r>
                        <a:rPr lang="en-GB" sz="1200" noProof="1">
                          <a:solidFill>
                            <a:schemeClr val="tx1"/>
                          </a:solidFill>
                        </a:rPr>
                        <a:t>Component 1 - Section C Live Theatre – Billy Elliot</a:t>
                      </a:r>
                    </a:p>
                    <a:p>
                      <a:pPr rtl="0"/>
                      <a:endParaRPr lang="en-GB" sz="1200" noProof="1">
                        <a:solidFill>
                          <a:schemeClr val="tx1"/>
                        </a:solidFill>
                      </a:endParaRPr>
                    </a:p>
                    <a:p>
                      <a:endParaRPr lang="en-GB" sz="1200" b="1" dirty="0">
                        <a:solidFill>
                          <a:schemeClr val="tx1"/>
                        </a:solidFill>
                      </a:endParaRPr>
                    </a:p>
                  </a:txBody>
                  <a:tcPr/>
                </a:tc>
                <a:tc>
                  <a:txBody>
                    <a:bodyPr/>
                    <a:lstStyle/>
                    <a:p>
                      <a:r>
                        <a:rPr lang="en-US" sz="1200" b="1" dirty="0">
                          <a:solidFill>
                            <a:schemeClr val="tx1"/>
                          </a:solidFill>
                        </a:rPr>
                        <a:t>Component 1 – mock exam preparation</a:t>
                      </a:r>
                      <a:endParaRPr lang="en-GB" sz="1200" b="1" dirty="0">
                        <a:solidFill>
                          <a:schemeClr val="tx1"/>
                        </a:solidFill>
                      </a:endParaRPr>
                    </a:p>
                  </a:txBody>
                  <a:tcPr/>
                </a:tc>
                <a:tc>
                  <a:txBody>
                    <a:bodyPr/>
                    <a:lstStyle/>
                    <a:p>
                      <a:r>
                        <a:rPr lang="en-US" sz="1200" b="1" dirty="0">
                          <a:solidFill>
                            <a:schemeClr val="tx1"/>
                          </a:solidFill>
                        </a:rPr>
                        <a:t>Component 3 – scripted/design preparation</a:t>
                      </a:r>
                      <a:endParaRPr lang="en-GB" sz="1200" b="1" dirty="0">
                        <a:solidFill>
                          <a:schemeClr val="tx1"/>
                        </a:solidFill>
                      </a:endParaRPr>
                    </a:p>
                  </a:txBody>
                  <a:tcPr/>
                </a:tc>
                <a:tc>
                  <a:txBody>
                    <a:bodyPr/>
                    <a:lstStyle/>
                    <a:p>
                      <a:r>
                        <a:rPr lang="en-US" sz="1200" b="0" i="0" kern="1200" dirty="0">
                          <a:solidFill>
                            <a:schemeClr val="tx1"/>
                          </a:solidFill>
                          <a:effectLst/>
                          <a:latin typeface="+mn-lt"/>
                          <a:ea typeface="+mn-ea"/>
                          <a:cs typeface="+mn-cs"/>
                        </a:rPr>
                        <a:t>Component 3 – recorded practical exam</a:t>
                      </a:r>
                      <a:endParaRPr lang="en-GB" sz="1200" b="0" i="0" kern="1200" dirty="0">
                        <a:solidFill>
                          <a:schemeClr val="tx1"/>
                        </a:solidFill>
                        <a:effectLst/>
                        <a:latin typeface="+mn-lt"/>
                        <a:ea typeface="+mn-ea"/>
                        <a:cs typeface="+mn-cs"/>
                      </a:endParaRPr>
                    </a:p>
                  </a:txBody>
                  <a:tcPr/>
                </a:tc>
                <a:tc>
                  <a:txBody>
                    <a:bodyPr/>
                    <a:lstStyle/>
                    <a:p>
                      <a:r>
                        <a:rPr lang="en-US" sz="1200" b="1" dirty="0">
                          <a:solidFill>
                            <a:schemeClr val="tx1"/>
                          </a:solidFill>
                        </a:rPr>
                        <a:t>Component 1 – GCSE written exam</a:t>
                      </a:r>
                      <a:endParaRPr lang="en-GB" sz="1200" b="1" dirty="0">
                        <a:solidFill>
                          <a:schemeClr val="tx1"/>
                        </a:solidFill>
                      </a:endParaRPr>
                    </a:p>
                  </a:txBody>
                  <a:tcPr/>
                </a:tc>
                <a:extLst>
                  <a:ext uri="{0D108BD9-81ED-4DB2-BD59-A6C34878D82A}">
                    <a16:rowId xmlns:a16="http://schemas.microsoft.com/office/drawing/2014/main" val="627657364"/>
                  </a:ext>
                </a:extLst>
              </a:tr>
              <a:tr h="2644499">
                <a:tc vMerge="1">
                  <a:txBody>
                    <a:bodyPr/>
                    <a:lstStyle/>
                    <a:p>
                      <a:endParaRPr lang="en-GB" dirty="0"/>
                    </a:p>
                  </a:txBody>
                  <a:tcPr/>
                </a:tc>
                <a:tc>
                  <a:txBody>
                    <a:bodyPr/>
                    <a:lstStyle/>
                    <a:p>
                      <a:r>
                        <a:rPr lang="en-GB" sz="1200" b="1" dirty="0">
                          <a:solidFill>
                            <a:schemeClr val="tx1"/>
                          </a:solidFill>
                        </a:rPr>
                        <a:t>Additional information</a:t>
                      </a:r>
                    </a:p>
                  </a:txBody>
                  <a:tcPr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i="1" dirty="0">
                          <a:solidFill>
                            <a:srgbClr val="000000"/>
                          </a:solidFill>
                        </a:rPr>
                        <a:t>Analysis and Evaluation of Live Theatre and SCHP Context exploration</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Detailed Feedback Given on Prewritten Responses and Time Given to Reflect/Improve</a:t>
                      </a:r>
                    </a:p>
                  </a:txBody>
                  <a:tcPr/>
                </a:tc>
                <a:tc>
                  <a:txBody>
                    <a:bodyPr/>
                    <a:lstStyle/>
                    <a:p>
                      <a:pPr algn="l"/>
                      <a:r>
                        <a:rPr lang="en-GB" sz="1200" i="1" dirty="0">
                          <a:solidFill>
                            <a:srgbClr val="000000"/>
                          </a:solidFill>
                        </a:rPr>
                        <a:t>Analysis and Evaluation of Live Theatre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rPr>
                        <a:t>Detailed Feedback Given on Responses and Time Given to Reflect/Improve</a:t>
                      </a:r>
                      <a:endParaRPr lang="en-GB" sz="1200" dirty="0">
                        <a:solidFill>
                          <a:srgbClr val="0C6D82"/>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Revision Booklets and Practice Questions</a:t>
                      </a:r>
                    </a:p>
                    <a:p>
                      <a:pPr rtl="0" fontAlgn="base"/>
                      <a:endParaRPr lang="en-GB" sz="1200" b="0" i="0" kern="1200" dirty="0">
                        <a:solidFill>
                          <a:schemeClr val="tx1"/>
                        </a:solidFill>
                        <a:effectLst/>
                        <a:latin typeface="+mn-lt"/>
                        <a:ea typeface="+mn-ea"/>
                        <a:cs typeface="+mn-cs"/>
                      </a:endParaRP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i="1" dirty="0">
                          <a:solidFill>
                            <a:srgbClr val="000000"/>
                          </a:solidFill>
                        </a:rPr>
                        <a:t>Develop the ability to interpret texts, create and communicate meaning</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Interpret Texts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Communicate and Create Meaning</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Realise Artistic Intention in Text-Based Drama</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Create Realised Designs</a:t>
                      </a: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i="1" dirty="0">
                          <a:solidFill>
                            <a:srgbClr val="000000"/>
                          </a:solidFill>
                        </a:rPr>
                        <a:t>A further 20% of overall GCSE Drama complete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Characteristics of Performance and Dramatic Works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The Skills Demonstrated by Performers and how Successfully Meaning was Communicated</a:t>
                      </a: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What Messages the Company may be trying to Communicate </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Relationships between Performers and Audience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Spaced Retrieval Practice Questions</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Design Skills Demonstrated in the Performance</a:t>
                      </a:r>
                    </a:p>
                  </a:txBody>
                  <a:tcPr/>
                </a:tc>
                <a:extLst>
                  <a:ext uri="{0D108BD9-81ED-4DB2-BD59-A6C34878D82A}">
                    <a16:rowId xmlns:a16="http://schemas.microsoft.com/office/drawing/2014/main" val="552443569"/>
                  </a:ext>
                </a:extLst>
              </a:tr>
              <a:tr h="820707">
                <a:tc rowSpan="2">
                  <a:txBody>
                    <a:bodyPr/>
                    <a:lstStyle/>
                    <a:p>
                      <a:pPr algn="ctr"/>
                      <a:r>
                        <a:rPr lang="en-GB" sz="2800" dirty="0">
                          <a:solidFill>
                            <a:schemeClr val="tx1"/>
                          </a:solidFill>
                        </a:rPr>
                        <a:t>French</a:t>
                      </a:r>
                    </a:p>
                  </a:txBody>
                  <a:tcPr vert="vert270" anchor="ctr"/>
                </a:tc>
                <a:tc>
                  <a:txBody>
                    <a:bodyPr/>
                    <a:lstStyle/>
                    <a:p>
                      <a:r>
                        <a:rPr lang="en-GB" sz="1200" b="1" dirty="0">
                          <a:solidFill>
                            <a:schemeClr val="tx1"/>
                          </a:solidFill>
                        </a:rPr>
                        <a:t>Main Topics</a:t>
                      </a:r>
                    </a:p>
                  </a:txBody>
                  <a:tcPr vert="vert270" anchor="ctr"/>
                </a:tc>
                <a:tc>
                  <a:txBody>
                    <a:bodyPr/>
                    <a:lstStyle/>
                    <a:p>
                      <a:r>
                        <a:rPr lang="en-GB" sz="1200" b="0" baseline="0" dirty="0">
                          <a:solidFill>
                            <a:schemeClr val="tx1"/>
                          </a:solidFill>
                        </a:rPr>
                        <a:t>Discussing jobs and work preferences. </a:t>
                      </a:r>
                      <a:endParaRPr lang="en-GB" sz="1200" b="0" dirty="0">
                        <a:solidFill>
                          <a:schemeClr val="tx1"/>
                        </a:solidFill>
                      </a:endParaRPr>
                    </a:p>
                    <a:p>
                      <a:endParaRPr lang="en-GB" sz="1200" b="1" dirty="0">
                        <a:solidFill>
                          <a:schemeClr val="tx1"/>
                        </a:solidFill>
                      </a:endParaRPr>
                    </a:p>
                    <a:p>
                      <a:endParaRPr lang="en-GB" sz="1200" b="1" dirty="0">
                        <a:solidFill>
                          <a:schemeClr val="tx1"/>
                        </a:solidFill>
                      </a:endParaRPr>
                    </a:p>
                    <a:p>
                      <a:endParaRPr lang="en-GB" sz="1200" b="1" dirty="0">
                        <a:solidFill>
                          <a:schemeClr val="tx1"/>
                        </a:solidFill>
                      </a:endParaRPr>
                    </a:p>
                  </a:txBody>
                  <a:tcPr/>
                </a:tc>
                <a:tc>
                  <a:txBody>
                    <a:bodyPr/>
                    <a:lstStyle/>
                    <a:p>
                      <a:r>
                        <a:rPr lang="en-GB" sz="1200" b="0" baseline="0" dirty="0">
                          <a:solidFill>
                            <a:schemeClr val="tx1"/>
                          </a:solidFill>
                        </a:rPr>
                        <a:t>Gap years and apprenticeships</a:t>
                      </a:r>
                      <a:endParaRPr lang="en-GB" sz="1200" b="1" dirty="0">
                        <a:solidFill>
                          <a:schemeClr val="tx1"/>
                        </a:solidFill>
                      </a:endParaRPr>
                    </a:p>
                    <a:p>
                      <a:r>
                        <a:rPr lang="en-GB" sz="1200" b="0" dirty="0">
                          <a:solidFill>
                            <a:schemeClr val="tx1"/>
                          </a:solidFill>
                        </a:rPr>
                        <a:t>Voluntary work</a:t>
                      </a:r>
                    </a:p>
                    <a:p>
                      <a:endParaRPr lang="en-GB" sz="1200" b="0" dirty="0">
                        <a:solidFill>
                          <a:schemeClr val="tx1"/>
                        </a:solidFill>
                      </a:endParaRPr>
                    </a:p>
                    <a:p>
                      <a:r>
                        <a:rPr lang="en-GB" sz="1200" b="0" dirty="0">
                          <a:solidFill>
                            <a:schemeClr val="tx1"/>
                          </a:solidFill>
                        </a:rPr>
                        <a:t>Environmental issues</a:t>
                      </a:r>
                    </a:p>
                  </a:txBody>
                  <a:tcPr/>
                </a:tc>
                <a:tc>
                  <a:txBody>
                    <a:bodyPr/>
                    <a:lstStyle/>
                    <a:p>
                      <a:r>
                        <a:rPr lang="en-GB" sz="1200" b="0" dirty="0">
                          <a:solidFill>
                            <a:schemeClr val="tx1"/>
                          </a:solidFill>
                        </a:rPr>
                        <a:t>Global issues-  environmental protection</a:t>
                      </a:r>
                    </a:p>
                    <a:p>
                      <a:endParaRPr lang="en-GB" sz="1200" b="0" dirty="0">
                        <a:solidFill>
                          <a:schemeClr val="tx1"/>
                        </a:solidFill>
                      </a:endParaRPr>
                    </a:p>
                    <a:p>
                      <a:r>
                        <a:rPr lang="en-GB" sz="1200" b="0" dirty="0">
                          <a:solidFill>
                            <a:schemeClr val="tx1"/>
                          </a:solidFill>
                        </a:rPr>
                        <a:t>Social issues—Poverty/ homelessness</a:t>
                      </a:r>
                    </a:p>
                  </a:txBody>
                  <a:tcPr/>
                </a:tc>
                <a:tc gridSpan="2">
                  <a:txBody>
                    <a:bodyPr/>
                    <a:lstStyle/>
                    <a:p>
                      <a:r>
                        <a:rPr lang="en-GB" sz="1200" b="0" dirty="0">
                          <a:solidFill>
                            <a:schemeClr val="tx1"/>
                          </a:solidFill>
                        </a:rPr>
                        <a:t>Review of themes and subtopics.(1-12)</a:t>
                      </a:r>
                    </a:p>
                    <a:p>
                      <a:r>
                        <a:rPr lang="en-GB" sz="1200" b="0" dirty="0">
                          <a:solidFill>
                            <a:schemeClr val="tx1"/>
                          </a:solidFill>
                        </a:rPr>
                        <a:t>Test and Revise units. </a:t>
                      </a:r>
                    </a:p>
                  </a:txBody>
                  <a:tcPr/>
                </a:tc>
                <a:tc hMerge="1">
                  <a:txBody>
                    <a:bodyPr/>
                    <a:lstStyle/>
                    <a:p>
                      <a:endParaRPr lang="en-GB"/>
                    </a:p>
                  </a:txBody>
                  <a:tcPr/>
                </a:tc>
                <a:extLst>
                  <a:ext uri="{0D108BD9-81ED-4DB2-BD59-A6C34878D82A}">
                    <a16:rowId xmlns:a16="http://schemas.microsoft.com/office/drawing/2014/main" val="2497711377"/>
                  </a:ext>
                </a:extLst>
              </a:tr>
              <a:tr h="1388808">
                <a:tc vMerge="1">
                  <a:txBody>
                    <a:bodyPr/>
                    <a:lstStyle/>
                    <a:p>
                      <a:endParaRPr lang="en-GB" dirty="0"/>
                    </a:p>
                  </a:txBody>
                  <a:tcPr/>
                </a:tc>
                <a:tc>
                  <a:txBody>
                    <a:bodyPr/>
                    <a:lstStyle/>
                    <a:p>
                      <a:r>
                        <a:rPr lang="en-GB" sz="1200" b="1" dirty="0">
                          <a:solidFill>
                            <a:schemeClr val="tx1"/>
                          </a:solidFill>
                        </a:rPr>
                        <a:t>Additional information</a:t>
                      </a:r>
                    </a:p>
                  </a:txBody>
                  <a:tcPr vert="vert270" anchor="ctr"/>
                </a:tc>
                <a:tc>
                  <a:txBody>
                    <a:bodyPr/>
                    <a:lstStyle/>
                    <a:p>
                      <a:r>
                        <a:rPr lang="en-GB" sz="1200" b="0" dirty="0">
                          <a:solidFill>
                            <a:schemeClr val="tx1"/>
                          </a:solidFill>
                        </a:rPr>
                        <a:t>Expressing future plans using a range of structures.</a:t>
                      </a:r>
                    </a:p>
                    <a:p>
                      <a:r>
                        <a:rPr lang="en-GB" sz="1200" b="0" dirty="0">
                          <a:solidFill>
                            <a:schemeClr val="tx1"/>
                          </a:solidFill>
                        </a:rPr>
                        <a:t>Translating</a:t>
                      </a:r>
                      <a:r>
                        <a:rPr lang="en-GB" sz="1200" b="0" baseline="0" dirty="0">
                          <a:solidFill>
                            <a:schemeClr val="tx1"/>
                          </a:solidFill>
                        </a:rPr>
                        <a:t> more complex structures.</a:t>
                      </a:r>
                      <a:endParaRPr lang="en-GB" sz="1200" b="1" dirty="0">
                        <a:solidFill>
                          <a:schemeClr val="tx1"/>
                        </a:solidFill>
                      </a:endParaRPr>
                    </a:p>
                    <a:p>
                      <a:r>
                        <a:rPr lang="en-GB" sz="1200" b="0" baseline="0" dirty="0">
                          <a:solidFill>
                            <a:schemeClr val="tx1"/>
                          </a:solidFill>
                        </a:rPr>
                        <a:t>Expressing opinions in a variety of ways. </a:t>
                      </a:r>
                      <a:endParaRPr lang="en-GB" sz="1200" b="0" dirty="0">
                        <a:solidFill>
                          <a:schemeClr val="tx1"/>
                        </a:solidFill>
                      </a:endParaRPr>
                    </a:p>
                    <a:p>
                      <a:endParaRPr lang="en-GB"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Roleplays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Translating</a:t>
                      </a:r>
                      <a:r>
                        <a:rPr lang="en-GB" sz="1200" b="0" baseline="0" dirty="0">
                          <a:solidFill>
                            <a:schemeClr val="tx1"/>
                          </a:solidFill>
                        </a:rPr>
                        <a:t> questions in different tenses</a:t>
                      </a:r>
                      <a:endParaRPr lang="en-GB" sz="1200" b="0" dirty="0">
                        <a:solidFill>
                          <a:schemeClr val="tx1"/>
                        </a:solidFill>
                      </a:endParaRPr>
                    </a:p>
                    <a:p>
                      <a:r>
                        <a:rPr lang="en-GB" sz="1200" b="0" dirty="0">
                          <a:solidFill>
                            <a:schemeClr val="tx1"/>
                          </a:solidFill>
                        </a:rPr>
                        <a:t>Nov. Mock GCSE speaking exam</a:t>
                      </a:r>
                    </a:p>
                    <a:p>
                      <a:r>
                        <a:rPr lang="en-GB" sz="1200" b="0" dirty="0">
                          <a:solidFill>
                            <a:schemeClr val="tx1"/>
                          </a:solidFill>
                        </a:rPr>
                        <a:t>Reading/ Listening/ Writing assessment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Using a range of tenses to express future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The language of solutions</a:t>
                      </a:r>
                    </a:p>
                    <a:p>
                      <a:r>
                        <a:rPr lang="en-GB" sz="1200" b="0" baseline="0" dirty="0">
                          <a:solidFill>
                            <a:schemeClr val="tx1"/>
                          </a:solidFill>
                        </a:rPr>
                        <a:t>February- Mock exams – Listening, Reading, Writing</a:t>
                      </a:r>
                      <a:endParaRPr lang="en-GB" sz="1200" b="0" dirty="0">
                        <a:solidFill>
                          <a:schemeClr val="tx1"/>
                        </a:solidFill>
                      </a:endParaRPr>
                    </a:p>
                  </a:txBody>
                  <a:tcPr/>
                </a:tc>
                <a:tc gridSpan="2">
                  <a:txBody>
                    <a:bodyPr/>
                    <a:lstStyle/>
                    <a:p>
                      <a:r>
                        <a:rPr lang="en-GB" sz="1200" b="0" dirty="0">
                          <a:solidFill>
                            <a:schemeClr val="tx1"/>
                          </a:solidFill>
                        </a:rPr>
                        <a:t>March-Mock</a:t>
                      </a:r>
                      <a:r>
                        <a:rPr lang="en-GB" sz="1200" b="0" baseline="0" dirty="0">
                          <a:solidFill>
                            <a:schemeClr val="tx1"/>
                          </a:solidFill>
                        </a:rPr>
                        <a:t> GCSE speaking test</a:t>
                      </a:r>
                      <a:endParaRPr lang="en-GB" sz="1200" b="0" dirty="0">
                        <a:solidFill>
                          <a:schemeClr val="tx1"/>
                        </a:solidFill>
                      </a:endParaRPr>
                    </a:p>
                  </a:txBody>
                  <a:tcPr/>
                </a:tc>
                <a:tc hMerge="1">
                  <a:txBody>
                    <a:bodyPr/>
                    <a:lstStyle/>
                    <a:p>
                      <a:endParaRPr lang="en-GB"/>
                    </a:p>
                  </a:txBody>
                  <a:tcPr/>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
        <p:nvSpPr>
          <p:cNvPr id="41" name="Text Placeholder 7">
            <a:extLst>
              <a:ext uri="{FF2B5EF4-FFF2-40B4-BE49-F238E27FC236}">
                <a16:creationId xmlns:a16="http://schemas.microsoft.com/office/drawing/2014/main" id="{354AAFAE-9CCB-4225-B46C-03F52A056376}"/>
              </a:ext>
            </a:extLst>
          </p:cNvPr>
          <p:cNvSpPr txBox="1">
            <a:spLocks/>
          </p:cNvSpPr>
          <p:nvPr/>
        </p:nvSpPr>
        <p:spPr>
          <a:xfrm>
            <a:off x="2133670" y="1634878"/>
            <a:ext cx="1638313" cy="69055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79" name="Text Placeholder 7">
            <a:extLst>
              <a:ext uri="{FF2B5EF4-FFF2-40B4-BE49-F238E27FC236}">
                <a16:creationId xmlns:a16="http://schemas.microsoft.com/office/drawing/2014/main" id="{9A641EE9-553A-5240-96CB-22B6A81BD542}"/>
              </a:ext>
            </a:extLst>
          </p:cNvPr>
          <p:cNvSpPr txBox="1">
            <a:spLocks/>
          </p:cNvSpPr>
          <p:nvPr/>
        </p:nvSpPr>
        <p:spPr>
          <a:xfrm>
            <a:off x="1436036" y="4307740"/>
            <a:ext cx="1638313" cy="69055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80" name="Text Placeholder 7">
            <a:extLst>
              <a:ext uri="{FF2B5EF4-FFF2-40B4-BE49-F238E27FC236}">
                <a16:creationId xmlns:a16="http://schemas.microsoft.com/office/drawing/2014/main" id="{54F7169F-FA38-4C42-8069-49A2697AD5F5}"/>
              </a:ext>
            </a:extLst>
          </p:cNvPr>
          <p:cNvSpPr txBox="1">
            <a:spLocks/>
          </p:cNvSpPr>
          <p:nvPr/>
        </p:nvSpPr>
        <p:spPr>
          <a:xfrm>
            <a:off x="4702281" y="4063010"/>
            <a:ext cx="948223" cy="104400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81" name="Text Placeholder 7">
            <a:extLst>
              <a:ext uri="{FF2B5EF4-FFF2-40B4-BE49-F238E27FC236}">
                <a16:creationId xmlns:a16="http://schemas.microsoft.com/office/drawing/2014/main" id="{298D3985-42F8-B842-B86D-94A804CBF1F0}"/>
              </a:ext>
            </a:extLst>
          </p:cNvPr>
          <p:cNvSpPr txBox="1">
            <a:spLocks/>
          </p:cNvSpPr>
          <p:nvPr/>
        </p:nvSpPr>
        <p:spPr>
          <a:xfrm>
            <a:off x="1724166" y="5231704"/>
            <a:ext cx="1638313" cy="69055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43" name="Text Placeholder 7">
            <a:extLst>
              <a:ext uri="{FF2B5EF4-FFF2-40B4-BE49-F238E27FC236}">
                <a16:creationId xmlns:a16="http://schemas.microsoft.com/office/drawing/2014/main" id="{C9407F7B-6994-4D54-A7E2-8C7FEDD6C4AC}"/>
              </a:ext>
            </a:extLst>
          </p:cNvPr>
          <p:cNvSpPr txBox="1">
            <a:spLocks/>
          </p:cNvSpPr>
          <p:nvPr/>
        </p:nvSpPr>
        <p:spPr>
          <a:xfrm>
            <a:off x="-1345098" y="5223122"/>
            <a:ext cx="948223" cy="104400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49" name="Text Placeholder 10">
            <a:extLst>
              <a:ext uri="{FF2B5EF4-FFF2-40B4-BE49-F238E27FC236}">
                <a16:creationId xmlns:a16="http://schemas.microsoft.com/office/drawing/2014/main" id="{B673DD43-B4CC-4332-93BF-7CE8C8804CEE}"/>
              </a:ext>
            </a:extLst>
          </p:cNvPr>
          <p:cNvSpPr txBox="1">
            <a:spLocks/>
          </p:cNvSpPr>
          <p:nvPr/>
        </p:nvSpPr>
        <p:spPr>
          <a:xfrm>
            <a:off x="9961126" y="3681199"/>
            <a:ext cx="1910400" cy="607238"/>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82" name="Text Placeholder 7">
            <a:extLst>
              <a:ext uri="{FF2B5EF4-FFF2-40B4-BE49-F238E27FC236}">
                <a16:creationId xmlns:a16="http://schemas.microsoft.com/office/drawing/2014/main" id="{186B4153-8057-2E4B-BE97-4CEAB163FAEB}"/>
              </a:ext>
            </a:extLst>
          </p:cNvPr>
          <p:cNvSpPr txBox="1">
            <a:spLocks/>
          </p:cNvSpPr>
          <p:nvPr/>
        </p:nvSpPr>
        <p:spPr>
          <a:xfrm>
            <a:off x="9108060" y="2787878"/>
            <a:ext cx="1808266" cy="781881"/>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85" name="Text Placeholder 7">
            <a:extLst>
              <a:ext uri="{FF2B5EF4-FFF2-40B4-BE49-F238E27FC236}">
                <a16:creationId xmlns:a16="http://schemas.microsoft.com/office/drawing/2014/main" id="{D718D04C-756B-E542-850B-A40EE7B4D58F}"/>
              </a:ext>
            </a:extLst>
          </p:cNvPr>
          <p:cNvSpPr txBox="1">
            <a:spLocks/>
          </p:cNvSpPr>
          <p:nvPr/>
        </p:nvSpPr>
        <p:spPr>
          <a:xfrm>
            <a:off x="2743981" y="2936562"/>
            <a:ext cx="1663478" cy="583519"/>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88" name="Text Placeholder 7">
            <a:extLst>
              <a:ext uri="{FF2B5EF4-FFF2-40B4-BE49-F238E27FC236}">
                <a16:creationId xmlns:a16="http://schemas.microsoft.com/office/drawing/2014/main" id="{B68DE17D-296A-D64D-9761-5D7C9861D7CA}"/>
              </a:ext>
            </a:extLst>
          </p:cNvPr>
          <p:cNvSpPr txBox="1">
            <a:spLocks/>
          </p:cNvSpPr>
          <p:nvPr/>
        </p:nvSpPr>
        <p:spPr>
          <a:xfrm>
            <a:off x="4321958" y="3744344"/>
            <a:ext cx="1663478" cy="583519"/>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1" name="Text Placeholder 2">
            <a:extLst>
              <a:ext uri="{FF2B5EF4-FFF2-40B4-BE49-F238E27FC236}">
                <a16:creationId xmlns:a16="http://schemas.microsoft.com/office/drawing/2014/main" id="{1AAB8FCB-F78F-4D42-AE9C-F22FEC9590C5}"/>
              </a:ext>
            </a:extLst>
          </p:cNvPr>
          <p:cNvSpPr txBox="1">
            <a:spLocks/>
          </p:cNvSpPr>
          <p:nvPr/>
        </p:nvSpPr>
        <p:spPr>
          <a:xfrm>
            <a:off x="1875488" y="5692710"/>
            <a:ext cx="1810059" cy="479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3" name="Text Placeholder 7">
            <a:extLst>
              <a:ext uri="{FF2B5EF4-FFF2-40B4-BE49-F238E27FC236}">
                <a16:creationId xmlns:a16="http://schemas.microsoft.com/office/drawing/2014/main" id="{1C4114D2-7163-2C45-8F33-3AAE1FFFE7FD}"/>
              </a:ext>
            </a:extLst>
          </p:cNvPr>
          <p:cNvSpPr txBox="1">
            <a:spLocks/>
          </p:cNvSpPr>
          <p:nvPr/>
        </p:nvSpPr>
        <p:spPr>
          <a:xfrm>
            <a:off x="3374308" y="4523909"/>
            <a:ext cx="1814520" cy="786184"/>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2" name="Text Placeholder 2">
            <a:extLst>
              <a:ext uri="{FF2B5EF4-FFF2-40B4-BE49-F238E27FC236}">
                <a16:creationId xmlns:a16="http://schemas.microsoft.com/office/drawing/2014/main" id="{722FBCE6-B1F3-9248-B44C-C4FAD21F8742}"/>
              </a:ext>
            </a:extLst>
          </p:cNvPr>
          <p:cNvSpPr txBox="1">
            <a:spLocks/>
          </p:cNvSpPr>
          <p:nvPr/>
        </p:nvSpPr>
        <p:spPr>
          <a:xfrm>
            <a:off x="4721703" y="5777756"/>
            <a:ext cx="1593253" cy="507757"/>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4" name="Text Placeholder 2">
            <a:extLst>
              <a:ext uri="{FF2B5EF4-FFF2-40B4-BE49-F238E27FC236}">
                <a16:creationId xmlns:a16="http://schemas.microsoft.com/office/drawing/2014/main" id="{CAF1896F-FABE-F245-AB6F-41EF2AFAFF41}"/>
              </a:ext>
            </a:extLst>
          </p:cNvPr>
          <p:cNvSpPr txBox="1">
            <a:spLocks/>
          </p:cNvSpPr>
          <p:nvPr/>
        </p:nvSpPr>
        <p:spPr>
          <a:xfrm>
            <a:off x="5325894" y="4723630"/>
            <a:ext cx="1638314" cy="542084"/>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6" name="Text Placeholder 7">
            <a:extLst>
              <a:ext uri="{FF2B5EF4-FFF2-40B4-BE49-F238E27FC236}">
                <a16:creationId xmlns:a16="http://schemas.microsoft.com/office/drawing/2014/main" id="{1184D6FE-EB55-2048-81B1-5191928931AF}"/>
              </a:ext>
            </a:extLst>
          </p:cNvPr>
          <p:cNvSpPr txBox="1">
            <a:spLocks/>
          </p:cNvSpPr>
          <p:nvPr/>
        </p:nvSpPr>
        <p:spPr>
          <a:xfrm>
            <a:off x="7881837" y="5916899"/>
            <a:ext cx="1701794" cy="50591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
        <p:nvSpPr>
          <p:cNvPr id="108" name="Text Placeholder 7">
            <a:extLst>
              <a:ext uri="{FF2B5EF4-FFF2-40B4-BE49-F238E27FC236}">
                <a16:creationId xmlns:a16="http://schemas.microsoft.com/office/drawing/2014/main" id="{94C86CDB-F36D-7E4E-AC13-99E64841B959}"/>
              </a:ext>
            </a:extLst>
          </p:cNvPr>
          <p:cNvSpPr txBox="1">
            <a:spLocks/>
          </p:cNvSpPr>
          <p:nvPr/>
        </p:nvSpPr>
        <p:spPr>
          <a:xfrm>
            <a:off x="8124320" y="4708304"/>
            <a:ext cx="1638313" cy="690555"/>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0" i="1" kern="1200">
                <a:solidFill>
                  <a:srgbClr val="454D55"/>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rgbClr val="000000"/>
              </a:solidFill>
            </a:endParaRPr>
          </a:p>
        </p:txBody>
      </p:sp>
    </p:spTree>
    <p:extLst>
      <p:ext uri="{BB962C8B-B14F-4D97-AF65-F5344CB8AC3E}">
        <p14:creationId xmlns:p14="http://schemas.microsoft.com/office/powerpoint/2010/main" val="1312448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499232589"/>
              </p:ext>
            </p:extLst>
          </p:nvPr>
        </p:nvGraphicFramePr>
        <p:xfrm>
          <a:off x="0" y="666536"/>
          <a:ext cx="12192002"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793715">
                  <a:extLst>
                    <a:ext uri="{9D8B030D-6E8A-4147-A177-3AD203B41FA5}">
                      <a16:colId xmlns:a16="http://schemas.microsoft.com/office/drawing/2014/main" val="2268397797"/>
                    </a:ext>
                  </a:extLst>
                </a:gridCol>
                <a:gridCol w="2793715">
                  <a:extLst>
                    <a:ext uri="{9D8B030D-6E8A-4147-A177-3AD203B41FA5}">
                      <a16:colId xmlns:a16="http://schemas.microsoft.com/office/drawing/2014/main" val="1849356858"/>
                    </a:ext>
                  </a:extLst>
                </a:gridCol>
                <a:gridCol w="2793715">
                  <a:extLst>
                    <a:ext uri="{9D8B030D-6E8A-4147-A177-3AD203B41FA5}">
                      <a16:colId xmlns:a16="http://schemas.microsoft.com/office/drawing/2014/main" val="415188477"/>
                    </a:ext>
                  </a:extLst>
                </a:gridCol>
                <a:gridCol w="2793715">
                  <a:extLst>
                    <a:ext uri="{9D8B030D-6E8A-4147-A177-3AD203B41FA5}">
                      <a16:colId xmlns:a16="http://schemas.microsoft.com/office/drawing/2014/main" val="2116589672"/>
                    </a:ext>
                  </a:extLst>
                </a:gridCol>
              </a:tblGrid>
              <a:tr h="564065">
                <a:tc gridSpan="2">
                  <a:txBody>
                    <a:bodyPr/>
                    <a:lstStyle/>
                    <a:p>
                      <a:pPr algn="ctr"/>
                      <a:r>
                        <a:rPr lang="en-GB" sz="1400" b="1" dirty="0">
                          <a:latin typeface="+mn-lt"/>
                        </a:rPr>
                        <a:t>Subject</a:t>
                      </a:r>
                    </a:p>
                  </a:txBody>
                  <a:tcPr/>
                </a:tc>
                <a:tc hMerge="1">
                  <a:txBody>
                    <a:bodyPr/>
                    <a:lstStyle/>
                    <a:p>
                      <a:endParaRPr lang="en-GB" b="1" dirty="0"/>
                    </a:p>
                  </a:txBody>
                  <a:tcPr/>
                </a:tc>
                <a:tc>
                  <a:txBody>
                    <a:bodyPr/>
                    <a:lstStyle/>
                    <a:p>
                      <a:r>
                        <a:rPr lang="en-GB" sz="1400" b="1" dirty="0">
                          <a:latin typeface="+mn-lt"/>
                        </a:rPr>
                        <a:t>HT1</a:t>
                      </a:r>
                    </a:p>
                    <a:p>
                      <a:r>
                        <a:rPr lang="en-GB" sz="1400" b="1" dirty="0">
                          <a:latin typeface="+mn-lt"/>
                        </a:rPr>
                        <a:t>(Sept-Oct)</a:t>
                      </a:r>
                    </a:p>
                  </a:txBody>
                  <a:tcPr/>
                </a:tc>
                <a:tc>
                  <a:txBody>
                    <a:bodyPr/>
                    <a:lstStyle/>
                    <a:p>
                      <a:r>
                        <a:rPr lang="en-GB" sz="1400" b="1" dirty="0">
                          <a:latin typeface="+mn-lt"/>
                        </a:rPr>
                        <a:t>HT2</a:t>
                      </a:r>
                    </a:p>
                    <a:p>
                      <a:r>
                        <a:rPr lang="en-GB" sz="1400" b="1" dirty="0">
                          <a:latin typeface="+mn-lt"/>
                        </a:rPr>
                        <a:t>(Nov-Dec)</a:t>
                      </a:r>
                      <a:endParaRPr lang="en-GB" dirty="0"/>
                    </a:p>
                  </a:txBody>
                  <a:tcPr/>
                </a:tc>
                <a:tc>
                  <a:txBody>
                    <a:bodyPr/>
                    <a:lstStyle/>
                    <a:p>
                      <a:r>
                        <a:rPr lang="en-GB" sz="1400" b="1" dirty="0">
                          <a:latin typeface="+mn-lt"/>
                        </a:rPr>
                        <a:t>HT3</a:t>
                      </a:r>
                    </a:p>
                    <a:p>
                      <a:r>
                        <a:rPr lang="en-GB" sz="1400" b="1" dirty="0">
                          <a:latin typeface="+mn-lt"/>
                        </a:rPr>
                        <a:t>(Jan-Feb)</a:t>
                      </a:r>
                    </a:p>
                  </a:txBody>
                  <a:tcPr/>
                </a:tc>
                <a:tc>
                  <a:txBody>
                    <a:bodyPr/>
                    <a:lstStyle/>
                    <a:p>
                      <a:r>
                        <a:rPr lang="en-GB" sz="1400" b="1" dirty="0">
                          <a:latin typeface="+mn-lt"/>
                        </a:rPr>
                        <a:t>HT4</a:t>
                      </a:r>
                    </a:p>
                    <a:p>
                      <a:r>
                        <a:rPr lang="en-GB" sz="1400" b="1" dirty="0">
                          <a:latin typeface="+mn-lt"/>
                        </a:rPr>
                        <a:t>(March-April)</a:t>
                      </a:r>
                    </a:p>
                  </a:txBody>
                  <a:tcPr/>
                </a:tc>
                <a:extLst>
                  <a:ext uri="{0D108BD9-81ED-4DB2-BD59-A6C34878D82A}">
                    <a16:rowId xmlns:a16="http://schemas.microsoft.com/office/drawing/2014/main" val="1744465016"/>
                  </a:ext>
                </a:extLst>
              </a:tr>
              <a:tr h="5627399">
                <a:tc>
                  <a:txBody>
                    <a:bodyPr/>
                    <a:lstStyle/>
                    <a:p>
                      <a:pPr algn="ctr"/>
                      <a:r>
                        <a:rPr lang="en-GB" sz="2800" dirty="0">
                          <a:latin typeface="+mn-lt"/>
                        </a:rPr>
                        <a:t>Geography</a:t>
                      </a:r>
                    </a:p>
                  </a:txBody>
                  <a:tcPr vert="vert270" anchor="ctr"/>
                </a:tc>
                <a:tc>
                  <a:txBody>
                    <a:bodyPr/>
                    <a:lstStyle/>
                    <a:p>
                      <a:r>
                        <a:rPr lang="en-GB" sz="1200" b="1" dirty="0">
                          <a:latin typeface="+mn-lt"/>
                        </a:rPr>
                        <a:t>Main Topics</a:t>
                      </a:r>
                    </a:p>
                  </a:txBody>
                  <a:tcPr vert="vert270" anchor="ctr"/>
                </a:tc>
                <a:tc>
                  <a:txBody>
                    <a:bodyPr/>
                    <a:lstStyle/>
                    <a:p>
                      <a:pPr rtl="0" fontAlgn="base"/>
                      <a:r>
                        <a:rPr lang="en-GB" sz="1200" b="1" i="0" kern="1200" dirty="0">
                          <a:solidFill>
                            <a:schemeClr val="tx1"/>
                          </a:solidFill>
                          <a:effectLst/>
                          <a:latin typeface="+mn-lt"/>
                          <a:ea typeface="+mn-ea"/>
                          <a:cs typeface="+mn-cs"/>
                        </a:rPr>
                        <a:t>URBAN CHANGE IN THE UK</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Where do we live? </a:t>
                      </a:r>
                    </a:p>
                    <a:p>
                      <a:pPr rtl="0" fontAlgn="base"/>
                      <a:r>
                        <a:rPr lang="en-GB" sz="1200" b="0" i="0" kern="1200" dirty="0">
                          <a:solidFill>
                            <a:schemeClr val="tx1"/>
                          </a:solidFill>
                          <a:effectLst/>
                          <a:latin typeface="+mn-lt"/>
                          <a:ea typeface="+mn-ea"/>
                          <a:cs typeface="+mn-cs"/>
                        </a:rPr>
                        <a:t>LONDON </a:t>
                      </a:r>
                    </a:p>
                    <a:p>
                      <a:pPr rtl="0" fontAlgn="base"/>
                      <a:r>
                        <a:rPr lang="en-GB" sz="1200" b="0" i="0" kern="1200" dirty="0">
                          <a:solidFill>
                            <a:schemeClr val="tx1"/>
                          </a:solidFill>
                          <a:effectLst/>
                          <a:latin typeface="+mn-lt"/>
                          <a:ea typeface="+mn-ea"/>
                          <a:cs typeface="+mn-cs"/>
                        </a:rPr>
                        <a:t>Urban change creating social and economic opportunities </a:t>
                      </a:r>
                    </a:p>
                    <a:p>
                      <a:pPr rtl="0" fontAlgn="base"/>
                      <a:r>
                        <a:rPr lang="en-GB" sz="1200" b="0" i="0" kern="1200" dirty="0">
                          <a:solidFill>
                            <a:schemeClr val="tx1"/>
                          </a:solidFill>
                          <a:effectLst/>
                          <a:latin typeface="+mn-lt"/>
                          <a:ea typeface="+mn-ea"/>
                          <a:cs typeface="+mn-cs"/>
                        </a:rPr>
                        <a:t>Urban change and impact on the environment </a:t>
                      </a:r>
                    </a:p>
                    <a:p>
                      <a:pPr rtl="0" fontAlgn="base"/>
                      <a:r>
                        <a:rPr lang="en-GB" sz="1200" b="0" i="0" kern="1200" dirty="0">
                          <a:solidFill>
                            <a:schemeClr val="tx1"/>
                          </a:solidFill>
                          <a:effectLst/>
                          <a:latin typeface="+mn-lt"/>
                          <a:ea typeface="+mn-ea"/>
                          <a:cs typeface="+mn-cs"/>
                        </a:rPr>
                        <a:t>Social inequality </a:t>
                      </a:r>
                    </a:p>
                    <a:p>
                      <a:pPr rtl="0" fontAlgn="base"/>
                      <a:r>
                        <a:rPr lang="en-GB" sz="1200" b="0" i="0" kern="1200" dirty="0">
                          <a:solidFill>
                            <a:schemeClr val="tx1"/>
                          </a:solidFill>
                          <a:effectLst/>
                          <a:latin typeface="+mn-lt"/>
                          <a:ea typeface="+mn-ea"/>
                          <a:cs typeface="+mn-cs"/>
                        </a:rPr>
                        <a:t>New housing </a:t>
                      </a:r>
                    </a:p>
                    <a:p>
                      <a:pPr rtl="0" fontAlgn="base"/>
                      <a:r>
                        <a:rPr lang="en-GB" sz="1200" b="0" i="0" kern="1200" dirty="0">
                          <a:solidFill>
                            <a:schemeClr val="tx1"/>
                          </a:solidFill>
                          <a:effectLst/>
                          <a:latin typeface="+mn-lt"/>
                          <a:ea typeface="+mn-ea"/>
                          <a:cs typeface="+mn-cs"/>
                        </a:rPr>
                        <a:t>Stafford regeneration </a:t>
                      </a:r>
                    </a:p>
                    <a:p>
                      <a:pPr rtl="0" fontAlgn="base"/>
                      <a:r>
                        <a:rPr lang="en-GB" sz="1200" b="1" i="0" kern="1200" dirty="0">
                          <a:solidFill>
                            <a:schemeClr val="tx1"/>
                          </a:solidFill>
                          <a:effectLst/>
                          <a:latin typeface="+mn-lt"/>
                          <a:ea typeface="+mn-ea"/>
                          <a:cs typeface="+mn-cs"/>
                        </a:rPr>
                        <a:t>URBAN SUSTAINABILITY </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Planning for urban sustainability </a:t>
                      </a:r>
                    </a:p>
                    <a:p>
                      <a:pPr rtl="0" fontAlgn="base"/>
                      <a:r>
                        <a:rPr lang="en-GB" sz="1200" b="0" i="0" kern="1200" dirty="0">
                          <a:solidFill>
                            <a:schemeClr val="tx1"/>
                          </a:solidFill>
                          <a:effectLst/>
                          <a:latin typeface="+mn-lt"/>
                          <a:ea typeface="+mn-ea"/>
                          <a:cs typeface="+mn-cs"/>
                        </a:rPr>
                        <a:t>Sustainable living in Freiburg </a:t>
                      </a:r>
                    </a:p>
                    <a:p>
                      <a:pPr rtl="0" fontAlgn="base"/>
                      <a:r>
                        <a:rPr lang="en-GB" sz="1200" b="0" i="0" kern="1200" dirty="0">
                          <a:solidFill>
                            <a:schemeClr val="tx1"/>
                          </a:solidFill>
                          <a:effectLst/>
                          <a:latin typeface="+mn-lt"/>
                          <a:ea typeface="+mn-ea"/>
                          <a:cs typeface="+mn-cs"/>
                        </a:rPr>
                        <a:t>Sustainable traffic management  </a:t>
                      </a:r>
                    </a:p>
                    <a:p>
                      <a:pPr rtl="0" fontAlgn="base"/>
                      <a:r>
                        <a:rPr lang="en-GB" sz="1200" b="0" i="0" kern="1200" dirty="0">
                          <a:solidFill>
                            <a:schemeClr val="tx1"/>
                          </a:solidFill>
                          <a:effectLst/>
                          <a:latin typeface="+mn-lt"/>
                          <a:ea typeface="+mn-ea"/>
                          <a:cs typeface="+mn-cs"/>
                        </a:rPr>
                        <a:t>Curitiba Integrated Transport </a:t>
                      </a:r>
                    </a:p>
                    <a:p>
                      <a:pPr rtl="0" fontAlgn="base"/>
                      <a:r>
                        <a:rPr lang="en-GB" sz="1200" b="1" i="0" kern="1200" dirty="0">
                          <a:solidFill>
                            <a:schemeClr val="tx1"/>
                          </a:solidFill>
                          <a:effectLst/>
                          <a:latin typeface="+mn-lt"/>
                          <a:ea typeface="+mn-ea"/>
                          <a:cs typeface="+mn-cs"/>
                        </a:rPr>
                        <a:t>Stafford Fieldwork PAPER 3</a:t>
                      </a:r>
                      <a:endParaRPr lang="en-GB" sz="1200" b="0" i="0" kern="1200" dirty="0">
                        <a:solidFill>
                          <a:schemeClr val="tx1"/>
                        </a:solidFill>
                        <a:effectLst/>
                        <a:latin typeface="+mn-lt"/>
                        <a:ea typeface="+mn-ea"/>
                        <a:cs typeface="+mn-cs"/>
                      </a:endParaRPr>
                    </a:p>
                    <a:p>
                      <a:pPr rtl="0" fontAlgn="base"/>
                      <a:r>
                        <a:rPr lang="en-GB" sz="1200" b="0" i="0" kern="1200" dirty="0">
                          <a:solidFill>
                            <a:schemeClr val="tx1"/>
                          </a:solidFill>
                          <a:effectLst/>
                          <a:latin typeface="+mn-lt"/>
                          <a:ea typeface="+mn-ea"/>
                          <a:cs typeface="+mn-cs"/>
                        </a:rPr>
                        <a:t>Fieldtrip </a:t>
                      </a:r>
                    </a:p>
                    <a:p>
                      <a:pPr rtl="0" fontAlgn="base"/>
                      <a:r>
                        <a:rPr lang="en-GB" sz="1200" b="0" i="0" kern="1200" dirty="0">
                          <a:solidFill>
                            <a:schemeClr val="tx1"/>
                          </a:solidFill>
                          <a:effectLst/>
                          <a:latin typeface="+mn-lt"/>
                          <a:ea typeface="+mn-ea"/>
                          <a:cs typeface="+mn-cs"/>
                        </a:rPr>
                        <a:t>Location </a:t>
                      </a:r>
                    </a:p>
                    <a:p>
                      <a:pPr rtl="0" fontAlgn="base"/>
                      <a:r>
                        <a:rPr lang="en-GB" sz="1200" b="0" i="0" kern="1200" dirty="0">
                          <a:solidFill>
                            <a:schemeClr val="tx1"/>
                          </a:solidFill>
                          <a:effectLst/>
                          <a:latin typeface="+mn-lt"/>
                          <a:ea typeface="+mn-ea"/>
                          <a:cs typeface="+mn-cs"/>
                        </a:rPr>
                        <a:t>Risk assessment </a:t>
                      </a:r>
                    </a:p>
                    <a:p>
                      <a:pPr rtl="0" fontAlgn="base"/>
                      <a:r>
                        <a:rPr lang="en-GB" sz="1200" b="0" i="0" kern="1200" dirty="0">
                          <a:solidFill>
                            <a:schemeClr val="tx1"/>
                          </a:solidFill>
                          <a:effectLst/>
                          <a:latin typeface="+mn-lt"/>
                          <a:ea typeface="+mn-ea"/>
                          <a:cs typeface="+mn-cs"/>
                        </a:rPr>
                        <a:t>Data presentation </a:t>
                      </a:r>
                    </a:p>
                    <a:p>
                      <a:pPr rtl="0" fontAlgn="base"/>
                      <a:r>
                        <a:rPr lang="en-GB" sz="1200" b="0" i="0" kern="1200" dirty="0">
                          <a:solidFill>
                            <a:schemeClr val="tx1"/>
                          </a:solidFill>
                          <a:effectLst/>
                          <a:latin typeface="+mn-lt"/>
                          <a:ea typeface="+mn-ea"/>
                          <a:cs typeface="+mn-cs"/>
                        </a:rPr>
                        <a:t>Data collection methods </a:t>
                      </a:r>
                    </a:p>
                    <a:p>
                      <a:pPr rtl="0" fontAlgn="base"/>
                      <a:r>
                        <a:rPr lang="en-GB" sz="1200" b="0" i="0" kern="1200" dirty="0">
                          <a:solidFill>
                            <a:schemeClr val="tx1"/>
                          </a:solidFill>
                          <a:effectLst/>
                          <a:latin typeface="+mn-lt"/>
                          <a:ea typeface="+mn-ea"/>
                          <a:cs typeface="+mn-cs"/>
                        </a:rPr>
                        <a:t>Conclusions </a:t>
                      </a:r>
                    </a:p>
                    <a:p>
                      <a:pPr rtl="0" fontAlgn="base"/>
                      <a:r>
                        <a:rPr lang="en-GB" sz="1200" b="0" i="0" kern="1200" dirty="0">
                          <a:solidFill>
                            <a:schemeClr val="tx1"/>
                          </a:solidFill>
                          <a:effectLst/>
                          <a:latin typeface="+mn-lt"/>
                          <a:ea typeface="+mn-ea"/>
                          <a:cs typeface="+mn-cs"/>
                        </a:rPr>
                        <a:t>Evaluations </a:t>
                      </a:r>
                    </a:p>
                    <a:p>
                      <a:pPr rtl="0" fontAlgn="base"/>
                      <a:r>
                        <a:rPr lang="en-GB" sz="1200" b="0" i="0" kern="1200" dirty="0">
                          <a:solidFill>
                            <a:schemeClr val="tx1"/>
                          </a:solidFill>
                          <a:effectLst/>
                          <a:latin typeface="+mn-lt"/>
                          <a:ea typeface="+mn-ea"/>
                          <a:cs typeface="+mn-cs"/>
                        </a:rPr>
                        <a:t>Improvements. </a:t>
                      </a:r>
                    </a:p>
                  </a:txBody>
                  <a:tcPr marL="68580" marR="68580" marT="0" marB="0"/>
                </a:tc>
                <a:tc>
                  <a:txBody>
                    <a:bodyPr/>
                    <a:lstStyle/>
                    <a:p>
                      <a:pPr rtl="0" fontAlgn="base"/>
                      <a:r>
                        <a:rPr lang="en-GB" sz="1200" b="1" i="0" kern="1200" dirty="0">
                          <a:solidFill>
                            <a:schemeClr val="tx1"/>
                          </a:solidFill>
                          <a:effectLst/>
                          <a:latin typeface="+mn-lt"/>
                          <a:ea typeface="+mn-ea"/>
                          <a:cs typeface="+mn-cs"/>
                        </a:rPr>
                        <a:t>RESOURCES</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The significance of food, water and energy to Economic and social well-being. </a:t>
                      </a:r>
                    </a:p>
                    <a:p>
                      <a:pPr rtl="0" fontAlgn="base"/>
                      <a:r>
                        <a:rPr lang="en-GB" sz="1200" b="0" i="0" kern="1200" dirty="0">
                          <a:solidFill>
                            <a:schemeClr val="tx1"/>
                          </a:solidFill>
                          <a:effectLst/>
                          <a:latin typeface="+mn-lt"/>
                          <a:ea typeface="+mn-ea"/>
                          <a:cs typeface="+mn-cs"/>
                        </a:rPr>
                        <a:t>An overview of global inequalities in the supply and consumption of resources. </a:t>
                      </a:r>
                    </a:p>
                    <a:p>
                      <a:pPr rtl="0" fontAlgn="base"/>
                      <a:r>
                        <a:rPr lang="en-GB" sz="1200" b="0" i="0" kern="1200" dirty="0">
                          <a:solidFill>
                            <a:schemeClr val="tx1"/>
                          </a:solidFill>
                          <a:effectLst/>
                          <a:latin typeface="+mn-lt"/>
                          <a:ea typeface="+mn-ea"/>
                          <a:cs typeface="+mn-cs"/>
                        </a:rPr>
                        <a:t>Areas of surplus (security) and deficit (insecurity): </a:t>
                      </a:r>
                    </a:p>
                    <a:p>
                      <a:pPr rtl="0" fontAlgn="base"/>
                      <a:r>
                        <a:rPr lang="en-GB" sz="1200" b="0" i="0" kern="1200" dirty="0">
                          <a:solidFill>
                            <a:schemeClr val="tx1"/>
                          </a:solidFill>
                          <a:effectLst/>
                          <a:latin typeface="+mn-lt"/>
                          <a:ea typeface="+mn-ea"/>
                          <a:cs typeface="+mn-cs"/>
                        </a:rPr>
                        <a:t>Global distribution of energy consumption and supply reasons for increasing energy consumption: economic development, rising population, technology </a:t>
                      </a:r>
                    </a:p>
                    <a:p>
                      <a:pPr rtl="0" fontAlgn="base"/>
                      <a:r>
                        <a:rPr lang="en-GB" sz="1200" b="0" i="0" kern="1200" dirty="0">
                          <a:solidFill>
                            <a:schemeClr val="tx1"/>
                          </a:solidFill>
                          <a:effectLst/>
                          <a:latin typeface="+mn-lt"/>
                          <a:ea typeface="+mn-ea"/>
                          <a:cs typeface="+mn-cs"/>
                        </a:rPr>
                        <a:t>Factors affecting energy supply: physical factors, cost of exploitation and production, technology and political factors. </a:t>
                      </a:r>
                    </a:p>
                    <a:p>
                      <a:pPr rtl="0" fontAlgn="base"/>
                      <a:r>
                        <a:rPr lang="en-GB" sz="1200" b="0" i="0" kern="1200" dirty="0">
                          <a:solidFill>
                            <a:schemeClr val="tx1"/>
                          </a:solidFill>
                          <a:effectLst/>
                          <a:latin typeface="+mn-lt"/>
                          <a:ea typeface="+mn-ea"/>
                          <a:cs typeface="+mn-cs"/>
                        </a:rPr>
                        <a:t>Impacts of energy insecurity – exploration of difficult and environmentally sensitive areas, economic and environmental costs, food production, industrial output, potential for conflict where demand exceeds supply. </a:t>
                      </a:r>
                    </a:p>
                    <a:p>
                      <a:pPr rtl="0" fontAlgn="base"/>
                      <a:r>
                        <a:rPr lang="en-GB" sz="1200" b="0" i="0" kern="1200" dirty="0">
                          <a:solidFill>
                            <a:schemeClr val="tx1"/>
                          </a:solidFill>
                          <a:effectLst/>
                          <a:latin typeface="+mn-lt"/>
                          <a:ea typeface="+mn-ea"/>
                          <a:cs typeface="+mn-cs"/>
                        </a:rPr>
                        <a:t>Overview of strategies to increase energy supply: </a:t>
                      </a:r>
                    </a:p>
                    <a:p>
                      <a:pPr rtl="0" fontAlgn="base"/>
                      <a:r>
                        <a:rPr lang="en-GB" sz="1200" b="0" i="0" kern="1200" dirty="0">
                          <a:solidFill>
                            <a:schemeClr val="tx1"/>
                          </a:solidFill>
                          <a:effectLst/>
                          <a:latin typeface="+mn-lt"/>
                          <a:ea typeface="+mn-ea"/>
                          <a:cs typeface="+mn-cs"/>
                        </a:rPr>
                        <a:t>Renewable (biomass, wind, hydro, tidal, geothermal, wave and solar) and non-renewable (fossil fuels and nuclear power) sources of energy </a:t>
                      </a:r>
                    </a:p>
                  </a:txBody>
                  <a:tcPr marL="68580" marR="68580" marT="0" marB="0"/>
                </a:tc>
                <a:tc>
                  <a:txBody>
                    <a:bodyPr/>
                    <a:lstStyle/>
                    <a:p>
                      <a:pPr rtl="0" fontAlgn="base"/>
                      <a:r>
                        <a:rPr lang="en-GB" sz="1200" b="1" i="0" kern="1200" dirty="0">
                          <a:solidFill>
                            <a:schemeClr val="tx1"/>
                          </a:solidFill>
                          <a:effectLst/>
                          <a:latin typeface="+mn-lt"/>
                          <a:ea typeface="+mn-ea"/>
                          <a:cs typeface="+mn-cs"/>
                        </a:rPr>
                        <a:t>RESOURCES MAY CONTINUED FROM WINTER TERM.</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An </a:t>
                      </a:r>
                      <a:r>
                        <a:rPr lang="en-GB" sz="1200" b="1" i="0" kern="1200" dirty="0">
                          <a:solidFill>
                            <a:schemeClr val="tx1"/>
                          </a:solidFill>
                          <a:effectLst/>
                          <a:latin typeface="+mn-lt"/>
                          <a:ea typeface="+mn-ea"/>
                          <a:cs typeface="+mn-cs"/>
                        </a:rPr>
                        <a:t>example</a:t>
                      </a:r>
                      <a:r>
                        <a:rPr lang="en-GB" sz="1200" b="0" i="0" kern="1200" dirty="0">
                          <a:solidFill>
                            <a:schemeClr val="tx1"/>
                          </a:solidFill>
                          <a:effectLst/>
                          <a:latin typeface="+mn-lt"/>
                          <a:ea typeface="+mn-ea"/>
                          <a:cs typeface="+mn-cs"/>
                        </a:rPr>
                        <a:t> to show how the extraction of a fossil fuel has both advantages and disadvantages.  </a:t>
                      </a:r>
                    </a:p>
                    <a:p>
                      <a:pPr rtl="0" fontAlgn="base"/>
                      <a:r>
                        <a:rPr lang="en-GB" sz="1200" b="0" i="0" kern="1200" dirty="0">
                          <a:solidFill>
                            <a:schemeClr val="tx1"/>
                          </a:solidFill>
                          <a:effectLst/>
                          <a:latin typeface="+mn-lt"/>
                          <a:ea typeface="+mn-ea"/>
                          <a:cs typeface="+mn-cs"/>
                        </a:rPr>
                        <a:t>Moving towards a sustainable resource future: </a:t>
                      </a:r>
                    </a:p>
                    <a:p>
                      <a:pPr rtl="0" fontAlgn="base"/>
                      <a:r>
                        <a:rPr lang="en-GB" sz="1200" b="0" i="0" kern="1200" dirty="0">
                          <a:solidFill>
                            <a:schemeClr val="tx1"/>
                          </a:solidFill>
                          <a:effectLst/>
                          <a:latin typeface="+mn-lt"/>
                          <a:ea typeface="+mn-ea"/>
                          <a:cs typeface="+mn-cs"/>
                        </a:rPr>
                        <a:t>Individual energy use and carbon footprints. Energy conservation: designing homes, workplaces and transport for sustainability, demand reduction, use of technology to increase efficiency in the use of fossil fuels </a:t>
                      </a:r>
                    </a:p>
                    <a:p>
                      <a:pPr rtl="0" fontAlgn="base"/>
                      <a:r>
                        <a:rPr lang="en-GB" sz="1200" b="0" i="0" kern="1200" dirty="0">
                          <a:solidFill>
                            <a:schemeClr val="tx1"/>
                          </a:solidFill>
                          <a:effectLst/>
                          <a:latin typeface="+mn-lt"/>
                          <a:ea typeface="+mn-ea"/>
                          <a:cs typeface="+mn-cs"/>
                        </a:rPr>
                        <a:t>An </a:t>
                      </a:r>
                      <a:r>
                        <a:rPr lang="en-GB" sz="1200" b="1" i="0" kern="1200" dirty="0">
                          <a:solidFill>
                            <a:schemeClr val="tx1"/>
                          </a:solidFill>
                          <a:effectLst/>
                          <a:latin typeface="+mn-lt"/>
                          <a:ea typeface="+mn-ea"/>
                          <a:cs typeface="+mn-cs"/>
                        </a:rPr>
                        <a:t>example</a:t>
                      </a:r>
                      <a:r>
                        <a:rPr lang="en-GB" sz="1200" b="0" i="0" kern="1200" dirty="0">
                          <a:solidFill>
                            <a:schemeClr val="tx1"/>
                          </a:solidFill>
                          <a:effectLst/>
                          <a:latin typeface="+mn-lt"/>
                          <a:ea typeface="+mn-ea"/>
                          <a:cs typeface="+mn-cs"/>
                        </a:rPr>
                        <a:t> of a local renewable energy scheme in an LIC or NEE to provide sustainable supplies of energy. </a:t>
                      </a:r>
                    </a:p>
                    <a:p>
                      <a:pPr rtl="0" fontAlgn="base"/>
                      <a:r>
                        <a:rPr lang="en-GB" sz="1200" b="1" i="0" kern="1200" dirty="0">
                          <a:solidFill>
                            <a:schemeClr val="tx1"/>
                          </a:solidFill>
                          <a:effectLst/>
                          <a:latin typeface="+mn-lt"/>
                          <a:ea typeface="+mn-ea"/>
                          <a:cs typeface="+mn-cs"/>
                        </a:rPr>
                        <a:t>THE DEVELOPMENT GAP</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Our unequal world and measuring development </a:t>
                      </a:r>
                    </a:p>
                    <a:p>
                      <a:pPr rtl="0" fontAlgn="base"/>
                      <a:r>
                        <a:rPr lang="en-GB" sz="1200" b="0" i="0" kern="1200" dirty="0">
                          <a:solidFill>
                            <a:schemeClr val="tx1"/>
                          </a:solidFill>
                          <a:effectLst/>
                          <a:latin typeface="+mn-lt"/>
                          <a:ea typeface="+mn-ea"/>
                          <a:cs typeface="+mn-cs"/>
                        </a:rPr>
                        <a:t>The DTM and population pyramids </a:t>
                      </a:r>
                    </a:p>
                    <a:p>
                      <a:pPr rtl="0" fontAlgn="base"/>
                      <a:r>
                        <a:rPr lang="en-GB" sz="1200" b="0" i="0" kern="1200" dirty="0">
                          <a:solidFill>
                            <a:schemeClr val="tx1"/>
                          </a:solidFill>
                          <a:effectLst/>
                          <a:latin typeface="+mn-lt"/>
                          <a:ea typeface="+mn-ea"/>
                          <a:cs typeface="+mn-cs"/>
                        </a:rPr>
                        <a:t>Causes of uneven development </a:t>
                      </a:r>
                    </a:p>
                    <a:p>
                      <a:pPr rtl="0" fontAlgn="base"/>
                      <a:r>
                        <a:rPr lang="en-GB" sz="1200" b="0" i="0" kern="1200" dirty="0">
                          <a:solidFill>
                            <a:schemeClr val="tx1"/>
                          </a:solidFill>
                          <a:effectLst/>
                          <a:latin typeface="+mn-lt"/>
                          <a:ea typeface="+mn-ea"/>
                          <a:cs typeface="+mn-cs"/>
                        </a:rPr>
                        <a:t>Uneven development: wealth and health, and migration </a:t>
                      </a:r>
                    </a:p>
                    <a:p>
                      <a:pPr rtl="0" fontAlgn="base"/>
                      <a:r>
                        <a:rPr lang="en-GB" sz="1200" b="0" i="0" kern="1200" dirty="0">
                          <a:solidFill>
                            <a:schemeClr val="tx1"/>
                          </a:solidFill>
                          <a:effectLst/>
                          <a:latin typeface="+mn-lt"/>
                          <a:ea typeface="+mn-ea"/>
                          <a:cs typeface="+mn-cs"/>
                        </a:rPr>
                        <a:t>Reducing the gap: aid and intermediate technology, fair trade, debt relief and tourism </a:t>
                      </a:r>
                    </a:p>
                    <a:p>
                      <a:pPr rtl="0" fontAlgn="base"/>
                      <a:r>
                        <a:rPr lang="en-GB" sz="1200" b="0" i="0" kern="1200" dirty="0">
                          <a:solidFill>
                            <a:schemeClr val="tx1"/>
                          </a:solidFill>
                          <a:effectLst/>
                          <a:latin typeface="+mn-lt"/>
                          <a:ea typeface="+mn-ea"/>
                          <a:cs typeface="+mn-cs"/>
                        </a:rPr>
                        <a:t>CASE STUDY Jamaica </a:t>
                      </a:r>
                    </a:p>
                  </a:txBody>
                  <a:tcPr marL="68580" marR="68580" marT="0" marB="0"/>
                </a:tc>
                <a:tc>
                  <a:txBody>
                    <a:bodyPr/>
                    <a:lstStyle/>
                    <a:p>
                      <a:pPr rtl="0" fontAlgn="base"/>
                      <a:r>
                        <a:rPr lang="en-GB" sz="1200" b="1" i="0" kern="1200" dirty="0">
                          <a:solidFill>
                            <a:schemeClr val="tx1"/>
                          </a:solidFill>
                          <a:effectLst/>
                          <a:latin typeface="+mn-lt"/>
                          <a:ea typeface="+mn-ea"/>
                          <a:cs typeface="+mn-cs"/>
                        </a:rPr>
                        <a:t>NIGERIA: A NEWLY-EMERGING ECONOMY</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Exploring Nigeria </a:t>
                      </a:r>
                    </a:p>
                    <a:p>
                      <a:pPr rtl="0" fontAlgn="base"/>
                      <a:r>
                        <a:rPr lang="en-GB" sz="1200" b="0" i="0" kern="1200" dirty="0">
                          <a:solidFill>
                            <a:schemeClr val="tx1"/>
                          </a:solidFill>
                          <a:effectLst/>
                          <a:latin typeface="+mn-lt"/>
                          <a:ea typeface="+mn-ea"/>
                          <a:cs typeface="+mn-cs"/>
                        </a:rPr>
                        <a:t>Nigeria in the wider world </a:t>
                      </a:r>
                    </a:p>
                    <a:p>
                      <a:pPr rtl="0" fontAlgn="base"/>
                      <a:r>
                        <a:rPr lang="en-GB" sz="1200" b="0" i="0" kern="1200" dirty="0">
                          <a:solidFill>
                            <a:schemeClr val="tx1"/>
                          </a:solidFill>
                          <a:effectLst/>
                          <a:latin typeface="+mn-lt"/>
                          <a:ea typeface="+mn-ea"/>
                          <a:cs typeface="+mn-cs"/>
                        </a:rPr>
                        <a:t>Balancing a changing industrial structure </a:t>
                      </a:r>
                    </a:p>
                    <a:p>
                      <a:pPr rtl="0" fontAlgn="base"/>
                      <a:r>
                        <a:rPr lang="en-GB" sz="1200" b="0" i="0" kern="1200" dirty="0">
                          <a:solidFill>
                            <a:schemeClr val="tx1"/>
                          </a:solidFill>
                          <a:effectLst/>
                          <a:latin typeface="+mn-lt"/>
                          <a:ea typeface="+mn-ea"/>
                          <a:cs typeface="+mn-cs"/>
                        </a:rPr>
                        <a:t>Impacts of Transnational corporations </a:t>
                      </a:r>
                    </a:p>
                    <a:p>
                      <a:pPr rtl="0" fontAlgn="base"/>
                      <a:r>
                        <a:rPr lang="en-GB" sz="1200" b="0" i="0" kern="1200" dirty="0">
                          <a:solidFill>
                            <a:schemeClr val="tx1"/>
                          </a:solidFill>
                          <a:effectLst/>
                          <a:latin typeface="+mn-lt"/>
                          <a:ea typeface="+mn-ea"/>
                          <a:cs typeface="+mn-cs"/>
                        </a:rPr>
                        <a:t>Impact of international aid </a:t>
                      </a:r>
                    </a:p>
                    <a:p>
                      <a:pPr rtl="0" fontAlgn="base"/>
                      <a:r>
                        <a:rPr lang="en-GB" sz="1200" b="0" i="0" kern="1200" dirty="0">
                          <a:solidFill>
                            <a:schemeClr val="tx1"/>
                          </a:solidFill>
                          <a:effectLst/>
                          <a:latin typeface="+mn-lt"/>
                          <a:ea typeface="+mn-ea"/>
                          <a:cs typeface="+mn-cs"/>
                        </a:rPr>
                        <a:t>Managing environmental issues </a:t>
                      </a:r>
                    </a:p>
                    <a:p>
                      <a:pPr rtl="0" fontAlgn="base"/>
                      <a:r>
                        <a:rPr lang="en-GB" sz="1200" b="0" i="0" kern="1200" dirty="0">
                          <a:solidFill>
                            <a:schemeClr val="tx1"/>
                          </a:solidFill>
                          <a:effectLst/>
                          <a:latin typeface="+mn-lt"/>
                          <a:ea typeface="+mn-ea"/>
                          <a:cs typeface="+mn-cs"/>
                        </a:rPr>
                        <a:t>Quality of life </a:t>
                      </a:r>
                    </a:p>
                    <a:p>
                      <a:pPr rtl="0" fontAlgn="base"/>
                      <a:r>
                        <a:rPr lang="en-GB" sz="1200" b="1" i="0" kern="1200" dirty="0">
                          <a:solidFill>
                            <a:schemeClr val="tx1"/>
                          </a:solidFill>
                          <a:effectLst/>
                          <a:latin typeface="+mn-lt"/>
                          <a:ea typeface="+mn-ea"/>
                          <a:cs typeface="+mn-cs"/>
                        </a:rPr>
                        <a:t>THE CHANGING UK ECONOMY</a:t>
                      </a:r>
                      <a:r>
                        <a:rPr lang="en-GB" sz="1200" b="0" i="0" kern="1200" dirty="0">
                          <a:solidFill>
                            <a:schemeClr val="tx1"/>
                          </a:solidFill>
                          <a:effectLst/>
                          <a:latin typeface="+mn-lt"/>
                          <a:ea typeface="+mn-ea"/>
                          <a:cs typeface="+mn-cs"/>
                        </a:rPr>
                        <a:t> </a:t>
                      </a:r>
                    </a:p>
                    <a:p>
                      <a:pPr rtl="0" fontAlgn="base"/>
                      <a:r>
                        <a:rPr lang="en-GB" sz="1200" b="0" i="0" kern="1200" dirty="0">
                          <a:solidFill>
                            <a:schemeClr val="tx1"/>
                          </a:solidFill>
                          <a:effectLst/>
                          <a:latin typeface="+mn-lt"/>
                          <a:ea typeface="+mn-ea"/>
                          <a:cs typeface="+mn-cs"/>
                        </a:rPr>
                        <a:t>Changes in the UK economy </a:t>
                      </a:r>
                    </a:p>
                    <a:p>
                      <a:pPr rtl="0" fontAlgn="base"/>
                      <a:r>
                        <a:rPr lang="en-GB" sz="1200" b="0" i="0" kern="1200" dirty="0">
                          <a:solidFill>
                            <a:schemeClr val="tx1"/>
                          </a:solidFill>
                          <a:effectLst/>
                          <a:latin typeface="+mn-lt"/>
                          <a:ea typeface="+mn-ea"/>
                          <a:cs typeface="+mn-cs"/>
                        </a:rPr>
                        <a:t>Post-industrial economy </a:t>
                      </a:r>
                    </a:p>
                    <a:p>
                      <a:pPr rtl="0" fontAlgn="base"/>
                      <a:r>
                        <a:rPr lang="en-GB" sz="1200" b="0" i="0" kern="1200" dirty="0">
                          <a:solidFill>
                            <a:schemeClr val="tx1"/>
                          </a:solidFill>
                          <a:effectLst/>
                          <a:latin typeface="+mn-lt"/>
                          <a:ea typeface="+mn-ea"/>
                          <a:cs typeface="+mn-cs"/>
                        </a:rPr>
                        <a:t>UK science and business parks </a:t>
                      </a:r>
                    </a:p>
                    <a:p>
                      <a:pPr rtl="0" fontAlgn="base"/>
                      <a:r>
                        <a:rPr lang="en-GB" sz="1200" b="0" i="0" kern="1200" dirty="0">
                          <a:solidFill>
                            <a:schemeClr val="tx1"/>
                          </a:solidFill>
                          <a:effectLst/>
                          <a:latin typeface="+mn-lt"/>
                          <a:ea typeface="+mn-ea"/>
                          <a:cs typeface="+mn-cs"/>
                        </a:rPr>
                        <a:t>Environmental impacts of industry, Car industry </a:t>
                      </a:r>
                    </a:p>
                    <a:p>
                      <a:pPr rtl="0" fontAlgn="base"/>
                      <a:r>
                        <a:rPr lang="en-GB" sz="1200" b="0" i="0" kern="1200" dirty="0">
                          <a:solidFill>
                            <a:schemeClr val="tx1"/>
                          </a:solidFill>
                          <a:effectLst/>
                          <a:latin typeface="+mn-lt"/>
                          <a:ea typeface="+mn-ea"/>
                          <a:cs typeface="+mn-cs"/>
                        </a:rPr>
                        <a:t>Changing rural landscapes </a:t>
                      </a:r>
                    </a:p>
                    <a:p>
                      <a:pPr rtl="0" fontAlgn="base"/>
                      <a:r>
                        <a:rPr lang="en-GB" sz="1200" b="0" i="0" kern="1200" dirty="0">
                          <a:solidFill>
                            <a:schemeClr val="tx1"/>
                          </a:solidFill>
                          <a:effectLst/>
                          <a:latin typeface="+mn-lt"/>
                          <a:ea typeface="+mn-ea"/>
                          <a:cs typeface="+mn-cs"/>
                        </a:rPr>
                        <a:t>Changing transport infrastructure </a:t>
                      </a:r>
                    </a:p>
                    <a:p>
                      <a:pPr rtl="0" fontAlgn="base"/>
                      <a:r>
                        <a:rPr lang="en-GB" sz="1200" b="0" i="0" kern="1200" dirty="0">
                          <a:solidFill>
                            <a:schemeClr val="tx1"/>
                          </a:solidFill>
                          <a:effectLst/>
                          <a:latin typeface="+mn-lt"/>
                          <a:ea typeface="+mn-ea"/>
                          <a:cs typeface="+mn-cs"/>
                        </a:rPr>
                        <a:t>North-south divide </a:t>
                      </a:r>
                    </a:p>
                    <a:p>
                      <a:pPr rtl="0" fontAlgn="base"/>
                      <a:r>
                        <a:rPr lang="en-GB" sz="1200" b="0" i="0" kern="1200" dirty="0">
                          <a:solidFill>
                            <a:schemeClr val="tx1"/>
                          </a:solidFill>
                          <a:effectLst/>
                          <a:latin typeface="+mn-lt"/>
                          <a:ea typeface="+mn-ea"/>
                          <a:cs typeface="+mn-cs"/>
                        </a:rPr>
                        <a:t>UK and the Wider World. </a:t>
                      </a:r>
                    </a:p>
                    <a:p>
                      <a:pPr rtl="0" fontAlgn="base"/>
                      <a:endParaRPr lang="en-GB" sz="1200" b="0" i="0" kern="1200" dirty="0">
                        <a:solidFill>
                          <a:schemeClr val="tx1"/>
                        </a:solidFill>
                        <a:effectLst/>
                        <a:latin typeface="+mn-lt"/>
                        <a:ea typeface="+mn-ea"/>
                        <a:cs typeface="+mn-cs"/>
                      </a:endParaRPr>
                    </a:p>
                    <a:p>
                      <a:pPr rtl="0" fontAlgn="base"/>
                      <a:r>
                        <a:rPr lang="en-GB" sz="1200" b="0" i="0" kern="1200" dirty="0">
                          <a:solidFill>
                            <a:schemeClr val="tx1"/>
                          </a:solidFill>
                          <a:effectLst/>
                          <a:latin typeface="+mn-lt"/>
                          <a:ea typeface="+mn-ea"/>
                          <a:cs typeface="+mn-cs"/>
                        </a:rPr>
                        <a:t>PRE – RELEASE PAPER 3  </a:t>
                      </a:r>
                    </a:p>
                    <a:p>
                      <a:pPr rtl="0" fontAlgn="base"/>
                      <a:r>
                        <a:rPr lang="en-GB" sz="1200" b="0" i="0" kern="1200" dirty="0">
                          <a:solidFill>
                            <a:schemeClr val="tx1"/>
                          </a:solidFill>
                          <a:effectLst/>
                          <a:latin typeface="+mn-lt"/>
                          <a:ea typeface="+mn-ea"/>
                          <a:cs typeface="+mn-cs"/>
                        </a:rPr>
                        <a:t>Decision making exercise. Released by the exam board at the end of March.  </a:t>
                      </a:r>
                    </a:p>
                    <a:p>
                      <a:pPr rtl="0" fontAlgn="base"/>
                      <a:endParaRPr lang="en-GB" sz="1200" b="0" i="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62765736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74405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936277518"/>
              </p:ext>
            </p:extLst>
          </p:nvPr>
        </p:nvGraphicFramePr>
        <p:xfrm>
          <a:off x="0" y="666536"/>
          <a:ext cx="12187990" cy="6191464"/>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792712">
                  <a:extLst>
                    <a:ext uri="{9D8B030D-6E8A-4147-A177-3AD203B41FA5}">
                      <a16:colId xmlns:a16="http://schemas.microsoft.com/office/drawing/2014/main" val="2268397797"/>
                    </a:ext>
                  </a:extLst>
                </a:gridCol>
                <a:gridCol w="2792712">
                  <a:extLst>
                    <a:ext uri="{9D8B030D-6E8A-4147-A177-3AD203B41FA5}">
                      <a16:colId xmlns:a16="http://schemas.microsoft.com/office/drawing/2014/main" val="1411940593"/>
                    </a:ext>
                  </a:extLst>
                </a:gridCol>
                <a:gridCol w="2792712">
                  <a:extLst>
                    <a:ext uri="{9D8B030D-6E8A-4147-A177-3AD203B41FA5}">
                      <a16:colId xmlns:a16="http://schemas.microsoft.com/office/drawing/2014/main" val="415188477"/>
                    </a:ext>
                  </a:extLst>
                </a:gridCol>
                <a:gridCol w="2792712">
                  <a:extLst>
                    <a:ext uri="{9D8B030D-6E8A-4147-A177-3AD203B41FA5}">
                      <a16:colId xmlns:a16="http://schemas.microsoft.com/office/drawing/2014/main" val="2116589672"/>
                    </a:ext>
                  </a:extLst>
                </a:gridCol>
              </a:tblGrid>
              <a:tr h="529163">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extLst>
                  <a:ext uri="{0D108BD9-81ED-4DB2-BD59-A6C34878D82A}">
                    <a16:rowId xmlns:a16="http://schemas.microsoft.com/office/drawing/2014/main" val="1744465016"/>
                  </a:ext>
                </a:extLst>
              </a:tr>
              <a:tr h="1213962">
                <a:tc rowSpan="2">
                  <a:txBody>
                    <a:bodyPr/>
                    <a:lstStyle/>
                    <a:p>
                      <a:pPr algn="ctr"/>
                      <a:r>
                        <a:rPr lang="en-GB" sz="2800" dirty="0"/>
                        <a:t>German</a:t>
                      </a:r>
                    </a:p>
                  </a:txBody>
                  <a:tcPr vert="vert270" anchor="ctr"/>
                </a:tc>
                <a:tc>
                  <a:txBody>
                    <a:bodyPr/>
                    <a:lstStyle/>
                    <a:p>
                      <a:r>
                        <a:rPr lang="en-GB" sz="1200" b="1" dirty="0"/>
                        <a:t>Main Topics</a:t>
                      </a:r>
                    </a:p>
                  </a:txBody>
                  <a:tcPr vert="vert270" anchor="ctr"/>
                </a:tc>
                <a:tc>
                  <a:txBody>
                    <a:bodyPr/>
                    <a:lstStyle/>
                    <a:p>
                      <a:r>
                        <a:rPr lang="en-GB" sz="1200" b="0" dirty="0"/>
                        <a:t>Future study and employment – talking about jobs, job applications, dream jobs and learning languages</a:t>
                      </a:r>
                    </a:p>
                    <a:p>
                      <a:endParaRPr lang="en-GB" sz="1200" b="1" dirty="0"/>
                    </a:p>
                    <a:p>
                      <a:endParaRPr lang="en-GB" sz="1200" b="1" dirty="0"/>
                    </a:p>
                    <a:p>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Future study and employment – talking about jobs, job applications, dream jobs and learning languages</a:t>
                      </a:r>
                    </a:p>
                    <a:p>
                      <a:endParaRPr lang="en-GB" sz="1200" b="1" dirty="0"/>
                    </a:p>
                  </a:txBody>
                  <a:tcPr/>
                </a:tc>
                <a:tc>
                  <a:txBody>
                    <a:bodyPr/>
                    <a:lstStyle/>
                    <a:p>
                      <a:r>
                        <a:rPr lang="en-GB" sz="1200" b="0" dirty="0"/>
                        <a:t>Local, national, international and global areas of interest – talking about festivals and events, social problems affecting young people, the environment and charity work</a:t>
                      </a:r>
                    </a:p>
                  </a:txBody>
                  <a:tcPr/>
                </a:tc>
                <a:tc>
                  <a:txBody>
                    <a:bodyPr/>
                    <a:lstStyle/>
                    <a:p>
                      <a:r>
                        <a:rPr lang="en-GB" sz="1200" b="0" dirty="0"/>
                        <a:t>Revision of </a:t>
                      </a:r>
                      <a:r>
                        <a:rPr lang="en-GB" sz="1200" b="0" baseline="0" dirty="0"/>
                        <a:t> </a:t>
                      </a:r>
                    </a:p>
                    <a:p>
                      <a:r>
                        <a:rPr lang="en-GB" sz="1200" b="0" baseline="0" dirty="0"/>
                        <a:t>Listening, reading, writing. </a:t>
                      </a:r>
                    </a:p>
                    <a:p>
                      <a:r>
                        <a:rPr lang="en-GB" sz="1200" b="0" baseline="0" dirty="0"/>
                        <a:t>Speaking exam revision: conversation questions, German phonics, role-play skills, picture task</a:t>
                      </a:r>
                      <a:endParaRPr lang="en-GB" sz="1200" b="1" dirty="0"/>
                    </a:p>
                  </a:txBody>
                  <a:tcPr/>
                </a:tc>
                <a:extLst>
                  <a:ext uri="{0D108BD9-81ED-4DB2-BD59-A6C34878D82A}">
                    <a16:rowId xmlns:a16="http://schemas.microsoft.com/office/drawing/2014/main" val="2671902638"/>
                  </a:ext>
                </a:extLst>
              </a:tr>
              <a:tr h="1400725">
                <a:tc vMerge="1">
                  <a:txBody>
                    <a:bodyPr/>
                    <a:lstStyle/>
                    <a:p>
                      <a:endParaRPr lang="en-GB" dirty="0"/>
                    </a:p>
                  </a:txBody>
                  <a:tcPr/>
                </a:tc>
                <a:tc>
                  <a:txBody>
                    <a:bodyPr/>
                    <a:lstStyle/>
                    <a:p>
                      <a:r>
                        <a:rPr lang="en-GB" sz="1200" b="1" dirty="0"/>
                        <a:t>Additional information</a:t>
                      </a:r>
                    </a:p>
                  </a:txBody>
                  <a:tcPr vert="vert270" anchor="ctr"/>
                </a:tc>
                <a:tc>
                  <a:txBody>
                    <a:bodyPr/>
                    <a:lstStyle/>
                    <a:p>
                      <a:r>
                        <a:rPr lang="en-GB" sz="1200" b="0" dirty="0"/>
                        <a:t>Using conjunctions and sequencers</a:t>
                      </a:r>
                    </a:p>
                    <a:p>
                      <a:r>
                        <a:rPr lang="en-GB" sz="1200" b="0" dirty="0"/>
                        <a:t>Using a variety of tenses</a:t>
                      </a:r>
                    </a:p>
                    <a:p>
                      <a:r>
                        <a:rPr lang="en-GB" sz="1200" b="0" dirty="0"/>
                        <a:t>Further developing use of complex structures</a:t>
                      </a:r>
                      <a:endParaRPr lang="en-GB" sz="1200" b="1" dirty="0"/>
                    </a:p>
                    <a:p>
                      <a:endParaRPr lang="en-GB" sz="1200" b="1" dirty="0"/>
                    </a:p>
                    <a:p>
                      <a:endParaRPr lang="en-GB" sz="1200" b="1" dirty="0"/>
                    </a:p>
                    <a:p>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November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Mock GCSE speaking test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Assessment Listening, Reading and Writing</a:t>
                      </a:r>
                    </a:p>
                  </a:txBody>
                  <a:tcPr/>
                </a:tc>
                <a:tc>
                  <a:txBody>
                    <a:bodyPr/>
                    <a:lstStyle/>
                    <a:p>
                      <a:r>
                        <a:rPr lang="en-GB" sz="1200" b="0" dirty="0"/>
                        <a:t>Forming questions</a:t>
                      </a:r>
                    </a:p>
                    <a:p>
                      <a:r>
                        <a:rPr lang="en-GB" sz="1200" b="0" dirty="0"/>
                        <a:t>Coping with dates and numbers</a:t>
                      </a:r>
                    </a:p>
                    <a:p>
                      <a:r>
                        <a:rPr lang="en-GB" sz="1200" b="0" dirty="0"/>
                        <a:t>Using the comparative and superlative</a:t>
                      </a:r>
                    </a:p>
                    <a:p>
                      <a:r>
                        <a:rPr lang="en-GB" sz="1200" b="0" dirty="0"/>
                        <a:t>Using subordinate clauses</a:t>
                      </a:r>
                    </a:p>
                    <a:p>
                      <a:r>
                        <a:rPr lang="en-GB" sz="1200" b="0" dirty="0"/>
                        <a:t>Awareness of the passive</a:t>
                      </a:r>
                    </a:p>
                  </a:txBody>
                  <a:tcPr/>
                </a:tc>
                <a:tc>
                  <a:txBody>
                    <a:bodyPr/>
                    <a:lstStyle/>
                    <a:p>
                      <a:r>
                        <a:rPr lang="en-GB" sz="1200" b="0" dirty="0"/>
                        <a:t>March –</a:t>
                      </a:r>
                    </a:p>
                    <a:p>
                      <a:r>
                        <a:rPr lang="en-GB" sz="1200" b="0" dirty="0"/>
                        <a:t>Mock</a:t>
                      </a:r>
                      <a:r>
                        <a:rPr lang="en-GB" sz="1200" b="0" baseline="0" dirty="0"/>
                        <a:t> GCSE speaking test</a:t>
                      </a:r>
                      <a:endParaRPr lang="en-GB" sz="1200" b="0" dirty="0"/>
                    </a:p>
                  </a:txBody>
                  <a:tcPr/>
                </a:tc>
                <a:extLst>
                  <a:ext uri="{0D108BD9-81ED-4DB2-BD59-A6C34878D82A}">
                    <a16:rowId xmlns:a16="http://schemas.microsoft.com/office/drawing/2014/main" val="2136139495"/>
                  </a:ext>
                </a:extLst>
              </a:tr>
              <a:tr h="843545">
                <a:tc rowSpan="2">
                  <a:txBody>
                    <a:bodyPr/>
                    <a:lstStyle/>
                    <a:p>
                      <a:pPr algn="ctr"/>
                      <a:r>
                        <a:rPr lang="en-GB" sz="2800" dirty="0"/>
                        <a:t>History</a:t>
                      </a:r>
                    </a:p>
                  </a:txBody>
                  <a:tcPr vert="vert270" anchor="ctr"/>
                </a:tc>
                <a:tc>
                  <a:txBody>
                    <a:bodyPr/>
                    <a:lstStyle/>
                    <a:p>
                      <a:r>
                        <a:rPr lang="en-GB" sz="1200" b="1" dirty="0"/>
                        <a:t>Main Topics</a:t>
                      </a:r>
                    </a:p>
                  </a:txBody>
                  <a:tcPr vert="vert270" anchor="ctr"/>
                </a:tc>
                <a:tc>
                  <a:txBody>
                    <a:bodyPr/>
                    <a:lstStyle/>
                    <a:p>
                      <a:r>
                        <a:rPr lang="en-GB" sz="1200" b="0" dirty="0"/>
                        <a:t>Germany Under The Nazis</a:t>
                      </a:r>
                    </a:p>
                    <a:p>
                      <a:endParaRPr lang="en-GB" sz="1200" b="0" dirty="0"/>
                    </a:p>
                    <a:p>
                      <a:endParaRPr lang="en-GB" sz="1200" b="0" dirty="0"/>
                    </a:p>
                  </a:txBody>
                  <a:tcPr/>
                </a:tc>
                <a:tc>
                  <a:txBody>
                    <a:bodyPr/>
                    <a:lstStyle/>
                    <a:p>
                      <a:r>
                        <a:rPr lang="en-GB" sz="1200" b="0" dirty="0"/>
                        <a:t>Conflict and Tension</a:t>
                      </a:r>
                    </a:p>
                    <a:p>
                      <a:r>
                        <a:rPr lang="en-GB" sz="1200" b="0" dirty="0"/>
                        <a:t>Origins of Cold War</a:t>
                      </a:r>
                    </a:p>
                  </a:txBody>
                  <a:tcPr/>
                </a:tc>
                <a:tc>
                  <a:txBody>
                    <a:bodyPr/>
                    <a:lstStyle/>
                    <a:p>
                      <a:r>
                        <a:rPr lang="en-GB" sz="1200" b="0" dirty="0"/>
                        <a:t>Development of Cold War</a:t>
                      </a:r>
                    </a:p>
                  </a:txBody>
                  <a:tcPr/>
                </a:tc>
                <a:tc>
                  <a:txBody>
                    <a:bodyPr/>
                    <a:lstStyle/>
                    <a:p>
                      <a:r>
                        <a:rPr lang="en-GB" sz="1200" b="0" dirty="0"/>
                        <a:t>Transformation of Cold War</a:t>
                      </a:r>
                    </a:p>
                  </a:txBody>
                  <a:tcPr/>
                </a:tc>
                <a:extLst>
                  <a:ext uri="{0D108BD9-81ED-4DB2-BD59-A6C34878D82A}">
                    <a16:rowId xmlns:a16="http://schemas.microsoft.com/office/drawing/2014/main" val="844941485"/>
                  </a:ext>
                </a:extLst>
              </a:tr>
              <a:tr h="2204069">
                <a:tc vMerge="1">
                  <a:txBody>
                    <a:bodyPr/>
                    <a:lstStyle/>
                    <a:p>
                      <a:pPr algn="ctr"/>
                      <a:endParaRPr lang="en-GB" sz="2800" dirty="0"/>
                    </a:p>
                  </a:txBody>
                  <a:tcPr vert="vert270" anchor="ctr"/>
                </a:tc>
                <a:tc>
                  <a:txBody>
                    <a:bodyPr/>
                    <a:lstStyle/>
                    <a:p>
                      <a:r>
                        <a:rPr lang="en-US" sz="1200" b="1" dirty="0"/>
                        <a:t>Additional information</a:t>
                      </a:r>
                      <a:endParaRPr lang="en-GB" sz="1200" b="1" dirty="0"/>
                    </a:p>
                  </a:txBody>
                  <a:tcPr vert="vert270" anchor="ctr"/>
                </a:tc>
                <a:tc>
                  <a:txBody>
                    <a:bodyPr/>
                    <a:lstStyle/>
                    <a:p>
                      <a:pPr marL="171450" indent="-171450">
                        <a:buFont typeface="Arial" panose="020B0604020202020204" pitchFamily="34" charset="0"/>
                        <a:buChar char="•"/>
                      </a:pPr>
                      <a:r>
                        <a:rPr lang="en-GB" sz="1200" b="0" dirty="0"/>
                        <a:t>Women in Nazi Germany</a:t>
                      </a:r>
                    </a:p>
                    <a:p>
                      <a:pPr marL="171450" indent="-171450">
                        <a:buFont typeface="Arial" panose="020B0604020202020204" pitchFamily="34" charset="0"/>
                        <a:buChar char="•"/>
                      </a:pPr>
                      <a:r>
                        <a:rPr lang="en-GB" sz="1200" b="0" dirty="0"/>
                        <a:t>Children and Youth</a:t>
                      </a:r>
                    </a:p>
                    <a:p>
                      <a:pPr marL="171450" indent="-171450">
                        <a:buFont typeface="Arial" panose="020B0604020202020204" pitchFamily="34" charset="0"/>
                        <a:buChar char="•"/>
                      </a:pPr>
                      <a:r>
                        <a:rPr lang="en-GB" sz="1200" b="0" dirty="0"/>
                        <a:t>The impact of Nazism on Christianity</a:t>
                      </a:r>
                    </a:p>
                    <a:p>
                      <a:pPr marL="171450" indent="-171450">
                        <a:buFont typeface="Arial" panose="020B0604020202020204" pitchFamily="34" charset="0"/>
                        <a:buChar char="•"/>
                      </a:pPr>
                      <a:r>
                        <a:rPr lang="en-GB" sz="1200" b="0" dirty="0"/>
                        <a:t>Resistance and opposition</a:t>
                      </a:r>
                    </a:p>
                    <a:p>
                      <a:pPr marL="171450" indent="-171450">
                        <a:buFont typeface="Arial" panose="020B0604020202020204" pitchFamily="34" charset="0"/>
                        <a:buChar char="•"/>
                      </a:pPr>
                      <a:r>
                        <a:rPr lang="en-GB" sz="1200" b="0" dirty="0"/>
                        <a:t>Fear and repression</a:t>
                      </a:r>
                    </a:p>
                    <a:p>
                      <a:pPr marL="171450" indent="-171450">
                        <a:buFont typeface="Arial" panose="020B0604020202020204" pitchFamily="34" charset="0"/>
                        <a:buChar char="•"/>
                      </a:pPr>
                      <a:r>
                        <a:rPr lang="en-GB" sz="1200" b="0" dirty="0"/>
                        <a:t>Holocaust</a:t>
                      </a:r>
                    </a:p>
                    <a:p>
                      <a:pPr marL="171450" indent="-171450">
                        <a:buFont typeface="Arial" panose="020B0604020202020204" pitchFamily="34" charset="0"/>
                        <a:buChar char="•"/>
                      </a:pPr>
                      <a:r>
                        <a:rPr lang="en-GB" sz="1200" b="0" dirty="0"/>
                        <a:t>Germany in WW2</a:t>
                      </a:r>
                    </a:p>
                    <a:p>
                      <a:endParaRPr lang="en-GB" sz="1200"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p>
                    <a:p>
                      <a:pPr marL="171450" indent="-171450">
                        <a:buFont typeface="Arial" panose="020B0604020202020204" pitchFamily="34" charset="0"/>
                        <a:buChar char="•"/>
                      </a:pPr>
                      <a:endParaRPr lang="en-GB" sz="1200" b="0" dirty="0"/>
                    </a:p>
                    <a:p>
                      <a:endParaRPr lang="en-GB" sz="1200" b="0" dirty="0"/>
                    </a:p>
                  </a:txBody>
                  <a:tcPr/>
                </a:tc>
                <a:tc>
                  <a:txBody>
                    <a:bodyPr/>
                    <a:lstStyle/>
                    <a:p>
                      <a:pPr marL="171450" indent="-171450">
                        <a:buFont typeface="Arial" panose="020B0604020202020204" pitchFamily="34" charset="0"/>
                        <a:buChar char="•"/>
                      </a:pPr>
                      <a:r>
                        <a:rPr lang="en-GB" sz="1200" b="0" dirty="0"/>
                        <a:t>The situation in 1917-42</a:t>
                      </a:r>
                    </a:p>
                    <a:p>
                      <a:pPr marL="171450" indent="-171450">
                        <a:buFont typeface="Arial" panose="020B0604020202020204" pitchFamily="34" charset="0"/>
                        <a:buChar char="•"/>
                      </a:pPr>
                      <a:r>
                        <a:rPr lang="en-GB" sz="1200" b="0" dirty="0"/>
                        <a:t>The ideological differences</a:t>
                      </a:r>
                    </a:p>
                    <a:p>
                      <a:pPr marL="171450" indent="-171450">
                        <a:buFont typeface="Arial" panose="020B0604020202020204" pitchFamily="34" charset="0"/>
                        <a:buChar char="•"/>
                      </a:pPr>
                      <a:r>
                        <a:rPr lang="en-GB" sz="1200" b="0" dirty="0"/>
                        <a:t>The impact of war</a:t>
                      </a:r>
                    </a:p>
                    <a:p>
                      <a:pPr marL="171450" indent="-171450">
                        <a:buFont typeface="Arial" panose="020B0604020202020204" pitchFamily="34" charset="0"/>
                        <a:buChar char="•"/>
                      </a:pPr>
                      <a:r>
                        <a:rPr lang="en-GB" sz="1200" b="0" dirty="0"/>
                        <a:t>The Conferences</a:t>
                      </a:r>
                    </a:p>
                    <a:p>
                      <a:pPr marL="171450" indent="-171450">
                        <a:buFont typeface="Arial" panose="020B0604020202020204" pitchFamily="34" charset="0"/>
                        <a:buChar char="•"/>
                      </a:pPr>
                      <a:r>
                        <a:rPr lang="en-GB" sz="1200" b="0" dirty="0"/>
                        <a:t>The Soviet Takeover of Europe.</a:t>
                      </a:r>
                    </a:p>
                    <a:p>
                      <a:pPr marL="171450" indent="-171450">
                        <a:buFont typeface="Arial" panose="020B0604020202020204" pitchFamily="34" charset="0"/>
                        <a:buChar char="•"/>
                      </a:pPr>
                      <a:r>
                        <a:rPr lang="en-GB" sz="1200" b="0" dirty="0"/>
                        <a:t>Marshall Plan and Truman Doctrine</a:t>
                      </a:r>
                    </a:p>
                    <a:p>
                      <a:pPr marL="171450" indent="-171450">
                        <a:buFont typeface="Arial" panose="020B0604020202020204" pitchFamily="34" charset="0"/>
                        <a:buChar char="•"/>
                      </a:pPr>
                      <a:r>
                        <a:rPr lang="en-GB" sz="1200" b="0" dirty="0"/>
                        <a:t>Berlin Blockade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China 1949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Korean War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Vietnam Origins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Hungarian Crisis 1956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Arms Race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Space Race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Warsaw Pact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Espionage and Red Scare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U2 Spy plane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Berlin Wall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Cuban missile crisis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Czechoslovakian crisis 1968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Détente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Assessment </a:t>
                      </a:r>
                    </a:p>
                  </a:txBody>
                  <a:tcPr/>
                </a:tc>
                <a:extLst>
                  <a:ext uri="{0D108BD9-81ED-4DB2-BD59-A6C34878D82A}">
                    <a16:rowId xmlns:a16="http://schemas.microsoft.com/office/drawing/2014/main" val="3904051881"/>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179297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446466314"/>
              </p:ext>
            </p:extLst>
          </p:nvPr>
        </p:nvGraphicFramePr>
        <p:xfrm>
          <a:off x="0" y="666537"/>
          <a:ext cx="12191998" cy="6199159"/>
        </p:xfrm>
        <a:graphic>
          <a:graphicData uri="http://schemas.openxmlformats.org/drawingml/2006/table">
            <a:tbl>
              <a:tblPr firstRow="1" bandRow="1">
                <a:tableStyleId>{5940675A-B579-460E-94D1-54222C63F5DA}</a:tableStyleId>
              </a:tblPr>
              <a:tblGrid>
                <a:gridCol w="509241">
                  <a:extLst>
                    <a:ext uri="{9D8B030D-6E8A-4147-A177-3AD203B41FA5}">
                      <a16:colId xmlns:a16="http://schemas.microsoft.com/office/drawing/2014/main" val="1323354650"/>
                    </a:ext>
                  </a:extLst>
                </a:gridCol>
                <a:gridCol w="509241">
                  <a:extLst>
                    <a:ext uri="{9D8B030D-6E8A-4147-A177-3AD203B41FA5}">
                      <a16:colId xmlns:a16="http://schemas.microsoft.com/office/drawing/2014/main" val="229629103"/>
                    </a:ext>
                  </a:extLst>
                </a:gridCol>
                <a:gridCol w="2793379">
                  <a:extLst>
                    <a:ext uri="{9D8B030D-6E8A-4147-A177-3AD203B41FA5}">
                      <a16:colId xmlns:a16="http://schemas.microsoft.com/office/drawing/2014/main" val="2268397797"/>
                    </a:ext>
                  </a:extLst>
                </a:gridCol>
                <a:gridCol w="2793379">
                  <a:extLst>
                    <a:ext uri="{9D8B030D-6E8A-4147-A177-3AD203B41FA5}">
                      <a16:colId xmlns:a16="http://schemas.microsoft.com/office/drawing/2014/main" val="1411940593"/>
                    </a:ext>
                  </a:extLst>
                </a:gridCol>
                <a:gridCol w="2793379">
                  <a:extLst>
                    <a:ext uri="{9D8B030D-6E8A-4147-A177-3AD203B41FA5}">
                      <a16:colId xmlns:a16="http://schemas.microsoft.com/office/drawing/2014/main" val="415188477"/>
                    </a:ext>
                  </a:extLst>
                </a:gridCol>
                <a:gridCol w="2793379">
                  <a:extLst>
                    <a:ext uri="{9D8B030D-6E8A-4147-A177-3AD203B41FA5}">
                      <a16:colId xmlns:a16="http://schemas.microsoft.com/office/drawing/2014/main" val="2116589672"/>
                    </a:ext>
                  </a:extLst>
                </a:gridCol>
              </a:tblGrid>
              <a:tr h="520870">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p>
                  </a:txBody>
                  <a:tcPr/>
                </a:tc>
                <a:extLst>
                  <a:ext uri="{0D108BD9-81ED-4DB2-BD59-A6C34878D82A}">
                    <a16:rowId xmlns:a16="http://schemas.microsoft.com/office/drawing/2014/main" val="1744465016"/>
                  </a:ext>
                </a:extLst>
              </a:tr>
              <a:tr h="687678">
                <a:tc rowSpan="2">
                  <a:txBody>
                    <a:bodyPr/>
                    <a:lstStyle/>
                    <a:p>
                      <a:pPr algn="ctr"/>
                      <a:r>
                        <a:rPr lang="en-GB" sz="2400" dirty="0"/>
                        <a:t>Media Studies</a:t>
                      </a:r>
                    </a:p>
                  </a:txBody>
                  <a:tcPr vert="vert270" anchor="ctr"/>
                </a:tc>
                <a:tc>
                  <a:txBody>
                    <a:bodyPr/>
                    <a:lstStyle/>
                    <a:p>
                      <a:r>
                        <a:rPr lang="en-GB" sz="1200" b="1" dirty="0"/>
                        <a:t>Main Topics</a:t>
                      </a:r>
                    </a:p>
                  </a:txBody>
                  <a:tcPr vert="vert270" anchor="ctr"/>
                </a:tc>
                <a:tc>
                  <a: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NEA – Creating</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Online News </a:t>
                      </a:r>
                      <a:endParaRPr lang="en-GB" sz="1200" b="1" dirty="0">
                        <a:latin typeface="+mn-lt"/>
                      </a:endParaRPr>
                    </a:p>
                  </a:txBody>
                  <a:tcPr/>
                </a:tc>
                <a:tc>
                  <a:txBody>
                    <a:bodyPr/>
                    <a:lstStyle/>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NEA – Creating</a:t>
                      </a:r>
                    </a:p>
                    <a:p>
                      <a:pPr marL="285750" indent="-285750">
                        <a:buFont typeface="Arial" panose="020B0604020202020204" pitchFamily="34" charset="0"/>
                        <a:buChar char="•"/>
                      </a:pPr>
                      <a:r>
                        <a:rPr lang="en-GB" sz="1200" kern="1200" dirty="0">
                          <a:solidFill>
                            <a:schemeClr val="tx1"/>
                          </a:solidFill>
                          <a:effectLst/>
                          <a:latin typeface="+mn-lt"/>
                          <a:ea typeface="+mn-ea"/>
                          <a:cs typeface="+mn-cs"/>
                        </a:rPr>
                        <a:t>Print News </a:t>
                      </a:r>
                      <a:endParaRPr lang="en-GB" sz="1200" b="1" dirty="0"/>
                    </a:p>
                  </a:txBody>
                  <a:tcPr/>
                </a:tc>
                <a:tc>
                  <a:txBody>
                    <a:bodyPr/>
                    <a:lstStyle/>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Historical News</a:t>
                      </a:r>
                    </a:p>
                    <a:p>
                      <a:pPr marL="285750" indent="-285750">
                        <a:buFont typeface="Arial" panose="020B0604020202020204" pitchFamily="34" charset="0"/>
                        <a:buChar char="•"/>
                      </a:pPr>
                      <a:r>
                        <a:rPr lang="en-GB" sz="1200" kern="1200" dirty="0">
                          <a:solidFill>
                            <a:schemeClr val="tx1"/>
                          </a:solidFill>
                          <a:effectLst/>
                          <a:latin typeface="+mn-lt"/>
                          <a:ea typeface="+mn-ea"/>
                          <a:cs typeface="+mn-cs"/>
                        </a:rPr>
                        <a:t>Videogames</a:t>
                      </a:r>
                      <a:endParaRPr lang="en-GB" sz="1200" b="1" dirty="0"/>
                    </a:p>
                  </a:txBody>
                  <a:tcPr/>
                </a:tc>
                <a:tc>
                  <a:txBody>
                    <a:bodyPr/>
                    <a:lstStyle/>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Music Magazines – Industry</a:t>
                      </a:r>
                    </a:p>
                    <a:p>
                      <a:pPr marL="285750" indent="-285750">
                        <a:buFont typeface="Arial" panose="020B0604020202020204" pitchFamily="34" charset="0"/>
                        <a:buChar char="•"/>
                      </a:pPr>
                      <a:r>
                        <a:rPr lang="en-GB" sz="1200" kern="1200" dirty="0">
                          <a:solidFill>
                            <a:schemeClr val="tx1"/>
                          </a:solidFill>
                          <a:effectLst/>
                          <a:latin typeface="+mn-lt"/>
                          <a:ea typeface="+mn-ea"/>
                          <a:cs typeface="+mn-cs"/>
                        </a:rPr>
                        <a:t>Revision</a:t>
                      </a:r>
                      <a:endParaRPr lang="en-GB" sz="1200" b="1" dirty="0"/>
                    </a:p>
                  </a:txBody>
                  <a:tcPr/>
                </a:tc>
                <a:extLst>
                  <a:ext uri="{0D108BD9-81ED-4DB2-BD59-A6C34878D82A}">
                    <a16:rowId xmlns:a16="http://schemas.microsoft.com/office/drawing/2014/main" val="2671902638"/>
                  </a:ext>
                </a:extLst>
              </a:tr>
              <a:tr h="1176576">
                <a:tc vMerge="1">
                  <a:txBody>
                    <a:bodyPr/>
                    <a:lstStyle/>
                    <a:p>
                      <a:endParaRPr lang="en-GB" dirty="0"/>
                    </a:p>
                  </a:txBody>
                  <a:tcPr/>
                </a:tc>
                <a:tc>
                  <a:txBody>
                    <a:bodyPr/>
                    <a:lstStyle/>
                    <a:p>
                      <a:r>
                        <a:rPr lang="en-GB" sz="1200" b="1" dirty="0"/>
                        <a:t>Additional information</a:t>
                      </a:r>
                    </a:p>
                  </a:txBody>
                  <a:tcPr vert="vert270" anchor="ctr"/>
                </a:tc>
                <a:tc>
                  <a:txBody>
                    <a:bodyPr/>
                    <a:lstStyle/>
                    <a:p>
                      <a:r>
                        <a:rPr lang="en-GB" sz="1200" b="1" dirty="0"/>
                        <a:t>NEA – </a:t>
                      </a:r>
                      <a:r>
                        <a:rPr lang="en-GB" sz="1200" b="0" dirty="0"/>
                        <a:t>Review of front cover and working on double Page spread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NEA – </a:t>
                      </a:r>
                      <a:r>
                        <a:rPr lang="en-GB" sz="1200" b="0" dirty="0"/>
                        <a:t>Review of both pieces and work to completion.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Mock Exams  </a:t>
                      </a:r>
                      <a:r>
                        <a:rPr lang="en-GB" sz="1200" b="0" dirty="0"/>
                        <a:t>- One exam paper made up of elements of Paper 1 and 2</a:t>
                      </a:r>
                    </a:p>
                  </a:txBody>
                  <a:tcPr/>
                </a:tc>
                <a:tc>
                  <a:txBody>
                    <a:bodyPr/>
                    <a:lstStyle/>
                    <a:p>
                      <a:r>
                        <a:rPr lang="en-GB" sz="1200" b="1" dirty="0"/>
                        <a:t>Assessment – </a:t>
                      </a:r>
                      <a:r>
                        <a:rPr lang="en-GB" sz="1200" b="0" dirty="0"/>
                        <a:t>News – all areas</a:t>
                      </a:r>
                    </a:p>
                  </a:txBody>
                  <a:tcPr/>
                </a:tc>
                <a:tc>
                  <a:txBody>
                    <a:bodyPr/>
                    <a:lstStyle/>
                    <a:p>
                      <a:r>
                        <a:rPr lang="en-GB" sz="1200" b="0" dirty="0"/>
                        <a:t>Practice exam questions will take place in lessons, alongside revision, retrieval and completion of any remaining content. </a:t>
                      </a:r>
                    </a:p>
                  </a:txBody>
                  <a:tcPr/>
                </a:tc>
                <a:extLst>
                  <a:ext uri="{0D108BD9-81ED-4DB2-BD59-A6C34878D82A}">
                    <a16:rowId xmlns:a16="http://schemas.microsoft.com/office/drawing/2014/main" val="2136139495"/>
                  </a:ext>
                </a:extLst>
              </a:tr>
              <a:tr h="576060">
                <a:tc rowSpan="2">
                  <a:txBody>
                    <a:bodyPr/>
                    <a:lstStyle/>
                    <a:p>
                      <a:pPr algn="ctr"/>
                      <a:r>
                        <a:rPr lang="en-GB" sz="2800" dirty="0"/>
                        <a:t>Music</a:t>
                      </a:r>
                    </a:p>
                  </a:txBody>
                  <a:tcPr vert="vert270" anchor="ctr"/>
                </a:tc>
                <a:tc>
                  <a:txBody>
                    <a:bodyPr/>
                    <a:lstStyle/>
                    <a:p>
                      <a:r>
                        <a:rPr lang="en-GB" sz="1200" b="1" dirty="0"/>
                        <a:t>Main Topics</a:t>
                      </a:r>
                    </a:p>
                  </a:txBody>
                  <a:tcPr vert="vert27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solidFill>
                            <a:schemeClr val="tx1"/>
                          </a:solidFill>
                        </a:rPr>
                        <a:t>Esperanza Spalding Samba Em Preludio</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t>Finish Composition 1 (Free)</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t>Start Composition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solidFill>
                            <a:schemeClr val="tx1"/>
                          </a:solidFill>
                        </a:rPr>
                        <a:t>J. S Bach Brandenburg Concerto No. 5 in D Major</a:t>
                      </a:r>
                      <a:endParaRPr lang="en-GB" sz="1200" b="1" kern="100" dirty="0">
                        <a:solidFill>
                          <a:schemeClr val="tx1"/>
                        </a:solidFill>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b="1" kern="100" dirty="0">
                          <a:solidFill>
                            <a:schemeClr val="tx1"/>
                          </a:solidFill>
                          <a:effectLst/>
                          <a:latin typeface="+mn-lt"/>
                          <a:ea typeface="Calibri" panose="020F0502020204030204" pitchFamily="34" charset="0"/>
                          <a:cs typeface="Times New Roman" panose="02020603050405020304" pitchFamily="18" charset="0"/>
                        </a:rPr>
                        <a:t>Composition 2 completed</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solidFill>
                            <a:schemeClr val="tx1"/>
                          </a:solidFill>
                        </a:rPr>
                        <a:t>Beethoven Piano Sonata ‘Pathetique’</a:t>
                      </a:r>
                      <a:endParaRPr lang="en-GB" sz="1200" b="1" kern="1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t>Solo Performance Recordings</a:t>
                      </a:r>
                      <a:endParaRPr lang="en-GB" sz="1200" b="1" kern="1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i="0" noProof="1"/>
                        <a:t>Final Compositions handed in</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solidFill>
                            <a:schemeClr val="tx1"/>
                          </a:solidFill>
                        </a:rPr>
                        <a:t>Revision Activties/ Practice Questions</a:t>
                      </a:r>
                      <a:endParaRPr lang="en-GB" sz="1200" b="1" kern="100" dirty="0">
                        <a:solidFill>
                          <a:schemeClr val="tx1"/>
                        </a:solidFill>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b="1" noProof="1"/>
                        <a:t>Ensemble Performance Recording</a:t>
                      </a:r>
                    </a:p>
                  </a:txBody>
                  <a:tcPr marL="68580" marR="68580" marT="0" marB="0"/>
                </a:tc>
                <a:extLst>
                  <a:ext uri="{0D108BD9-81ED-4DB2-BD59-A6C34878D82A}">
                    <a16:rowId xmlns:a16="http://schemas.microsoft.com/office/drawing/2014/main" val="3663169444"/>
                  </a:ext>
                </a:extLst>
              </a:tr>
              <a:tr h="1251777">
                <a:tc vMerge="1">
                  <a:txBody>
                    <a:bodyPr/>
                    <a:lstStyle/>
                    <a:p>
                      <a:endParaRPr lang="en-GB" dirty="0"/>
                    </a:p>
                  </a:txBody>
                  <a:tcPr/>
                </a:tc>
                <a:tc>
                  <a:txBody>
                    <a:bodyPr/>
                    <a:lstStyle/>
                    <a:p>
                      <a:r>
                        <a:rPr lang="en-GB" sz="1200" b="1" dirty="0"/>
                        <a:t>Additional information</a:t>
                      </a:r>
                    </a:p>
                  </a:txBody>
                  <a:tcPr vert="vert27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rPr>
                        <a:t>For each set work, you will look at the context of the piece/ song and at how the following elements are used: Melody, Harmony,, Dynamics, Metre, Tempo, Rhythm, Structure, Tonality, Instrumentation</a:t>
                      </a: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rPr>
                        <a:t>For each set work, you will look at the context of the piece/ song and at how the following elements are used: Melody, Harmony,, Dynamics, Metre, Tempo, Rhythm, Structure, Tonality, Instrumentation</a:t>
                      </a: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dirty="0">
                          <a:solidFill>
                            <a:srgbClr val="000000"/>
                          </a:solidFill>
                        </a:rPr>
                        <a:t>For each set work, you will look at the context of the piece/ song and at how the following elements are used: Melody, Harmony,, Dynamics, Metre, Tempo, Rhythm, Structure, Tonality, Instrumentation</a:t>
                      </a: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solidFill>
                            <a:srgbClr val="000000"/>
                          </a:solidFill>
                        </a:rPr>
                        <a:t>For each set work, you will look at the context of the piece/ song and at how the following elements are used: Melody, Harmony,, Dynamics, Metre, Tempo, Rhythm, Structure, Tonality, Instrumentation</a:t>
                      </a:r>
                    </a:p>
                  </a:txBody>
                  <a:tcPr/>
                </a:tc>
                <a:extLst>
                  <a:ext uri="{0D108BD9-81ED-4DB2-BD59-A6C34878D82A}">
                    <a16:rowId xmlns:a16="http://schemas.microsoft.com/office/drawing/2014/main" val="4017098835"/>
                  </a:ext>
                </a:extLst>
              </a:tr>
              <a:tr h="1527962">
                <a:tc rowSpan="2">
                  <a:txBody>
                    <a:bodyPr/>
                    <a:lstStyle/>
                    <a:p>
                      <a:pPr algn="ctr"/>
                      <a:r>
                        <a:rPr lang="en-US" sz="2800" dirty="0"/>
                        <a:t>PE</a:t>
                      </a:r>
                      <a:endParaRPr lang="en-GB" sz="2800" dirty="0"/>
                    </a:p>
                  </a:txBody>
                  <a:tcPr vert="vert270" anchor="ctr"/>
                </a:tc>
                <a:tc>
                  <a:txBody>
                    <a:bodyPr/>
                    <a:lstStyle/>
                    <a:p>
                      <a:r>
                        <a:rPr lang="en-US" sz="1200" b="1" dirty="0"/>
                        <a:t>Core</a:t>
                      </a:r>
                      <a:endParaRPr lang="en-GB" sz="1200" b="1" dirty="0"/>
                    </a:p>
                  </a:txBody>
                  <a:tcPr vert="vert270" anchor="ctr"/>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200" dirty="0">
                        <a:solidFill>
                          <a:srgbClr val="000000"/>
                        </a:solidFill>
                      </a:endParaRPr>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200" dirty="0">
                        <a:solidFill>
                          <a:srgbClr val="000000"/>
                        </a:solidFill>
                      </a:endParaRPr>
                    </a:p>
                  </a:txBody>
                  <a:tcPr/>
                </a:tc>
                <a:tc hMerge="1">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solidFill>
                          <a:srgbClr val="000000"/>
                        </a:solidFill>
                      </a:endParaRPr>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200" dirty="0">
                        <a:solidFill>
                          <a:srgbClr val="000000"/>
                        </a:solidFill>
                      </a:endParaRPr>
                    </a:p>
                  </a:txBody>
                  <a:tcPr/>
                </a:tc>
                <a:extLst>
                  <a:ext uri="{0D108BD9-81ED-4DB2-BD59-A6C34878D82A}">
                    <a16:rowId xmlns:a16="http://schemas.microsoft.com/office/drawing/2014/main" val="1452792859"/>
                  </a:ext>
                </a:extLst>
              </a:tr>
              <a:tr h="450542">
                <a:tc vMerge="1">
                  <a:txBody>
                    <a:bodyPr/>
                    <a:lstStyle/>
                    <a:p>
                      <a:pPr algn="ctr"/>
                      <a:endParaRPr lang="en-GB" sz="2800" dirty="0"/>
                    </a:p>
                  </a:txBody>
                  <a:tcPr vert="vert270" anchor="ctr"/>
                </a:tc>
                <a:tc>
                  <a:txBody>
                    <a:bodyPr/>
                    <a:lstStyle/>
                    <a:p>
                      <a:r>
                        <a:rPr lang="en-US" sz="1200" b="1" dirty="0"/>
                        <a:t>GCSE</a:t>
                      </a:r>
                      <a:endParaRPr lang="en-GB" sz="1200" b="1" dirty="0"/>
                    </a:p>
                  </a:txBody>
                  <a:tcPr vert="vert270" anchor="ctr"/>
                </a:tc>
                <a:tc>
                  <a:txBody>
                    <a:bodyPr/>
                    <a:lstStyle/>
                    <a:p>
                      <a:r>
                        <a:rPr lang="en-GB" sz="1200" kern="1200" dirty="0">
                          <a:solidFill>
                            <a:schemeClr val="tx1"/>
                          </a:solidFill>
                          <a:effectLst/>
                          <a:latin typeface="+mn-lt"/>
                          <a:ea typeface="+mn-ea"/>
                          <a:cs typeface="+mn-cs"/>
                        </a:rPr>
                        <a:t>Sports Psychology</a:t>
                      </a:r>
                    </a:p>
                  </a:txBody>
                  <a:tcPr/>
                </a:tc>
                <a:tc>
                  <a:txBody>
                    <a:bodyPr/>
                    <a:lstStyle/>
                    <a:p>
                      <a:r>
                        <a:rPr lang="en-GB" sz="1200" kern="1200" dirty="0">
                          <a:solidFill>
                            <a:schemeClr val="tx1"/>
                          </a:solidFill>
                          <a:effectLst/>
                          <a:latin typeface="+mn-lt"/>
                          <a:ea typeface="+mn-ea"/>
                          <a:cs typeface="+mn-cs"/>
                        </a:rPr>
                        <a:t>Social-Cultural Issues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Health and Fitness</a:t>
                      </a:r>
                    </a:p>
                  </a:txBody>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200" dirty="0">
                        <a:solidFill>
                          <a:srgbClr val="000000"/>
                        </a:solidFill>
                      </a:endParaRPr>
                    </a:p>
                  </a:txBody>
                  <a:tcPr/>
                </a:tc>
                <a:extLst>
                  <a:ext uri="{0D108BD9-81ED-4DB2-BD59-A6C34878D82A}">
                    <a16:rowId xmlns:a16="http://schemas.microsoft.com/office/drawing/2014/main" val="53757614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graphicFrame>
        <p:nvGraphicFramePr>
          <p:cNvPr id="2" name="Table 1">
            <a:extLst>
              <a:ext uri="{FF2B5EF4-FFF2-40B4-BE49-F238E27FC236}">
                <a16:creationId xmlns:a16="http://schemas.microsoft.com/office/drawing/2014/main" id="{674F5F9D-2A39-195A-0406-45C5DD7CDAB7}"/>
              </a:ext>
            </a:extLst>
          </p:cNvPr>
          <p:cNvGraphicFramePr>
            <a:graphicFrameLocks noGrp="1"/>
          </p:cNvGraphicFramePr>
          <p:nvPr>
            <p:extLst>
              <p:ext uri="{D42A27DB-BD31-4B8C-83A1-F6EECF244321}">
                <p14:modId xmlns:p14="http://schemas.microsoft.com/office/powerpoint/2010/main" val="3539187934"/>
              </p:ext>
            </p:extLst>
          </p:nvPr>
        </p:nvGraphicFramePr>
        <p:xfrm>
          <a:off x="1004047" y="4883359"/>
          <a:ext cx="11187955" cy="1539748"/>
        </p:xfrm>
        <a:graphic>
          <a:graphicData uri="http://schemas.openxmlformats.org/drawingml/2006/table">
            <a:tbl>
              <a:tblPr firstRow="1" bandRow="1">
                <a:tableStyleId>{5940675A-B579-460E-94D1-54222C63F5DA}</a:tableStyleId>
              </a:tblPr>
              <a:tblGrid>
                <a:gridCol w="2237591">
                  <a:extLst>
                    <a:ext uri="{9D8B030D-6E8A-4147-A177-3AD203B41FA5}">
                      <a16:colId xmlns:a16="http://schemas.microsoft.com/office/drawing/2014/main" val="455658371"/>
                    </a:ext>
                  </a:extLst>
                </a:gridCol>
                <a:gridCol w="2237591">
                  <a:extLst>
                    <a:ext uri="{9D8B030D-6E8A-4147-A177-3AD203B41FA5}">
                      <a16:colId xmlns:a16="http://schemas.microsoft.com/office/drawing/2014/main" val="1580521442"/>
                    </a:ext>
                  </a:extLst>
                </a:gridCol>
                <a:gridCol w="2237591">
                  <a:extLst>
                    <a:ext uri="{9D8B030D-6E8A-4147-A177-3AD203B41FA5}">
                      <a16:colId xmlns:a16="http://schemas.microsoft.com/office/drawing/2014/main" val="3894603236"/>
                    </a:ext>
                  </a:extLst>
                </a:gridCol>
                <a:gridCol w="2237591">
                  <a:extLst>
                    <a:ext uri="{9D8B030D-6E8A-4147-A177-3AD203B41FA5}">
                      <a16:colId xmlns:a16="http://schemas.microsoft.com/office/drawing/2014/main" val="3739317315"/>
                    </a:ext>
                  </a:extLst>
                </a:gridCol>
                <a:gridCol w="2237591">
                  <a:extLst>
                    <a:ext uri="{9D8B030D-6E8A-4147-A177-3AD203B41FA5}">
                      <a16:colId xmlns:a16="http://schemas.microsoft.com/office/drawing/2014/main" val="1025824624"/>
                    </a:ext>
                  </a:extLst>
                </a:gridCol>
              </a:tblGrid>
              <a:tr h="525623">
                <a:tc gridSpan="5">
                  <a:txBody>
                    <a:bodyPr/>
                    <a:lstStyle/>
                    <a:p>
                      <a:pPr marL="0" marR="0" lvl="0" indent="0" algn="l" defTabSz="914400" rtl="0" eaLnBrk="1" fontAlgn="auto" latinLnBrk="0" hangingPunct="1">
                        <a:lnSpc>
                          <a:spcPct val="107000"/>
                        </a:lnSpc>
                        <a:spcBef>
                          <a:spcPts val="0"/>
                        </a:spcBef>
                        <a:spcAft>
                          <a:spcPts val="800"/>
                        </a:spcAft>
                        <a:buClrTx/>
                        <a:buSzTx/>
                        <a:buFontTx/>
                        <a:buNone/>
                        <a:tabLst>
                          <a:tab pos="5958840" algn="l"/>
                        </a:tabLst>
                        <a:defRPr/>
                      </a:pP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Students complete a </a:t>
                      </a:r>
                      <a:r>
                        <a:rPr lang="en-US"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activities throughout Year 11 and different sets will complete different activities at different times. Unfortunately, much of the PE curriculum is also weather dependent. Throughout Year 11, students will complete modules in: Outdoor Adventure/Fitness, Handball, Water based activities, Striking &amp; Fielding, Football, Rugby, Netball/Basketball, Table Tennis, Yoga/Dance. Throughout their PE lessons, they will also develop the following skills: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07000"/>
                        </a:lnSpc>
                        <a:spcAft>
                          <a:spcPts val="800"/>
                        </a:spcAft>
                        <a:tabLst>
                          <a:tab pos="5958840" algn="l"/>
                        </a:tabLst>
                      </a:pPr>
                      <a:endParaRPr lang="en-GB"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7167182"/>
                  </a:ext>
                </a:extLst>
              </a:tr>
              <a:tr h="169976">
                <a:tc>
                  <a:txBody>
                    <a:bodyPr/>
                    <a:lstStyle/>
                    <a:p>
                      <a:pPr algn="ctr">
                        <a:lnSpc>
                          <a:spcPct val="107000"/>
                        </a:lnSpc>
                        <a:spcAft>
                          <a:spcPts val="800"/>
                        </a:spcAft>
                        <a:tabLst>
                          <a:tab pos="5958840" algn="l"/>
                        </a:tabLs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Leadership</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Communication</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Resilience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Self-Management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800"/>
                        </a:spcAft>
                        <a:tabLst>
                          <a:tab pos="5958840" algn="l"/>
                        </a:tabLst>
                      </a:pPr>
                      <a:r>
                        <a:rPr lang="en-GB" sz="1200" b="1" kern="100" dirty="0">
                          <a:effectLst/>
                          <a:latin typeface="Calibri" panose="020F0502020204030204" pitchFamily="34" charset="0"/>
                          <a:ea typeface="Calibri" panose="020F0502020204030204" pitchFamily="34" charset="0"/>
                          <a:cs typeface="Times New Roman" panose="02020603050405020304" pitchFamily="18" charset="0"/>
                        </a:rPr>
                        <a:t>Teamwork</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769050"/>
                  </a:ext>
                </a:extLst>
              </a:tr>
              <a:tr h="703446">
                <a:tc>
                  <a:txBody>
                    <a:bodyPr/>
                    <a:lstStyle/>
                    <a:p>
                      <a:pPr>
                        <a:lnSpc>
                          <a:spcPct val="107000"/>
                        </a:lnSpc>
                        <a:spcAft>
                          <a:spcPts val="800"/>
                        </a:spcAft>
                      </a:pPr>
                      <a:r>
                        <a:rPr lang="en-GB" sz="1200" kern="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Lead a sport specific Skill or warm up</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part of a team that faces and tries to outwit opponents in a variety of challenges/in full games/activities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Be able to work as an individual or as part of a team, over a sustained period of time (at least 30 mins)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able to manage your own skills to be able to play a variety of roles within a group/team in a full sided game/activity</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n-GB" sz="1200" kern="0" dirty="0">
                          <a:solidFill>
                            <a:srgbClr val="444444"/>
                          </a:solidFill>
                          <a:effectLst/>
                          <a:latin typeface="Calibri" panose="020F0502020204030204" pitchFamily="34" charset="0"/>
                          <a:ea typeface="Times New Roman" panose="02020603050405020304" pitchFamily="18" charset="0"/>
                          <a:cs typeface="Calibri" panose="020F0502020204030204" pitchFamily="34" charset="0"/>
                        </a:rPr>
                        <a:t> Be able to work out strategies/ tactics to be able to overcome problems in full sided games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31493755"/>
                  </a:ext>
                </a:extLst>
              </a:tr>
            </a:tbl>
          </a:graphicData>
        </a:graphic>
      </p:graphicFrame>
    </p:spTree>
    <p:extLst>
      <p:ext uri="{BB962C8B-B14F-4D97-AF65-F5344CB8AC3E}">
        <p14:creationId xmlns:p14="http://schemas.microsoft.com/office/powerpoint/2010/main" val="328802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039495394"/>
              </p:ext>
            </p:extLst>
          </p:nvPr>
        </p:nvGraphicFramePr>
        <p:xfrm>
          <a:off x="1" y="666538"/>
          <a:ext cx="12230542" cy="6191463"/>
        </p:xfrm>
        <a:graphic>
          <a:graphicData uri="http://schemas.openxmlformats.org/drawingml/2006/table">
            <a:tbl>
              <a:tblPr firstRow="1" bandRow="1">
                <a:tableStyleId>{5940675A-B579-460E-94D1-54222C63F5DA}</a:tableStyleId>
              </a:tblPr>
              <a:tblGrid>
                <a:gridCol w="508571">
                  <a:extLst>
                    <a:ext uri="{9D8B030D-6E8A-4147-A177-3AD203B41FA5}">
                      <a16:colId xmlns:a16="http://schemas.microsoft.com/office/drawing/2014/main" val="1323354650"/>
                    </a:ext>
                  </a:extLst>
                </a:gridCol>
                <a:gridCol w="508571">
                  <a:extLst>
                    <a:ext uri="{9D8B030D-6E8A-4147-A177-3AD203B41FA5}">
                      <a16:colId xmlns:a16="http://schemas.microsoft.com/office/drawing/2014/main" val="229629103"/>
                    </a:ext>
                  </a:extLst>
                </a:gridCol>
                <a:gridCol w="2803350">
                  <a:extLst>
                    <a:ext uri="{9D8B030D-6E8A-4147-A177-3AD203B41FA5}">
                      <a16:colId xmlns:a16="http://schemas.microsoft.com/office/drawing/2014/main" val="2268397797"/>
                    </a:ext>
                  </a:extLst>
                </a:gridCol>
                <a:gridCol w="2803350">
                  <a:extLst>
                    <a:ext uri="{9D8B030D-6E8A-4147-A177-3AD203B41FA5}">
                      <a16:colId xmlns:a16="http://schemas.microsoft.com/office/drawing/2014/main" val="1411940593"/>
                    </a:ext>
                  </a:extLst>
                </a:gridCol>
                <a:gridCol w="2803350">
                  <a:extLst>
                    <a:ext uri="{9D8B030D-6E8A-4147-A177-3AD203B41FA5}">
                      <a16:colId xmlns:a16="http://schemas.microsoft.com/office/drawing/2014/main" val="415188477"/>
                    </a:ext>
                  </a:extLst>
                </a:gridCol>
                <a:gridCol w="2803350">
                  <a:extLst>
                    <a:ext uri="{9D8B030D-6E8A-4147-A177-3AD203B41FA5}">
                      <a16:colId xmlns:a16="http://schemas.microsoft.com/office/drawing/2014/main" val="4189611785"/>
                    </a:ext>
                  </a:extLst>
                </a:gridCol>
              </a:tblGrid>
              <a:tr h="526779">
                <a:tc gridSpan="2">
                  <a:txBody>
                    <a:bodyPr/>
                    <a:lstStyle/>
                    <a:p>
                      <a:pPr algn="ctr"/>
                      <a:r>
                        <a:rPr lang="en-GB" sz="1400" b="1" dirty="0"/>
                        <a:t>Subject</a:t>
                      </a:r>
                    </a:p>
                  </a:txBody>
                  <a:tcPr/>
                </a:tc>
                <a:tc hMerge="1">
                  <a:txBody>
                    <a:bodyPr/>
                    <a:lstStyle/>
                    <a:p>
                      <a:endParaRPr lang="en-GB" b="1" dirty="0"/>
                    </a:p>
                  </a:txBody>
                  <a:tcPr/>
                </a:tc>
                <a:tc>
                  <a:txBody>
                    <a:bodyPr/>
                    <a:lstStyle/>
                    <a:p>
                      <a:r>
                        <a:rPr lang="en-GB" sz="1400" b="1" dirty="0"/>
                        <a:t>HT1</a:t>
                      </a:r>
                    </a:p>
                    <a:p>
                      <a:r>
                        <a:rPr lang="en-GB" sz="1400" b="1" dirty="0"/>
                        <a:t>(Sept-Oct)</a:t>
                      </a:r>
                    </a:p>
                  </a:txBody>
                  <a:tcPr/>
                </a:tc>
                <a:tc>
                  <a:txBody>
                    <a:bodyPr/>
                    <a:lstStyle/>
                    <a:p>
                      <a:r>
                        <a:rPr lang="en-GB" sz="1400" b="1" dirty="0"/>
                        <a:t>HT2</a:t>
                      </a:r>
                    </a:p>
                    <a:p>
                      <a:r>
                        <a:rPr lang="en-GB" sz="1400" b="1" dirty="0"/>
                        <a:t>(Nov-Dec)</a:t>
                      </a:r>
                    </a:p>
                  </a:txBody>
                  <a:tcPr/>
                </a:tc>
                <a:tc>
                  <a:txBody>
                    <a:bodyPr/>
                    <a:lstStyle/>
                    <a:p>
                      <a:r>
                        <a:rPr lang="en-GB" sz="1400" b="1" dirty="0"/>
                        <a:t>HT3</a:t>
                      </a:r>
                    </a:p>
                    <a:p>
                      <a:r>
                        <a:rPr lang="en-GB" sz="1400" b="1" dirty="0"/>
                        <a:t>(Jan-Feb)</a:t>
                      </a:r>
                    </a:p>
                  </a:txBody>
                  <a:tcPr/>
                </a:tc>
                <a:tc>
                  <a:txBody>
                    <a:bodyPr/>
                    <a:lstStyle/>
                    <a:p>
                      <a:r>
                        <a:rPr lang="en-GB" sz="1400" b="1" dirty="0"/>
                        <a:t>HT4</a:t>
                      </a:r>
                    </a:p>
                    <a:p>
                      <a:r>
                        <a:rPr lang="en-GB" sz="1400" b="1" dirty="0"/>
                        <a:t>(March-April)</a:t>
                      </a:r>
                      <a:endParaRPr lang="en-GB" dirty="0"/>
                    </a:p>
                  </a:txBody>
                  <a:tcPr/>
                </a:tc>
                <a:extLst>
                  <a:ext uri="{0D108BD9-81ED-4DB2-BD59-A6C34878D82A}">
                    <a16:rowId xmlns:a16="http://schemas.microsoft.com/office/drawing/2014/main" val="1744465016"/>
                  </a:ext>
                </a:extLst>
              </a:tr>
              <a:tr h="551829">
                <a:tc rowSpan="2">
                  <a:txBody>
                    <a:bodyPr/>
                    <a:lstStyle/>
                    <a:p>
                      <a:pPr algn="ctr"/>
                      <a:r>
                        <a:rPr lang="en-US" sz="2800" dirty="0"/>
                        <a:t>PSHE</a:t>
                      </a:r>
                      <a:endParaRPr lang="en-GB" sz="2800" dirty="0"/>
                    </a:p>
                  </a:txBody>
                  <a:tcPr vert="vert270" anchor="ctr"/>
                </a:tc>
                <a:tc>
                  <a:txBody>
                    <a:bodyPr/>
                    <a:lstStyle/>
                    <a:p>
                      <a:r>
                        <a:rPr lang="en-GB" sz="1200" b="1" dirty="0"/>
                        <a:t>Main Topics</a:t>
                      </a:r>
                    </a:p>
                  </a:txBody>
                  <a:tcPr vert="vert270" anchor="ctr"/>
                </a:tc>
                <a:tc>
                  <a:txBody>
                    <a:bodyPr/>
                    <a:lstStyle/>
                    <a:p>
                      <a:r>
                        <a:rPr lang="en-US" sz="1200" b="0" dirty="0"/>
                        <a:t>Living in the wider world</a:t>
                      </a:r>
                      <a:endParaRPr lang="en-GB" sz="1200" b="0" dirty="0"/>
                    </a:p>
                  </a:txBody>
                  <a:tcPr/>
                </a:tc>
                <a:tc>
                  <a:txBody>
                    <a:bodyPr/>
                    <a:lstStyle/>
                    <a:p>
                      <a:r>
                        <a:rPr lang="en-US" sz="1200" b="0" dirty="0"/>
                        <a:t>Health and wellbeing</a:t>
                      </a:r>
                      <a:endParaRPr lang="en-GB" sz="1200" b="0" dirty="0"/>
                    </a:p>
                  </a:txBody>
                  <a:tcPr/>
                </a:tc>
                <a:tc>
                  <a:txBody>
                    <a:bodyPr/>
                    <a:lstStyle/>
                    <a:p>
                      <a:r>
                        <a:rPr lang="en-US" sz="1200" b="0" dirty="0"/>
                        <a:t>Relationships</a:t>
                      </a:r>
                      <a:endParaRPr lang="en-GB" sz="1200" b="0" dirty="0"/>
                    </a:p>
                  </a:txBody>
                  <a:tcPr/>
                </a:tc>
                <a:tc>
                  <a:txBody>
                    <a:bodyPr/>
                    <a:lstStyle/>
                    <a:p>
                      <a:r>
                        <a:rPr lang="en-US" sz="1200" b="0" dirty="0"/>
                        <a:t>RE</a:t>
                      </a:r>
                      <a:endParaRPr lang="en-GB" sz="1200" b="0" dirty="0"/>
                    </a:p>
                  </a:txBody>
                  <a:tcPr/>
                </a:tc>
                <a:extLst>
                  <a:ext uri="{0D108BD9-81ED-4DB2-BD59-A6C34878D82A}">
                    <a16:rowId xmlns:a16="http://schemas.microsoft.com/office/drawing/2014/main" val="322970075"/>
                  </a:ext>
                </a:extLst>
              </a:tr>
              <a:tr h="1208493">
                <a:tc vMerge="1">
                  <a:txBody>
                    <a:bodyPr/>
                    <a:lstStyle/>
                    <a:p>
                      <a:pPr algn="ctr"/>
                      <a:endParaRPr lang="en-GB" sz="2800" dirty="0"/>
                    </a:p>
                  </a:txBody>
                  <a:tcPr vert="vert270" anchor="ctr"/>
                </a:tc>
                <a:tc>
                  <a:txBody>
                    <a:bodyPr/>
                    <a:lstStyle/>
                    <a:p>
                      <a:r>
                        <a:rPr lang="en-GB" sz="1200" b="1" dirty="0"/>
                        <a:t>Additional information</a:t>
                      </a:r>
                    </a:p>
                  </a:txBody>
                  <a:tcPr vert="vert270" anchor="ctr"/>
                </a:tc>
                <a:tc>
                  <a:txBody>
                    <a:bodyPr/>
                    <a:lstStyle/>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Careers Talk: Post 16 options</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Choosing your Post 16 pathway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What are my employability skills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Apprenticeships v University</a:t>
                      </a:r>
                    </a:p>
                    <a:p>
                      <a:pPr marL="171450" indent="-171450" algn="l" fontAlgn="b">
                        <a:buFont typeface="Arial" panose="020B0604020202020204" pitchFamily="34" charset="0"/>
                        <a:buChar char="•"/>
                      </a:pPr>
                      <a:r>
                        <a:rPr lang="en-US" sz="1200" b="0" i="0" u="none" strike="noStrike" dirty="0">
                          <a:solidFill>
                            <a:srgbClr val="000000"/>
                          </a:solidFill>
                          <a:effectLst/>
                          <a:latin typeface="Calibri" panose="020F0502020204030204" pitchFamily="34" charset="0"/>
                        </a:rPr>
                        <a:t>AI – a threat to our jobs?</a:t>
                      </a:r>
                    </a:p>
                    <a:p>
                      <a:pPr marL="171450" indent="-171450" algn="l" fontAlgn="b">
                        <a:buFont typeface="Arial" panose="020B0604020202020204" pitchFamily="34" charset="0"/>
                        <a:buChar char="•"/>
                      </a:pPr>
                      <a:r>
                        <a:rPr lang="en-GB" sz="1200" b="0" i="0" u="none" strike="noStrike" dirty="0" err="1">
                          <a:solidFill>
                            <a:srgbClr val="000000"/>
                          </a:solidFill>
                          <a:effectLst/>
                          <a:latin typeface="Calibri" panose="020F0502020204030204" pitchFamily="34" charset="0"/>
                        </a:rPr>
                        <a:t>Unifrog</a:t>
                      </a:r>
                      <a:endParaRPr lang="en-GB" sz="1200" b="0" i="0" u="none" strike="noStrike" dirty="0">
                        <a:solidFill>
                          <a:srgbClr val="000000"/>
                        </a:solidFill>
                        <a:effectLst/>
                        <a:latin typeface="Calibri" panose="020F0502020204030204" pitchFamily="34" charset="0"/>
                      </a:endParaRP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Perseverance and Procrastination</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The importance of sleep</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Exam Stress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Self-Care</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Change, Loss and grief</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Promoting Mental health</a:t>
                      </a: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Positivity and happiness</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Family Life 1</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Family Life 2</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Family Life 3</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Pornography 1</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Pornography 2</a:t>
                      </a:r>
                    </a:p>
                  </a:txBody>
                  <a:tcPr/>
                </a:tc>
                <a:tc>
                  <a:txBody>
                    <a:bodyPr/>
                    <a:lstStyle/>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Family</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Friendship</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Marriage</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Sex before Marriage</a:t>
                      </a:r>
                    </a:p>
                    <a:p>
                      <a:pPr marL="171450" indent="-171450" algn="l" fontAlgn="b">
                        <a:buFont typeface="Arial" panose="020B0604020202020204" pitchFamily="34" charset="0"/>
                        <a:buChar char="•"/>
                      </a:pPr>
                      <a:r>
                        <a:rPr lang="en-GB" sz="1200" b="0" i="0" u="none" strike="noStrike" dirty="0">
                          <a:solidFill>
                            <a:srgbClr val="000000"/>
                          </a:solidFill>
                          <a:effectLst/>
                          <a:latin typeface="Calibri" panose="020F0502020204030204" pitchFamily="34" charset="0"/>
                        </a:rPr>
                        <a:t>Gender</a:t>
                      </a:r>
                    </a:p>
                  </a:txBody>
                  <a:tcPr/>
                </a:tc>
                <a:extLst>
                  <a:ext uri="{0D108BD9-81ED-4DB2-BD59-A6C34878D82A}">
                    <a16:rowId xmlns:a16="http://schemas.microsoft.com/office/drawing/2014/main" val="714648781"/>
                  </a:ext>
                </a:extLst>
              </a:tr>
              <a:tr h="1952181">
                <a:tc rowSpan="2">
                  <a:txBody>
                    <a:bodyPr/>
                    <a:lstStyle/>
                    <a:p>
                      <a:pPr algn="ctr"/>
                      <a:r>
                        <a:rPr lang="en-GB" sz="2800" dirty="0"/>
                        <a:t>Technology</a:t>
                      </a:r>
                    </a:p>
                  </a:txBody>
                  <a:tcPr vert="vert270" anchor="ctr"/>
                </a:tc>
                <a:tc>
                  <a:txBody>
                    <a:bodyPr/>
                    <a:lstStyle/>
                    <a:p>
                      <a:pPr algn="l"/>
                      <a:r>
                        <a:rPr lang="en-GB" sz="1200" b="0" dirty="0">
                          <a:solidFill>
                            <a:schemeClr val="tx1"/>
                          </a:solidFill>
                        </a:rPr>
                        <a:t>Graphics, Resistant, Materials, Textiles</a:t>
                      </a:r>
                    </a:p>
                  </a:txBody>
                  <a:tcPr vert="vert270"/>
                </a:tc>
                <a:tc gridSpan="2">
                  <a:txBody>
                    <a:bodyPr/>
                    <a:lstStyle/>
                    <a:p>
                      <a:pPr algn="l"/>
                      <a:r>
                        <a:rPr lang="en-GB" sz="1200" b="1" dirty="0">
                          <a:solidFill>
                            <a:schemeClr val="tx1"/>
                          </a:solidFill>
                        </a:rPr>
                        <a:t>Section C</a:t>
                      </a:r>
                    </a:p>
                    <a:p>
                      <a:pPr marL="171450" indent="-171450">
                        <a:buFont typeface="Arial" panose="020B0604020202020204" pitchFamily="34" charset="0"/>
                        <a:buChar char="•"/>
                      </a:pPr>
                      <a:r>
                        <a:rPr lang="en-GB" sz="1200" b="0" dirty="0">
                          <a:solidFill>
                            <a:schemeClr val="tx1"/>
                          </a:solidFill>
                        </a:rPr>
                        <a:t>Initial</a:t>
                      </a:r>
                      <a:r>
                        <a:rPr lang="en-GB" sz="1200" b="0" baseline="0" dirty="0">
                          <a:solidFill>
                            <a:schemeClr val="tx1"/>
                          </a:solidFill>
                        </a:rPr>
                        <a:t> ideas</a:t>
                      </a:r>
                    </a:p>
                    <a:p>
                      <a:pPr marL="171450" indent="-171450">
                        <a:buFont typeface="Arial" panose="020B0604020202020204" pitchFamily="34" charset="0"/>
                        <a:buChar char="•"/>
                      </a:pPr>
                      <a:r>
                        <a:rPr lang="en-GB" sz="1200" b="0" baseline="0" dirty="0">
                          <a:solidFill>
                            <a:schemeClr val="tx1"/>
                          </a:solidFill>
                        </a:rPr>
                        <a:t>Iterative ideas</a:t>
                      </a:r>
                    </a:p>
                    <a:p>
                      <a:pPr marL="171450" indent="-171450">
                        <a:buFont typeface="Arial" panose="020B0604020202020204" pitchFamily="34" charset="0"/>
                        <a:buChar char="•"/>
                      </a:pPr>
                      <a:r>
                        <a:rPr lang="en-GB" sz="1200" b="0" baseline="0" dirty="0">
                          <a:solidFill>
                            <a:schemeClr val="tx1"/>
                          </a:solidFill>
                        </a:rPr>
                        <a:t>Sampling of techniques; photographed</a:t>
                      </a:r>
                    </a:p>
                    <a:p>
                      <a:pPr marL="0" indent="0">
                        <a:buFont typeface="Arial" panose="020B0604020202020204" pitchFamily="34" charset="0"/>
                        <a:buNone/>
                      </a:pPr>
                      <a:r>
                        <a:rPr lang="en-GB" sz="1200" b="1" baseline="0" dirty="0">
                          <a:solidFill>
                            <a:schemeClr val="tx1"/>
                          </a:solidFill>
                        </a:rPr>
                        <a:t>Section D </a:t>
                      </a:r>
                    </a:p>
                    <a:p>
                      <a:pPr marL="171450" indent="-171450">
                        <a:buFont typeface="Arial" panose="020B0604020202020204" pitchFamily="34" charset="0"/>
                        <a:buChar char="•"/>
                      </a:pPr>
                      <a:r>
                        <a:rPr lang="en-GB" sz="1200" b="0" baseline="0" dirty="0">
                          <a:solidFill>
                            <a:schemeClr val="tx1"/>
                          </a:solidFill>
                        </a:rPr>
                        <a:t>Developed ideas</a:t>
                      </a:r>
                    </a:p>
                    <a:p>
                      <a:pPr marL="171450" indent="-171450">
                        <a:buFont typeface="Arial" panose="020B0604020202020204" pitchFamily="34" charset="0"/>
                        <a:buChar char="•"/>
                      </a:pPr>
                      <a:r>
                        <a:rPr lang="en-GB" sz="1200" b="0" baseline="0" dirty="0">
                          <a:solidFill>
                            <a:schemeClr val="tx1"/>
                          </a:solidFill>
                        </a:rPr>
                        <a:t>Modelled examples </a:t>
                      </a:r>
                    </a:p>
                    <a:p>
                      <a:pPr marL="171450" indent="-171450">
                        <a:buFont typeface="Arial" panose="020B0604020202020204" pitchFamily="34" charset="0"/>
                        <a:buChar char="•"/>
                      </a:pPr>
                      <a:r>
                        <a:rPr lang="en-GB" sz="1200" b="0" baseline="0" dirty="0">
                          <a:solidFill>
                            <a:schemeClr val="tx1"/>
                          </a:solidFill>
                        </a:rPr>
                        <a:t>Final design</a:t>
                      </a:r>
                    </a:p>
                    <a:p>
                      <a:pPr marL="171450" indent="-171450">
                        <a:buFont typeface="Arial" panose="020B0604020202020204" pitchFamily="34" charset="0"/>
                        <a:buChar char="•"/>
                      </a:pPr>
                      <a:r>
                        <a:rPr lang="en-GB" sz="1200" b="0" baseline="0" dirty="0">
                          <a:solidFill>
                            <a:schemeClr val="tx1"/>
                          </a:solidFill>
                        </a:rPr>
                        <a:t>Manufacturing Specification</a:t>
                      </a:r>
                      <a:endParaRPr lang="en-GB" sz="1200" b="0" dirty="0">
                        <a:solidFill>
                          <a:schemeClr val="tx1"/>
                        </a:solidFill>
                      </a:endParaRPr>
                    </a:p>
                  </a:txBody>
                  <a:tcPr/>
                </a:tc>
                <a:tc hMerge="1">
                  <a:txBody>
                    <a:bodyPr/>
                    <a:lstStyle/>
                    <a:p>
                      <a:pPr algn="l"/>
                      <a:endParaRPr lang="en-GB" sz="1200" b="0" dirty="0">
                        <a:solidFill>
                          <a:schemeClr val="tx1"/>
                        </a:solidFill>
                      </a:endParaRPr>
                    </a:p>
                  </a:txBody>
                  <a:tcPr vert="vert270"/>
                </a:tc>
                <a:tc>
                  <a:txBody>
                    <a:bodyPr/>
                    <a:lstStyle/>
                    <a:p>
                      <a:r>
                        <a:rPr lang="en-GB" sz="1200" b="1" dirty="0">
                          <a:solidFill>
                            <a:schemeClr val="tx1"/>
                          </a:solidFill>
                        </a:rPr>
                        <a:t>Section E</a:t>
                      </a:r>
                    </a:p>
                    <a:p>
                      <a:pPr marL="171450" indent="-171450">
                        <a:buFont typeface="Arial" panose="020B0604020202020204" pitchFamily="34" charset="0"/>
                        <a:buChar char="•"/>
                      </a:pPr>
                      <a:r>
                        <a:rPr lang="en-GB" sz="1200" b="0" dirty="0">
                          <a:solidFill>
                            <a:schemeClr val="tx1"/>
                          </a:solidFill>
                        </a:rPr>
                        <a:t>Construction of prototype</a:t>
                      </a:r>
                    </a:p>
                    <a:p>
                      <a:pPr marL="171450" indent="-171450">
                        <a:buFont typeface="Arial" panose="020B0604020202020204" pitchFamily="34" charset="0"/>
                        <a:buChar char="•"/>
                      </a:pPr>
                      <a:r>
                        <a:rPr lang="en-GB" sz="1200" b="0" dirty="0">
                          <a:solidFill>
                            <a:schemeClr val="tx1"/>
                          </a:solidFill>
                        </a:rPr>
                        <a:t>Step</a:t>
                      </a:r>
                      <a:r>
                        <a:rPr lang="en-GB" sz="1200" b="0" baseline="0" dirty="0">
                          <a:solidFill>
                            <a:schemeClr val="tx1"/>
                          </a:solidFill>
                        </a:rPr>
                        <a:t> by step photographs of manufacture</a:t>
                      </a:r>
                    </a:p>
                    <a:p>
                      <a:pPr marL="0" indent="0">
                        <a:buFont typeface="Arial" panose="020B0604020202020204" pitchFamily="34" charset="0"/>
                        <a:buNone/>
                      </a:pPr>
                      <a:r>
                        <a:rPr lang="en-GB" sz="1200" b="1" baseline="0" dirty="0">
                          <a:solidFill>
                            <a:schemeClr val="tx1"/>
                          </a:solidFill>
                        </a:rPr>
                        <a:t>Section F</a:t>
                      </a:r>
                    </a:p>
                    <a:p>
                      <a:pPr marL="171450" indent="-171450">
                        <a:buFont typeface="Arial" panose="020B0604020202020204" pitchFamily="34" charset="0"/>
                        <a:buChar char="•"/>
                      </a:pPr>
                      <a:r>
                        <a:rPr lang="en-GB" sz="1200" b="0" baseline="0" dirty="0">
                          <a:solidFill>
                            <a:schemeClr val="tx1"/>
                          </a:solidFill>
                        </a:rPr>
                        <a:t>Evaluation of final product </a:t>
                      </a:r>
                    </a:p>
                    <a:p>
                      <a:pPr marL="171450" indent="-171450">
                        <a:buFont typeface="Arial" panose="020B0604020202020204" pitchFamily="34" charset="0"/>
                        <a:buChar char="•"/>
                      </a:pPr>
                      <a:r>
                        <a:rPr lang="en-GB" sz="1200" b="0" baseline="0" dirty="0">
                          <a:solidFill>
                            <a:schemeClr val="tx1"/>
                          </a:solidFill>
                        </a:rPr>
                        <a:t>Testing and suggested Modifications of the product</a:t>
                      </a:r>
                    </a:p>
                    <a:p>
                      <a:pPr marL="0" indent="0" algn="l">
                        <a:buFont typeface="Arial" panose="020B0604020202020204" pitchFamily="34" charset="0"/>
                        <a:buNone/>
                      </a:pPr>
                      <a:r>
                        <a:rPr lang="en-GB" sz="1200" b="1" baseline="0" dirty="0">
                          <a:solidFill>
                            <a:schemeClr val="tx1"/>
                          </a:solidFill>
                        </a:rPr>
                        <a:t>SUBMISSION OF NEA COURSEWORK Portfolio and Product</a:t>
                      </a:r>
                      <a:endParaRPr lang="en-GB" sz="1200" b="1" dirty="0">
                        <a:solidFill>
                          <a:schemeClr val="tx1"/>
                        </a:solidFill>
                      </a:endParaRPr>
                    </a:p>
                  </a:txBody>
                  <a:tcPr/>
                </a:tc>
                <a:tc>
                  <a:txBody>
                    <a:bodyPr/>
                    <a:lstStyle/>
                    <a:p>
                      <a:pPr marL="0" indent="0">
                        <a:buFont typeface="Arial" panose="020B0604020202020204" pitchFamily="34" charset="0"/>
                        <a:buNone/>
                      </a:pPr>
                      <a:r>
                        <a:rPr lang="en-GB" sz="1200" b="0" dirty="0">
                          <a:solidFill>
                            <a:schemeClr val="tx1"/>
                          </a:solidFill>
                        </a:rPr>
                        <a:t>EXAM PREPARATION </a:t>
                      </a:r>
                    </a:p>
                    <a:p>
                      <a:pPr marL="171450" indent="-171450">
                        <a:buFont typeface="Arial" panose="020B0604020202020204" pitchFamily="34" charset="0"/>
                        <a:buChar char="•"/>
                      </a:pPr>
                      <a:r>
                        <a:rPr lang="en-GB" sz="1200" b="0" dirty="0">
                          <a:solidFill>
                            <a:schemeClr val="tx1"/>
                          </a:solidFill>
                        </a:rPr>
                        <a:t>Revision of Section A – Core technology</a:t>
                      </a:r>
                    </a:p>
                    <a:p>
                      <a:pPr marL="171450" indent="-171450">
                        <a:buFont typeface="Arial" panose="020B0604020202020204" pitchFamily="34" charset="0"/>
                        <a:buChar char="•"/>
                      </a:pPr>
                      <a:r>
                        <a:rPr lang="en-GB" sz="1200" b="0" dirty="0">
                          <a:solidFill>
                            <a:schemeClr val="tx1"/>
                          </a:solidFill>
                        </a:rPr>
                        <a:t>Revision of Section B – Specialist Technical principles</a:t>
                      </a:r>
                    </a:p>
                    <a:p>
                      <a:pPr marL="171450" indent="-171450">
                        <a:buFont typeface="Arial" panose="020B0604020202020204" pitchFamily="34" charset="0"/>
                        <a:buChar char="•"/>
                      </a:pPr>
                      <a:r>
                        <a:rPr lang="en-GB" sz="1200" b="0" dirty="0">
                          <a:solidFill>
                            <a:schemeClr val="tx1"/>
                          </a:solidFill>
                        </a:rPr>
                        <a:t>Revision of Section C – Design and Making Principles </a:t>
                      </a:r>
                    </a:p>
                  </a:txBody>
                  <a:tcPr/>
                </a:tc>
                <a:extLst>
                  <a:ext uri="{0D108BD9-81ED-4DB2-BD59-A6C34878D82A}">
                    <a16:rowId xmlns:a16="http://schemas.microsoft.com/office/drawing/2014/main" val="2497711377"/>
                  </a:ext>
                </a:extLst>
              </a:tr>
              <a:tr h="1952181">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Food Preparation</a:t>
                      </a:r>
                      <a:r>
                        <a:rPr lang="en-GB" sz="1200" baseline="0" dirty="0"/>
                        <a:t> and Nutrition</a:t>
                      </a:r>
                      <a:endParaRPr lang="en-GB" sz="1200" dirty="0"/>
                    </a:p>
                  </a:txBody>
                  <a:tcPr vert="vert270" anchor="ctr"/>
                </a:tc>
                <a:tc gridSpan="2">
                  <a:txBody>
                    <a:bodyPr/>
                    <a:lstStyle/>
                    <a:p>
                      <a:r>
                        <a:rPr lang="en-GB" sz="1200" b="1" dirty="0">
                          <a:solidFill>
                            <a:schemeClr val="tx1"/>
                          </a:solidFill>
                        </a:rPr>
                        <a:t>NEA 1 [coursework] </a:t>
                      </a:r>
                      <a:r>
                        <a:rPr lang="en-GB" sz="1200" b="0" dirty="0">
                          <a:solidFill>
                            <a:schemeClr val="tx1"/>
                          </a:solidFill>
                        </a:rPr>
                        <a:t>from 1</a:t>
                      </a:r>
                      <a:r>
                        <a:rPr lang="en-GB" sz="1200" b="0" baseline="30000" dirty="0">
                          <a:solidFill>
                            <a:schemeClr val="tx1"/>
                          </a:solidFill>
                        </a:rPr>
                        <a:t>st</a:t>
                      </a:r>
                      <a:r>
                        <a:rPr lang="en-GB" sz="1200" b="0" dirty="0">
                          <a:solidFill>
                            <a:schemeClr val="tx1"/>
                          </a:solidFill>
                        </a:rPr>
                        <a:t> September</a:t>
                      </a:r>
                      <a:endParaRPr lang="en-GB" sz="1200" b="1" dirty="0">
                        <a:solidFill>
                          <a:schemeClr val="tx1"/>
                        </a:solidFill>
                      </a:endParaRPr>
                    </a:p>
                    <a:p>
                      <a:pPr marL="171450" indent="-171450">
                        <a:buFont typeface="Arial" panose="020B0604020202020204" pitchFamily="34" charset="0"/>
                        <a:buChar char="•"/>
                      </a:pPr>
                      <a:r>
                        <a:rPr lang="en-GB" sz="1200" b="0" dirty="0">
                          <a:solidFill>
                            <a:schemeClr val="tx1"/>
                          </a:solidFill>
                        </a:rPr>
                        <a:t>Introduction to exam board brief</a:t>
                      </a:r>
                    </a:p>
                    <a:p>
                      <a:pPr marL="171450" indent="-171450">
                        <a:buFont typeface="Arial" panose="020B0604020202020204" pitchFamily="34" charset="0"/>
                        <a:buChar char="•"/>
                      </a:pPr>
                      <a:r>
                        <a:rPr lang="en-GB" sz="1200" b="0" dirty="0">
                          <a:solidFill>
                            <a:schemeClr val="tx1"/>
                          </a:solidFill>
                        </a:rPr>
                        <a:t>Research and hypothesis</a:t>
                      </a:r>
                    </a:p>
                    <a:p>
                      <a:pPr marL="171450" indent="-171450">
                        <a:buFont typeface="Arial" panose="020B0604020202020204" pitchFamily="34" charset="0"/>
                        <a:buChar char="•"/>
                      </a:pPr>
                      <a:r>
                        <a:rPr lang="en-GB" sz="1200" b="0" dirty="0">
                          <a:solidFill>
                            <a:schemeClr val="tx1"/>
                          </a:solidFill>
                        </a:rPr>
                        <a:t>Preparing</a:t>
                      </a:r>
                      <a:r>
                        <a:rPr lang="en-GB" sz="1200" b="0" baseline="0" dirty="0">
                          <a:solidFill>
                            <a:schemeClr val="tx1"/>
                          </a:solidFill>
                        </a:rPr>
                        <a:t> investigations</a:t>
                      </a:r>
                    </a:p>
                    <a:p>
                      <a:pPr marL="171450" indent="-171450">
                        <a:buFont typeface="Arial" panose="020B0604020202020204" pitchFamily="34" charset="0"/>
                        <a:buChar char="•"/>
                      </a:pPr>
                      <a:r>
                        <a:rPr lang="en-GB" sz="1200" b="0" baseline="0" dirty="0">
                          <a:solidFill>
                            <a:schemeClr val="tx1"/>
                          </a:solidFill>
                        </a:rPr>
                        <a:t>Conduction of investigations to prove /disprove hypothesis</a:t>
                      </a:r>
                    </a:p>
                    <a:p>
                      <a:pPr marL="171450" indent="-171450">
                        <a:buFont typeface="Arial" panose="020B0604020202020204" pitchFamily="34" charset="0"/>
                        <a:buChar char="•"/>
                      </a:pPr>
                      <a:r>
                        <a:rPr lang="en-GB" sz="1200" b="0" baseline="0" dirty="0">
                          <a:solidFill>
                            <a:schemeClr val="tx1"/>
                          </a:solidFill>
                        </a:rPr>
                        <a:t>Analysis of findings</a:t>
                      </a:r>
                      <a:endParaRPr lang="en-GB" sz="1200" b="0" dirty="0">
                        <a:solidFill>
                          <a:schemeClr val="tx1"/>
                        </a:solidFill>
                      </a:endParaRPr>
                    </a:p>
                    <a:p>
                      <a:endParaRPr lang="en-GB" sz="1200" b="1" dirty="0"/>
                    </a:p>
                  </a:txBody>
                  <a:tcPr/>
                </a:tc>
                <a:tc hMerge="1">
                  <a:txBody>
                    <a:bodyPr/>
                    <a:lstStyle/>
                    <a:p>
                      <a:endParaRPr lang="en-GB" sz="1200" b="1" dirty="0"/>
                    </a:p>
                  </a:txBody>
                  <a:tcPr/>
                </a:tc>
                <a:tc>
                  <a:txBody>
                    <a:bodyPr/>
                    <a:lstStyle/>
                    <a:p>
                      <a:r>
                        <a:rPr lang="en-GB" sz="1200" b="1" dirty="0">
                          <a:solidFill>
                            <a:schemeClr val="tx1"/>
                          </a:solidFill>
                        </a:rPr>
                        <a:t>NEA 2 [ coursework ] </a:t>
                      </a:r>
                      <a:r>
                        <a:rPr lang="en-GB" sz="1200" b="0" dirty="0">
                          <a:solidFill>
                            <a:schemeClr val="tx1"/>
                          </a:solidFill>
                        </a:rPr>
                        <a:t>from </a:t>
                      </a:r>
                      <a:endParaRPr lang="en-GB" sz="1200" b="1" dirty="0">
                        <a:solidFill>
                          <a:schemeClr val="tx1"/>
                        </a:solidFill>
                      </a:endParaRPr>
                    </a:p>
                    <a:p>
                      <a:pPr marL="171450" indent="-171450">
                        <a:buFont typeface="Arial" panose="020B0604020202020204" pitchFamily="34" charset="0"/>
                        <a:buChar char="•"/>
                      </a:pPr>
                      <a:r>
                        <a:rPr lang="en-GB" sz="1200" b="0" dirty="0">
                          <a:solidFill>
                            <a:schemeClr val="tx1"/>
                          </a:solidFill>
                        </a:rPr>
                        <a:t>Introduction</a:t>
                      </a:r>
                      <a:r>
                        <a:rPr lang="en-GB" sz="1200" b="0" baseline="0" dirty="0">
                          <a:solidFill>
                            <a:schemeClr val="tx1"/>
                          </a:solidFill>
                        </a:rPr>
                        <a:t> to exam board brief</a:t>
                      </a:r>
                    </a:p>
                    <a:p>
                      <a:pPr marL="171450" indent="-171450">
                        <a:buFont typeface="Arial" panose="020B0604020202020204" pitchFamily="34" charset="0"/>
                        <a:buChar char="•"/>
                      </a:pPr>
                      <a:r>
                        <a:rPr lang="en-GB" sz="1200" b="0" baseline="0" dirty="0">
                          <a:solidFill>
                            <a:schemeClr val="tx1"/>
                          </a:solidFill>
                        </a:rPr>
                        <a:t>Research and analysis</a:t>
                      </a:r>
                    </a:p>
                    <a:p>
                      <a:pPr marL="171450" indent="-171450">
                        <a:buFont typeface="Arial" panose="020B0604020202020204" pitchFamily="34" charset="0"/>
                        <a:buChar char="•"/>
                      </a:pPr>
                      <a:r>
                        <a:rPr lang="en-GB" sz="1200" b="0" baseline="0" dirty="0">
                          <a:solidFill>
                            <a:schemeClr val="tx1"/>
                          </a:solidFill>
                        </a:rPr>
                        <a:t>Visit into school from local chefs</a:t>
                      </a:r>
                    </a:p>
                    <a:p>
                      <a:pPr marL="171450" indent="-171450">
                        <a:buFont typeface="Arial" panose="020B0604020202020204" pitchFamily="34" charset="0"/>
                        <a:buChar char="•"/>
                      </a:pPr>
                      <a:r>
                        <a:rPr lang="en-GB" sz="1200" b="0" baseline="0" dirty="0">
                          <a:solidFill>
                            <a:schemeClr val="tx1"/>
                          </a:solidFill>
                        </a:rPr>
                        <a:t>Focus on core skills and development of 3 course menu</a:t>
                      </a:r>
                    </a:p>
                    <a:p>
                      <a:pPr marL="171450" indent="-171450">
                        <a:buFont typeface="Arial" panose="020B0604020202020204" pitchFamily="34" charset="0"/>
                        <a:buChar char="•"/>
                      </a:pPr>
                      <a:r>
                        <a:rPr lang="en-GB" sz="1200" b="0" baseline="0" dirty="0">
                          <a:solidFill>
                            <a:schemeClr val="tx1"/>
                          </a:solidFill>
                        </a:rPr>
                        <a:t>Nutritional labelling</a:t>
                      </a:r>
                    </a:p>
                    <a:p>
                      <a:pPr marL="171450" indent="-171450">
                        <a:buFont typeface="Arial" panose="020B0604020202020204" pitchFamily="34" charset="0"/>
                        <a:buChar char="•"/>
                      </a:pPr>
                      <a:r>
                        <a:rPr lang="en-GB" sz="1200" b="0" baseline="0" dirty="0">
                          <a:solidFill>
                            <a:schemeClr val="tx1"/>
                          </a:solidFill>
                        </a:rPr>
                        <a:t>Costing of ingredients</a:t>
                      </a:r>
                    </a:p>
                    <a:p>
                      <a:pPr marL="171450" indent="-171450">
                        <a:buFont typeface="Arial" panose="020B0604020202020204" pitchFamily="34" charset="0"/>
                        <a:buChar char="•"/>
                      </a:pPr>
                      <a:r>
                        <a:rPr lang="en-GB" sz="1200" b="0" baseline="0" dirty="0">
                          <a:solidFill>
                            <a:schemeClr val="tx1"/>
                          </a:solidFill>
                        </a:rPr>
                        <a:t>Sensory evaluation</a:t>
                      </a:r>
                    </a:p>
                    <a:p>
                      <a:pPr marL="0" indent="0">
                        <a:buFont typeface="Arial" panose="020B0604020202020204" pitchFamily="34" charset="0"/>
                        <a:buNone/>
                      </a:pPr>
                      <a:r>
                        <a:rPr lang="en-GB" sz="1200" b="1" baseline="0" dirty="0">
                          <a:solidFill>
                            <a:schemeClr val="tx1"/>
                          </a:solidFill>
                        </a:rPr>
                        <a:t>FOOD PRACTICAL EXAM</a:t>
                      </a:r>
                    </a:p>
                  </a:txBody>
                  <a:tcPr/>
                </a:tc>
                <a:tc>
                  <a:txBody>
                    <a:bodyPr/>
                    <a:lstStyle/>
                    <a:p>
                      <a:r>
                        <a:rPr lang="en-GB" sz="1200" b="1" dirty="0">
                          <a:solidFill>
                            <a:schemeClr val="tx1"/>
                          </a:solidFill>
                        </a:rPr>
                        <a:t>EXAM</a:t>
                      </a:r>
                      <a:r>
                        <a:rPr lang="en-GB" sz="1200" b="1" baseline="0" dirty="0">
                          <a:solidFill>
                            <a:schemeClr val="tx1"/>
                          </a:solidFill>
                        </a:rPr>
                        <a:t> REVISION</a:t>
                      </a:r>
                    </a:p>
                    <a:p>
                      <a:pPr marL="171450" indent="-171450">
                        <a:buFont typeface="Arial" panose="020B0604020202020204" pitchFamily="34" charset="0"/>
                        <a:buChar char="•"/>
                      </a:pPr>
                      <a:r>
                        <a:rPr lang="en-GB" sz="1200" b="0" baseline="0" dirty="0">
                          <a:solidFill>
                            <a:schemeClr val="tx1"/>
                          </a:solidFill>
                        </a:rPr>
                        <a:t>Macro and micro nutrition</a:t>
                      </a:r>
                    </a:p>
                    <a:p>
                      <a:pPr marL="171450" indent="-171450">
                        <a:buFont typeface="Arial" panose="020B0604020202020204" pitchFamily="34" charset="0"/>
                        <a:buChar char="•"/>
                      </a:pPr>
                      <a:r>
                        <a:rPr lang="en-GB" sz="1200" b="0" baseline="0" dirty="0">
                          <a:solidFill>
                            <a:schemeClr val="tx1"/>
                          </a:solidFill>
                        </a:rPr>
                        <a:t>Energy balance</a:t>
                      </a:r>
                    </a:p>
                    <a:p>
                      <a:pPr marL="171450" indent="-171450">
                        <a:buFont typeface="Arial" panose="020B0604020202020204" pitchFamily="34" charset="0"/>
                        <a:buChar char="•"/>
                      </a:pPr>
                      <a:r>
                        <a:rPr lang="en-GB" sz="1200" b="0" baseline="0" dirty="0">
                          <a:solidFill>
                            <a:schemeClr val="tx1"/>
                          </a:solidFill>
                        </a:rPr>
                        <a:t>Recipe modification</a:t>
                      </a:r>
                    </a:p>
                    <a:p>
                      <a:pPr marL="171450" indent="-171450">
                        <a:buFont typeface="Arial" panose="020B0604020202020204" pitchFamily="34" charset="0"/>
                        <a:buChar char="•"/>
                      </a:pPr>
                      <a:r>
                        <a:rPr lang="en-GB" sz="1200" b="0" baseline="0" dirty="0">
                          <a:solidFill>
                            <a:schemeClr val="tx1"/>
                          </a:solidFill>
                        </a:rPr>
                        <a:t>Food safety</a:t>
                      </a:r>
                    </a:p>
                    <a:p>
                      <a:pPr marL="171450" indent="-171450">
                        <a:buFont typeface="Arial" panose="020B0604020202020204" pitchFamily="34" charset="0"/>
                        <a:buChar char="•"/>
                      </a:pPr>
                      <a:r>
                        <a:rPr lang="en-GB" sz="1200" b="0" baseline="0" dirty="0">
                          <a:solidFill>
                            <a:schemeClr val="tx1"/>
                          </a:solidFill>
                        </a:rPr>
                        <a:t>Cooking methods</a:t>
                      </a:r>
                    </a:p>
                    <a:p>
                      <a:pPr marL="171450" indent="-171450">
                        <a:buFont typeface="Arial" panose="020B0604020202020204" pitchFamily="34" charset="0"/>
                        <a:buChar char="•"/>
                      </a:pPr>
                      <a:r>
                        <a:rPr lang="en-GB" sz="1200" b="0" baseline="0" dirty="0">
                          <a:solidFill>
                            <a:schemeClr val="tx1"/>
                          </a:solidFill>
                        </a:rPr>
                        <a:t>Preservation</a:t>
                      </a:r>
                    </a:p>
                    <a:p>
                      <a:pPr marL="171450" indent="-171450">
                        <a:buFont typeface="Arial" panose="020B0604020202020204" pitchFamily="34" charset="0"/>
                        <a:buChar char="•"/>
                      </a:pPr>
                      <a:r>
                        <a:rPr lang="en-GB" sz="1200" b="0" baseline="0" dirty="0">
                          <a:solidFill>
                            <a:schemeClr val="tx1"/>
                          </a:solidFill>
                        </a:rPr>
                        <a:t>Food provenance</a:t>
                      </a:r>
                    </a:p>
                    <a:p>
                      <a:pPr marL="171450" indent="-171450">
                        <a:buFont typeface="Arial" panose="020B0604020202020204" pitchFamily="34" charset="0"/>
                        <a:buChar char="•"/>
                      </a:pPr>
                      <a:r>
                        <a:rPr lang="en-GB" sz="1200" b="0" baseline="0" dirty="0">
                          <a:solidFill>
                            <a:schemeClr val="tx1"/>
                          </a:solidFill>
                        </a:rPr>
                        <a:t>Sustainability</a:t>
                      </a:r>
                    </a:p>
                    <a:p>
                      <a:pPr marL="171450" indent="-171450">
                        <a:buFont typeface="Arial" panose="020B0604020202020204" pitchFamily="34" charset="0"/>
                        <a:buChar char="•"/>
                      </a:pPr>
                      <a:r>
                        <a:rPr lang="en-GB" sz="1200" b="0" baseline="0" dirty="0">
                          <a:solidFill>
                            <a:schemeClr val="tx1"/>
                          </a:solidFill>
                        </a:rPr>
                        <a:t>Exam technique</a:t>
                      </a:r>
                    </a:p>
                  </a:txBody>
                  <a:tcPr/>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67" y="71705"/>
            <a:ext cx="580063" cy="5800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1004047" y="0"/>
            <a:ext cx="11187953" cy="66653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rPr>
              <a:t>WALTON HIGH SCHOOL – YEAR 11 CURRICULUM OVERVIEW</a:t>
            </a:r>
          </a:p>
        </p:txBody>
      </p:sp>
    </p:spTree>
    <p:extLst>
      <p:ext uri="{BB962C8B-B14F-4D97-AF65-F5344CB8AC3E}">
        <p14:creationId xmlns:p14="http://schemas.microsoft.com/office/powerpoint/2010/main" val="91469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C8354F5D6F754EBA3BC724AB395CE1" ma:contentTypeVersion="14" ma:contentTypeDescription="Create a new document." ma:contentTypeScope="" ma:versionID="0996b4d8961bf1fc68b3a08079fdb352">
  <xsd:schema xmlns:xsd="http://www.w3.org/2001/XMLSchema" xmlns:xs="http://www.w3.org/2001/XMLSchema" xmlns:p="http://schemas.microsoft.com/office/2006/metadata/properties" xmlns:ns2="430162dc-2b4d-4a2a-a1b3-54c31ed2c8c3" xmlns:ns3="e724e9b6-103b-4fec-a697-e833d3f98868" targetNamespace="http://schemas.microsoft.com/office/2006/metadata/properties" ma:root="true" ma:fieldsID="5380ee39707f23286fa26add4662e5be" ns2:_="" ns3:_="">
    <xsd:import namespace="430162dc-2b4d-4a2a-a1b3-54c31ed2c8c3"/>
    <xsd:import namespace="e724e9b6-103b-4fec-a697-e833d3f988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62dc-2b4d-4a2a-a1b3-54c31ed2c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Text">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75d6261-6ad9-4184-b741-1f9f7240236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24e9b6-103b-4fec-a697-e833d3f988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a72798a-6092-4d38-a021-15100f6c20dd}" ma:internalName="TaxCatchAll" ma:showField="CatchAllData" ma:web="e724e9b6-103b-4fec-a697-e833d3f988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otes xmlns="430162dc-2b4d-4a2a-a1b3-54c31ed2c8c3" xsi:nil="true"/>
    <lcf76f155ced4ddcb4097134ff3c332f xmlns="430162dc-2b4d-4a2a-a1b3-54c31ed2c8c3">
      <Terms xmlns="http://schemas.microsoft.com/office/infopath/2007/PartnerControls"/>
    </lcf76f155ced4ddcb4097134ff3c332f>
    <TaxCatchAll xmlns="e724e9b6-103b-4fec-a697-e833d3f98868" xsi:nil="true"/>
  </documentManagement>
</p:properties>
</file>

<file path=customXml/itemProps1.xml><?xml version="1.0" encoding="utf-8"?>
<ds:datastoreItem xmlns:ds="http://schemas.openxmlformats.org/officeDocument/2006/customXml" ds:itemID="{8696323B-3570-4196-817F-016E7DC52617}">
  <ds:schemaRefs>
    <ds:schemaRef ds:uri="http://schemas.microsoft.com/sharepoint/v3/contenttype/forms"/>
  </ds:schemaRefs>
</ds:datastoreItem>
</file>

<file path=customXml/itemProps2.xml><?xml version="1.0" encoding="utf-8"?>
<ds:datastoreItem xmlns:ds="http://schemas.openxmlformats.org/officeDocument/2006/customXml" ds:itemID="{CD7F5163-E2B1-4D0A-8252-635595ED17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162dc-2b4d-4a2a-a1b3-54c31ed2c8c3"/>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C704C8-5017-4CEF-811E-03281A8B9A49}">
  <ds:schemaRefs>
    <ds:schemaRef ds:uri="430162dc-2b4d-4a2a-a1b3-54c31ed2c8c3"/>
    <ds:schemaRef ds:uri="http://purl.org/dc/terms/"/>
    <ds:schemaRef ds:uri="http://purl.org/dc/dcmitype/"/>
    <ds:schemaRef ds:uri="http://schemas.microsoft.com/office/2006/metadata/properties"/>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13384</TotalTime>
  <Words>3011</Words>
  <Application>Microsoft Office PowerPoint</Application>
  <PresentationFormat>Widescreen</PresentationFormat>
  <Paragraphs>666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K.Curtis</cp:lastModifiedBy>
  <cp:revision>10</cp:revision>
  <dcterms:created xsi:type="dcterms:W3CDTF">2024-01-17T09:56:20Z</dcterms:created>
  <dcterms:modified xsi:type="dcterms:W3CDTF">2024-09-23T08:03:34Z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0x01010090C8354F5D6F754EBA3BC724AB395CE1</vt:lpwstr>
  </property>
  <property fmtid="{D5CDD505-2E9C-101B-9397-08002B2CF9AE}" pid="3" name="MediaServiceImageTags">
    <vt:lpwstr/>
  </property>
</Properties>
</file>