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010" autoAdjust="0"/>
  </p:normalViewPr>
  <p:slideViewPr>
    <p:cSldViewPr snapToGrid="0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805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352616F8-1898-457F-AC96-7F7B49D4205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805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D70811F2-4269-4986-B9C8-C89F2F558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48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811F2-4269-4986-B9C8-C89F2F5581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5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811F2-4269-4986-B9C8-C89F2F5581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527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811F2-4269-4986-B9C8-C89F2F55816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73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811F2-4269-4986-B9C8-C89F2F5581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942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811F2-4269-4986-B9C8-C89F2F5581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497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811F2-4269-4986-B9C8-C89F2F5581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71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2208B-6D15-4B66-8381-10F17BE8F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D3015-EF6D-4D04-A965-32EF22830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08E8F-B93F-4907-A817-34E82C1B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B6EB3-BFBE-4711-BFE7-A6B8C4ADB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B2808-BACB-413C-B1BC-B8981D6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73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8957-ED62-405F-9F78-F48065AD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D22E6-B3B2-4B54-AF57-460258996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FB937-C66C-437E-8A7D-FE35E7E7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7034B-8A6E-419A-B511-4ED9ED10E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D5F71-72BD-469A-8E3C-0240A5E0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0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C8624-DD05-4C2A-A294-4938411EF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87CB4-3D9D-452E-9771-AF0CF0CF5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58EB7-E406-4FA5-B852-2FF4FE3F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B05A1-8B48-44E8-B660-BAEACE217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F6BB2-C5EC-491F-914E-59408EEA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10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E8E24-AD4F-46F9-A1F9-20447B8F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18C2-3115-4354-B10B-DD63C196D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3168B-5B74-4C17-B87B-E44E9A1C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A5C4-7C92-4F8A-9355-2BEB5889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65660-BE52-4D19-9122-91C71A4D8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36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1336-6F59-41AE-A5AF-DB239FC2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89217-B3F3-42E7-BF89-E1D8FAD05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45C13-9C65-448D-A62D-15D39627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C9330-BC74-43B2-B848-AADEDB5D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4CECF-6061-4253-8593-6C05BBF4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013C-7212-4114-86E3-051909E0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BA346-51AE-4F75-B9F9-5BADF27BA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213B7-2098-4320-B655-D89699318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58236-A6EE-4654-8CF0-C0B12AC9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A37F7-9396-4C33-8552-A3D643C7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20EBF-8756-49FC-A90E-C2954440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71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6A3C0-C610-4B2D-A7C2-B6298DC87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1A092-360E-4682-9E28-556AB3491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D8F48-2B05-4B72-A79B-4E10E5152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A3B82-5524-4B00-A423-EB498A4F8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4E0A88-FD36-4599-89CC-ABEEAC407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80B37C-A6AC-476B-987E-46DFF436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FE8DB1-383E-4FC9-ADDF-C4E06332B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82566B-DE8B-4BDC-878D-923F349A2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22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45F09-A2C6-4E28-A77A-3B2C063C3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BEAF39-7573-4609-97EC-42F701C4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517F07-9306-4958-B185-7BBDF404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D31D1C-7A10-4121-AE79-5A682FA6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51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46479F-9842-412E-8AFD-75B32F38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8ECBE2-1394-4B2C-923E-6AE1052F7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CE944-A576-4774-87F3-5F3D06FE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8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5B175-7D8D-484F-BE55-6EF97E88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7370F-2358-46A1-B462-5D8E519D9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7435F-AA15-4873-A632-8A4CB8BDC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DCFAE-8C00-40A8-8A6B-B1902BFE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E7EC8-CB55-45E8-9516-35EFFC651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3ACD5-05F6-4579-8659-28E6C1E7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85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2F129-0125-467C-A347-60B75B26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30A124-DEE5-4C50-B4AD-EFE7FFECD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DF87D-D76C-43C8-ABF3-0BEEED52E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42FC2-99D0-4919-8E8A-BE5F0A79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86F4A-EB62-48B8-ADB5-F865E081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A074D-7FAC-4F19-8E47-BF11B5487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72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534A96-97F4-4A44-9A73-409E71C3A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0661A-769F-440B-955A-954F27DCF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D107A-4575-4048-9240-D3105E712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6BB27-8B69-4479-B247-EF6FA0076BC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68-9962-44BF-B46D-CC6244799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884B9-4158-447A-9BA3-04832BA06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6600-CA13-447F-AF09-936796CF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7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A6274D-5CB0-406A-8AFB-D93342B1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942806"/>
              </p:ext>
            </p:extLst>
          </p:nvPr>
        </p:nvGraphicFramePr>
        <p:xfrm>
          <a:off x="108154" y="666536"/>
          <a:ext cx="11956027" cy="5974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0667">
                  <a:extLst>
                    <a:ext uri="{9D8B030D-6E8A-4147-A177-3AD203B41FA5}">
                      <a16:colId xmlns:a16="http://schemas.microsoft.com/office/drawing/2014/main" val="1323354650"/>
                    </a:ext>
                  </a:extLst>
                </a:gridCol>
                <a:gridCol w="2011072">
                  <a:extLst>
                    <a:ext uri="{9D8B030D-6E8A-4147-A177-3AD203B41FA5}">
                      <a16:colId xmlns:a16="http://schemas.microsoft.com/office/drawing/2014/main" val="2268397797"/>
                    </a:ext>
                  </a:extLst>
                </a:gridCol>
                <a:gridCol w="1857116">
                  <a:extLst>
                    <a:ext uri="{9D8B030D-6E8A-4147-A177-3AD203B41FA5}">
                      <a16:colId xmlns:a16="http://schemas.microsoft.com/office/drawing/2014/main" val="1411940593"/>
                    </a:ext>
                  </a:extLst>
                </a:gridCol>
                <a:gridCol w="2165028">
                  <a:extLst>
                    <a:ext uri="{9D8B030D-6E8A-4147-A177-3AD203B41FA5}">
                      <a16:colId xmlns:a16="http://schemas.microsoft.com/office/drawing/2014/main" val="415188477"/>
                    </a:ext>
                  </a:extLst>
                </a:gridCol>
                <a:gridCol w="1784644">
                  <a:extLst>
                    <a:ext uri="{9D8B030D-6E8A-4147-A177-3AD203B41FA5}">
                      <a16:colId xmlns:a16="http://schemas.microsoft.com/office/drawing/2014/main" val="2116589672"/>
                    </a:ext>
                  </a:extLst>
                </a:gridCol>
                <a:gridCol w="2237500">
                  <a:extLst>
                    <a:ext uri="{9D8B030D-6E8A-4147-A177-3AD203B41FA5}">
                      <a16:colId xmlns:a16="http://schemas.microsoft.com/office/drawing/2014/main" val="1988259304"/>
                    </a:ext>
                  </a:extLst>
                </a:gridCol>
              </a:tblGrid>
              <a:tr h="42484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Food 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Textiles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Resistant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Graphics</a:t>
                      </a:r>
                      <a:r>
                        <a:rPr lang="en-GB" sz="1200" b="1" baseline="0" dirty="0"/>
                        <a:t>  &amp; CAD [Y7] Electronics &amp; CAD [Y8]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Extension </a:t>
                      </a:r>
                    </a:p>
                    <a:p>
                      <a:r>
                        <a:rPr lang="en-GB" sz="1200" b="1" dirty="0"/>
                        <a:t>Graphics modules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5016"/>
                  </a:ext>
                </a:extLst>
              </a:tr>
              <a:tr h="980367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7</a:t>
                      </a:r>
                    </a:p>
                    <a:p>
                      <a:pPr algn="ctr"/>
                      <a:r>
                        <a:rPr lang="en-GB" sz="1200" dirty="0"/>
                        <a:t>D&amp;T in Year 7 and Year 8 </a:t>
                      </a:r>
                      <a:r>
                        <a:rPr lang="en-GB" sz="1200" baseline="0" dirty="0"/>
                        <a:t>is planned as a 2 year program covering the National Curriculum requirements.</a:t>
                      </a:r>
                    </a:p>
                    <a:p>
                      <a:pPr algn="ctr"/>
                      <a:endParaRPr lang="en-GB" sz="120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Students study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4</a:t>
                      </a:r>
                      <a:r>
                        <a:rPr lang="en-GB" sz="1200" baseline="0" dirty="0"/>
                        <a:t> modules of 9 weeks during the year.</a:t>
                      </a:r>
                      <a:endParaRPr lang="en-GB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The rotation allows them to experience 8 curriculum D&amp;T areas during</a:t>
                      </a:r>
                      <a:r>
                        <a:rPr lang="en-GB" sz="1200" baseline="0" dirty="0"/>
                        <a:t> the Key Stage 3.</a:t>
                      </a:r>
                      <a:endParaRPr lang="en-GB" sz="1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Food</a:t>
                      </a:r>
                      <a:r>
                        <a:rPr lang="en-GB" sz="1200" b="0" baseline="0" dirty="0"/>
                        <a:t> S</a:t>
                      </a:r>
                      <a:r>
                        <a:rPr lang="en-GB" sz="1200" b="0" dirty="0"/>
                        <a:t>afety</a:t>
                      </a:r>
                      <a:r>
                        <a:rPr lang="en-GB" sz="1200" b="0" baseline="0" dirty="0"/>
                        <a:t>, Hygiene and Nutrition.</a:t>
                      </a:r>
                      <a:endParaRPr lang="en-GB" sz="1200" b="0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Fabric Construction techniques, Fabric dying and hand stitching.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Mechanisms and movement, wood work construction in natural</a:t>
                      </a:r>
                      <a:r>
                        <a:rPr lang="en-GB" sz="1200" b="0" baseline="0" dirty="0"/>
                        <a:t> and manmade timbers.</a:t>
                      </a:r>
                      <a:r>
                        <a:rPr lang="en-GB" sz="12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Computer graphics, hand rendering</a:t>
                      </a:r>
                      <a:r>
                        <a:rPr lang="en-GB" sz="1200" b="0" baseline="0" dirty="0"/>
                        <a:t> and compliant material modelling.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Character development,</a:t>
                      </a:r>
                      <a:r>
                        <a:rPr lang="en-GB" sz="1200" b="0" baseline="0" dirty="0"/>
                        <a:t> perspective drawing and paper engineering.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581383"/>
                  </a:ext>
                </a:extLst>
              </a:tr>
              <a:tr h="195081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Practical cooking each week following the school recipe</a:t>
                      </a:r>
                      <a:r>
                        <a:rPr lang="en-GB" sz="1200" b="0" baseline="0" dirty="0"/>
                        <a:t> booklet. Skills developed to support the nutrition focus.  Each cook pushes the use of new equipment and improved time management.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Geometric forms and artist links used to influence the design of the product. Use the wax relief method</a:t>
                      </a:r>
                      <a:r>
                        <a:rPr lang="en-GB" sz="1200" b="0" baseline="0" dirty="0"/>
                        <a:t> with fabric dye, then hand applique and sewing machine construction of a cushion cover.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Hand tools used to construct an</a:t>
                      </a:r>
                      <a:r>
                        <a:rPr lang="en-GB" sz="1200" b="0" baseline="0" dirty="0"/>
                        <a:t> </a:t>
                      </a:r>
                      <a:r>
                        <a:rPr lang="en-GB" sz="1200" b="0" dirty="0"/>
                        <a:t>automata from wood with internal cam mechanism.   Finish applied through painting. Packaging  made to support the design of the product.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Combination of skills used to construct a working 3D board game from compliant materials.  Packaging</a:t>
                      </a:r>
                      <a:r>
                        <a:rPr lang="en-GB" sz="1200" b="0" baseline="0" dirty="0"/>
                        <a:t> developed used CAD giving a professional appearance. The games are evaluated when played in the class.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Create</a:t>
                      </a:r>
                      <a:r>
                        <a:rPr lang="en-GB" sz="1200" b="0" baseline="0" dirty="0"/>
                        <a:t> a script for a cartoon which is then recreated with drawings; rendering techniques used and perspective drawings encouraged.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/>
                        <a:t>Paper engineering pop up cards  created from the characters.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543630"/>
                  </a:ext>
                </a:extLst>
              </a:tr>
              <a:tr h="705064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8</a:t>
                      </a:r>
                    </a:p>
                    <a:p>
                      <a:pPr algn="ctr"/>
                      <a:r>
                        <a:rPr lang="en-GB" sz="1200" baseline="0" dirty="0"/>
                        <a:t>In the June of Y8 st</a:t>
                      </a:r>
                      <a:r>
                        <a:rPr lang="en-GB" sz="1200" dirty="0"/>
                        <a:t>udents opt for their preferred subjects in D&amp;T for Y9 </a:t>
                      </a:r>
                    </a:p>
                    <a:p>
                      <a:pPr algn="ctr"/>
                      <a:r>
                        <a:rPr lang="en-GB" sz="1200" dirty="0"/>
                        <a:t> from the 4 disciplines;</a:t>
                      </a:r>
                    </a:p>
                    <a:p>
                      <a:pPr algn="ctr"/>
                      <a:r>
                        <a:rPr lang="en-GB" sz="1200" dirty="0"/>
                        <a:t> Food technology, </a:t>
                      </a:r>
                    </a:p>
                    <a:p>
                      <a:pPr algn="ctr"/>
                      <a:r>
                        <a:rPr lang="en-GB" sz="1200" dirty="0"/>
                        <a:t>Textiles technology,</a:t>
                      </a:r>
                    </a:p>
                    <a:p>
                      <a:pPr algn="ctr"/>
                      <a:r>
                        <a:rPr lang="en-GB" sz="1200" dirty="0"/>
                        <a:t> Resistant Materials or Graphics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Cooking for teenagers</a:t>
                      </a:r>
                    </a:p>
                    <a:p>
                      <a:r>
                        <a:rPr lang="en-GB" sz="1200" b="0" dirty="0"/>
                        <a:t>Understanding what the body needs through its life time.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Creating a lined product with machine and hand applique.  Incorporating CAD/CAM embellishment.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Working with metal and plastics. Understanding industrial manufacture. Use of CAD/CAM.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Soft</a:t>
                      </a:r>
                      <a:r>
                        <a:rPr lang="en-GB" sz="1200" b="0" baseline="0" dirty="0"/>
                        <a:t> soldering components onto a circuit with a copper wire switch.  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History of architectural styles</a:t>
                      </a:r>
                      <a:r>
                        <a:rPr lang="en-GB" sz="1200" b="0" baseline="0" dirty="0"/>
                        <a:t>, </a:t>
                      </a:r>
                      <a:r>
                        <a:rPr lang="en-GB" sz="1200" b="0" dirty="0"/>
                        <a:t> modelling skills developed supported with engineering technical</a:t>
                      </a:r>
                      <a:r>
                        <a:rPr lang="en-GB" sz="1200" b="0" baseline="0" dirty="0"/>
                        <a:t> </a:t>
                      </a:r>
                      <a:r>
                        <a:rPr lang="en-GB" sz="1200" b="0" baseline="0" dirty="0" err="1"/>
                        <a:t>drawings,structures</a:t>
                      </a:r>
                      <a:r>
                        <a:rPr lang="en-GB" sz="1200" b="0" baseline="0" dirty="0"/>
                        <a:t>.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657364"/>
                  </a:ext>
                </a:extLst>
              </a:tr>
              <a:tr h="5692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Practical cooking each week following the school recipe booklet.  Skills developed and a wide variety of equipment used. Time pressures and presentation add to the challenge.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A tablet case is produced with a lined</a:t>
                      </a:r>
                      <a:r>
                        <a:rPr lang="en-GB" sz="1200" b="0" baseline="0" dirty="0"/>
                        <a:t> </a:t>
                      </a:r>
                      <a:r>
                        <a:rPr lang="en-GB" sz="1200" b="0" dirty="0"/>
                        <a:t>construction, applied</a:t>
                      </a:r>
                      <a:r>
                        <a:rPr lang="en-GB" sz="1200" b="0" baseline="0" dirty="0"/>
                        <a:t> additional fabrics for the design, additional fastening and a CAD/CAM sublimation print detail. 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4 products made from aluminium, copper</a:t>
                      </a:r>
                      <a:r>
                        <a:rPr lang="en-GB" sz="1200" b="0" baseline="0" dirty="0"/>
                        <a:t> and acrylic.  Students silver solder a ring, produce an enamelled badge, CADCAM laser cut a keyring and form an aluminium stand for all parts to be displayed.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Battery powered toy, assembled with line bent acrylic casing</a:t>
                      </a:r>
                      <a:r>
                        <a:rPr lang="en-GB" sz="1200" b="0" baseline="0" dirty="0"/>
                        <a:t> and </a:t>
                      </a:r>
                      <a:r>
                        <a:rPr lang="en-GB" sz="1200" b="0" dirty="0"/>
                        <a:t>CAD developed graphics.</a:t>
                      </a:r>
                    </a:p>
                    <a:p>
                      <a:r>
                        <a:rPr lang="en-GB" sz="1200" b="0" baseline="0" dirty="0"/>
                        <a:t>Using jigs and templates with </a:t>
                      </a:r>
                      <a:r>
                        <a:rPr lang="en-GB" sz="1200" b="0" dirty="0"/>
                        <a:t>QC/QA</a:t>
                      </a:r>
                      <a:r>
                        <a:rPr lang="en-GB" sz="1200" b="0" baseline="0" dirty="0"/>
                        <a:t> checks completed at each stage. 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Additional Info</a:t>
                      </a:r>
                    </a:p>
                    <a:p>
                      <a:r>
                        <a:rPr lang="en-GB" sz="1200" b="0" dirty="0"/>
                        <a:t>Specialist equipment used to develop architectural drawings, orthographic</a:t>
                      </a:r>
                      <a:r>
                        <a:rPr lang="en-GB" sz="1200" b="0" baseline="0" dirty="0"/>
                        <a:t> elevations</a:t>
                      </a:r>
                      <a:r>
                        <a:rPr lang="en-GB" sz="1200" b="0" dirty="0"/>
                        <a:t> and develop</a:t>
                      </a:r>
                      <a:r>
                        <a:rPr lang="en-GB" sz="1200" b="0" baseline="0" dirty="0"/>
                        <a:t> 3D models.  Links made to careers in design and engineering. 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443569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Mission Statement, Employees and Hiring ...">
            <a:extLst>
              <a:ext uri="{FF2B5EF4-FFF2-40B4-BE49-F238E27FC236}">
                <a16:creationId xmlns:a16="http://schemas.microsoft.com/office/drawing/2014/main" id="{9C9E15CF-D2C8-40CB-9FD0-BDCA2D32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" y="71705"/>
            <a:ext cx="580063" cy="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0F49B9-2DCB-4BF6-8F97-B4D0A5A16C5B}"/>
              </a:ext>
            </a:extLst>
          </p:cNvPr>
          <p:cNvSpPr/>
          <p:nvPr/>
        </p:nvSpPr>
        <p:spPr>
          <a:xfrm>
            <a:off x="1004047" y="0"/>
            <a:ext cx="11187953" cy="666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WALTON HIGH SCHOOL – </a:t>
            </a:r>
            <a:r>
              <a:rPr lang="en-GB" sz="2000" b="1" dirty="0">
                <a:solidFill>
                  <a:schemeClr val="bg1"/>
                </a:solidFill>
              </a:rPr>
              <a:t>KS3 CURRICULUM OVERVIEW FOR “Design and Technology”</a:t>
            </a:r>
          </a:p>
        </p:txBody>
      </p:sp>
    </p:spTree>
    <p:extLst>
      <p:ext uri="{BB962C8B-B14F-4D97-AF65-F5344CB8AC3E}">
        <p14:creationId xmlns:p14="http://schemas.microsoft.com/office/powerpoint/2010/main" val="101564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A6274D-5CB0-406A-8AFB-D93342B1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036777"/>
              </p:ext>
            </p:extLst>
          </p:nvPr>
        </p:nvGraphicFramePr>
        <p:xfrm>
          <a:off x="99206" y="912343"/>
          <a:ext cx="11905982" cy="584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8670">
                  <a:extLst>
                    <a:ext uri="{9D8B030D-6E8A-4147-A177-3AD203B41FA5}">
                      <a16:colId xmlns:a16="http://schemas.microsoft.com/office/drawing/2014/main" val="1323354650"/>
                    </a:ext>
                  </a:extLst>
                </a:gridCol>
                <a:gridCol w="2386828">
                  <a:extLst>
                    <a:ext uri="{9D8B030D-6E8A-4147-A177-3AD203B41FA5}">
                      <a16:colId xmlns:a16="http://schemas.microsoft.com/office/drawing/2014/main" val="2268397797"/>
                    </a:ext>
                  </a:extLst>
                </a:gridCol>
                <a:gridCol w="2386828">
                  <a:extLst>
                    <a:ext uri="{9D8B030D-6E8A-4147-A177-3AD203B41FA5}">
                      <a16:colId xmlns:a16="http://schemas.microsoft.com/office/drawing/2014/main" val="1411940593"/>
                    </a:ext>
                  </a:extLst>
                </a:gridCol>
                <a:gridCol w="2386828">
                  <a:extLst>
                    <a:ext uri="{9D8B030D-6E8A-4147-A177-3AD203B41FA5}">
                      <a16:colId xmlns:a16="http://schemas.microsoft.com/office/drawing/2014/main" val="415188477"/>
                    </a:ext>
                  </a:extLst>
                </a:gridCol>
                <a:gridCol w="2386828">
                  <a:extLst>
                    <a:ext uri="{9D8B030D-6E8A-4147-A177-3AD203B41FA5}">
                      <a16:colId xmlns:a16="http://schemas.microsoft.com/office/drawing/2014/main" val="2116589672"/>
                    </a:ext>
                  </a:extLst>
                </a:gridCol>
              </a:tblGrid>
              <a:tr h="42945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Food 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Textiles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Resistant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Graphics</a:t>
                      </a:r>
                      <a:r>
                        <a:rPr lang="en-GB" sz="1200" b="1" baseline="0" dirty="0"/>
                        <a:t> </a:t>
                      </a:r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5016"/>
                  </a:ext>
                </a:extLst>
              </a:tr>
              <a:tr h="249084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1" dirty="0"/>
                        <a:t>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Year 9 is organised</a:t>
                      </a:r>
                      <a:r>
                        <a:rPr lang="en-GB" sz="1200" baseline="0" dirty="0"/>
                        <a:t> with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4 modules in a year that the students have opted for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 they see 2 specialisms in the year. Organised into 9 week blocks.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Specialism  1 they see in module 1 and 3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Specialism 2 they see in module 2 and 4.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Rationale for the  organisation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This allows students to have  had an in depth experience in 2 areas before they are asked for their whole school GCSE option choices.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Food 1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Main topics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Food Science</a:t>
                      </a: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 range of recipes with more advanced skills completed weekly.</a:t>
                      </a:r>
                    </a:p>
                    <a:p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A focus on the function of ingredients and practical investigation 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Textiles 1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Main topics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Textiles techniques and samples including;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Sublimation printing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Stencilling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Hand embroidery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 err="1">
                          <a:solidFill>
                            <a:schemeClr val="tx1"/>
                          </a:solidFill>
                        </a:rPr>
                        <a:t>Brusho</a:t>
                      </a:r>
                      <a:endParaRPr lang="en-GB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Resistant Materials 1</a:t>
                      </a:r>
                    </a:p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0" dirty="0"/>
                        <a:t>Free</a:t>
                      </a:r>
                      <a:r>
                        <a:rPr lang="en-GB" sz="1200" b="0" baseline="0" dirty="0"/>
                        <a:t> standing picture frame with turning display.  P</a:t>
                      </a:r>
                      <a:r>
                        <a:rPr lang="en-GB" sz="1200" b="0" dirty="0"/>
                        <a:t>recision</a:t>
                      </a:r>
                      <a:r>
                        <a:rPr lang="en-GB" sz="1200" b="0" baseline="0" dirty="0"/>
                        <a:t> wood joints made in natural timber; with construction created  using hand tools and machinery. Hand painted finish.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Graphics 1</a:t>
                      </a:r>
                    </a:p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0" dirty="0"/>
                        <a:t>Hand graphics used</a:t>
                      </a:r>
                      <a:r>
                        <a:rPr lang="en-GB" sz="1200" b="0" baseline="0" dirty="0"/>
                        <a:t> to develop TV and Film directors storyboarding layouts.  Film camera angles  explored, professional graphics techniques used.  Careers linked to graphics industries discussed. CAD – Photoshop software used for Film / TV advertising.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711377"/>
                  </a:ext>
                </a:extLst>
              </a:tr>
              <a:tr h="254849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Food 2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Main topics</a:t>
                      </a: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Nutrition and Health</a:t>
                      </a: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A more advanced approach to nutritional needs.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  Weekly cooking to reflect the nutritional theory taught in lessons.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Textiles 2</a:t>
                      </a:r>
                    </a:p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0" dirty="0"/>
                        <a:t>Construction of a garment which is wearable which includes a pocket and incorporates</a:t>
                      </a:r>
                      <a:r>
                        <a:rPr lang="en-GB" sz="1200" b="0" baseline="0" dirty="0"/>
                        <a:t> the embellishment techniques trialled in Textiles 1 </a:t>
                      </a:r>
                      <a:endParaRPr lang="en-GB" sz="1200" b="0" dirty="0"/>
                    </a:p>
                    <a:p>
                      <a:r>
                        <a:rPr lang="en-GB" sz="1200" b="0" dirty="0"/>
                        <a:t>Theory surrounding smart materials and emerging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Resistant Materials 2</a:t>
                      </a:r>
                    </a:p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0" dirty="0"/>
                        <a:t>Exterior</a:t>
                      </a:r>
                      <a:r>
                        <a:rPr lang="en-GB" sz="1200" b="0" baseline="0" dirty="0"/>
                        <a:t> metal product made for the garden, wind powered movement driving a mechanism.</a:t>
                      </a:r>
                    </a:p>
                    <a:p>
                      <a:r>
                        <a:rPr lang="en-GB" sz="1200" b="0" baseline="0" dirty="0"/>
                        <a:t>Aluminium sections, folded and fabricated.  Environmental and sustainable issues covered in theory lessons.</a:t>
                      </a:r>
                      <a:endParaRPr lang="en-GB" sz="1200" b="0" dirty="0"/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Graphics 2</a:t>
                      </a:r>
                    </a:p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0" dirty="0"/>
                        <a:t>Computer Graphics used to develop typography and advanced Photoshop skills developed</a:t>
                      </a:r>
                      <a:r>
                        <a:rPr lang="en-GB" sz="1200" b="0" baseline="0" dirty="0"/>
                        <a:t> for Image editing.  Computer vector based software used to create commercial music merchandise. 3D Point of Sale displays for these concert items are made from compliant materials.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384588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Mission Statement, Employees and Hiring ...">
            <a:extLst>
              <a:ext uri="{FF2B5EF4-FFF2-40B4-BE49-F238E27FC236}">
                <a16:creationId xmlns:a16="http://schemas.microsoft.com/office/drawing/2014/main" id="{9C9E15CF-D2C8-40CB-9FD0-BDCA2D32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" y="71705"/>
            <a:ext cx="580063" cy="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0F49B9-2DCB-4BF6-8F97-B4D0A5A16C5B}"/>
              </a:ext>
            </a:extLst>
          </p:cNvPr>
          <p:cNvSpPr/>
          <p:nvPr/>
        </p:nvSpPr>
        <p:spPr>
          <a:xfrm>
            <a:off x="1004047" y="0"/>
            <a:ext cx="11187953" cy="666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WALTON HIGH SCHOOL – </a:t>
            </a:r>
            <a:r>
              <a:rPr lang="en-GB" sz="2000" b="1" dirty="0">
                <a:solidFill>
                  <a:schemeClr val="bg1"/>
                </a:solidFill>
              </a:rPr>
              <a:t>KS3 CURRICULUM OVERVIEW FOR “Design and Technology”</a:t>
            </a:r>
          </a:p>
        </p:txBody>
      </p:sp>
    </p:spTree>
    <p:extLst>
      <p:ext uri="{BB962C8B-B14F-4D97-AF65-F5344CB8AC3E}">
        <p14:creationId xmlns:p14="http://schemas.microsoft.com/office/powerpoint/2010/main" val="346949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A6274D-5CB0-406A-8AFB-D93342B1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05770"/>
              </p:ext>
            </p:extLst>
          </p:nvPr>
        </p:nvGraphicFramePr>
        <p:xfrm>
          <a:off x="112890" y="662585"/>
          <a:ext cx="11970955" cy="6084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915">
                  <a:extLst>
                    <a:ext uri="{9D8B030D-6E8A-4147-A177-3AD203B41FA5}">
                      <a16:colId xmlns:a16="http://schemas.microsoft.com/office/drawing/2014/main" val="1323354650"/>
                    </a:ext>
                  </a:extLst>
                </a:gridCol>
                <a:gridCol w="3416485">
                  <a:extLst>
                    <a:ext uri="{9D8B030D-6E8A-4147-A177-3AD203B41FA5}">
                      <a16:colId xmlns:a16="http://schemas.microsoft.com/office/drawing/2014/main" val="2268397797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1411940593"/>
                    </a:ext>
                  </a:extLst>
                </a:gridCol>
                <a:gridCol w="2534791">
                  <a:extLst>
                    <a:ext uri="{9D8B030D-6E8A-4147-A177-3AD203B41FA5}">
                      <a16:colId xmlns:a16="http://schemas.microsoft.com/office/drawing/2014/main" val="415188477"/>
                    </a:ext>
                  </a:extLst>
                </a:gridCol>
                <a:gridCol w="2085264">
                  <a:extLst>
                    <a:ext uri="{9D8B030D-6E8A-4147-A177-3AD203B41FA5}">
                      <a16:colId xmlns:a16="http://schemas.microsoft.com/office/drawing/2014/main" val="2116589672"/>
                    </a:ext>
                  </a:extLst>
                </a:gridCol>
              </a:tblGrid>
              <a:tr h="31299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Autumn</a:t>
                      </a:r>
                      <a:r>
                        <a:rPr lang="en-GB" sz="1400" b="1" baseline="0" dirty="0"/>
                        <a:t> Term   </a:t>
                      </a:r>
                      <a:r>
                        <a:rPr lang="en-GB" sz="1400" b="1" dirty="0"/>
                        <a:t>(Sept-Dec)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Spring</a:t>
                      </a:r>
                      <a:r>
                        <a:rPr lang="en-GB" sz="1400" b="1" baseline="0" dirty="0"/>
                        <a:t> Term    </a:t>
                      </a:r>
                      <a:r>
                        <a:rPr lang="en-GB" sz="1400" b="1" dirty="0"/>
                        <a:t>(Jan-March)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   Summer</a:t>
                      </a:r>
                      <a:r>
                        <a:rPr lang="en-GB" sz="1400" b="1" baseline="0" dirty="0"/>
                        <a:t> Term  </a:t>
                      </a:r>
                      <a:r>
                        <a:rPr lang="en-GB" sz="1400" b="1" dirty="0"/>
                        <a:t>(March-</a:t>
                      </a:r>
                      <a:r>
                        <a:rPr lang="en-GB" sz="1400" b="1" baseline="0" dirty="0"/>
                        <a:t> May </a:t>
                      </a:r>
                      <a:r>
                        <a:rPr lang="en-GB" sz="1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Summer</a:t>
                      </a:r>
                      <a:r>
                        <a:rPr lang="en-GB" sz="1400" b="1" baseline="0" dirty="0"/>
                        <a:t> Term </a:t>
                      </a:r>
                      <a:r>
                        <a:rPr lang="en-GB" sz="1400" b="1" dirty="0"/>
                        <a:t>(June</a:t>
                      </a:r>
                      <a:r>
                        <a:rPr lang="en-GB" sz="1400" b="1" baseline="0" dirty="0"/>
                        <a:t>-July</a:t>
                      </a:r>
                      <a:r>
                        <a:rPr lang="en-GB" sz="1400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5016"/>
                  </a:ext>
                </a:extLst>
              </a:tr>
              <a:tr h="1214984">
                <a:tc rowSpan="2">
                  <a:txBody>
                    <a:bodyPr/>
                    <a:lstStyle/>
                    <a:p>
                      <a:pPr algn="l"/>
                      <a:r>
                        <a:rPr lang="en-GB" sz="3200" b="1" dirty="0"/>
                        <a:t>10</a:t>
                      </a:r>
                    </a:p>
                    <a:p>
                      <a:pPr algn="l"/>
                      <a:r>
                        <a:rPr lang="en-GB" sz="1600" b="1" dirty="0"/>
                        <a:t>AQA D&amp;T</a:t>
                      </a:r>
                    </a:p>
                    <a:p>
                      <a:pPr algn="l"/>
                      <a:r>
                        <a:rPr lang="en-GB" sz="1600" dirty="0"/>
                        <a:t>Graphics</a:t>
                      </a:r>
                    </a:p>
                    <a:p>
                      <a:pPr algn="l"/>
                      <a:endParaRPr lang="en-GB" sz="1800" dirty="0"/>
                    </a:p>
                    <a:p>
                      <a:pPr algn="l"/>
                      <a:endParaRPr lang="en-GB" sz="1800" dirty="0"/>
                    </a:p>
                    <a:p>
                      <a:pPr algn="l"/>
                      <a:r>
                        <a:rPr lang="en-GB" sz="1600" dirty="0"/>
                        <a:t>Resistant </a:t>
                      </a:r>
                    </a:p>
                    <a:p>
                      <a:pPr algn="l"/>
                      <a:r>
                        <a:rPr lang="en-GB" sz="1600" dirty="0"/>
                        <a:t>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000" b="0" dirty="0"/>
                        <a:t>CONCEPT</a:t>
                      </a:r>
                      <a:r>
                        <a:rPr lang="en-GB" sz="1000" b="0" baseline="0" dirty="0"/>
                        <a:t> CAR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Crating technique, isometric drawing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Marker rendering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3D CAD drawing linked to 3D printer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Marketing presentation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DTP Car magazine layout</a:t>
                      </a:r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000" b="0" dirty="0"/>
                        <a:t>EASTER</a:t>
                      </a:r>
                      <a:r>
                        <a:rPr lang="en-GB" sz="1000" b="0" baseline="0" dirty="0"/>
                        <a:t> EGG PACKAGING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QC/QA – Papers and boards 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Printing, finishing and compliant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materials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2D surface development nets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Evaluation against specifications</a:t>
                      </a:r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     Main topics</a:t>
                      </a:r>
                    </a:p>
                    <a:p>
                      <a:r>
                        <a:rPr lang="en-GB" sz="1000" b="0" dirty="0"/>
                        <a:t>     ARCHITECTURE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Perspective</a:t>
                      </a:r>
                      <a:r>
                        <a:rPr lang="en-GB" sz="1000" b="0" baseline="0" dirty="0"/>
                        <a:t> drawings of interior and exterior views, layout plans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Prototype model of restaurant interior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Photography and Overlays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Maths Exam questions linked to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           Main Topics</a:t>
                      </a:r>
                      <a:endParaRPr lang="en-GB" sz="1200" b="0" dirty="0"/>
                    </a:p>
                    <a:p>
                      <a:r>
                        <a:rPr lang="en-GB" sz="1200" b="1" dirty="0"/>
                        <a:t>           </a:t>
                      </a:r>
                      <a:r>
                        <a:rPr lang="en-GB" sz="1000" b="1" dirty="0"/>
                        <a:t>INTRODUCTION of NEA</a:t>
                      </a:r>
                    </a:p>
                    <a:p>
                      <a:r>
                        <a:rPr lang="en-GB" sz="1000" b="1" baseline="0" dirty="0"/>
                        <a:t>             coursework from </a:t>
                      </a:r>
                      <a:r>
                        <a:rPr lang="en-GB" sz="1000" b="1" dirty="0"/>
                        <a:t>– 1</a:t>
                      </a:r>
                      <a:r>
                        <a:rPr lang="en-GB" sz="1000" b="1" baseline="30000" dirty="0"/>
                        <a:t>st</a:t>
                      </a:r>
                      <a:r>
                        <a:rPr lang="en-GB" sz="1000" b="1" dirty="0"/>
                        <a:t> June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/>
                        <a:t>       Section   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       Research  and Analysis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dirty="0"/>
                        <a:t>             Section B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       Design Brief &amp; Specification</a:t>
                      </a:r>
                      <a:r>
                        <a:rPr lang="en-GB" sz="1000" b="0" baseline="0" dirty="0"/>
                        <a:t> </a:t>
                      </a:r>
                      <a:endParaRPr lang="en-GB" sz="1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581383"/>
                  </a:ext>
                </a:extLst>
              </a:tr>
              <a:tr h="148888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METALS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/>
                        <a:t>Sources and</a:t>
                      </a:r>
                      <a:r>
                        <a:rPr lang="en-GB" sz="1000" b="0" baseline="0" dirty="0"/>
                        <a:t> origins, working characteristics.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/>
                        <a:t>Forming /shaping and joining and finishing metals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/>
                        <a:t>       all with practical examples - Scales of production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/>
                        <a:t>PLASTICS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/>
                        <a:t>Sources and origins, stock forms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/>
                        <a:t>Plastic processing /  CAD/CAM – laser cutting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/>
                        <a:t>Smart and modern materials</a:t>
                      </a:r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TIMBER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AND MANUFACTURED BOARDS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Origins and sources, categories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Specialist forming techniques 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     finishes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Wood joints and KD fittings – samples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     of all techniques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Ecological and social footprint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 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PRACTICE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NEA PROJECT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Introduction to context and brief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Produce a competitors scan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Product disassembly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Consider work of key designers, produce mood boards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Sketch, model and evaluate ideas</a:t>
                      </a:r>
                      <a:endParaRPr lang="en-GB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Main Topics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INTRODUCTION of NEA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coursework from – 1</a:t>
                      </a:r>
                      <a:r>
                        <a:rPr kumimoji="0" lang="en-GB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June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Section   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Research  and Analysis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Section B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Design Brief &amp; Specification </a:t>
                      </a:r>
                    </a:p>
                    <a:p>
                      <a:endParaRPr lang="en-GB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543630"/>
                  </a:ext>
                </a:extLst>
              </a:tr>
              <a:tr h="1355376"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Textiles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CORE</a:t>
                      </a:r>
                      <a:r>
                        <a:rPr lang="en-GB" sz="1000" b="0" baseline="0" dirty="0"/>
                        <a:t> PRINCIPLES</a:t>
                      </a:r>
                      <a:endParaRPr lang="en-GB" sz="1000" b="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/>
                        <a:t>Production techniques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/>
                        <a:t>Sustainability in textiles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/>
                        <a:t>Smart and modern materials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/>
                        <a:t>Material properties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dirty="0"/>
                        <a:t>Advanced practical skills; including pleating,</a:t>
                      </a:r>
                      <a:r>
                        <a:rPr lang="en-GB" sz="1000" b="0" baseline="0" dirty="0"/>
                        <a:t> tie dye, quilting , CAD and batik</a:t>
                      </a:r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BAG</a:t>
                      </a:r>
                      <a:r>
                        <a:rPr lang="en-GB" sz="1000" b="0" baseline="0" dirty="0"/>
                        <a:t> PROJECT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/>
                        <a:t>Technical drawings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/>
                        <a:t>Design principles, orthographic projection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baseline="0" dirty="0"/>
                        <a:t>Construction of a functional bag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/>
                        <a:t>      decorated with techniques learnt in the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/>
                        <a:t>      autumn term</a:t>
                      </a:r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DRESS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PROJECT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Health and safety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Materials and components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Specialist tools and equipment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Fibres and yarn / Scales of production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Construction of functional dress using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     advanced techniques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/>
                        <a:t>            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Main Topics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INTRODUCTION of NEA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coursework from – 1</a:t>
                      </a:r>
                      <a:r>
                        <a:rPr kumimoji="0" lang="en-GB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June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Section   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Research  and Analysis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Section B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Design Brief &amp; Specification </a:t>
                      </a:r>
                    </a:p>
                    <a:p>
                      <a:endParaRPr lang="en-GB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51694"/>
                  </a:ext>
                </a:extLst>
              </a:tr>
              <a:tr h="1574144">
                <a:tc>
                  <a:txBody>
                    <a:bodyPr/>
                    <a:lstStyle/>
                    <a:p>
                      <a:pPr algn="l"/>
                      <a:r>
                        <a:rPr lang="en-GB" sz="3200" b="1" baseline="0" dirty="0"/>
                        <a:t>11</a:t>
                      </a:r>
                    </a:p>
                    <a:p>
                      <a:pPr algn="l"/>
                      <a:r>
                        <a:rPr lang="en-GB" sz="1600" b="1" baseline="0" dirty="0"/>
                        <a:t>AQA D&amp;T </a:t>
                      </a:r>
                    </a:p>
                    <a:p>
                      <a:pPr algn="l"/>
                      <a:r>
                        <a:rPr lang="en-GB" sz="1400" b="0" dirty="0"/>
                        <a:t>Graphics </a:t>
                      </a:r>
                    </a:p>
                    <a:p>
                      <a:pPr algn="l"/>
                      <a:r>
                        <a:rPr lang="en-GB" sz="1400" b="0" dirty="0"/>
                        <a:t>Resistant </a:t>
                      </a:r>
                    </a:p>
                    <a:p>
                      <a:pPr algn="l"/>
                      <a:r>
                        <a:rPr lang="en-GB" sz="1400" b="0" dirty="0"/>
                        <a:t>Materials </a:t>
                      </a:r>
                    </a:p>
                    <a:p>
                      <a:pPr algn="l"/>
                      <a:r>
                        <a:rPr lang="en-GB" sz="1400" b="0" dirty="0"/>
                        <a:t>Textiles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/>
                        <a:t>Main topics</a:t>
                      </a:r>
                    </a:p>
                    <a:p>
                      <a:pPr algn="l"/>
                      <a:r>
                        <a:rPr lang="en-GB" sz="1000" b="1" dirty="0"/>
                        <a:t>Section 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Initial</a:t>
                      </a:r>
                      <a:r>
                        <a:rPr lang="en-GB" sz="1000" b="0" baseline="0" dirty="0"/>
                        <a:t> ideas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Iterative ideas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Sampling of techniques; photographed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/>
                        <a:t>Section 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Developed ideas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Modelled examples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Final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Manufacturing Specification</a:t>
                      </a:r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Main topics</a:t>
                      </a:r>
                    </a:p>
                    <a:p>
                      <a:r>
                        <a:rPr lang="en-GB" sz="1000" b="1" dirty="0"/>
                        <a:t>Section 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Construction of prototype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Step</a:t>
                      </a:r>
                      <a:r>
                        <a:rPr lang="en-GB" sz="1000" b="0" baseline="0" dirty="0"/>
                        <a:t> by step photographs of manufacture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/>
                        <a:t>Section 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Evaluation of final product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baseline="0" dirty="0"/>
                        <a:t>Testing and suggested Modifications of the product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100" b="1" baseline="0" dirty="0"/>
                        <a:t>SUBMISSION OF NEA COURSEWORK Portfolio and Product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Main topics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dirty="0"/>
                        <a:t>EXAM PREPARATION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Revision of Section A – Core technology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Revision of Section B – Specialist Technical principles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/>
                        <a:t>Revision of Section C – Design and Making Principles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PUBLIC EXAMINATIONS</a:t>
                      </a:r>
                    </a:p>
                    <a:p>
                      <a:pPr algn="ctr"/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57364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Mission Statement, Employees and Hiring ...">
            <a:extLst>
              <a:ext uri="{FF2B5EF4-FFF2-40B4-BE49-F238E27FC236}">
                <a16:creationId xmlns:a16="http://schemas.microsoft.com/office/drawing/2014/main" id="{9C9E15CF-D2C8-40CB-9FD0-BDCA2D32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" y="71705"/>
            <a:ext cx="580063" cy="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0F49B9-2DCB-4BF6-8F97-B4D0A5A16C5B}"/>
              </a:ext>
            </a:extLst>
          </p:cNvPr>
          <p:cNvSpPr/>
          <p:nvPr/>
        </p:nvSpPr>
        <p:spPr>
          <a:xfrm>
            <a:off x="1004047" y="0"/>
            <a:ext cx="11187953" cy="666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WALTON HIGH SCHOOL – </a:t>
            </a:r>
            <a:r>
              <a:rPr lang="en-GB" sz="2000" b="1" dirty="0">
                <a:solidFill>
                  <a:schemeClr val="bg1"/>
                </a:solidFill>
              </a:rPr>
              <a:t>KS4 CURRICULUM OVERVIEW FOR “Design and Technology ”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 flipV="1">
            <a:off x="108155" y="2198243"/>
            <a:ext cx="1106310" cy="181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02453" y="981017"/>
            <a:ext cx="400110" cy="40668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/>
              <a:t>CORE TECHNOLOGY THEORY [2]  DELIVERED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3797" y="5074798"/>
            <a:ext cx="553998" cy="1672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sz="1200" b="1" dirty="0"/>
              <a:t>GCSE D&amp;T [ G/RM/TX ] </a:t>
            </a:r>
          </a:p>
          <a:p>
            <a:pPr algn="ctr"/>
            <a:r>
              <a:rPr lang="en-GB" sz="1200" b="1" dirty="0"/>
              <a:t>SAME CONTENT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72E523-AA2F-40CF-B06E-FC5116AD1E96}"/>
              </a:ext>
            </a:extLst>
          </p:cNvPr>
          <p:cNvSpPr txBox="1"/>
          <p:nvPr/>
        </p:nvSpPr>
        <p:spPr>
          <a:xfrm>
            <a:off x="10019541" y="963565"/>
            <a:ext cx="369332" cy="40668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sz="1200" b="1" dirty="0"/>
              <a:t>GCSE D&amp;T [ G / RM / TX ] SAME CONTENT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52477" y="972290"/>
            <a:ext cx="400110" cy="40843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/>
              <a:t>CORE TECHNOLOGY THEORY [1]  DELIVERED</a:t>
            </a:r>
          </a:p>
        </p:txBody>
      </p:sp>
    </p:spTree>
    <p:extLst>
      <p:ext uri="{BB962C8B-B14F-4D97-AF65-F5344CB8AC3E}">
        <p14:creationId xmlns:p14="http://schemas.microsoft.com/office/powerpoint/2010/main" val="315671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A6274D-5CB0-406A-8AFB-D93342B1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27833"/>
              </p:ext>
            </p:extLst>
          </p:nvPr>
        </p:nvGraphicFramePr>
        <p:xfrm>
          <a:off x="294968" y="666537"/>
          <a:ext cx="11592233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6322">
                  <a:extLst>
                    <a:ext uri="{9D8B030D-6E8A-4147-A177-3AD203B41FA5}">
                      <a16:colId xmlns:a16="http://schemas.microsoft.com/office/drawing/2014/main" val="1323354650"/>
                    </a:ext>
                  </a:extLst>
                </a:gridCol>
                <a:gridCol w="2708029">
                  <a:extLst>
                    <a:ext uri="{9D8B030D-6E8A-4147-A177-3AD203B41FA5}">
                      <a16:colId xmlns:a16="http://schemas.microsoft.com/office/drawing/2014/main" val="2268397797"/>
                    </a:ext>
                  </a:extLst>
                </a:gridCol>
                <a:gridCol w="2665067">
                  <a:extLst>
                    <a:ext uri="{9D8B030D-6E8A-4147-A177-3AD203B41FA5}">
                      <a16:colId xmlns:a16="http://schemas.microsoft.com/office/drawing/2014/main" val="1411940593"/>
                    </a:ext>
                  </a:extLst>
                </a:gridCol>
                <a:gridCol w="2401566">
                  <a:extLst>
                    <a:ext uri="{9D8B030D-6E8A-4147-A177-3AD203B41FA5}">
                      <a16:colId xmlns:a16="http://schemas.microsoft.com/office/drawing/2014/main" val="415188477"/>
                    </a:ext>
                  </a:extLst>
                </a:gridCol>
                <a:gridCol w="2271249">
                  <a:extLst>
                    <a:ext uri="{9D8B030D-6E8A-4147-A177-3AD203B41FA5}">
                      <a16:colId xmlns:a16="http://schemas.microsoft.com/office/drawing/2014/main" val="2116589672"/>
                    </a:ext>
                  </a:extLst>
                </a:gridCol>
              </a:tblGrid>
              <a:tr h="79537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Autumn</a:t>
                      </a:r>
                      <a:r>
                        <a:rPr lang="en-GB" b="1" baseline="0" dirty="0"/>
                        <a:t> Term </a:t>
                      </a:r>
                    </a:p>
                    <a:p>
                      <a:r>
                        <a:rPr lang="en-GB" b="1" dirty="0"/>
                        <a:t>(Sept-Dec)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Spring</a:t>
                      </a:r>
                      <a:r>
                        <a:rPr lang="en-GB" b="1" baseline="0" dirty="0"/>
                        <a:t> Term </a:t>
                      </a:r>
                      <a:endParaRPr lang="en-GB" b="1" dirty="0"/>
                    </a:p>
                    <a:p>
                      <a:r>
                        <a:rPr lang="en-GB" b="1" dirty="0"/>
                        <a:t>(Jan-March)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Summer</a:t>
                      </a:r>
                      <a:r>
                        <a:rPr lang="en-GB" b="1" baseline="0" dirty="0"/>
                        <a:t> Term </a:t>
                      </a:r>
                      <a:endParaRPr lang="en-GB" b="1" dirty="0"/>
                    </a:p>
                    <a:p>
                      <a:r>
                        <a:rPr lang="en-GB" b="1" dirty="0"/>
                        <a:t>(March-</a:t>
                      </a:r>
                      <a:r>
                        <a:rPr lang="en-GB" b="1" baseline="0" dirty="0"/>
                        <a:t> May </a:t>
                      </a:r>
                      <a:r>
                        <a:rPr lang="en-GB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Summer</a:t>
                      </a:r>
                      <a:r>
                        <a:rPr lang="en-GB" b="1" baseline="0" dirty="0"/>
                        <a:t> Term</a:t>
                      </a:r>
                      <a:endParaRPr lang="en-GB" b="1" dirty="0"/>
                    </a:p>
                    <a:p>
                      <a:r>
                        <a:rPr lang="en-GB" b="1" dirty="0"/>
                        <a:t>(June</a:t>
                      </a:r>
                      <a:r>
                        <a:rPr lang="en-GB" b="1" baseline="0" dirty="0"/>
                        <a:t> - July</a:t>
                      </a:r>
                      <a:r>
                        <a:rPr lang="en-GB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5016"/>
                  </a:ext>
                </a:extLst>
              </a:tr>
              <a:tr h="1865772">
                <a:tc>
                  <a:txBody>
                    <a:bodyPr/>
                    <a:lstStyle/>
                    <a:p>
                      <a:pPr algn="l"/>
                      <a:r>
                        <a:rPr lang="en-GB" sz="3200" b="1" dirty="0"/>
                        <a:t>10 </a:t>
                      </a:r>
                    </a:p>
                    <a:p>
                      <a:pPr algn="l"/>
                      <a:r>
                        <a:rPr lang="en-GB" sz="1800" b="1" dirty="0"/>
                        <a:t>AQA</a:t>
                      </a:r>
                    </a:p>
                    <a:p>
                      <a:pPr algn="l"/>
                      <a:r>
                        <a:rPr lang="en-GB" sz="1800" dirty="0"/>
                        <a:t>Food</a:t>
                      </a:r>
                    </a:p>
                    <a:p>
                      <a:pPr algn="l"/>
                      <a:r>
                        <a:rPr lang="en-GB" sz="1800" dirty="0"/>
                        <a:t>Preparation</a:t>
                      </a:r>
                      <a:r>
                        <a:rPr lang="en-GB" sz="1800" baseline="0" dirty="0"/>
                        <a:t> and Nutrition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1" dirty="0"/>
                        <a:t>FOOD,</a:t>
                      </a:r>
                      <a:r>
                        <a:rPr lang="en-GB" sz="1200" b="1" baseline="0" dirty="0"/>
                        <a:t> NUTRITION AND HEALTH </a:t>
                      </a:r>
                    </a:p>
                    <a:p>
                      <a:endParaRPr lang="en-GB" sz="12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Nutritional needs through life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Diet related diseases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Nutritional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Allergens</a:t>
                      </a:r>
                      <a:r>
                        <a:rPr lang="en-GB" sz="1200" b="0" baseline="0" dirty="0"/>
                        <a:t> and Intolerances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Weekly recipes to reflect taught theory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1" dirty="0"/>
                        <a:t>FACTORS AFFECTING FOOD CHOICE</a:t>
                      </a:r>
                    </a:p>
                    <a:p>
                      <a:endParaRPr lang="en-GB" sz="12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Moral, ethical and religious food choices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Food and Culture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Sensory 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Weekly recipes to reflect taught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1" dirty="0"/>
                        <a:t>FOOD PROVENANCE</a:t>
                      </a:r>
                    </a:p>
                    <a:p>
                      <a:endParaRPr lang="en-GB" sz="12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Food sources and production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Sustainability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Food commodities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Food miles and carbon footprints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Weekly recipes to reflect taught theory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1" dirty="0"/>
                        <a:t>MOCK NEA 2 [ coursework]</a:t>
                      </a:r>
                    </a:p>
                    <a:p>
                      <a:endParaRPr lang="en-GB" sz="12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Introduction to coursework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Focus</a:t>
                      </a:r>
                      <a:r>
                        <a:rPr lang="en-GB" sz="1200" b="0" baseline="0" dirty="0"/>
                        <a:t> on core skills and development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Planning and delivering a meal to fit a brief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581383"/>
                  </a:ext>
                </a:extLst>
              </a:tr>
              <a:tr h="2126717">
                <a:tc>
                  <a:txBody>
                    <a:bodyPr/>
                    <a:lstStyle/>
                    <a:p>
                      <a:pPr algn="l"/>
                      <a:r>
                        <a:rPr lang="en-GB" sz="3200" b="1" dirty="0"/>
                        <a:t>11 </a:t>
                      </a:r>
                    </a:p>
                    <a:p>
                      <a:pPr algn="l"/>
                      <a:r>
                        <a:rPr lang="en-GB" sz="2000" b="1" dirty="0"/>
                        <a:t>AQA</a:t>
                      </a:r>
                    </a:p>
                    <a:p>
                      <a:pPr algn="l"/>
                      <a:r>
                        <a:rPr lang="en-GB" sz="1800" dirty="0"/>
                        <a:t>Food</a:t>
                      </a:r>
                    </a:p>
                    <a:p>
                      <a:pPr algn="l"/>
                      <a:r>
                        <a:rPr lang="en-GB" sz="1800" dirty="0"/>
                        <a:t>Preparation</a:t>
                      </a:r>
                      <a:r>
                        <a:rPr lang="en-GB" sz="1800" baseline="0" dirty="0"/>
                        <a:t> and Nutrition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1" dirty="0"/>
                        <a:t>NEA 1 [ coursework] </a:t>
                      </a:r>
                      <a:r>
                        <a:rPr lang="en-GB" sz="1200" b="0" dirty="0"/>
                        <a:t>from 1</a:t>
                      </a:r>
                      <a:r>
                        <a:rPr lang="en-GB" sz="1200" b="0" baseline="30000" dirty="0"/>
                        <a:t>st</a:t>
                      </a:r>
                      <a:r>
                        <a:rPr lang="en-GB" sz="1200" b="0" dirty="0"/>
                        <a:t> September</a:t>
                      </a:r>
                    </a:p>
                    <a:p>
                      <a:endParaRPr lang="en-GB" sz="12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Introduction to exam board brief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Research and hypothesis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Preparing</a:t>
                      </a:r>
                      <a:r>
                        <a:rPr lang="en-GB" sz="1200" b="0" baseline="0" dirty="0"/>
                        <a:t> investigations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Conduction of investigations to prove /disprove hypothesis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Analysis of findings</a:t>
                      </a:r>
                      <a:endParaRPr lang="en-GB" sz="1200" b="0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1" dirty="0"/>
                        <a:t>NEA 2 [ </a:t>
                      </a:r>
                      <a:r>
                        <a:rPr lang="en-GB" sz="1200" b="1"/>
                        <a:t>coursework ]</a:t>
                      </a:r>
                      <a:endParaRPr lang="en-GB" sz="1200" b="0" dirty="0"/>
                    </a:p>
                    <a:p>
                      <a:endParaRPr lang="en-GB" sz="12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Introduction</a:t>
                      </a:r>
                      <a:r>
                        <a:rPr lang="en-GB" sz="1200" b="0" baseline="0" dirty="0"/>
                        <a:t> to exam board brief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Research and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Visit into school from local chefs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Focus on core skills and development of 3 course menu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Nutritional labelling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Costing of ingredients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Sensory evaluation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baseline="0" dirty="0"/>
                        <a:t>        </a:t>
                      </a:r>
                      <a:r>
                        <a:rPr lang="en-GB" sz="1400" b="1" baseline="0" dirty="0">
                          <a:solidFill>
                            <a:srgbClr val="FF0000"/>
                          </a:solidFill>
                        </a:rPr>
                        <a:t>FOOD PRACTICAL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b="1" dirty="0"/>
                        <a:t>EXAM</a:t>
                      </a:r>
                      <a:r>
                        <a:rPr lang="en-GB" sz="1200" b="1" baseline="0" dirty="0"/>
                        <a:t> REVISION</a:t>
                      </a:r>
                    </a:p>
                    <a:p>
                      <a:endParaRPr lang="en-GB" sz="1200" b="1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Macro and micro nutrition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Energy balance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Recipe modification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Food safety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Cooking methods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Preservation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Food provenance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Sustainability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Exam technique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PUBLIC EXAMINATIONS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57364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Mission Statement, Employees and Hiring ...">
            <a:extLst>
              <a:ext uri="{FF2B5EF4-FFF2-40B4-BE49-F238E27FC236}">
                <a16:creationId xmlns:a16="http://schemas.microsoft.com/office/drawing/2014/main" id="{9C9E15CF-D2C8-40CB-9FD0-BDCA2D32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" y="71705"/>
            <a:ext cx="580063" cy="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0F49B9-2DCB-4BF6-8F97-B4D0A5A16C5B}"/>
              </a:ext>
            </a:extLst>
          </p:cNvPr>
          <p:cNvSpPr/>
          <p:nvPr/>
        </p:nvSpPr>
        <p:spPr>
          <a:xfrm>
            <a:off x="1004047" y="0"/>
            <a:ext cx="11187953" cy="666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WALTON HIGH SCHOOL – </a:t>
            </a:r>
            <a:r>
              <a:rPr lang="en-GB" sz="2000" b="1" dirty="0">
                <a:solidFill>
                  <a:schemeClr val="bg1"/>
                </a:solidFill>
              </a:rPr>
              <a:t>KS4 CURRICULUM OVERVIEW FOR “Design and Technology ”</a:t>
            </a:r>
          </a:p>
        </p:txBody>
      </p:sp>
    </p:spTree>
    <p:extLst>
      <p:ext uri="{BB962C8B-B14F-4D97-AF65-F5344CB8AC3E}">
        <p14:creationId xmlns:p14="http://schemas.microsoft.com/office/powerpoint/2010/main" val="43499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A6274D-5CB0-406A-8AFB-D93342B1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70581"/>
              </p:ext>
            </p:extLst>
          </p:nvPr>
        </p:nvGraphicFramePr>
        <p:xfrm>
          <a:off x="235974" y="677929"/>
          <a:ext cx="11733759" cy="5958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315">
                  <a:extLst>
                    <a:ext uri="{9D8B030D-6E8A-4147-A177-3AD203B41FA5}">
                      <a16:colId xmlns:a16="http://schemas.microsoft.com/office/drawing/2014/main" val="1323354650"/>
                    </a:ext>
                  </a:extLst>
                </a:gridCol>
                <a:gridCol w="1501422">
                  <a:extLst>
                    <a:ext uri="{9D8B030D-6E8A-4147-A177-3AD203B41FA5}">
                      <a16:colId xmlns:a16="http://schemas.microsoft.com/office/drawing/2014/main" val="2268397797"/>
                    </a:ext>
                  </a:extLst>
                </a:gridCol>
                <a:gridCol w="2095925">
                  <a:extLst>
                    <a:ext uri="{9D8B030D-6E8A-4147-A177-3AD203B41FA5}">
                      <a16:colId xmlns:a16="http://schemas.microsoft.com/office/drawing/2014/main" val="1411940593"/>
                    </a:ext>
                  </a:extLst>
                </a:gridCol>
                <a:gridCol w="1697142">
                  <a:extLst>
                    <a:ext uri="{9D8B030D-6E8A-4147-A177-3AD203B41FA5}">
                      <a16:colId xmlns:a16="http://schemas.microsoft.com/office/drawing/2014/main" val="415188477"/>
                    </a:ext>
                  </a:extLst>
                </a:gridCol>
                <a:gridCol w="1535289">
                  <a:extLst>
                    <a:ext uri="{9D8B030D-6E8A-4147-A177-3AD203B41FA5}">
                      <a16:colId xmlns:a16="http://schemas.microsoft.com/office/drawing/2014/main" val="2116589672"/>
                    </a:ext>
                  </a:extLst>
                </a:gridCol>
                <a:gridCol w="1851377">
                  <a:extLst>
                    <a:ext uri="{9D8B030D-6E8A-4147-A177-3AD203B41FA5}">
                      <a16:colId xmlns:a16="http://schemas.microsoft.com/office/drawing/2014/main" val="3307947067"/>
                    </a:ext>
                  </a:extLst>
                </a:gridCol>
                <a:gridCol w="1245289">
                  <a:extLst>
                    <a:ext uri="{9D8B030D-6E8A-4147-A177-3AD203B41FA5}">
                      <a16:colId xmlns:a16="http://schemas.microsoft.com/office/drawing/2014/main" val="53414006"/>
                    </a:ext>
                  </a:extLst>
                </a:gridCol>
              </a:tblGrid>
              <a:tr h="89774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HT1</a:t>
                      </a:r>
                    </a:p>
                    <a:p>
                      <a:r>
                        <a:rPr lang="en-GB" b="1" dirty="0"/>
                        <a:t>(Sept-Oct)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HT2</a:t>
                      </a:r>
                    </a:p>
                    <a:p>
                      <a:r>
                        <a:rPr lang="en-GB" b="1" dirty="0"/>
                        <a:t>(Nov-Dec)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HT3</a:t>
                      </a:r>
                    </a:p>
                    <a:p>
                      <a:r>
                        <a:rPr lang="en-GB" b="1" dirty="0"/>
                        <a:t>(Jan-Feb)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HT4</a:t>
                      </a:r>
                    </a:p>
                    <a:p>
                      <a:r>
                        <a:rPr lang="en-GB" b="1" dirty="0"/>
                        <a:t>(March-April)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HT5</a:t>
                      </a:r>
                    </a:p>
                    <a:p>
                      <a:r>
                        <a:rPr lang="en-GB" b="1" dirty="0"/>
                        <a:t>(April-May)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HT6</a:t>
                      </a:r>
                    </a:p>
                    <a:p>
                      <a:r>
                        <a:rPr lang="en-GB" b="1" dirty="0"/>
                        <a:t>(June-July)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5016"/>
                  </a:ext>
                </a:extLst>
              </a:tr>
              <a:tr h="2449093">
                <a:tc rowSpan="2">
                  <a:txBody>
                    <a:bodyPr/>
                    <a:lstStyle/>
                    <a:p>
                      <a:pPr algn="l"/>
                      <a:r>
                        <a:rPr lang="en-GB" sz="3200" b="1" dirty="0"/>
                        <a:t>12</a:t>
                      </a:r>
                    </a:p>
                    <a:p>
                      <a:pPr algn="l"/>
                      <a:r>
                        <a:rPr lang="en-GB" sz="1200" b="1" dirty="0"/>
                        <a:t>Theory is taught</a:t>
                      </a:r>
                      <a:r>
                        <a:rPr lang="en-GB" sz="1200" b="1" baseline="0" dirty="0"/>
                        <a:t> and</a:t>
                      </a:r>
                      <a:r>
                        <a:rPr lang="en-GB" sz="1200" b="1" dirty="0"/>
                        <a:t> students work on related practical projects so they experience the application of theory therefore improving understanding.</a:t>
                      </a:r>
                    </a:p>
                    <a:p>
                      <a:pPr algn="l"/>
                      <a:endParaRPr lang="en-GB" sz="1200" b="1" dirty="0"/>
                    </a:p>
                    <a:p>
                      <a:pPr algn="l"/>
                      <a:r>
                        <a:rPr lang="en-GB" sz="1200" b="1" dirty="0"/>
                        <a:t>Theory covered in Y12 is</a:t>
                      </a:r>
                      <a:r>
                        <a:rPr lang="en-GB" sz="1200" b="1" baseline="0" dirty="0"/>
                        <a:t> for</a:t>
                      </a:r>
                      <a:r>
                        <a:rPr lang="en-GB" sz="1200" b="1" dirty="0"/>
                        <a:t> Paper 1.</a:t>
                      </a:r>
                    </a:p>
                    <a:p>
                      <a:pPr algn="l"/>
                      <a:endParaRPr lang="en-GB" sz="3200" b="1" dirty="0"/>
                    </a:p>
                    <a:p>
                      <a:pPr algn="l"/>
                      <a:r>
                        <a:rPr lang="en-GB" sz="3200" b="1" dirty="0"/>
                        <a:t>13</a:t>
                      </a:r>
                    </a:p>
                    <a:p>
                      <a:pPr algn="l"/>
                      <a:r>
                        <a:rPr lang="en-GB" sz="1200" b="1" dirty="0"/>
                        <a:t>Focus on NEA </a:t>
                      </a:r>
                    </a:p>
                    <a:p>
                      <a:pPr algn="l"/>
                      <a:r>
                        <a:rPr lang="en-GB" sz="1200" b="1" dirty="0"/>
                        <a:t>[Non Exam Assessment]</a:t>
                      </a:r>
                    </a:p>
                    <a:p>
                      <a:pPr algn="l"/>
                      <a:r>
                        <a:rPr lang="en-GB" sz="1200" b="1" dirty="0"/>
                        <a:t>Coursework</a:t>
                      </a:r>
                    </a:p>
                    <a:p>
                      <a:pPr algn="l"/>
                      <a:endParaRPr lang="en-GB" sz="1200" b="1" dirty="0"/>
                    </a:p>
                    <a:p>
                      <a:pPr algn="l"/>
                      <a:r>
                        <a:rPr lang="en-GB" sz="1200" b="1" dirty="0"/>
                        <a:t>Theory for Paper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Plastics, properties of plastics, plastic processing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Smart and Modern materials</a:t>
                      </a:r>
                    </a:p>
                    <a:p>
                      <a:r>
                        <a:rPr lang="en-GB" sz="1100" b="1" dirty="0"/>
                        <a:t>Designing and Practical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Practical electronics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Phone holder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LED night 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Composite materials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Compliant materials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Metals, properties uses and processing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dirty="0"/>
                        <a:t>Design and Practical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Fabrication and applied finishes to copper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CAD/CAM 2D &amp; 3D drawings; then pewter casting.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Isometric and orthographic drawing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3D printing playing pieces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Timber and manufactured boards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Responsible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Circular Economy</a:t>
                      </a:r>
                    </a:p>
                    <a:p>
                      <a:r>
                        <a:rPr lang="en-GB" sz="1100" b="1" dirty="0"/>
                        <a:t>Design and Practical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Hinged box with multiple wood joints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Maths Qs linked with manufacture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Exploded 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Material properties and industrial testing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QC/QA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Modern Manufacturing</a:t>
                      </a:r>
                    </a:p>
                    <a:p>
                      <a:r>
                        <a:rPr lang="en-GB" sz="1100" b="1" dirty="0"/>
                        <a:t>Design and Practical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Advanced technical practical skills – lathe, pipe bending, steam bending, brazing, welding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Theory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Design Eras, Design movements and Key designers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/>
                        <a:t>Design and Practical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Concept modelling of product influenced by a design era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1" dirty="0"/>
                    </a:p>
                    <a:p>
                      <a:r>
                        <a:rPr lang="en-GB" sz="1100" b="1" dirty="0"/>
                        <a:t>INTRODUCTION of NEA </a:t>
                      </a:r>
                      <a:r>
                        <a:rPr lang="en-GB" sz="1100" b="0" dirty="0"/>
                        <a:t>coursework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Context</a:t>
                      </a:r>
                      <a:r>
                        <a:rPr lang="en-GB" sz="1100" b="0" baseline="0" dirty="0"/>
                        <a:t> and objectives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/>
                        <a:t>Client profile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Research and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Y12 Mock Examination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/>
                        <a:t>NEA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Design Brief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Design Specification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657364"/>
                  </a:ext>
                </a:extLst>
              </a:tr>
              <a:tr h="218041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Y13 Mock Exam [Paper 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Design and Practical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NEA 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Initial idea drawings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Concept modelling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Interim evaluation of model with client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Theory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Design Process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Human needs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Human factors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Design and Practical </a:t>
                      </a: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NEA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Development into final design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working scale model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Rendered, orthographic , dimensioned and exploded view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Manufacturing begins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Y13 Mock Exam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[Paper 2]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Theory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Environmental, sustainability and product safety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Major developments in technology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Product life cycle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NEA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Manufacture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Step by step plan / CPA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Evaluation &amp;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Green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Patents and Design Law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NEA coursework completed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/>
                        <a:t>Revision for Paper 1 and Paper 2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r>
                        <a:rPr lang="en-GB" sz="1100" b="1" dirty="0"/>
                        <a:t>Revision for Paper 1 and Paper 2 </a:t>
                      </a:r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Exam questions and Mathematics questions worked through .</a:t>
                      </a:r>
                    </a:p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PUBLIC EXAMINATIONS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443569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Mission Statement, Employees and Hiring ...">
            <a:extLst>
              <a:ext uri="{FF2B5EF4-FFF2-40B4-BE49-F238E27FC236}">
                <a16:creationId xmlns:a16="http://schemas.microsoft.com/office/drawing/2014/main" id="{9C9E15CF-D2C8-40CB-9FD0-BDCA2D32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" y="71705"/>
            <a:ext cx="580063" cy="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0F49B9-2DCB-4BF6-8F97-B4D0A5A16C5B}"/>
              </a:ext>
            </a:extLst>
          </p:cNvPr>
          <p:cNvSpPr/>
          <p:nvPr/>
        </p:nvSpPr>
        <p:spPr>
          <a:xfrm>
            <a:off x="1004047" y="0"/>
            <a:ext cx="11187953" cy="666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WALTON HIGH SCHOOL – </a:t>
            </a:r>
            <a:r>
              <a:rPr lang="en-GB" sz="2000" b="1" dirty="0">
                <a:solidFill>
                  <a:schemeClr val="bg1"/>
                </a:solidFill>
              </a:rPr>
              <a:t>KS5 CURRICULUM OVERVIEW FOR “Design and Technology 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5974" y="963439"/>
            <a:ext cx="1797778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A LEVEL </a:t>
            </a:r>
          </a:p>
          <a:p>
            <a:pPr algn="ctr"/>
            <a:r>
              <a:rPr lang="en-GB" sz="1400" b="1" dirty="0"/>
              <a:t>PRODUCT DESIGN</a:t>
            </a:r>
          </a:p>
          <a:p>
            <a:pPr algn="ctr"/>
            <a:r>
              <a:rPr lang="en-GB" sz="1400" b="1" dirty="0"/>
              <a:t>[2 Year course] AQA</a:t>
            </a:r>
          </a:p>
        </p:txBody>
      </p:sp>
    </p:spTree>
    <p:extLst>
      <p:ext uri="{BB962C8B-B14F-4D97-AF65-F5344CB8AC3E}">
        <p14:creationId xmlns:p14="http://schemas.microsoft.com/office/powerpoint/2010/main" val="123479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A6274D-5CB0-406A-8AFB-D93342B1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475994"/>
              </p:ext>
            </p:extLst>
          </p:nvPr>
        </p:nvGraphicFramePr>
        <p:xfrm>
          <a:off x="235974" y="677929"/>
          <a:ext cx="11733759" cy="53655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315">
                  <a:extLst>
                    <a:ext uri="{9D8B030D-6E8A-4147-A177-3AD203B41FA5}">
                      <a16:colId xmlns:a16="http://schemas.microsoft.com/office/drawing/2014/main" val="1323354650"/>
                    </a:ext>
                  </a:extLst>
                </a:gridCol>
                <a:gridCol w="1501422">
                  <a:extLst>
                    <a:ext uri="{9D8B030D-6E8A-4147-A177-3AD203B41FA5}">
                      <a16:colId xmlns:a16="http://schemas.microsoft.com/office/drawing/2014/main" val="2268397797"/>
                    </a:ext>
                  </a:extLst>
                </a:gridCol>
                <a:gridCol w="2033968">
                  <a:extLst>
                    <a:ext uri="{9D8B030D-6E8A-4147-A177-3AD203B41FA5}">
                      <a16:colId xmlns:a16="http://schemas.microsoft.com/office/drawing/2014/main" val="1411940593"/>
                    </a:ext>
                  </a:extLst>
                </a:gridCol>
                <a:gridCol w="1759099">
                  <a:extLst>
                    <a:ext uri="{9D8B030D-6E8A-4147-A177-3AD203B41FA5}">
                      <a16:colId xmlns:a16="http://schemas.microsoft.com/office/drawing/2014/main" val="415188477"/>
                    </a:ext>
                  </a:extLst>
                </a:gridCol>
                <a:gridCol w="1535289">
                  <a:extLst>
                    <a:ext uri="{9D8B030D-6E8A-4147-A177-3AD203B41FA5}">
                      <a16:colId xmlns:a16="http://schemas.microsoft.com/office/drawing/2014/main" val="2116589672"/>
                    </a:ext>
                  </a:extLst>
                </a:gridCol>
                <a:gridCol w="1851377">
                  <a:extLst>
                    <a:ext uri="{9D8B030D-6E8A-4147-A177-3AD203B41FA5}">
                      <a16:colId xmlns:a16="http://schemas.microsoft.com/office/drawing/2014/main" val="3307947067"/>
                    </a:ext>
                  </a:extLst>
                </a:gridCol>
                <a:gridCol w="1245289">
                  <a:extLst>
                    <a:ext uri="{9D8B030D-6E8A-4147-A177-3AD203B41FA5}">
                      <a16:colId xmlns:a16="http://schemas.microsoft.com/office/drawing/2014/main" val="53414006"/>
                    </a:ext>
                  </a:extLst>
                </a:gridCol>
              </a:tblGrid>
              <a:tr h="89774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HT1</a:t>
                      </a:r>
                    </a:p>
                    <a:p>
                      <a:r>
                        <a:rPr lang="en-GB" b="1" dirty="0"/>
                        <a:t>(Sept-Oct)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HT2</a:t>
                      </a:r>
                    </a:p>
                    <a:p>
                      <a:r>
                        <a:rPr lang="en-GB" b="1" dirty="0"/>
                        <a:t>(Nov-Dec)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HT3</a:t>
                      </a:r>
                    </a:p>
                    <a:p>
                      <a:r>
                        <a:rPr lang="en-GB" b="1" dirty="0"/>
                        <a:t>(Jan-Feb)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HT4</a:t>
                      </a:r>
                    </a:p>
                    <a:p>
                      <a:r>
                        <a:rPr lang="en-GB" b="1" dirty="0"/>
                        <a:t>(March-April)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HT5</a:t>
                      </a:r>
                    </a:p>
                    <a:p>
                      <a:r>
                        <a:rPr lang="en-GB" b="1" dirty="0"/>
                        <a:t>(April-May)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HT6</a:t>
                      </a:r>
                    </a:p>
                    <a:p>
                      <a:r>
                        <a:rPr lang="en-GB" b="1" dirty="0"/>
                        <a:t>(June-July)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5016"/>
                  </a:ext>
                </a:extLst>
              </a:tr>
              <a:tr h="2207884">
                <a:tc rowSpan="2">
                  <a:txBody>
                    <a:bodyPr/>
                    <a:lstStyle/>
                    <a:p>
                      <a:pPr algn="l"/>
                      <a:r>
                        <a:rPr lang="en-GB" sz="3200" b="1" dirty="0"/>
                        <a:t>12</a:t>
                      </a:r>
                    </a:p>
                    <a:p>
                      <a:pPr algn="l"/>
                      <a:r>
                        <a:rPr lang="en-GB" sz="1200" b="1" dirty="0"/>
                        <a:t>Theory is taught</a:t>
                      </a:r>
                      <a:r>
                        <a:rPr lang="en-GB" sz="1200" b="1" baseline="0" dirty="0"/>
                        <a:t> and</a:t>
                      </a:r>
                      <a:r>
                        <a:rPr lang="en-GB" sz="1200" b="1" dirty="0"/>
                        <a:t> students work on related practical projects so they experience the application of theory therefore improving understanding.</a:t>
                      </a:r>
                    </a:p>
                    <a:p>
                      <a:pPr algn="l"/>
                      <a:endParaRPr lang="en-GB" sz="1200" b="1" dirty="0"/>
                    </a:p>
                    <a:p>
                      <a:pPr algn="l"/>
                      <a:r>
                        <a:rPr lang="en-GB" sz="1200" b="1" dirty="0"/>
                        <a:t>Theory covered in Y12 is</a:t>
                      </a:r>
                      <a:r>
                        <a:rPr lang="en-GB" sz="1200" b="1" baseline="0" dirty="0"/>
                        <a:t> for</a:t>
                      </a:r>
                      <a:r>
                        <a:rPr lang="en-GB" sz="1200" b="1" dirty="0"/>
                        <a:t> Paper 1.</a:t>
                      </a:r>
                    </a:p>
                    <a:p>
                      <a:pPr algn="l"/>
                      <a:endParaRPr lang="en-GB" sz="3200" b="1" dirty="0"/>
                    </a:p>
                    <a:p>
                      <a:pPr algn="l"/>
                      <a:r>
                        <a:rPr lang="en-GB" sz="3200" b="1" dirty="0"/>
                        <a:t>13</a:t>
                      </a:r>
                    </a:p>
                    <a:p>
                      <a:pPr algn="l"/>
                      <a:r>
                        <a:rPr lang="en-GB" sz="1200" b="1" dirty="0"/>
                        <a:t>Focus on NEA </a:t>
                      </a:r>
                    </a:p>
                    <a:p>
                      <a:pPr algn="l"/>
                      <a:r>
                        <a:rPr lang="en-GB" sz="1200" b="1" dirty="0"/>
                        <a:t>[Non Exam Assessment]</a:t>
                      </a:r>
                    </a:p>
                    <a:p>
                      <a:pPr algn="l"/>
                      <a:r>
                        <a:rPr lang="en-GB" sz="1200" b="1" dirty="0"/>
                        <a:t>Coursework</a:t>
                      </a:r>
                    </a:p>
                    <a:p>
                      <a:pPr algn="l"/>
                      <a:endParaRPr lang="en-GB" sz="1200" b="1" dirty="0"/>
                    </a:p>
                    <a:p>
                      <a:pPr algn="l"/>
                      <a:r>
                        <a:rPr lang="en-GB" sz="1200" b="1" dirty="0"/>
                        <a:t>Theory for Paper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Design process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Enterprise and Marketing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Fashion Cycles</a:t>
                      </a:r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Designing and Practical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Capsule 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Designer Influence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[Dior, Chanel and Westwood]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Socio/economic history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dirty="0"/>
                        <a:t>Design and Practical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Blazer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[Pattern cutting and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construction 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Materials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Smart materials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Technical textiles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r>
                        <a:rPr lang="en-GB" sz="1100" b="1" dirty="0"/>
                        <a:t>Design and Practical </a:t>
                      </a:r>
                      <a:endParaRPr lang="en-GB" sz="11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McQueen design and make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Main Topics</a:t>
                      </a:r>
                    </a:p>
                    <a:p>
                      <a:r>
                        <a:rPr lang="en-GB" sz="1100" b="1" dirty="0"/>
                        <a:t>Theory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Woven and non woven yarns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Characteristics of fabrics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dirty="0"/>
                        <a:t>Design and Practical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McQueen design and make project - continued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Theory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Fabric and finishes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1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1" dirty="0"/>
                    </a:p>
                    <a:p>
                      <a:r>
                        <a:rPr lang="en-GB" sz="1100" b="1" dirty="0"/>
                        <a:t>INTRODUCTION of NEA </a:t>
                      </a:r>
                      <a:r>
                        <a:rPr lang="en-GB" sz="1100" b="0" dirty="0"/>
                        <a:t>coursework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Context</a:t>
                      </a:r>
                      <a:r>
                        <a:rPr lang="en-GB" sz="1100" b="0" baseline="0" dirty="0"/>
                        <a:t> and objectives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/>
                        <a:t>Client profile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Research and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Y12 Mock Examination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/>
                        <a:t>NEA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Design Brief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Design Specification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657364"/>
                  </a:ext>
                </a:extLst>
              </a:tr>
              <a:tr h="218041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Y13 Mock Exam [Paper 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Design and Practical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NEA 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Initial idea drawings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Concept modelling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Interim evaluation of model with client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Design and Practical </a:t>
                      </a: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NEA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Development into final design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working scale model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Rendered, orthographic , dimensioned and exploded view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/>
                        <a:t>Manufacturing begins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Y13 Mock Exam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[Paper 2]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NEA coursework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Manufacture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Step by step plan / CPA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Evaluation &amp;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NEA coursework completed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/>
                        <a:t>Revision for Paper 1 and Paper 2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r>
                        <a:rPr lang="en-GB" sz="1100" b="1" dirty="0"/>
                        <a:t>Revision for Paper 1 and Paper 2 </a:t>
                      </a:r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Exam questions and Mathematics questions worked through .</a:t>
                      </a:r>
                    </a:p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PUBLIC EXAMINATIONS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443569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Mission Statement, Employees and Hiring ...">
            <a:extLst>
              <a:ext uri="{FF2B5EF4-FFF2-40B4-BE49-F238E27FC236}">
                <a16:creationId xmlns:a16="http://schemas.microsoft.com/office/drawing/2014/main" id="{9C9E15CF-D2C8-40CB-9FD0-BDCA2D32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" y="71705"/>
            <a:ext cx="580063" cy="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0F49B9-2DCB-4BF6-8F97-B4D0A5A16C5B}"/>
              </a:ext>
            </a:extLst>
          </p:cNvPr>
          <p:cNvSpPr/>
          <p:nvPr/>
        </p:nvSpPr>
        <p:spPr>
          <a:xfrm>
            <a:off x="1004047" y="0"/>
            <a:ext cx="11187953" cy="666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WALTON HIGH SCHOOL – </a:t>
            </a:r>
            <a:r>
              <a:rPr lang="en-GB" sz="2000" b="1" dirty="0">
                <a:solidFill>
                  <a:schemeClr val="bg1"/>
                </a:solidFill>
              </a:rPr>
              <a:t>KS5 CURRICULUM OVERVIEW FOR “Design and Technology 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5974" y="963439"/>
            <a:ext cx="179777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A LEVEL </a:t>
            </a:r>
          </a:p>
          <a:p>
            <a:pPr algn="ctr"/>
            <a:r>
              <a:rPr lang="en-GB" sz="1200" b="1" dirty="0"/>
              <a:t>FASHION AND TEXTILES</a:t>
            </a:r>
          </a:p>
          <a:p>
            <a:pPr algn="ctr"/>
            <a:r>
              <a:rPr lang="en-GB" sz="1400" b="1" dirty="0"/>
              <a:t>[2 Year course] AQA</a:t>
            </a:r>
          </a:p>
        </p:txBody>
      </p:sp>
    </p:spTree>
    <p:extLst>
      <p:ext uri="{BB962C8B-B14F-4D97-AF65-F5344CB8AC3E}">
        <p14:creationId xmlns:p14="http://schemas.microsoft.com/office/powerpoint/2010/main" val="305322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A6274D-5CB0-406A-8AFB-D93342B1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433968"/>
              </p:ext>
            </p:extLst>
          </p:nvPr>
        </p:nvGraphicFramePr>
        <p:xfrm>
          <a:off x="222267" y="666537"/>
          <a:ext cx="11733759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273">
                  <a:extLst>
                    <a:ext uri="{9D8B030D-6E8A-4147-A177-3AD203B41FA5}">
                      <a16:colId xmlns:a16="http://schemas.microsoft.com/office/drawing/2014/main" val="1323354650"/>
                    </a:ext>
                  </a:extLst>
                </a:gridCol>
                <a:gridCol w="1679081">
                  <a:extLst>
                    <a:ext uri="{9D8B030D-6E8A-4147-A177-3AD203B41FA5}">
                      <a16:colId xmlns:a16="http://schemas.microsoft.com/office/drawing/2014/main" val="2268397797"/>
                    </a:ext>
                  </a:extLst>
                </a:gridCol>
                <a:gridCol w="1679081">
                  <a:extLst>
                    <a:ext uri="{9D8B030D-6E8A-4147-A177-3AD203B41FA5}">
                      <a16:colId xmlns:a16="http://schemas.microsoft.com/office/drawing/2014/main" val="1411940593"/>
                    </a:ext>
                  </a:extLst>
                </a:gridCol>
                <a:gridCol w="1679081">
                  <a:extLst>
                    <a:ext uri="{9D8B030D-6E8A-4147-A177-3AD203B41FA5}">
                      <a16:colId xmlns:a16="http://schemas.microsoft.com/office/drawing/2014/main" val="415188477"/>
                    </a:ext>
                  </a:extLst>
                </a:gridCol>
                <a:gridCol w="1679081">
                  <a:extLst>
                    <a:ext uri="{9D8B030D-6E8A-4147-A177-3AD203B41FA5}">
                      <a16:colId xmlns:a16="http://schemas.microsoft.com/office/drawing/2014/main" val="2116589672"/>
                    </a:ext>
                  </a:extLst>
                </a:gridCol>
                <a:gridCol w="1679081">
                  <a:extLst>
                    <a:ext uri="{9D8B030D-6E8A-4147-A177-3AD203B41FA5}">
                      <a16:colId xmlns:a16="http://schemas.microsoft.com/office/drawing/2014/main" val="3307947067"/>
                    </a:ext>
                  </a:extLst>
                </a:gridCol>
                <a:gridCol w="1679081">
                  <a:extLst>
                    <a:ext uri="{9D8B030D-6E8A-4147-A177-3AD203B41FA5}">
                      <a16:colId xmlns:a16="http://schemas.microsoft.com/office/drawing/2014/main" val="53414006"/>
                    </a:ext>
                  </a:extLst>
                </a:gridCol>
              </a:tblGrid>
              <a:tr h="689297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HT1</a:t>
                      </a:r>
                    </a:p>
                    <a:p>
                      <a:r>
                        <a:rPr lang="en-GB" b="1" dirty="0"/>
                        <a:t>(Sept-Oct)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HT2</a:t>
                      </a:r>
                    </a:p>
                    <a:p>
                      <a:r>
                        <a:rPr lang="en-GB" b="1" dirty="0"/>
                        <a:t>(Nov-Dec)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HT3</a:t>
                      </a:r>
                    </a:p>
                    <a:p>
                      <a:r>
                        <a:rPr lang="en-GB" b="1" dirty="0"/>
                        <a:t>(Jan-Feb)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HT4</a:t>
                      </a:r>
                    </a:p>
                    <a:p>
                      <a:r>
                        <a:rPr lang="en-GB" b="1" dirty="0"/>
                        <a:t>(March-April)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HT5</a:t>
                      </a:r>
                    </a:p>
                    <a:p>
                      <a:r>
                        <a:rPr lang="en-GB" b="1" dirty="0"/>
                        <a:t>(April-May)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HT6</a:t>
                      </a:r>
                    </a:p>
                    <a:p>
                      <a:r>
                        <a:rPr lang="en-GB" b="1" dirty="0"/>
                        <a:t>(June-July)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5016"/>
                  </a:ext>
                </a:extLst>
              </a:tr>
              <a:tr h="2260447">
                <a:tc rowSpan="2">
                  <a:txBody>
                    <a:bodyPr/>
                    <a:lstStyle/>
                    <a:p>
                      <a:pPr algn="l"/>
                      <a:endParaRPr lang="en-GB" sz="3200" b="1" dirty="0"/>
                    </a:p>
                    <a:p>
                      <a:pPr algn="l"/>
                      <a:endParaRPr lang="en-GB" sz="3200" b="1" dirty="0"/>
                    </a:p>
                    <a:p>
                      <a:pPr algn="l"/>
                      <a:r>
                        <a:rPr lang="en-GB" sz="3200" b="1" dirty="0"/>
                        <a:t>12</a:t>
                      </a:r>
                    </a:p>
                    <a:p>
                      <a:pPr algn="l"/>
                      <a:endParaRPr lang="en-GB" sz="3200" b="1" dirty="0"/>
                    </a:p>
                    <a:p>
                      <a:pPr algn="l"/>
                      <a:endParaRPr lang="en-GB" sz="1800" b="1" dirty="0"/>
                    </a:p>
                    <a:p>
                      <a:pPr algn="l"/>
                      <a:endParaRPr lang="en-GB" sz="1800" b="1" dirty="0"/>
                    </a:p>
                    <a:p>
                      <a:pPr algn="l"/>
                      <a:endParaRPr lang="en-GB" sz="1800" b="1" dirty="0"/>
                    </a:p>
                    <a:p>
                      <a:pPr algn="l"/>
                      <a:endParaRPr lang="en-GB" sz="1800" b="1" dirty="0"/>
                    </a:p>
                    <a:p>
                      <a:pPr algn="l"/>
                      <a:endParaRPr lang="en-GB" sz="1800" b="1" dirty="0"/>
                    </a:p>
                    <a:p>
                      <a:pPr algn="l"/>
                      <a:endParaRPr lang="en-GB" sz="1800" b="1" dirty="0"/>
                    </a:p>
                    <a:p>
                      <a:pPr algn="l"/>
                      <a:r>
                        <a:rPr lang="en-GB" sz="32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NUTRIENTS</a:t>
                      </a:r>
                    </a:p>
                    <a:p>
                      <a:endParaRPr lang="en-GB" sz="12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Health</a:t>
                      </a:r>
                      <a:r>
                        <a:rPr lang="en-GB" sz="1200" b="0" baseline="0" dirty="0"/>
                        <a:t> and safety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Proteins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Lipids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Carbohydrates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Minerals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Vitamins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Water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NUTRITION AND</a:t>
                      </a:r>
                      <a:r>
                        <a:rPr lang="en-GB" sz="1200" b="0" baseline="0" dirty="0"/>
                        <a:t> HEALTH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Nutritional intake and issues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Function of nutrients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Diet and medical conditions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Relationship between diet and health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COURSEWORK</a:t>
                      </a:r>
                    </a:p>
                    <a:p>
                      <a:endParaRPr lang="en-GB" sz="12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Research of brief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Nutritional needs of individuals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Menu selection to meet a brief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COURSEWORK</a:t>
                      </a:r>
                    </a:p>
                    <a:p>
                      <a:endParaRPr lang="en-GB" sz="1200" b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Nutritional labelling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Analysis of meals</a:t>
                      </a:r>
                      <a:r>
                        <a:rPr lang="en-GB" sz="1200" b="0" baseline="0" dirty="0"/>
                        <a:t> to fit a nutritional profile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="1" baseline="0" dirty="0">
                          <a:solidFill>
                            <a:srgbClr val="FF0000"/>
                          </a:solidFill>
                        </a:rPr>
                        <a:t>PRACTICAL EXAM 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REVISION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Analysing case studies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Health and safety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Dietary needs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Exam</a:t>
                      </a:r>
                      <a:r>
                        <a:rPr lang="en-GB" sz="1200" b="0" baseline="0" dirty="0"/>
                        <a:t> technique with p</a:t>
                      </a:r>
                      <a:r>
                        <a:rPr lang="en-GB" sz="1200" b="0" dirty="0"/>
                        <a:t>ractice papers</a:t>
                      </a:r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PUBLIC EXAMINATIONS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581383"/>
                  </a:ext>
                </a:extLst>
              </a:tr>
              <a:tr h="226055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PROPERTIES</a:t>
                      </a:r>
                      <a:r>
                        <a:rPr lang="en-GB" sz="1200" b="0" baseline="0" dirty="0"/>
                        <a:t> OF FOOD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Food properties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Food production situations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Investigations and comparisons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/>
                        <a:t>Innovative cooking techniques</a:t>
                      </a:r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COURSEWORK</a:t>
                      </a:r>
                    </a:p>
                    <a:p>
                      <a:endParaRPr lang="en-GB" sz="12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Introduction</a:t>
                      </a:r>
                      <a:r>
                        <a:rPr lang="en-GB" sz="1200" b="0" baseline="0" dirty="0"/>
                        <a:t> to coursework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Brief and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Roles and functions of ingredients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/>
                        <a:t>Selection of investigations to assess brief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COURSEWORK</a:t>
                      </a:r>
                    </a:p>
                    <a:p>
                      <a:endParaRPr lang="en-GB" sz="12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Investigations carried out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Analysis of aim, success criteria, hypothesis, method,</a:t>
                      </a:r>
                      <a:r>
                        <a:rPr lang="en-GB" sz="1200" b="0" baseline="0" dirty="0"/>
                        <a:t> controls and results of investigations.</a:t>
                      </a:r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Main topics</a:t>
                      </a:r>
                    </a:p>
                    <a:p>
                      <a:r>
                        <a:rPr lang="en-GB" sz="1200" b="0" dirty="0"/>
                        <a:t>COURSEWORK</a:t>
                      </a:r>
                    </a:p>
                    <a:p>
                      <a:r>
                        <a:rPr lang="en-GB" sz="1200" b="0" dirty="0"/>
                        <a:t>Continues</a:t>
                      </a:r>
                    </a:p>
                    <a:p>
                      <a:endParaRPr lang="en-GB" sz="12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/>
                        <a:t>Content as detailed from</a:t>
                      </a:r>
                      <a:r>
                        <a:rPr lang="en-GB" sz="1200" b="0" baseline="0" dirty="0"/>
                        <a:t> Jan- Feb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Main topics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EXAM</a:t>
                      </a:r>
                      <a:r>
                        <a:rPr lang="en-GB" sz="1200" b="0" baseline="0" dirty="0"/>
                        <a:t> PREPARATION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baseline="0" dirty="0"/>
                        <a:t>Practice exam technique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baseline="0" dirty="0"/>
                        <a:t>Revision of all topics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baseline="0" dirty="0">
                          <a:solidFill>
                            <a:srgbClr val="FF0000"/>
                          </a:solidFill>
                        </a:rPr>
                        <a:t>Completion of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solidFill>
                            <a:srgbClr val="FF0000"/>
                          </a:solidFill>
                        </a:rPr>
                        <a:t>      8 hour exam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solidFill>
                            <a:srgbClr val="FF0000"/>
                          </a:solidFill>
                        </a:rPr>
                        <a:t>      [ split over multiple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solidFill>
                            <a:srgbClr val="FF0000"/>
                          </a:solidFill>
                        </a:rPr>
                        <a:t>      sittings ] 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PUBLIC EXAMINATIONS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43630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Mission Statement, Employees and Hiring ...">
            <a:extLst>
              <a:ext uri="{FF2B5EF4-FFF2-40B4-BE49-F238E27FC236}">
                <a16:creationId xmlns:a16="http://schemas.microsoft.com/office/drawing/2014/main" id="{9C9E15CF-D2C8-40CB-9FD0-BDCA2D32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" y="71705"/>
            <a:ext cx="580063" cy="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0F49B9-2DCB-4BF6-8F97-B4D0A5A16C5B}"/>
              </a:ext>
            </a:extLst>
          </p:cNvPr>
          <p:cNvSpPr/>
          <p:nvPr/>
        </p:nvSpPr>
        <p:spPr>
          <a:xfrm>
            <a:off x="1004047" y="0"/>
            <a:ext cx="11187953" cy="6665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WALTON HIGH SCHOOL – </a:t>
            </a:r>
            <a:r>
              <a:rPr lang="en-GB" sz="2000" b="1" dirty="0">
                <a:solidFill>
                  <a:schemeClr val="bg1"/>
                </a:solidFill>
              </a:rPr>
              <a:t>KS5 CURRICULUM OVERVIEW FOR “Design and Technology 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267" y="1591174"/>
            <a:ext cx="165928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Food Science and Nutrition Certificate Level 3  WJEC</a:t>
            </a:r>
          </a:p>
          <a:p>
            <a:pPr algn="ctr"/>
            <a:r>
              <a:rPr lang="en-GB" sz="1200" b="1" dirty="0"/>
              <a:t>[1 Year course]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9891" y="4051366"/>
            <a:ext cx="164166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Food Science and Nutrition Diploma  </a:t>
            </a:r>
          </a:p>
          <a:p>
            <a:pPr algn="ctr"/>
            <a:r>
              <a:rPr lang="en-GB" sz="1200" b="1" dirty="0"/>
              <a:t>Level 3 WJEC</a:t>
            </a:r>
          </a:p>
          <a:p>
            <a:pPr algn="ctr"/>
            <a:r>
              <a:rPr lang="en-GB" sz="1200" b="1" dirty="0"/>
              <a:t>[2 Year course]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1551" y="3728820"/>
            <a:ext cx="8389683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PRACTICAL LESSONS TO REFLECT TAUGHT THEORY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9175" y="6200363"/>
            <a:ext cx="8389683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PRACTICAL LESSONS TO REFLECT TAUGHT THEORY / EXAM PRACTICE</a:t>
            </a:r>
          </a:p>
        </p:txBody>
      </p:sp>
    </p:spTree>
    <p:extLst>
      <p:ext uri="{BB962C8B-B14F-4D97-AF65-F5344CB8AC3E}">
        <p14:creationId xmlns:p14="http://schemas.microsoft.com/office/powerpoint/2010/main" val="3235758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2704</Words>
  <Application>Microsoft Office PowerPoint</Application>
  <PresentationFormat>Widescreen</PresentationFormat>
  <Paragraphs>712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E.Hillier</cp:lastModifiedBy>
  <cp:revision>82</cp:revision>
  <cp:lastPrinted>2024-06-20T12:17:32Z</cp:lastPrinted>
  <dcterms:created xsi:type="dcterms:W3CDTF">2024-01-17T09:56:20Z</dcterms:created>
  <dcterms:modified xsi:type="dcterms:W3CDTF">2024-09-23T15:14:05Z</dcterms:modified>
</cp:coreProperties>
</file>