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2"/>
  </p:notesMasterIdLst>
  <p:sldIdLst>
    <p:sldId id="256" r:id="rId5"/>
    <p:sldId id="257" r:id="rId6"/>
    <p:sldId id="284" r:id="rId7"/>
    <p:sldId id="261" r:id="rId8"/>
    <p:sldId id="285" r:id="rId9"/>
    <p:sldId id="286" r:id="rId10"/>
    <p:sldId id="260" r:id="rId11"/>
    <p:sldId id="287" r:id="rId12"/>
    <p:sldId id="297" r:id="rId13"/>
    <p:sldId id="266" r:id="rId14"/>
    <p:sldId id="288" r:id="rId15"/>
    <p:sldId id="262" r:id="rId16"/>
    <p:sldId id="289" r:id="rId17"/>
    <p:sldId id="290" r:id="rId18"/>
    <p:sldId id="271" r:id="rId19"/>
    <p:sldId id="294" r:id="rId20"/>
    <p:sldId id="282" r:id="rId21"/>
    <p:sldId id="298" r:id="rId22"/>
    <p:sldId id="280" r:id="rId23"/>
    <p:sldId id="281" r:id="rId24"/>
    <p:sldId id="283" r:id="rId25"/>
    <p:sldId id="299" r:id="rId26"/>
    <p:sldId id="304" r:id="rId27"/>
    <p:sldId id="301" r:id="rId28"/>
    <p:sldId id="302" r:id="rId29"/>
    <p:sldId id="303" r:id="rId30"/>
    <p:sldId id="296" r:id="rId31"/>
  </p:sldIdLst>
  <p:sldSz cx="10693400" cy="7556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357" autoAdjust="0"/>
  </p:normalViewPr>
  <p:slideViewPr>
    <p:cSldViewPr snapToGrid="0">
      <p:cViewPr varScale="1">
        <p:scale>
          <a:sx n="66" d="100"/>
          <a:sy n="66" d="100"/>
        </p:scale>
        <p:origin x="117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brahams" userId="bdadee10-e6c1-45da-8ac2-9c7fdf6e0e47" providerId="ADAL" clId="{40160FA7-627F-42E0-8600-BB4F7DE42E79}"/>
    <pc:docChg chg="custSel addSld delSld modSld sldOrd">
      <pc:chgData name="K.Abrahams" userId="bdadee10-e6c1-45da-8ac2-9c7fdf6e0e47" providerId="ADAL" clId="{40160FA7-627F-42E0-8600-BB4F7DE42E79}" dt="2024-05-23T14:03:32.909" v="278" actId="1036"/>
      <pc:docMkLst>
        <pc:docMk/>
      </pc:docMkLst>
      <pc:sldChg chg="modSp">
        <pc:chgData name="K.Abrahams" userId="bdadee10-e6c1-45da-8ac2-9c7fdf6e0e47" providerId="ADAL" clId="{40160FA7-627F-42E0-8600-BB4F7DE42E79}" dt="2024-05-23T13:38:31.403" v="32" actId="20577"/>
        <pc:sldMkLst>
          <pc:docMk/>
          <pc:sldMk cId="2322306790" sldId="271"/>
        </pc:sldMkLst>
        <pc:spChg chg="mod">
          <ac:chgData name="K.Abrahams" userId="bdadee10-e6c1-45da-8ac2-9c7fdf6e0e47" providerId="ADAL" clId="{40160FA7-627F-42E0-8600-BB4F7DE42E79}" dt="2024-05-23T13:38:12.650" v="7" actId="27636"/>
          <ac:spMkLst>
            <pc:docMk/>
            <pc:sldMk cId="2322306790" sldId="271"/>
            <ac:spMk id="82" creationId="{00000000-0000-0000-0000-000000000000}"/>
          </ac:spMkLst>
        </pc:spChg>
        <pc:spChg chg="mod">
          <ac:chgData name="K.Abrahams" userId="bdadee10-e6c1-45da-8ac2-9c7fdf6e0e47" providerId="ADAL" clId="{40160FA7-627F-42E0-8600-BB4F7DE42E79}" dt="2024-05-23T13:38:31.403" v="32" actId="20577"/>
          <ac:spMkLst>
            <pc:docMk/>
            <pc:sldMk cId="2322306790" sldId="271"/>
            <ac:spMk id="83" creationId="{00000000-0000-0000-0000-000000000000}"/>
          </ac:spMkLst>
        </pc:spChg>
      </pc:sldChg>
      <pc:sldChg chg="add">
        <pc:chgData name="K.Abrahams" userId="bdadee10-e6c1-45da-8ac2-9c7fdf6e0e47" providerId="ADAL" clId="{40160FA7-627F-42E0-8600-BB4F7DE42E79}" dt="2024-05-23T13:39:16.361" v="38"/>
        <pc:sldMkLst>
          <pc:docMk/>
          <pc:sldMk cId="2118318679" sldId="280"/>
        </pc:sldMkLst>
      </pc:sldChg>
      <pc:sldChg chg="add">
        <pc:chgData name="K.Abrahams" userId="bdadee10-e6c1-45da-8ac2-9c7fdf6e0e47" providerId="ADAL" clId="{40160FA7-627F-42E0-8600-BB4F7DE42E79}" dt="2024-05-23T13:39:16.361" v="38"/>
        <pc:sldMkLst>
          <pc:docMk/>
          <pc:sldMk cId="1425030381" sldId="281"/>
        </pc:sldMkLst>
      </pc:sldChg>
      <pc:sldChg chg="ord">
        <pc:chgData name="K.Abrahams" userId="bdadee10-e6c1-45da-8ac2-9c7fdf6e0e47" providerId="ADAL" clId="{40160FA7-627F-42E0-8600-BB4F7DE42E79}" dt="2024-05-23T13:50:57.174" v="220"/>
        <pc:sldMkLst>
          <pc:docMk/>
          <pc:sldMk cId="619023418" sldId="282"/>
        </pc:sldMkLst>
      </pc:sldChg>
      <pc:sldChg chg="add">
        <pc:chgData name="K.Abrahams" userId="bdadee10-e6c1-45da-8ac2-9c7fdf6e0e47" providerId="ADAL" clId="{40160FA7-627F-42E0-8600-BB4F7DE42E79}" dt="2024-05-23T13:39:16.361" v="38"/>
        <pc:sldMkLst>
          <pc:docMk/>
          <pc:sldMk cId="1410039265" sldId="283"/>
        </pc:sldMkLst>
      </pc:sldChg>
      <pc:sldChg chg="modSp">
        <pc:chgData name="K.Abrahams" userId="bdadee10-e6c1-45da-8ac2-9c7fdf6e0e47" providerId="ADAL" clId="{40160FA7-627F-42E0-8600-BB4F7DE42E79}" dt="2024-05-23T13:38:43.715" v="37" actId="20577"/>
        <pc:sldMkLst>
          <pc:docMk/>
          <pc:sldMk cId="0" sldId="294"/>
        </pc:sldMkLst>
        <pc:spChg chg="mod">
          <ac:chgData name="K.Abrahams" userId="bdadee10-e6c1-45da-8ac2-9c7fdf6e0e47" providerId="ADAL" clId="{40160FA7-627F-42E0-8600-BB4F7DE42E79}" dt="2024-05-23T13:38:43.715" v="37" actId="20577"/>
          <ac:spMkLst>
            <pc:docMk/>
            <pc:sldMk cId="0" sldId="294"/>
            <ac:spMk id="133" creationId="{00000000-0000-0000-0000-000000000000}"/>
          </ac:spMkLst>
        </pc:spChg>
      </pc:sldChg>
      <pc:sldChg chg="del">
        <pc:chgData name="K.Abrahams" userId="bdadee10-e6c1-45da-8ac2-9c7fdf6e0e47" providerId="ADAL" clId="{40160FA7-627F-42E0-8600-BB4F7DE42E79}" dt="2024-05-23T13:39:22.170" v="39" actId="2696"/>
        <pc:sldMkLst>
          <pc:docMk/>
          <pc:sldMk cId="3931971634" sldId="295"/>
        </pc:sldMkLst>
      </pc:sldChg>
      <pc:sldChg chg="ord">
        <pc:chgData name="K.Abrahams" userId="bdadee10-e6c1-45da-8ac2-9c7fdf6e0e47" providerId="ADAL" clId="{40160FA7-627F-42E0-8600-BB4F7DE42E79}" dt="2024-05-23T13:51:06.848" v="222"/>
        <pc:sldMkLst>
          <pc:docMk/>
          <pc:sldMk cId="50079570" sldId="298"/>
        </pc:sldMkLst>
      </pc:sldChg>
      <pc:sldChg chg="addSp delSp modSp">
        <pc:chgData name="K.Abrahams" userId="bdadee10-e6c1-45da-8ac2-9c7fdf6e0e47" providerId="ADAL" clId="{40160FA7-627F-42E0-8600-BB4F7DE42E79}" dt="2024-05-23T14:01:22.341" v="247" actId="14100"/>
        <pc:sldMkLst>
          <pc:docMk/>
          <pc:sldMk cId="3598371671" sldId="299"/>
        </pc:sldMkLst>
        <pc:spChg chg="add mod">
          <ac:chgData name="K.Abrahams" userId="bdadee10-e6c1-45da-8ac2-9c7fdf6e0e47" providerId="ADAL" clId="{40160FA7-627F-42E0-8600-BB4F7DE42E79}" dt="2024-05-23T14:00:43.306" v="237" actId="1076"/>
          <ac:spMkLst>
            <pc:docMk/>
            <pc:sldMk cId="3598371671" sldId="299"/>
            <ac:spMk id="2" creationId="{4A213614-E69B-43BB-ADA9-05070BB6E19E}"/>
          </ac:spMkLst>
        </pc:spChg>
        <pc:spChg chg="mod">
          <ac:chgData name="K.Abrahams" userId="bdadee10-e6c1-45da-8ac2-9c7fdf6e0e47" providerId="ADAL" clId="{40160FA7-627F-42E0-8600-BB4F7DE42E79}" dt="2024-05-23T14:00:57.862" v="238" actId="14100"/>
          <ac:spMkLst>
            <pc:docMk/>
            <pc:sldMk cId="3598371671" sldId="299"/>
            <ac:spMk id="79" creationId="{00000000-0000-0000-0000-000000000000}"/>
          </ac:spMkLst>
        </pc:spChg>
        <pc:spChg chg="mod">
          <ac:chgData name="K.Abrahams" userId="bdadee10-e6c1-45da-8ac2-9c7fdf6e0e47" providerId="ADAL" clId="{40160FA7-627F-42E0-8600-BB4F7DE42E79}" dt="2024-05-23T14:01:03.949" v="239" actId="14100"/>
          <ac:spMkLst>
            <pc:docMk/>
            <pc:sldMk cId="3598371671" sldId="299"/>
            <ac:spMk id="80" creationId="{00000000-0000-0000-0000-000000000000}"/>
          </ac:spMkLst>
        </pc:spChg>
        <pc:spChg chg="mod">
          <ac:chgData name="K.Abrahams" userId="bdadee10-e6c1-45da-8ac2-9c7fdf6e0e47" providerId="ADAL" clId="{40160FA7-627F-42E0-8600-BB4F7DE42E79}" dt="2024-05-23T14:01:22.341" v="247" actId="14100"/>
          <ac:spMkLst>
            <pc:docMk/>
            <pc:sldMk cId="3598371671" sldId="299"/>
            <ac:spMk id="82" creationId="{00000000-0000-0000-0000-000000000000}"/>
          </ac:spMkLst>
        </pc:spChg>
        <pc:spChg chg="del">
          <ac:chgData name="K.Abrahams" userId="bdadee10-e6c1-45da-8ac2-9c7fdf6e0e47" providerId="ADAL" clId="{40160FA7-627F-42E0-8600-BB4F7DE42E79}" dt="2024-05-23T14:00:18.704" v="233" actId="478"/>
          <ac:spMkLst>
            <pc:docMk/>
            <pc:sldMk cId="3598371671" sldId="299"/>
            <ac:spMk id="83" creationId="{00000000-0000-0000-0000-000000000000}"/>
          </ac:spMkLst>
        </pc:spChg>
      </pc:sldChg>
      <pc:sldChg chg="add del">
        <pc:chgData name="K.Abrahams" userId="bdadee10-e6c1-45da-8ac2-9c7fdf6e0e47" providerId="ADAL" clId="{40160FA7-627F-42E0-8600-BB4F7DE42E79}" dt="2024-05-23T13:39:42.340" v="40" actId="2696"/>
        <pc:sldMkLst>
          <pc:docMk/>
          <pc:sldMk cId="3515213376" sldId="300"/>
        </pc:sldMkLst>
      </pc:sldChg>
      <pc:sldChg chg="add ord">
        <pc:chgData name="K.Abrahams" userId="bdadee10-e6c1-45da-8ac2-9c7fdf6e0e47" providerId="ADAL" clId="{40160FA7-627F-42E0-8600-BB4F7DE42E79}" dt="2024-05-23T13:51:46.263" v="224"/>
        <pc:sldMkLst>
          <pc:docMk/>
          <pc:sldMk cId="3561121791" sldId="301"/>
        </pc:sldMkLst>
      </pc:sldChg>
      <pc:sldChg chg="modSp add">
        <pc:chgData name="K.Abrahams" userId="bdadee10-e6c1-45da-8ac2-9c7fdf6e0e47" providerId="ADAL" clId="{40160FA7-627F-42E0-8600-BB4F7DE42E79}" dt="2024-05-23T13:46:05.453" v="218" actId="1076"/>
        <pc:sldMkLst>
          <pc:docMk/>
          <pc:sldMk cId="53237043" sldId="302"/>
        </pc:sldMkLst>
        <pc:spChg chg="mod">
          <ac:chgData name="K.Abrahams" userId="bdadee10-e6c1-45da-8ac2-9c7fdf6e0e47" providerId="ADAL" clId="{40160FA7-627F-42E0-8600-BB4F7DE42E79}" dt="2024-05-23T13:46:05.453" v="218" actId="1076"/>
          <ac:spMkLst>
            <pc:docMk/>
            <pc:sldMk cId="53237043" sldId="302"/>
            <ac:spMk id="4" creationId="{17E36906-8753-9AB6-382D-8F7A3EDBD630}"/>
          </ac:spMkLst>
        </pc:spChg>
      </pc:sldChg>
      <pc:sldChg chg="modSp add">
        <pc:chgData name="K.Abrahams" userId="bdadee10-e6c1-45da-8ac2-9c7fdf6e0e47" providerId="ADAL" clId="{40160FA7-627F-42E0-8600-BB4F7DE42E79}" dt="2024-05-23T13:53:29.984" v="232" actId="14100"/>
        <pc:sldMkLst>
          <pc:docMk/>
          <pc:sldMk cId="3311803968" sldId="303"/>
        </pc:sldMkLst>
        <pc:spChg chg="mod">
          <ac:chgData name="K.Abrahams" userId="bdadee10-e6c1-45da-8ac2-9c7fdf6e0e47" providerId="ADAL" clId="{40160FA7-627F-42E0-8600-BB4F7DE42E79}" dt="2024-05-23T13:53:29.984" v="232" actId="14100"/>
          <ac:spMkLst>
            <pc:docMk/>
            <pc:sldMk cId="3311803968" sldId="303"/>
            <ac:spMk id="5" creationId="{E28A004F-2CA2-3AC6-BE0D-29F5BAE22A26}"/>
          </ac:spMkLst>
        </pc:spChg>
      </pc:sldChg>
      <pc:sldChg chg="addSp delSp modSp add">
        <pc:chgData name="K.Abrahams" userId="bdadee10-e6c1-45da-8ac2-9c7fdf6e0e47" providerId="ADAL" clId="{40160FA7-627F-42E0-8600-BB4F7DE42E79}" dt="2024-05-23T14:03:32.909" v="278" actId="1036"/>
        <pc:sldMkLst>
          <pc:docMk/>
          <pc:sldMk cId="4230988820" sldId="304"/>
        </pc:sldMkLst>
        <pc:spChg chg="del">
          <ac:chgData name="K.Abrahams" userId="bdadee10-e6c1-45da-8ac2-9c7fdf6e0e47" providerId="ADAL" clId="{40160FA7-627F-42E0-8600-BB4F7DE42E79}" dt="2024-05-23T14:01:58.053" v="263" actId="478"/>
          <ac:spMkLst>
            <pc:docMk/>
            <pc:sldMk cId="4230988820" sldId="304"/>
            <ac:spMk id="2" creationId="{4A213614-E69B-43BB-ADA9-05070BB6E19E}"/>
          </ac:spMkLst>
        </pc:spChg>
        <pc:spChg chg="add mod">
          <ac:chgData name="K.Abrahams" userId="bdadee10-e6c1-45da-8ac2-9c7fdf6e0e47" providerId="ADAL" clId="{40160FA7-627F-42E0-8600-BB4F7DE42E79}" dt="2024-05-23T14:03:32.909" v="278" actId="1036"/>
          <ac:spMkLst>
            <pc:docMk/>
            <pc:sldMk cId="4230988820" sldId="304"/>
            <ac:spMk id="3" creationId="{C8130B9C-5CF2-4E30-A034-A51FE3AD1316}"/>
          </ac:spMkLst>
        </pc:spChg>
        <pc:spChg chg="mod">
          <ac:chgData name="K.Abrahams" userId="bdadee10-e6c1-45da-8ac2-9c7fdf6e0e47" providerId="ADAL" clId="{40160FA7-627F-42E0-8600-BB4F7DE42E79}" dt="2024-05-23T14:01:54.165" v="262" actId="20577"/>
          <ac:spMkLst>
            <pc:docMk/>
            <pc:sldMk cId="4230988820" sldId="304"/>
            <ac:spMk id="8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 name="Shape 71"/>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72" name="Shape 7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Helvetica Neue"/>
      </a:defRPr>
    </a:lvl1pPr>
    <a:lvl2pPr indent="228600" latinLnBrk="0">
      <a:defRPr sz="1200">
        <a:latin typeface="+mj-lt"/>
        <a:ea typeface="+mj-ea"/>
        <a:cs typeface="+mj-cs"/>
        <a:sym typeface="Helvetica Neue"/>
      </a:defRPr>
    </a:lvl2pPr>
    <a:lvl3pPr indent="457200" latinLnBrk="0">
      <a:defRPr sz="1200">
        <a:latin typeface="+mj-lt"/>
        <a:ea typeface="+mj-ea"/>
        <a:cs typeface="+mj-cs"/>
        <a:sym typeface="Helvetica Neue"/>
      </a:defRPr>
    </a:lvl3pPr>
    <a:lvl4pPr indent="685800" latinLnBrk="0">
      <a:defRPr sz="1200">
        <a:latin typeface="+mj-lt"/>
        <a:ea typeface="+mj-ea"/>
        <a:cs typeface="+mj-cs"/>
        <a:sym typeface="Helvetica Neue"/>
      </a:defRPr>
    </a:lvl4pPr>
    <a:lvl5pPr indent="914400" latinLnBrk="0">
      <a:defRPr sz="1200">
        <a:latin typeface="+mj-lt"/>
        <a:ea typeface="+mj-ea"/>
        <a:cs typeface="+mj-cs"/>
        <a:sym typeface="Helvetica Neue"/>
      </a:defRPr>
    </a:lvl5pPr>
    <a:lvl6pPr indent="1143000" latinLnBrk="0">
      <a:defRPr sz="1200">
        <a:latin typeface="+mj-lt"/>
        <a:ea typeface="+mj-ea"/>
        <a:cs typeface="+mj-cs"/>
        <a:sym typeface="Helvetica Neue"/>
      </a:defRPr>
    </a:lvl6pPr>
    <a:lvl7pPr indent="1371600" latinLnBrk="0">
      <a:defRPr sz="1200">
        <a:latin typeface="+mj-lt"/>
        <a:ea typeface="+mj-ea"/>
        <a:cs typeface="+mj-cs"/>
        <a:sym typeface="Helvetica Neue"/>
      </a:defRPr>
    </a:lvl7pPr>
    <a:lvl8pPr indent="1600200" latinLnBrk="0">
      <a:defRPr sz="1200">
        <a:latin typeface="+mj-lt"/>
        <a:ea typeface="+mj-ea"/>
        <a:cs typeface="+mj-cs"/>
        <a:sym typeface="Helvetica Neue"/>
      </a:defRPr>
    </a:lvl8pPr>
    <a:lvl9pPr indent="1828800" latinLnBrk="0">
      <a:defRPr sz="1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85800"/>
            <a:ext cx="4851400" cy="3429000"/>
          </a:xfrm>
        </p:spPr>
      </p:sp>
      <p:sp>
        <p:nvSpPr>
          <p:cNvPr id="3" name="Notes Placeholder 2"/>
          <p:cNvSpPr>
            <a:spLocks noGrp="1"/>
          </p:cNvSpPr>
          <p:nvPr>
            <p:ph type="body" idx="1"/>
          </p:nvPr>
        </p:nvSpPr>
        <p:spPr/>
        <p:txBody>
          <a:bodyPr/>
          <a:lstStyle/>
          <a:p>
            <a:r>
              <a:rPr lang="en-GB" dirty="0"/>
              <a:t>Thank you all for joining us.</a:t>
            </a:r>
          </a:p>
          <a:p>
            <a:r>
              <a:rPr lang="en-GB" dirty="0"/>
              <a:t>Introduce myself. </a:t>
            </a:r>
          </a:p>
        </p:txBody>
      </p:sp>
    </p:spTree>
    <p:extLst>
      <p:ext uri="{BB962C8B-B14F-4D97-AF65-F5344CB8AC3E}">
        <p14:creationId xmlns:p14="http://schemas.microsoft.com/office/powerpoint/2010/main" val="1884335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1003300" y="685800"/>
            <a:ext cx="4851400" cy="3429000"/>
          </a:xfrm>
          <a:prstGeom prst="rect">
            <a:avLst/>
          </a:prstGeom>
        </p:spPr>
        <p:txBody>
          <a:bodyPr/>
          <a:lstStyle/>
          <a:p>
            <a:endParaRPr dirty="0"/>
          </a:p>
        </p:txBody>
      </p:sp>
      <p:sp>
        <p:nvSpPr>
          <p:cNvPr id="113" name="Shape 113"/>
          <p:cNvSpPr>
            <a:spLocks noGrp="1"/>
          </p:cNvSpPr>
          <p:nvPr>
            <p:ph type="body" sz="quarter" idx="1"/>
          </p:nvPr>
        </p:nvSpPr>
        <p:spPr>
          <a:prstGeom prst="rect">
            <a:avLst/>
          </a:prstGeom>
        </p:spPr>
        <p:txBody>
          <a:bodyPr/>
          <a:lstStyle/>
          <a:p>
            <a:pPr>
              <a:defRPr>
                <a:latin typeface="Arial"/>
                <a:ea typeface="Arial"/>
                <a:cs typeface="Arial"/>
                <a:sym typeface="Arial"/>
              </a:defRPr>
            </a:pPr>
            <a:endParaRPr dirty="0"/>
          </a:p>
          <a:p>
            <a:pPr>
              <a:defRPr>
                <a:latin typeface="Arial"/>
                <a:ea typeface="Arial"/>
                <a:cs typeface="Arial"/>
                <a:sym typeface="Arial"/>
              </a:defRPr>
            </a:pPr>
            <a:endParaRPr dirty="0"/>
          </a:p>
          <a:p>
            <a:pPr>
              <a:defRPr>
                <a:latin typeface="Arial"/>
                <a:ea typeface="Arial"/>
                <a:cs typeface="Arial"/>
                <a:sym typeface="Arial"/>
              </a:defRPr>
            </a:pPr>
            <a:r>
              <a:rPr dirty="0"/>
              <a:t>Becoming more active can be a huge amount of fun, and it can also help you feel happier and healthier. </a:t>
            </a:r>
          </a:p>
          <a:p>
            <a:pPr>
              <a:defRPr>
                <a:latin typeface="Arial"/>
                <a:ea typeface="Arial"/>
                <a:cs typeface="Arial"/>
                <a:sym typeface="Arial"/>
              </a:defRPr>
            </a:pPr>
            <a:r>
              <a:rPr dirty="0"/>
              <a:t>​</a:t>
            </a:r>
          </a:p>
        </p:txBody>
      </p:sp>
    </p:spTree>
    <p:extLst>
      <p:ext uri="{BB962C8B-B14F-4D97-AF65-F5344CB8AC3E}">
        <p14:creationId xmlns:p14="http://schemas.microsoft.com/office/powerpoint/2010/main" val="1278769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1003300" y="685800"/>
            <a:ext cx="4851400" cy="3429000"/>
          </a:xfrm>
          <a:prstGeom prst="rect">
            <a:avLst/>
          </a:prstGeom>
        </p:spPr>
        <p:txBody>
          <a:bodyPr/>
          <a:lstStyle/>
          <a:p>
            <a:endParaRPr/>
          </a:p>
        </p:txBody>
      </p:sp>
      <p:sp>
        <p:nvSpPr>
          <p:cNvPr id="113" name="Shape 113"/>
          <p:cNvSpPr>
            <a:spLocks noGrp="1"/>
          </p:cNvSpPr>
          <p:nvPr>
            <p:ph type="body" sz="quarter" idx="1"/>
          </p:nvPr>
        </p:nvSpPr>
        <p:spPr>
          <a:prstGeom prst="rect">
            <a:avLst/>
          </a:prstGeom>
        </p:spPr>
        <p:txBody>
          <a:bodyPr/>
          <a:lstStyle/>
          <a:p>
            <a:pPr>
              <a:defRPr>
                <a:latin typeface="Arial"/>
                <a:ea typeface="Arial"/>
                <a:cs typeface="Arial"/>
                <a:sym typeface="Arial"/>
              </a:defRPr>
            </a:pPr>
            <a:r>
              <a:rPr dirty="0"/>
              <a:t>​</a:t>
            </a:r>
          </a:p>
        </p:txBody>
      </p:sp>
    </p:spTree>
    <p:extLst>
      <p:ext uri="{BB962C8B-B14F-4D97-AF65-F5344CB8AC3E}">
        <p14:creationId xmlns:p14="http://schemas.microsoft.com/office/powerpoint/2010/main" val="2970121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xfrm>
            <a:off x="1003300" y="685800"/>
            <a:ext cx="4851400" cy="3429000"/>
          </a:xfrm>
          <a:prstGeom prst="rect">
            <a:avLst/>
          </a:prstGeom>
        </p:spPr>
        <p:txBody>
          <a:bodyPr/>
          <a:lstStyle/>
          <a:p>
            <a:endParaRPr dirty="0"/>
          </a:p>
        </p:txBody>
      </p:sp>
      <p:sp>
        <p:nvSpPr>
          <p:cNvPr id="122" name="Shape 122"/>
          <p:cNvSpPr>
            <a:spLocks noGrp="1"/>
          </p:cNvSpPr>
          <p:nvPr>
            <p:ph type="body" sz="quarter" idx="1"/>
          </p:nvPr>
        </p:nvSpPr>
        <p:spPr>
          <a:prstGeom prst="rect">
            <a:avLst/>
          </a:prstGeom>
        </p:spPr>
        <p:txBody>
          <a:bodyPr/>
          <a:lstStyle/>
          <a:p>
            <a:pPr>
              <a:defRPr>
                <a:latin typeface="Arial"/>
                <a:ea typeface="Arial"/>
                <a:cs typeface="Arial"/>
                <a:sym typeface="Arial"/>
              </a:defRPr>
            </a:pPr>
            <a:r>
              <a:rPr lang="en-GB" dirty="0"/>
              <a:t>Skill and Physical difference</a:t>
            </a:r>
          </a:p>
          <a:p>
            <a:pPr>
              <a:defRPr>
                <a:latin typeface="Arial"/>
                <a:ea typeface="Arial"/>
                <a:cs typeface="Arial"/>
                <a:sym typeface="Arial"/>
              </a:defRPr>
            </a:pPr>
            <a:endParaRPr dirty="0"/>
          </a:p>
          <a:p>
            <a:pPr>
              <a:defRPr>
                <a:latin typeface="Arial"/>
                <a:ea typeface="Arial"/>
                <a:cs typeface="Arial"/>
                <a:sym typeface="Arial"/>
              </a:defRPr>
            </a:pPr>
            <a:r>
              <a:rPr dirty="0"/>
              <a:t>You can decide whether you will try to get better at something you already feel passionate about, or learn to do something new. </a:t>
            </a:r>
          </a:p>
          <a:p>
            <a:pPr>
              <a:defRPr>
                <a:latin typeface="Arial"/>
                <a:ea typeface="Arial"/>
                <a:cs typeface="Arial"/>
                <a:sym typeface="Arial"/>
              </a:defRPr>
            </a:pPr>
            <a:endParaRPr dirty="0"/>
          </a:p>
          <a:p>
            <a:pPr>
              <a:defRPr>
                <a:latin typeface="Arial"/>
                <a:ea typeface="Arial"/>
                <a:cs typeface="Arial"/>
                <a:sym typeface="Arial"/>
              </a:defRPr>
            </a:pPr>
            <a:r>
              <a:rPr dirty="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xfrm>
            <a:off x="1003300" y="685800"/>
            <a:ext cx="4851400" cy="3429000"/>
          </a:xfrm>
          <a:prstGeom prst="rect">
            <a:avLst/>
          </a:prstGeom>
        </p:spPr>
        <p:txBody>
          <a:bodyPr/>
          <a:lstStyle/>
          <a:p>
            <a:endParaRPr/>
          </a:p>
        </p:txBody>
      </p:sp>
      <p:sp>
        <p:nvSpPr>
          <p:cNvPr id="122" name="Shape 122"/>
          <p:cNvSpPr>
            <a:spLocks noGrp="1"/>
          </p:cNvSpPr>
          <p:nvPr>
            <p:ph type="body" sz="quarter" idx="1"/>
          </p:nvPr>
        </p:nvSpPr>
        <p:spPr>
          <a:prstGeom prst="rect">
            <a:avLst/>
          </a:prstGeom>
        </p:spPr>
        <p:txBody>
          <a:bodyPr/>
          <a:lstStyle/>
          <a:p>
            <a:pPr>
              <a:defRPr>
                <a:latin typeface="Arial"/>
                <a:ea typeface="Arial"/>
                <a:cs typeface="Arial"/>
                <a:sym typeface="Arial"/>
              </a:defRPr>
            </a:pPr>
            <a:r>
              <a:rPr dirty="0"/>
              <a:t>In the past, young people have done a huge range of different activities for their skills section, such as computer coding, driving and cooking. </a:t>
            </a:r>
          </a:p>
          <a:p>
            <a:pPr>
              <a:defRPr>
                <a:latin typeface="Arial"/>
                <a:ea typeface="Arial"/>
                <a:cs typeface="Arial"/>
                <a:sym typeface="Arial"/>
              </a:defRPr>
            </a:pPr>
            <a:endParaRPr dirty="0"/>
          </a:p>
          <a:p>
            <a:pPr>
              <a:defRPr>
                <a:latin typeface="Arial"/>
                <a:ea typeface="Arial"/>
                <a:cs typeface="Arial"/>
                <a:sym typeface="Arial"/>
              </a:defRPr>
            </a:pPr>
            <a:r>
              <a:rPr dirty="0"/>
              <a:t>Gaining new interests and talents is a huge amount of fun and lots of young people also feel a real sense of achievement from doing it. </a:t>
            </a:r>
            <a:endParaRPr lang="en-GB" dirty="0"/>
          </a:p>
          <a:p>
            <a:pPr>
              <a:defRPr>
                <a:latin typeface="Arial"/>
                <a:ea typeface="Arial"/>
                <a:cs typeface="Arial"/>
                <a:sym typeface="Arial"/>
              </a:defRPr>
            </a:pPr>
            <a:endParaRPr lang="en-GB" dirty="0"/>
          </a:p>
          <a:p>
            <a:pPr>
              <a:defRPr>
                <a:latin typeface="Arial"/>
                <a:ea typeface="Arial"/>
                <a:cs typeface="Arial"/>
                <a:sym typeface="Arial"/>
              </a:defRPr>
            </a:pPr>
            <a:r>
              <a:rPr lang="en-GB" dirty="0"/>
              <a:t>Again this cant be in school time but could be a school club for example book club </a:t>
            </a:r>
            <a:endParaRPr dirty="0"/>
          </a:p>
          <a:p>
            <a:pPr>
              <a:defRPr>
                <a:latin typeface="Arial"/>
                <a:ea typeface="Arial"/>
                <a:cs typeface="Arial"/>
                <a:sym typeface="Arial"/>
              </a:defRPr>
            </a:pPr>
            <a:endParaRPr dirty="0"/>
          </a:p>
          <a:p>
            <a:pPr>
              <a:defRPr>
                <a:latin typeface="Arial"/>
                <a:ea typeface="Arial"/>
                <a:cs typeface="Arial"/>
                <a:sym typeface="Arial"/>
              </a:defRPr>
            </a:pPr>
            <a:r>
              <a:rPr dirty="0"/>
              <a:t>​</a:t>
            </a:r>
          </a:p>
        </p:txBody>
      </p:sp>
    </p:spTree>
    <p:extLst>
      <p:ext uri="{BB962C8B-B14F-4D97-AF65-F5344CB8AC3E}">
        <p14:creationId xmlns:p14="http://schemas.microsoft.com/office/powerpoint/2010/main" val="1891474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003300" y="685800"/>
            <a:ext cx="4851400" cy="3429000"/>
          </a:xfrm>
          <a:prstGeom prst="rect">
            <a:avLst/>
          </a:prstGeom>
        </p:spPr>
        <p:txBody>
          <a:bodyPr/>
          <a:lstStyle/>
          <a:p>
            <a:endParaRPr/>
          </a:p>
        </p:txBody>
      </p:sp>
      <p:sp>
        <p:nvSpPr>
          <p:cNvPr id="131" name="Shape 131"/>
          <p:cNvSpPr>
            <a:spLocks noGrp="1"/>
          </p:cNvSpPr>
          <p:nvPr>
            <p:ph type="body" sz="quarter" idx="1"/>
          </p:nvPr>
        </p:nvSpPr>
        <p:spPr>
          <a:prstGeom prst="rect">
            <a:avLst/>
          </a:prstGeom>
        </p:spPr>
        <p:txBody>
          <a:bodyPr/>
          <a:lstStyle/>
          <a:p>
            <a:pPr>
              <a:defRPr>
                <a:latin typeface="Arial"/>
                <a:ea typeface="Arial"/>
                <a:cs typeface="Arial"/>
                <a:sym typeface="Arial"/>
              </a:defRPr>
            </a:pPr>
            <a:r>
              <a:rPr dirty="0"/>
              <a:t>The final section of your Bronze DofE Award is the Expedition.​</a:t>
            </a:r>
          </a:p>
          <a:p>
            <a:pPr>
              <a:defRPr>
                <a:latin typeface="Arial"/>
                <a:ea typeface="Arial"/>
                <a:cs typeface="Arial"/>
                <a:sym typeface="Arial"/>
              </a:defRPr>
            </a:pPr>
            <a:endParaRPr dirty="0"/>
          </a:p>
          <a:p>
            <a:pPr>
              <a:defRPr>
                <a:latin typeface="Arial"/>
                <a:ea typeface="Arial"/>
                <a:cs typeface="Arial"/>
                <a:sym typeface="Arial"/>
              </a:defRPr>
            </a:pPr>
            <a:r>
              <a:rPr dirty="0"/>
              <a:t>​As part of a small team, you’ll plan your aim, choose your location and do some training to make sure you’re prepared and know what you’re doing — then spend two days and one night away.​</a:t>
            </a:r>
          </a:p>
          <a:p>
            <a:pPr>
              <a:defRPr>
                <a:latin typeface="Arial"/>
                <a:ea typeface="Arial"/>
                <a:cs typeface="Arial"/>
                <a:sym typeface="Arial"/>
              </a:defRPr>
            </a:pPr>
            <a:endParaRPr dirty="0"/>
          </a:p>
          <a:p>
            <a:pPr>
              <a:defRPr>
                <a:latin typeface="Arial"/>
                <a:ea typeface="Arial"/>
                <a:cs typeface="Arial"/>
                <a:sym typeface="Arial"/>
              </a:defRPr>
            </a:pPr>
            <a:r>
              <a:rPr dirty="0"/>
              <a:t>​Your Expedition will improve your resilience, communication, teamwork and leadership skills. ​</a:t>
            </a:r>
          </a:p>
          <a:p>
            <a:pPr>
              <a:defRPr b="1">
                <a:latin typeface="Arial"/>
                <a:ea typeface="Arial"/>
                <a:cs typeface="Arial"/>
                <a:sym typeface="Arial"/>
              </a:defRPr>
            </a:pPr>
            <a:endParaRPr b="1" dirty="0"/>
          </a:p>
          <a:p>
            <a:pPr>
              <a:defRPr>
                <a:latin typeface="Arial"/>
                <a:ea typeface="Arial"/>
                <a:cs typeface="Arial"/>
                <a:sym typeface="Arial"/>
              </a:defRPr>
            </a:pPr>
            <a:r>
              <a:rPr dirty="0"/>
              <a:t>​</a:t>
            </a:r>
          </a:p>
        </p:txBody>
      </p:sp>
    </p:spTree>
    <p:extLst>
      <p:ext uri="{BB962C8B-B14F-4D97-AF65-F5344CB8AC3E}">
        <p14:creationId xmlns:p14="http://schemas.microsoft.com/office/powerpoint/2010/main" val="385220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noRot="1" noChangeAspect="1"/>
          </p:cNvSpPr>
          <p:nvPr>
            <p:ph type="sldImg"/>
          </p:nvPr>
        </p:nvSpPr>
        <p:spPr>
          <a:xfrm>
            <a:off x="1003300" y="685800"/>
            <a:ext cx="4851400" cy="3429000"/>
          </a:xfrm>
          <a:prstGeom prst="rect">
            <a:avLst/>
          </a:prstGeom>
        </p:spPr>
        <p:txBody>
          <a:bodyPr/>
          <a:lstStyle/>
          <a:p>
            <a:endParaRPr dirty="0"/>
          </a:p>
        </p:txBody>
      </p:sp>
      <p:sp>
        <p:nvSpPr>
          <p:cNvPr id="85" name="Shape 85"/>
          <p:cNvSpPr>
            <a:spLocks noGrp="1"/>
          </p:cNvSpPr>
          <p:nvPr>
            <p:ph type="body" sz="quarter" idx="1"/>
          </p:nvPr>
        </p:nvSpPr>
        <p:spPr>
          <a:prstGeom prst="rect">
            <a:avLst/>
          </a:prstGeom>
        </p:spPr>
        <p:txBody>
          <a:bodyPr/>
          <a:lstStyle/>
          <a:p>
            <a:pPr marL="0" indent="0">
              <a:buFontTx/>
              <a:buNone/>
              <a:defRPr>
                <a:latin typeface="Arial"/>
                <a:ea typeface="Arial"/>
                <a:cs typeface="Arial"/>
                <a:sym typeface="Arial"/>
              </a:defRPr>
            </a:pPr>
            <a:r>
              <a:rPr lang="en-GB" sz="1200" b="1" spc="-5" dirty="0"/>
              <a:t>You will work on each section on average an hour a week </a:t>
            </a:r>
          </a:p>
          <a:p>
            <a:pPr>
              <a:defRPr>
                <a:latin typeface="Arial"/>
                <a:ea typeface="Arial"/>
                <a:cs typeface="Arial"/>
                <a:sym typeface="Arial"/>
              </a:defRPr>
            </a:pPr>
            <a:endParaRPr lang="en-GB" dirty="0"/>
          </a:p>
          <a:p>
            <a:pPr>
              <a:defRPr>
                <a:latin typeface="Arial"/>
                <a:ea typeface="Arial"/>
                <a:cs typeface="Arial"/>
                <a:sym typeface="Arial"/>
              </a:defRPr>
            </a:pPr>
            <a:r>
              <a:rPr lang="en-GB" dirty="0"/>
              <a:t>You will need to keep a record of the time you spend on each activity.  </a:t>
            </a:r>
          </a:p>
          <a:p>
            <a:pPr>
              <a:defRPr>
                <a:latin typeface="Arial"/>
                <a:ea typeface="Arial"/>
                <a:cs typeface="Arial"/>
                <a:sym typeface="Arial"/>
              </a:defRPr>
            </a:pPr>
            <a:endParaRPr lang="en-GB" dirty="0"/>
          </a:p>
          <a:p>
            <a:pPr marL="0" marR="0" lvl="0" indent="0" defTabSz="914400" eaLnBrk="1" fontAlgn="auto" latinLnBrk="0" hangingPunct="1">
              <a:lnSpc>
                <a:spcPct val="100000"/>
              </a:lnSpc>
              <a:spcBef>
                <a:spcPts val="0"/>
              </a:spcBef>
              <a:spcAft>
                <a:spcPts val="0"/>
              </a:spcAft>
              <a:buClrTx/>
              <a:buSzTx/>
              <a:buFontTx/>
              <a:buNone/>
              <a:tabLst/>
              <a:defRPr>
                <a:latin typeface="Arial"/>
                <a:ea typeface="Arial"/>
                <a:cs typeface="Arial"/>
                <a:sym typeface="Arial"/>
              </a:defRPr>
            </a:pPr>
            <a:r>
              <a:rPr lang="en-GB" sz="1200" b="1" spc="-5" dirty="0"/>
              <a:t>Ask someone with a good understanding of the activity to be your assessor and write an assessors report at the end </a:t>
            </a:r>
            <a:endParaRPr lang="en-GB" sz="1200" b="1" dirty="0"/>
          </a:p>
          <a:p>
            <a:pPr>
              <a:defRPr>
                <a:latin typeface="Arial"/>
                <a:ea typeface="Arial"/>
                <a:cs typeface="Arial"/>
                <a:sym typeface="Arial"/>
              </a:defRPr>
            </a:pPr>
            <a:r>
              <a:rPr lang="en-GB" dirty="0"/>
              <a:t>​</a:t>
            </a:r>
          </a:p>
          <a:p>
            <a:pPr>
              <a:defRPr>
                <a:latin typeface="Arial"/>
                <a:ea typeface="Arial"/>
                <a:cs typeface="Arial"/>
                <a:sym typeface="Arial"/>
              </a:defRPr>
            </a:pPr>
            <a:endParaRPr lang="en-GB" dirty="0"/>
          </a:p>
        </p:txBody>
      </p:sp>
    </p:spTree>
    <p:extLst>
      <p:ext uri="{BB962C8B-B14F-4D97-AF65-F5344CB8AC3E}">
        <p14:creationId xmlns:p14="http://schemas.microsoft.com/office/powerpoint/2010/main" val="3115247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xfrm>
            <a:off x="1003300" y="685800"/>
            <a:ext cx="4851400" cy="3429000"/>
          </a:xfrm>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pPr>
              <a:defRPr>
                <a:latin typeface="Arial"/>
                <a:ea typeface="Arial"/>
                <a:cs typeface="Arial"/>
                <a:sym typeface="Arial"/>
              </a:defRPr>
            </a:pPr>
            <a:r>
              <a:t>Once you have signed up to do your DofE, you will receive a Welcome Pack in the post which contains lots of useful information and advice.  ​</a:t>
            </a:r>
          </a:p>
          <a:p>
            <a:pPr>
              <a:defRPr>
                <a:latin typeface="Arial"/>
                <a:ea typeface="Arial"/>
                <a:cs typeface="Arial"/>
                <a:sym typeface="Arial"/>
              </a:defRPr>
            </a:pPr>
            <a:endParaRPr/>
          </a:p>
          <a:p>
            <a:pPr>
              <a:defRPr>
                <a:latin typeface="Arial"/>
                <a:ea typeface="Arial"/>
                <a:cs typeface="Arial"/>
                <a:sym typeface="Arial"/>
              </a:defRPr>
            </a:pPr>
            <a:r>
              <a:t>​You will also get your own eDofE account so that you can plan your activities online using the free DofE app.​</a:t>
            </a:r>
          </a:p>
          <a:p>
            <a:pPr>
              <a:defRPr>
                <a:latin typeface="Arial"/>
                <a:ea typeface="Arial"/>
                <a:cs typeface="Arial"/>
                <a:sym typeface="Arial"/>
              </a:defRPr>
            </a:pPr>
            <a:endParaRPr/>
          </a:p>
          <a:p>
            <a:pPr>
              <a:defRPr>
                <a:latin typeface="Arial"/>
                <a:ea typeface="Arial"/>
                <a:cs typeface="Arial"/>
                <a:sym typeface="Arial"/>
              </a:defRPr>
            </a:pPr>
            <a:r>
              <a:t>​You will also receive a DofE Card which will give you and your family money off in several shops selling the sorts of equipment you may need.​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noRot="1" noChangeAspect="1"/>
          </p:cNvSpPr>
          <p:nvPr>
            <p:ph type="sldImg"/>
          </p:nvPr>
        </p:nvSpPr>
        <p:spPr>
          <a:xfrm>
            <a:off x="1003300" y="685800"/>
            <a:ext cx="4851400" cy="3429000"/>
          </a:xfrm>
          <a:prstGeom prst="rect">
            <a:avLst/>
          </a:prstGeom>
        </p:spPr>
        <p:txBody>
          <a:bodyPr/>
          <a:lstStyle/>
          <a:p>
            <a:endParaRPr dirty="0"/>
          </a:p>
        </p:txBody>
      </p:sp>
      <p:sp>
        <p:nvSpPr>
          <p:cNvPr id="85" name="Shape 85"/>
          <p:cNvSpPr>
            <a:spLocks noGrp="1"/>
          </p:cNvSpPr>
          <p:nvPr>
            <p:ph type="body" sz="quarter" idx="1"/>
          </p:nvPr>
        </p:nvSpPr>
        <p:spPr>
          <a:prstGeom prst="rect">
            <a:avLst/>
          </a:prstGeom>
        </p:spPr>
        <p:txBody>
          <a:bodyPr/>
          <a:lstStyle/>
          <a:p>
            <a:pPr>
              <a:defRPr>
                <a:latin typeface="Arial"/>
                <a:ea typeface="Arial"/>
                <a:cs typeface="Arial"/>
                <a:sym typeface="Arial"/>
              </a:defRPr>
            </a:pPr>
            <a:r>
              <a:rPr lang="en-GB" dirty="0"/>
              <a:t>There are several ways you can help your young person to achieve their DofE Award.​</a:t>
            </a:r>
          </a:p>
          <a:p>
            <a:pPr>
              <a:defRPr>
                <a:latin typeface="Arial"/>
                <a:ea typeface="Arial"/>
                <a:cs typeface="Arial"/>
                <a:sym typeface="Arial"/>
              </a:defRPr>
            </a:pPr>
            <a:endParaRPr lang="en-GB" dirty="0"/>
          </a:p>
          <a:p>
            <a:pPr>
              <a:defRPr>
                <a:latin typeface="Arial"/>
                <a:ea typeface="Arial"/>
                <a:cs typeface="Arial"/>
                <a:sym typeface="Arial"/>
              </a:defRPr>
            </a:pPr>
            <a:r>
              <a:rPr lang="en-GB" dirty="0"/>
              <a:t>​You should provide guidance and advice – support them with things like choosing their activities and finding assessors.</a:t>
            </a:r>
          </a:p>
          <a:p>
            <a:pPr>
              <a:defRPr>
                <a:latin typeface="Arial"/>
                <a:ea typeface="Arial"/>
                <a:cs typeface="Arial"/>
                <a:sym typeface="Arial"/>
              </a:defRPr>
            </a:pPr>
            <a:endParaRPr lang="en-GB" dirty="0"/>
          </a:p>
          <a:p>
            <a:pPr>
              <a:defRPr>
                <a:latin typeface="Arial"/>
                <a:ea typeface="Arial"/>
                <a:cs typeface="Arial"/>
                <a:sym typeface="Arial"/>
              </a:defRPr>
            </a:pPr>
            <a:r>
              <a:rPr lang="en-GB" dirty="0"/>
              <a:t>Encouragement - It can be challenging to keep the motivation going, especially over some of the longer timeframes.​</a:t>
            </a:r>
          </a:p>
          <a:p>
            <a:pPr>
              <a:defRPr>
                <a:latin typeface="Arial"/>
                <a:ea typeface="Arial"/>
                <a:cs typeface="Arial"/>
                <a:sym typeface="Arial"/>
              </a:defRPr>
            </a:pPr>
            <a:endParaRPr lang="en-GB" dirty="0"/>
          </a:p>
          <a:p>
            <a:pPr>
              <a:defRPr>
                <a:latin typeface="Arial"/>
                <a:ea typeface="Arial"/>
                <a:cs typeface="Arial"/>
                <a:sym typeface="Arial"/>
              </a:defRPr>
            </a:pPr>
            <a:r>
              <a:rPr lang="en-GB" dirty="0"/>
              <a:t>​If they need it, help keep them on track with their activities, particularly those which are being done from home.​</a:t>
            </a:r>
          </a:p>
          <a:p>
            <a:pPr>
              <a:defRPr>
                <a:latin typeface="Arial"/>
                <a:ea typeface="Arial"/>
                <a:cs typeface="Arial"/>
                <a:sym typeface="Arial"/>
              </a:defRPr>
            </a:pPr>
            <a:endParaRPr lang="en-GB" dirty="0"/>
          </a:p>
          <a:p>
            <a:pPr>
              <a:defRPr>
                <a:latin typeface="Arial"/>
                <a:ea typeface="Arial"/>
                <a:cs typeface="Arial"/>
                <a:sym typeface="Arial"/>
              </a:defRPr>
            </a:pPr>
            <a:r>
              <a:rPr lang="en-GB" dirty="0"/>
              <a:t>​Practical support - You may be required to drop off/collect from expeditions and activities, make sure they have all the right kit and also wash the kit when it comes home! ​</a:t>
            </a:r>
          </a:p>
          <a:p>
            <a:pPr>
              <a:defRPr>
                <a:latin typeface="Arial"/>
                <a:ea typeface="Arial"/>
                <a:cs typeface="Arial"/>
                <a:sym typeface="Arial"/>
              </a:defRPr>
            </a:pPr>
            <a:endParaRPr lang="en-GB" dirty="0"/>
          </a:p>
          <a:p>
            <a:pPr>
              <a:defRPr>
                <a:latin typeface="Arial"/>
                <a:ea typeface="Arial"/>
                <a:cs typeface="Arial"/>
                <a:sym typeface="Arial"/>
              </a:defRPr>
            </a:pPr>
            <a:r>
              <a:rPr lang="en-GB" dirty="0"/>
              <a:t>​Recognising achievement - We hope all organisations will recognise the amazing achievement, and it is just as important to receive that recognition from family members. ​</a:t>
            </a:r>
          </a:p>
          <a:p>
            <a:pPr>
              <a:defRPr>
                <a:latin typeface="Arial"/>
                <a:ea typeface="Arial"/>
                <a:cs typeface="Arial"/>
                <a:sym typeface="Arial"/>
              </a:defRPr>
            </a:pPr>
            <a:r>
              <a:rPr lang="en-GB" dirty="0"/>
              <a:t>​</a:t>
            </a:r>
          </a:p>
          <a:p>
            <a:pPr>
              <a:defRPr>
                <a:latin typeface="Arial"/>
                <a:ea typeface="Arial"/>
                <a:cs typeface="Arial"/>
                <a:sym typeface="Arial"/>
              </a:defRPr>
            </a:pPr>
            <a:endParaRPr lang="en-GB" dirty="0"/>
          </a:p>
        </p:txBody>
      </p:sp>
    </p:spTree>
    <p:extLst>
      <p:ext uri="{BB962C8B-B14F-4D97-AF65-F5344CB8AC3E}">
        <p14:creationId xmlns:p14="http://schemas.microsoft.com/office/powerpoint/2010/main" val="3518989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noRot="1" noChangeAspect="1"/>
          </p:cNvSpPr>
          <p:nvPr>
            <p:ph type="sldImg"/>
          </p:nvPr>
        </p:nvSpPr>
        <p:spPr>
          <a:xfrm>
            <a:off x="1003300" y="685800"/>
            <a:ext cx="4851400" cy="3429000"/>
          </a:xfrm>
          <a:prstGeom prst="rect">
            <a:avLst/>
          </a:prstGeom>
        </p:spPr>
        <p:txBody>
          <a:bodyPr/>
          <a:lstStyle/>
          <a:p>
            <a:endParaRPr/>
          </a:p>
        </p:txBody>
      </p:sp>
      <p:sp>
        <p:nvSpPr>
          <p:cNvPr id="85" name="Shape 85"/>
          <p:cNvSpPr>
            <a:spLocks noGrp="1"/>
          </p:cNvSpPr>
          <p:nvPr>
            <p:ph type="body" sz="quarter" idx="1"/>
          </p:nvPr>
        </p:nvSpPr>
        <p:spPr>
          <a:prstGeom prst="rect">
            <a:avLst/>
          </a:prstGeom>
        </p:spPr>
        <p:txBody>
          <a:bodyPr/>
          <a:lstStyle/>
          <a:p>
            <a:pPr marL="0" indent="0">
              <a:buFontTx/>
              <a:buNone/>
              <a:defRPr>
                <a:latin typeface="Arial"/>
                <a:ea typeface="Arial"/>
                <a:cs typeface="Arial"/>
                <a:sym typeface="Arial"/>
              </a:defRPr>
            </a:pPr>
            <a:r>
              <a:rPr lang="en-GB" sz="1200" b="1" spc="-5" dirty="0"/>
              <a:t>You will work on each section on average an hour a week </a:t>
            </a:r>
          </a:p>
          <a:p>
            <a:pPr>
              <a:defRPr>
                <a:latin typeface="Arial"/>
                <a:ea typeface="Arial"/>
                <a:cs typeface="Arial"/>
                <a:sym typeface="Arial"/>
              </a:defRPr>
            </a:pPr>
            <a:endParaRPr lang="en-GB" dirty="0"/>
          </a:p>
          <a:p>
            <a:pPr>
              <a:defRPr>
                <a:latin typeface="Arial"/>
                <a:ea typeface="Arial"/>
                <a:cs typeface="Arial"/>
                <a:sym typeface="Arial"/>
              </a:defRPr>
            </a:pPr>
            <a:r>
              <a:rPr lang="en-GB" dirty="0"/>
              <a:t>You will need to keep a record of the time you spend on each activity.  </a:t>
            </a:r>
          </a:p>
          <a:p>
            <a:pPr>
              <a:defRPr>
                <a:latin typeface="Arial"/>
                <a:ea typeface="Arial"/>
                <a:cs typeface="Arial"/>
                <a:sym typeface="Arial"/>
              </a:defRPr>
            </a:pPr>
            <a:endParaRPr lang="en-GB" dirty="0"/>
          </a:p>
          <a:p>
            <a:pPr marL="0" marR="0" lvl="0" indent="0" defTabSz="914400" eaLnBrk="1" fontAlgn="auto" latinLnBrk="0" hangingPunct="1">
              <a:lnSpc>
                <a:spcPct val="100000"/>
              </a:lnSpc>
              <a:spcBef>
                <a:spcPts val="0"/>
              </a:spcBef>
              <a:spcAft>
                <a:spcPts val="0"/>
              </a:spcAft>
              <a:buClrTx/>
              <a:buSzTx/>
              <a:buFontTx/>
              <a:buNone/>
              <a:tabLst/>
              <a:defRPr>
                <a:latin typeface="Arial"/>
                <a:ea typeface="Arial"/>
                <a:cs typeface="Arial"/>
                <a:sym typeface="Arial"/>
              </a:defRPr>
            </a:pPr>
            <a:r>
              <a:rPr lang="en-GB" sz="1200" b="1" spc="-5" dirty="0"/>
              <a:t>Ask someone with a good understanding of the activity to be your assessor and write an assessors report at the end </a:t>
            </a:r>
            <a:endParaRPr lang="en-GB" sz="1200" b="1" dirty="0"/>
          </a:p>
          <a:p>
            <a:pPr>
              <a:defRPr>
                <a:latin typeface="Arial"/>
                <a:ea typeface="Arial"/>
                <a:cs typeface="Arial"/>
                <a:sym typeface="Arial"/>
              </a:defRPr>
            </a:pPr>
            <a:r>
              <a:rPr lang="en-GB" dirty="0"/>
              <a:t>​</a:t>
            </a:r>
          </a:p>
          <a:p>
            <a:pPr>
              <a:defRPr>
                <a:latin typeface="Arial"/>
                <a:ea typeface="Arial"/>
                <a:cs typeface="Arial"/>
                <a:sym typeface="Arial"/>
              </a:defRPr>
            </a:pPr>
            <a:endParaRPr lang="en-GB" dirty="0"/>
          </a:p>
        </p:txBody>
      </p:sp>
    </p:spTree>
    <p:extLst>
      <p:ext uri="{BB962C8B-B14F-4D97-AF65-F5344CB8AC3E}">
        <p14:creationId xmlns:p14="http://schemas.microsoft.com/office/powerpoint/2010/main" val="3891873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xfrm>
            <a:off x="1003300" y="685800"/>
            <a:ext cx="4851400" cy="3429000"/>
          </a:xfrm>
          <a:prstGeom prst="rect">
            <a:avLst/>
          </a:prstGeom>
        </p:spPr>
        <p:txBody>
          <a:bodyPr/>
          <a:lstStyle/>
          <a:p>
            <a:endParaRPr dirty="0"/>
          </a:p>
        </p:txBody>
      </p:sp>
      <p:sp>
        <p:nvSpPr>
          <p:cNvPr id="145" name="Shape 145"/>
          <p:cNvSpPr>
            <a:spLocks noGrp="1"/>
          </p:cNvSpPr>
          <p:nvPr>
            <p:ph type="body" sz="quarter" idx="1"/>
          </p:nvPr>
        </p:nvSpPr>
        <p:spPr>
          <a:prstGeom prst="rect">
            <a:avLst/>
          </a:prstGeom>
        </p:spPr>
        <p:txBody>
          <a:bodyPr/>
          <a:lstStyle/>
          <a:p>
            <a:pPr>
              <a:defRPr>
                <a:latin typeface="Arial"/>
                <a:ea typeface="Arial"/>
                <a:cs typeface="Arial"/>
                <a:sym typeface="Arial"/>
              </a:defRPr>
            </a:pPr>
            <a:endParaRPr dirty="0"/>
          </a:p>
        </p:txBody>
      </p:sp>
    </p:spTree>
    <p:extLst>
      <p:ext uri="{BB962C8B-B14F-4D97-AF65-F5344CB8AC3E}">
        <p14:creationId xmlns:p14="http://schemas.microsoft.com/office/powerpoint/2010/main" val="3447483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noRot="1" noChangeAspect="1"/>
          </p:cNvSpPr>
          <p:nvPr>
            <p:ph type="sldImg"/>
          </p:nvPr>
        </p:nvSpPr>
        <p:spPr>
          <a:xfrm>
            <a:off x="1003300" y="685800"/>
            <a:ext cx="4851400" cy="3429000"/>
          </a:xfrm>
          <a:prstGeom prst="rect">
            <a:avLst/>
          </a:prstGeom>
        </p:spPr>
        <p:txBody>
          <a:bodyPr/>
          <a:lstStyle/>
          <a:p>
            <a:endParaRPr dirty="0"/>
          </a:p>
        </p:txBody>
      </p:sp>
      <p:sp>
        <p:nvSpPr>
          <p:cNvPr id="85" name="Shape 85"/>
          <p:cNvSpPr>
            <a:spLocks noGrp="1"/>
          </p:cNvSpPr>
          <p:nvPr>
            <p:ph type="body" sz="quarter" idx="1"/>
          </p:nvPr>
        </p:nvSpPr>
        <p:spPr>
          <a:prstGeom prst="rect">
            <a:avLst/>
          </a:prstGeom>
        </p:spPr>
        <p:txBody>
          <a:bodyPr/>
          <a:lstStyle/>
          <a:p>
            <a:pPr marL="171450" indent="-171450">
              <a:buFontTx/>
              <a:buChar char="-"/>
              <a:defRPr>
                <a:latin typeface="Arial"/>
                <a:ea typeface="Arial"/>
                <a:cs typeface="Arial"/>
                <a:sym typeface="Arial"/>
              </a:defRPr>
            </a:pPr>
            <a:r>
              <a:rPr lang="en-GB" dirty="0"/>
              <a:t>Learn soft skills like communication, resilience, team work.</a:t>
            </a:r>
          </a:p>
          <a:p>
            <a:pPr marL="171450" indent="-171450">
              <a:buFontTx/>
              <a:buChar char="-"/>
              <a:defRPr>
                <a:latin typeface="Arial"/>
                <a:ea typeface="Arial"/>
                <a:cs typeface="Arial"/>
                <a:sym typeface="Arial"/>
              </a:defRPr>
            </a:pPr>
            <a:r>
              <a:rPr lang="en-GB" dirty="0"/>
              <a:t>GCSE’s don’t require you to work as a team to get but The DofE does. </a:t>
            </a:r>
          </a:p>
          <a:p>
            <a:pPr>
              <a:defRPr>
                <a:latin typeface="Arial"/>
                <a:ea typeface="Arial"/>
                <a:cs typeface="Arial"/>
                <a:sym typeface="Arial"/>
              </a:defRPr>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xfrm>
            <a:off x="1003300" y="685800"/>
            <a:ext cx="4851400" cy="3429000"/>
          </a:xfrm>
          <a:prstGeom prst="rect">
            <a:avLst/>
          </a:prstGeom>
        </p:spPr>
        <p:txBody>
          <a:bodyPr/>
          <a:lstStyle/>
          <a:p>
            <a:endParaRPr dirty="0"/>
          </a:p>
        </p:txBody>
      </p:sp>
      <p:sp>
        <p:nvSpPr>
          <p:cNvPr id="145" name="Shape 145"/>
          <p:cNvSpPr>
            <a:spLocks noGrp="1"/>
          </p:cNvSpPr>
          <p:nvPr>
            <p:ph type="body" sz="quarter" idx="1"/>
          </p:nvPr>
        </p:nvSpPr>
        <p:spPr>
          <a:prstGeom prst="rect">
            <a:avLst/>
          </a:prstGeom>
        </p:spPr>
        <p:txBody>
          <a:bodyPr/>
          <a:lstStyle/>
          <a:p>
            <a:pPr>
              <a:defRPr>
                <a:latin typeface="Arial"/>
                <a:ea typeface="Arial"/>
                <a:cs typeface="Arial"/>
                <a:sym typeface="Arial"/>
              </a:defRPr>
            </a:pPr>
            <a:endParaRPr dirty="0"/>
          </a:p>
        </p:txBody>
      </p:sp>
    </p:spTree>
    <p:extLst>
      <p:ext uri="{BB962C8B-B14F-4D97-AF65-F5344CB8AC3E}">
        <p14:creationId xmlns:p14="http://schemas.microsoft.com/office/powerpoint/2010/main" val="3831603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xfrm>
            <a:off x="1003300" y="685800"/>
            <a:ext cx="4851400" cy="3429000"/>
          </a:xfrm>
          <a:prstGeom prst="rect">
            <a:avLst/>
          </a:prstGeom>
        </p:spPr>
        <p:txBody>
          <a:bodyPr/>
          <a:lstStyle/>
          <a:p>
            <a:endParaRPr dirty="0"/>
          </a:p>
        </p:txBody>
      </p:sp>
      <p:sp>
        <p:nvSpPr>
          <p:cNvPr id="145" name="Shape 145"/>
          <p:cNvSpPr>
            <a:spLocks noGrp="1"/>
          </p:cNvSpPr>
          <p:nvPr>
            <p:ph type="body" sz="quarter" idx="1"/>
          </p:nvPr>
        </p:nvSpPr>
        <p:spPr>
          <a:prstGeom prst="rect">
            <a:avLst/>
          </a:prstGeom>
        </p:spPr>
        <p:txBody>
          <a:bodyPr/>
          <a:lstStyle/>
          <a:p>
            <a:pPr>
              <a:defRPr>
                <a:latin typeface="Arial"/>
                <a:ea typeface="Arial"/>
                <a:cs typeface="Arial"/>
                <a:sym typeface="Arial"/>
              </a:defRPr>
            </a:pPr>
            <a:endParaRPr dirty="0"/>
          </a:p>
        </p:txBody>
      </p:sp>
    </p:spTree>
    <p:extLst>
      <p:ext uri="{BB962C8B-B14F-4D97-AF65-F5344CB8AC3E}">
        <p14:creationId xmlns:p14="http://schemas.microsoft.com/office/powerpoint/2010/main" val="2424147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noRot="1" noChangeAspect="1"/>
          </p:cNvSpPr>
          <p:nvPr>
            <p:ph type="sldImg"/>
          </p:nvPr>
        </p:nvSpPr>
        <p:spPr>
          <a:xfrm>
            <a:off x="1003300" y="685800"/>
            <a:ext cx="4851400" cy="3429000"/>
          </a:xfrm>
          <a:prstGeom prst="rect">
            <a:avLst/>
          </a:prstGeom>
        </p:spPr>
        <p:txBody>
          <a:bodyPr/>
          <a:lstStyle/>
          <a:p>
            <a:endParaRPr/>
          </a:p>
        </p:txBody>
      </p:sp>
      <p:sp>
        <p:nvSpPr>
          <p:cNvPr id="85" name="Shape 85"/>
          <p:cNvSpPr>
            <a:spLocks noGrp="1"/>
          </p:cNvSpPr>
          <p:nvPr>
            <p:ph type="body" sz="quarter" idx="1"/>
          </p:nvPr>
        </p:nvSpPr>
        <p:spPr>
          <a:prstGeom prst="rect">
            <a:avLst/>
          </a:prstGeom>
        </p:spPr>
        <p:txBody>
          <a:bodyPr/>
          <a:lstStyle/>
          <a:p>
            <a:pPr marL="0" indent="0">
              <a:buFontTx/>
              <a:buNone/>
              <a:defRPr>
                <a:latin typeface="Arial"/>
                <a:ea typeface="Arial"/>
                <a:cs typeface="Arial"/>
                <a:sym typeface="Arial"/>
              </a:defRPr>
            </a:pPr>
            <a:r>
              <a:rPr lang="en-GB" sz="1200" b="1" spc="-5" dirty="0"/>
              <a:t>You will work on each section on average an hour a week </a:t>
            </a:r>
          </a:p>
          <a:p>
            <a:pPr>
              <a:defRPr>
                <a:latin typeface="Arial"/>
                <a:ea typeface="Arial"/>
                <a:cs typeface="Arial"/>
                <a:sym typeface="Arial"/>
              </a:defRPr>
            </a:pPr>
            <a:endParaRPr lang="en-GB" dirty="0"/>
          </a:p>
          <a:p>
            <a:pPr>
              <a:defRPr>
                <a:latin typeface="Arial"/>
                <a:ea typeface="Arial"/>
                <a:cs typeface="Arial"/>
                <a:sym typeface="Arial"/>
              </a:defRPr>
            </a:pPr>
            <a:r>
              <a:rPr lang="en-GB" dirty="0"/>
              <a:t>You will need to keep a record of the time you spend on each activity.  </a:t>
            </a:r>
          </a:p>
          <a:p>
            <a:pPr>
              <a:defRPr>
                <a:latin typeface="Arial"/>
                <a:ea typeface="Arial"/>
                <a:cs typeface="Arial"/>
                <a:sym typeface="Arial"/>
              </a:defRPr>
            </a:pPr>
            <a:endParaRPr lang="en-GB" dirty="0"/>
          </a:p>
          <a:p>
            <a:pPr marL="0" marR="0" lvl="0" indent="0" defTabSz="914400" eaLnBrk="1" fontAlgn="auto" latinLnBrk="0" hangingPunct="1">
              <a:lnSpc>
                <a:spcPct val="100000"/>
              </a:lnSpc>
              <a:spcBef>
                <a:spcPts val="0"/>
              </a:spcBef>
              <a:spcAft>
                <a:spcPts val="0"/>
              </a:spcAft>
              <a:buClrTx/>
              <a:buSzTx/>
              <a:buFontTx/>
              <a:buNone/>
              <a:tabLst/>
              <a:defRPr>
                <a:latin typeface="Arial"/>
                <a:ea typeface="Arial"/>
                <a:cs typeface="Arial"/>
                <a:sym typeface="Arial"/>
              </a:defRPr>
            </a:pPr>
            <a:r>
              <a:rPr lang="en-GB" sz="1200" b="1" spc="-5" dirty="0"/>
              <a:t>Ask someone with a good understanding of the activity to be your assessor and write an assessors report at the end </a:t>
            </a:r>
            <a:endParaRPr lang="en-GB" sz="1200" b="1" dirty="0"/>
          </a:p>
          <a:p>
            <a:pPr>
              <a:defRPr>
                <a:latin typeface="Arial"/>
                <a:ea typeface="Arial"/>
                <a:cs typeface="Arial"/>
                <a:sym typeface="Arial"/>
              </a:defRPr>
            </a:pPr>
            <a:r>
              <a:rPr lang="en-GB" dirty="0"/>
              <a:t>​</a:t>
            </a:r>
          </a:p>
          <a:p>
            <a:pPr>
              <a:defRPr>
                <a:latin typeface="Arial"/>
                <a:ea typeface="Arial"/>
                <a:cs typeface="Arial"/>
                <a:sym typeface="Arial"/>
              </a:defRPr>
            </a:pPr>
            <a:endParaRPr lang="en-GB" dirty="0"/>
          </a:p>
        </p:txBody>
      </p:sp>
    </p:spTree>
    <p:extLst>
      <p:ext uri="{BB962C8B-B14F-4D97-AF65-F5344CB8AC3E}">
        <p14:creationId xmlns:p14="http://schemas.microsoft.com/office/powerpoint/2010/main" val="1161348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noRot="1" noChangeAspect="1"/>
          </p:cNvSpPr>
          <p:nvPr>
            <p:ph type="sldImg"/>
          </p:nvPr>
        </p:nvSpPr>
        <p:spPr>
          <a:xfrm>
            <a:off x="1003300" y="685800"/>
            <a:ext cx="4851400" cy="3429000"/>
          </a:xfrm>
          <a:prstGeom prst="rect">
            <a:avLst/>
          </a:prstGeom>
        </p:spPr>
        <p:txBody>
          <a:bodyPr/>
          <a:lstStyle/>
          <a:p>
            <a:endParaRPr/>
          </a:p>
        </p:txBody>
      </p:sp>
      <p:sp>
        <p:nvSpPr>
          <p:cNvPr id="85" name="Shape 85"/>
          <p:cNvSpPr>
            <a:spLocks noGrp="1"/>
          </p:cNvSpPr>
          <p:nvPr>
            <p:ph type="body" sz="quarter" idx="1"/>
          </p:nvPr>
        </p:nvSpPr>
        <p:spPr>
          <a:prstGeom prst="rect">
            <a:avLst/>
          </a:prstGeom>
        </p:spPr>
        <p:txBody>
          <a:bodyPr/>
          <a:lstStyle/>
          <a:p>
            <a:pPr marL="0" indent="0">
              <a:buFontTx/>
              <a:buNone/>
              <a:defRPr>
                <a:latin typeface="Arial"/>
                <a:ea typeface="Arial"/>
                <a:cs typeface="Arial"/>
                <a:sym typeface="Arial"/>
              </a:defRPr>
            </a:pPr>
            <a:r>
              <a:rPr lang="en-GB" sz="1200" b="1" spc="-5" dirty="0"/>
              <a:t>You will work on each section on average an hour a week </a:t>
            </a:r>
          </a:p>
          <a:p>
            <a:pPr>
              <a:defRPr>
                <a:latin typeface="Arial"/>
                <a:ea typeface="Arial"/>
                <a:cs typeface="Arial"/>
                <a:sym typeface="Arial"/>
              </a:defRPr>
            </a:pPr>
            <a:endParaRPr lang="en-GB" dirty="0"/>
          </a:p>
          <a:p>
            <a:pPr>
              <a:defRPr>
                <a:latin typeface="Arial"/>
                <a:ea typeface="Arial"/>
                <a:cs typeface="Arial"/>
                <a:sym typeface="Arial"/>
              </a:defRPr>
            </a:pPr>
            <a:r>
              <a:rPr lang="en-GB" dirty="0"/>
              <a:t>You will need to keep a record of the time you spend on each activity.  </a:t>
            </a:r>
          </a:p>
          <a:p>
            <a:pPr>
              <a:defRPr>
                <a:latin typeface="Arial"/>
                <a:ea typeface="Arial"/>
                <a:cs typeface="Arial"/>
                <a:sym typeface="Arial"/>
              </a:defRPr>
            </a:pPr>
            <a:endParaRPr lang="en-GB" dirty="0"/>
          </a:p>
          <a:p>
            <a:pPr marL="0" marR="0" lvl="0" indent="0" defTabSz="914400" eaLnBrk="1" fontAlgn="auto" latinLnBrk="0" hangingPunct="1">
              <a:lnSpc>
                <a:spcPct val="100000"/>
              </a:lnSpc>
              <a:spcBef>
                <a:spcPts val="0"/>
              </a:spcBef>
              <a:spcAft>
                <a:spcPts val="0"/>
              </a:spcAft>
              <a:buClrTx/>
              <a:buSzTx/>
              <a:buFontTx/>
              <a:buNone/>
              <a:tabLst/>
              <a:defRPr>
                <a:latin typeface="Arial"/>
                <a:ea typeface="Arial"/>
                <a:cs typeface="Arial"/>
                <a:sym typeface="Arial"/>
              </a:defRPr>
            </a:pPr>
            <a:r>
              <a:rPr lang="en-GB" sz="1200" b="1" spc="-5" dirty="0"/>
              <a:t>Ask someone with a good understanding of the activity to be your assessor and write an assessors report at the end </a:t>
            </a:r>
            <a:endParaRPr lang="en-GB" sz="1200" b="1" dirty="0"/>
          </a:p>
          <a:p>
            <a:pPr>
              <a:defRPr>
                <a:latin typeface="Arial"/>
                <a:ea typeface="Arial"/>
                <a:cs typeface="Arial"/>
                <a:sym typeface="Arial"/>
              </a:defRPr>
            </a:pPr>
            <a:r>
              <a:rPr lang="en-GB" dirty="0"/>
              <a:t>​</a:t>
            </a:r>
          </a:p>
          <a:p>
            <a:pPr>
              <a:defRPr>
                <a:latin typeface="Arial"/>
                <a:ea typeface="Arial"/>
                <a:cs typeface="Arial"/>
                <a:sym typeface="Arial"/>
              </a:defRPr>
            </a:pPr>
            <a:endParaRPr lang="en-GB" dirty="0"/>
          </a:p>
        </p:txBody>
      </p:sp>
    </p:spTree>
    <p:extLst>
      <p:ext uri="{BB962C8B-B14F-4D97-AF65-F5344CB8AC3E}">
        <p14:creationId xmlns:p14="http://schemas.microsoft.com/office/powerpoint/2010/main" val="1180201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xfrm>
            <a:off x="1003300" y="685800"/>
            <a:ext cx="4851400" cy="3429000"/>
          </a:xfrm>
          <a:prstGeom prst="rect">
            <a:avLst/>
          </a:prstGeom>
        </p:spPr>
        <p:txBody>
          <a:bodyPr/>
          <a:lstStyle/>
          <a:p>
            <a:endParaRPr dirty="0"/>
          </a:p>
        </p:txBody>
      </p:sp>
      <p:sp>
        <p:nvSpPr>
          <p:cNvPr id="156" name="Shape 156"/>
          <p:cNvSpPr>
            <a:spLocks noGrp="1"/>
          </p:cNvSpPr>
          <p:nvPr>
            <p:ph type="body" sz="quarter" idx="1"/>
          </p:nvPr>
        </p:nvSpPr>
        <p:spPr>
          <a:prstGeom prst="rect">
            <a:avLst/>
          </a:prstGeom>
        </p:spPr>
        <p:txBody>
          <a:bodyPr/>
          <a:lstStyle/>
          <a:p>
            <a:pPr>
              <a:defRPr b="1">
                <a:latin typeface="Arial"/>
                <a:ea typeface="Arial"/>
                <a:cs typeface="Arial"/>
                <a:sym typeface="Arial"/>
              </a:defRPr>
            </a:pPr>
            <a:r>
              <a:rPr dirty="0"/>
              <a:t>Presenter: Please customise this slide with the contact details of your DofE leader/administrator.</a:t>
            </a:r>
          </a:p>
          <a:p>
            <a:pPr>
              <a:defRPr>
                <a:latin typeface="Arial"/>
                <a:ea typeface="Arial"/>
                <a:cs typeface="Arial"/>
                <a:sym typeface="Arial"/>
              </a:defRPr>
            </a:pPr>
            <a:endParaRPr dirty="0"/>
          </a:p>
          <a:p>
            <a:pPr>
              <a:defRPr>
                <a:latin typeface="Arial"/>
                <a:ea typeface="Arial"/>
                <a:cs typeface="Arial"/>
                <a:sym typeface="Arial"/>
              </a:defRPr>
            </a:pPr>
            <a:r>
              <a:rPr dirty="0"/>
              <a:t>​Explain the next steps.</a:t>
            </a:r>
          </a:p>
          <a:p>
            <a:pPr>
              <a:defRPr>
                <a:latin typeface="Arial"/>
                <a:ea typeface="Arial"/>
                <a:cs typeface="Arial"/>
                <a:sym typeface="Arial"/>
              </a:defRPr>
            </a:pPr>
            <a:endParaRPr dirty="0"/>
          </a:p>
          <a:p>
            <a:pPr>
              <a:defRPr>
                <a:latin typeface="Arial"/>
                <a:ea typeface="Arial"/>
                <a:cs typeface="Arial"/>
                <a:sym typeface="Arial"/>
              </a:defRPr>
            </a:pPr>
            <a:endParaRPr dirty="0"/>
          </a:p>
          <a:p>
            <a:pPr>
              <a:defRPr>
                <a:latin typeface="Arial"/>
                <a:ea typeface="Arial"/>
                <a:cs typeface="Arial"/>
                <a:sym typeface="Arial"/>
              </a:defRPr>
            </a:pPr>
            <a:r>
              <a:rPr dirty="0"/>
              <a:t>​</a:t>
            </a:r>
          </a:p>
          <a:p>
            <a:pPr>
              <a:defRPr>
                <a:latin typeface="Arial"/>
                <a:ea typeface="Arial"/>
                <a:cs typeface="Arial"/>
                <a:sym typeface="Arial"/>
              </a:defRPr>
            </a:pPr>
            <a:endParaRPr dirty="0"/>
          </a:p>
          <a:p>
            <a:pPr>
              <a:defRPr>
                <a:latin typeface="Arial"/>
                <a:ea typeface="Arial"/>
                <a:cs typeface="Arial"/>
                <a:sym typeface="Arial"/>
              </a:defRPr>
            </a:pPr>
            <a:r>
              <a:rPr dirty="0"/>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1003300" y="685800"/>
            <a:ext cx="4851400" cy="3429000"/>
          </a:xfrm>
          <a:prstGeom prst="rect">
            <a:avLst/>
          </a:prstGeom>
        </p:spPr>
        <p:txBody>
          <a:bodyPr/>
          <a:lstStyle/>
          <a:p>
            <a:endParaRPr dirty="0"/>
          </a:p>
        </p:txBody>
      </p:sp>
      <p:sp>
        <p:nvSpPr>
          <p:cNvPr id="113" name="Shape 113"/>
          <p:cNvSpPr>
            <a:spLocks noGrp="1"/>
          </p:cNvSpPr>
          <p:nvPr>
            <p:ph type="body" sz="quarter" idx="1"/>
          </p:nvPr>
        </p:nvSpPr>
        <p:spPr>
          <a:prstGeom prst="rect">
            <a:avLst/>
          </a:prstGeom>
        </p:spPr>
        <p:txBody>
          <a:bodyPr/>
          <a:lstStyle/>
          <a:p>
            <a:pPr>
              <a:defRPr>
                <a:latin typeface="Arial"/>
                <a:ea typeface="Arial"/>
                <a:cs typeface="Arial"/>
                <a:sym typeface="Arial"/>
              </a:defRPr>
            </a:pPr>
            <a:r>
              <a:rPr dirty="0"/>
              <a:t>​</a:t>
            </a:r>
          </a:p>
        </p:txBody>
      </p:sp>
    </p:spTree>
    <p:extLst>
      <p:ext uri="{BB962C8B-B14F-4D97-AF65-F5344CB8AC3E}">
        <p14:creationId xmlns:p14="http://schemas.microsoft.com/office/powerpoint/2010/main" val="3062484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1003300" y="685800"/>
            <a:ext cx="4851400" cy="3429000"/>
          </a:xfrm>
          <a:prstGeom prst="rect">
            <a:avLst/>
          </a:prstGeom>
        </p:spPr>
        <p:txBody>
          <a:bodyPr/>
          <a:lstStyle/>
          <a:p>
            <a:endParaRPr dirty="0"/>
          </a:p>
        </p:txBody>
      </p:sp>
      <p:sp>
        <p:nvSpPr>
          <p:cNvPr id="113" name="Shape 113"/>
          <p:cNvSpPr>
            <a:spLocks noGrp="1"/>
          </p:cNvSpPr>
          <p:nvPr>
            <p:ph type="body" sz="quarter" idx="1"/>
          </p:nvPr>
        </p:nvSpPr>
        <p:spPr>
          <a:prstGeom prst="rect">
            <a:avLst/>
          </a:prstGeom>
        </p:spPr>
        <p:txBody>
          <a:bodyPr/>
          <a:lstStyle/>
          <a:p>
            <a:pPr>
              <a:defRPr>
                <a:latin typeface="Arial"/>
                <a:ea typeface="Arial"/>
                <a:cs typeface="Arial"/>
                <a:sym typeface="Arial"/>
              </a:defRPr>
            </a:pPr>
            <a:r>
              <a:rPr dirty="0"/>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1003300" y="685800"/>
            <a:ext cx="4851400" cy="3429000"/>
          </a:xfrm>
          <a:prstGeom prst="rect">
            <a:avLst/>
          </a:prstGeom>
        </p:spPr>
        <p:txBody>
          <a:bodyPr/>
          <a:lstStyle/>
          <a:p>
            <a:endParaRPr dirty="0"/>
          </a:p>
        </p:txBody>
      </p:sp>
      <p:sp>
        <p:nvSpPr>
          <p:cNvPr id="113" name="Shape 113"/>
          <p:cNvSpPr>
            <a:spLocks noGrp="1"/>
          </p:cNvSpPr>
          <p:nvPr>
            <p:ph type="body" sz="quarter" idx="1"/>
          </p:nvPr>
        </p:nvSpPr>
        <p:spPr>
          <a:prstGeom prst="rect">
            <a:avLst/>
          </a:prstGeom>
        </p:spPr>
        <p:txBody>
          <a:bodyPr/>
          <a:lstStyle/>
          <a:p>
            <a:pPr>
              <a:defRPr>
                <a:latin typeface="Arial"/>
                <a:ea typeface="Arial"/>
                <a:cs typeface="Arial"/>
                <a:sym typeface="Arial"/>
              </a:defRPr>
            </a:pPr>
            <a:r>
              <a:rPr dirty="0"/>
              <a:t>​</a:t>
            </a:r>
          </a:p>
        </p:txBody>
      </p:sp>
    </p:spTree>
    <p:extLst>
      <p:ext uri="{BB962C8B-B14F-4D97-AF65-F5344CB8AC3E}">
        <p14:creationId xmlns:p14="http://schemas.microsoft.com/office/powerpoint/2010/main" val="242764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1003300" y="685800"/>
            <a:ext cx="4851400" cy="3429000"/>
          </a:xfrm>
          <a:prstGeom prst="rect">
            <a:avLst/>
          </a:prstGeom>
        </p:spPr>
        <p:txBody>
          <a:bodyPr/>
          <a:lstStyle/>
          <a:p>
            <a:endParaRPr dirty="0"/>
          </a:p>
        </p:txBody>
      </p:sp>
      <p:sp>
        <p:nvSpPr>
          <p:cNvPr id="113" name="Shape 113"/>
          <p:cNvSpPr>
            <a:spLocks noGrp="1"/>
          </p:cNvSpPr>
          <p:nvPr>
            <p:ph type="body" sz="quarter" idx="1"/>
          </p:nvPr>
        </p:nvSpPr>
        <p:spPr>
          <a:prstGeom prst="rect">
            <a:avLst/>
          </a:prstGeom>
        </p:spPr>
        <p:txBody>
          <a:bodyPr/>
          <a:lstStyle/>
          <a:p>
            <a:pPr>
              <a:defRPr>
                <a:latin typeface="Arial"/>
                <a:ea typeface="Arial"/>
                <a:cs typeface="Arial"/>
                <a:sym typeface="Arial"/>
              </a:defRPr>
            </a:pPr>
            <a:r>
              <a:rPr dirty="0"/>
              <a:t>​</a:t>
            </a:r>
          </a:p>
        </p:txBody>
      </p:sp>
    </p:spTree>
    <p:extLst>
      <p:ext uri="{BB962C8B-B14F-4D97-AF65-F5344CB8AC3E}">
        <p14:creationId xmlns:p14="http://schemas.microsoft.com/office/powerpoint/2010/main" val="1726761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noRot="1" noChangeAspect="1"/>
          </p:cNvSpPr>
          <p:nvPr>
            <p:ph type="sldImg"/>
          </p:nvPr>
        </p:nvSpPr>
        <p:spPr>
          <a:xfrm>
            <a:off x="1003300" y="685800"/>
            <a:ext cx="4851400" cy="3429000"/>
          </a:xfrm>
          <a:prstGeom prst="rect">
            <a:avLst/>
          </a:prstGeom>
        </p:spPr>
        <p:txBody>
          <a:bodyPr/>
          <a:lstStyle/>
          <a:p>
            <a:endParaRPr dirty="0"/>
          </a:p>
        </p:txBody>
      </p:sp>
      <p:sp>
        <p:nvSpPr>
          <p:cNvPr id="104" name="Shape 104"/>
          <p:cNvSpPr>
            <a:spLocks noGrp="1"/>
          </p:cNvSpPr>
          <p:nvPr>
            <p:ph type="body" sz="quarter" idx="1"/>
          </p:nvPr>
        </p:nvSpPr>
        <p:spPr>
          <a:prstGeom prst="rect">
            <a:avLst/>
          </a:prstGeom>
        </p:spPr>
        <p:txBody>
          <a:bodyPr/>
          <a:lstStyle/>
          <a:p>
            <a:pPr>
              <a:defRPr>
                <a:latin typeface="Arial"/>
                <a:ea typeface="Arial"/>
                <a:cs typeface="Arial"/>
                <a:sym typeface="Arial"/>
              </a:defRPr>
            </a:pPr>
            <a:endParaRPr dirty="0"/>
          </a:p>
          <a:p>
            <a:pPr>
              <a:defRPr>
                <a:latin typeface="Arial"/>
                <a:ea typeface="Arial"/>
                <a:cs typeface="Arial"/>
                <a:sym typeface="Arial"/>
              </a:defRPr>
            </a:pPr>
            <a:r>
              <a:rPr dirty="0"/>
              <a:t>Volunteering is a chance to help other people, and to make a difference to the causes you feel most passionate about.​</a:t>
            </a:r>
          </a:p>
          <a:p>
            <a:pPr>
              <a:defRPr>
                <a:latin typeface="Arial"/>
                <a:ea typeface="Arial"/>
                <a:cs typeface="Arial"/>
                <a:sym typeface="Arial"/>
              </a:defRPr>
            </a:pPr>
            <a:endParaRPr dirty="0"/>
          </a:p>
          <a:p>
            <a:pPr>
              <a:defRPr>
                <a:latin typeface="Arial"/>
                <a:ea typeface="Arial"/>
                <a:cs typeface="Arial"/>
                <a:sym typeface="Arial"/>
              </a:defRPr>
            </a:pPr>
            <a:r>
              <a:rPr dirty="0"/>
              <a:t>As well as changing things for the better, lots of young people find that volunteering is a great way to increase their confidence and gain new skills.​</a:t>
            </a:r>
            <a:endParaRPr lang="en-GB" dirty="0"/>
          </a:p>
          <a:p>
            <a:pPr>
              <a:defRPr>
                <a:latin typeface="Arial"/>
                <a:ea typeface="Arial"/>
                <a:cs typeface="Arial"/>
                <a:sym typeface="Arial"/>
              </a:defRPr>
            </a:pPr>
            <a:endParaRPr lang="en-GB" dirty="0"/>
          </a:p>
          <a:p>
            <a:pPr>
              <a:defRPr>
                <a:latin typeface="Arial"/>
                <a:ea typeface="Arial"/>
                <a:cs typeface="Arial"/>
                <a:sym typeface="Arial"/>
              </a:defRPr>
            </a:pPr>
            <a:r>
              <a:rPr lang="en-GB" dirty="0"/>
              <a:t>Not a business </a:t>
            </a:r>
            <a:endParaRPr dirty="0"/>
          </a:p>
          <a:p>
            <a:pPr>
              <a:defRPr>
                <a:latin typeface="Arial"/>
                <a:ea typeface="Arial"/>
                <a:cs typeface="Arial"/>
                <a:sym typeface="Arial"/>
              </a:defRPr>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noRot="1" noChangeAspect="1"/>
          </p:cNvSpPr>
          <p:nvPr>
            <p:ph type="sldImg"/>
          </p:nvPr>
        </p:nvSpPr>
        <p:spPr>
          <a:xfrm>
            <a:off x="1003300" y="685800"/>
            <a:ext cx="4851400" cy="3429000"/>
          </a:xfrm>
          <a:prstGeom prst="rect">
            <a:avLst/>
          </a:prstGeom>
        </p:spPr>
        <p:txBody>
          <a:bodyPr/>
          <a:lstStyle/>
          <a:p>
            <a:endParaRPr/>
          </a:p>
        </p:txBody>
      </p:sp>
      <p:sp>
        <p:nvSpPr>
          <p:cNvPr id="104" name="Shape 104"/>
          <p:cNvSpPr>
            <a:spLocks noGrp="1"/>
          </p:cNvSpPr>
          <p:nvPr>
            <p:ph type="body" sz="quarter" idx="1"/>
          </p:nvPr>
        </p:nvSpPr>
        <p:spPr>
          <a:prstGeom prst="rect">
            <a:avLst/>
          </a:prstGeom>
        </p:spPr>
        <p:txBody>
          <a:bodyPr/>
          <a:lstStyle/>
          <a:p>
            <a:pPr>
              <a:defRPr>
                <a:latin typeface="Arial"/>
                <a:ea typeface="Arial"/>
                <a:cs typeface="Arial"/>
                <a:sym typeface="Arial"/>
              </a:defRPr>
            </a:pPr>
            <a:r>
              <a:rPr dirty="0"/>
              <a:t>You can choose to volunteer in any area you would like – the only rule is that you must not be doing a job that companies would normally pay somebody for.​</a:t>
            </a:r>
          </a:p>
        </p:txBody>
      </p:sp>
    </p:spTree>
    <p:extLst>
      <p:ext uri="{BB962C8B-B14F-4D97-AF65-F5344CB8AC3E}">
        <p14:creationId xmlns:p14="http://schemas.microsoft.com/office/powerpoint/2010/main" val="1115305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noRot="1" noChangeAspect="1"/>
          </p:cNvSpPr>
          <p:nvPr>
            <p:ph type="sldImg"/>
          </p:nvPr>
        </p:nvSpPr>
        <p:spPr>
          <a:xfrm>
            <a:off x="1003300" y="685800"/>
            <a:ext cx="4851400" cy="3429000"/>
          </a:xfrm>
          <a:prstGeom prst="rect">
            <a:avLst/>
          </a:prstGeom>
        </p:spPr>
        <p:txBody>
          <a:bodyPr/>
          <a:lstStyle/>
          <a:p>
            <a:endParaRPr/>
          </a:p>
        </p:txBody>
      </p:sp>
      <p:sp>
        <p:nvSpPr>
          <p:cNvPr id="104" name="Shape 104"/>
          <p:cNvSpPr>
            <a:spLocks noGrp="1"/>
          </p:cNvSpPr>
          <p:nvPr>
            <p:ph type="body" sz="quarter" idx="1"/>
          </p:nvPr>
        </p:nvSpPr>
        <p:spPr>
          <a:prstGeom prst="rect">
            <a:avLst/>
          </a:prstGeom>
        </p:spPr>
        <p:txBody>
          <a:bodyPr/>
          <a:lstStyle/>
          <a:p>
            <a:pPr>
              <a:defRPr>
                <a:latin typeface="Arial"/>
                <a:ea typeface="Arial"/>
                <a:cs typeface="Arial"/>
                <a:sym typeface="Arial"/>
              </a:defRPr>
            </a:pPr>
            <a:r>
              <a:rPr dirty="0"/>
              <a:t>You can choose to volunteer in any area you would like – the only rule is that you must not be doing a job that companies would normally pay somebody for.​</a:t>
            </a:r>
          </a:p>
        </p:txBody>
      </p:sp>
    </p:spTree>
    <p:extLst>
      <p:ext uri="{BB962C8B-B14F-4D97-AF65-F5344CB8AC3E}">
        <p14:creationId xmlns:p14="http://schemas.microsoft.com/office/powerpoint/2010/main" val="1231697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802005" y="2344483"/>
            <a:ext cx="9089391" cy="1588201"/>
          </a:xfrm>
          <a:prstGeom prst="rect">
            <a:avLst/>
          </a:prstGeom>
        </p:spPr>
        <p:txBody>
          <a:bodyPr/>
          <a:lstStyle/>
          <a:p>
            <a:r>
              <a:t>Title Text</a:t>
            </a:r>
          </a:p>
        </p:txBody>
      </p:sp>
      <p:sp>
        <p:nvSpPr>
          <p:cNvPr id="12" name="Shape 12"/>
          <p:cNvSpPr>
            <a:spLocks noGrp="1"/>
          </p:cNvSpPr>
          <p:nvPr>
            <p:ph type="body" sz="quarter" idx="1"/>
          </p:nvPr>
        </p:nvSpPr>
        <p:spPr>
          <a:xfrm>
            <a:off x="1604010" y="4235196"/>
            <a:ext cx="7485382" cy="18907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sz="quarter" idx="1"/>
          </p:nvPr>
        </p:nvSpPr>
        <p:spPr>
          <a:xfrm>
            <a:off x="444500" y="1522191"/>
            <a:ext cx="4749800" cy="23114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r>
              <a:t>Title Text</a:t>
            </a:r>
          </a:p>
        </p:txBody>
      </p:sp>
      <p:sp>
        <p:nvSpPr>
          <p:cNvPr id="30" name="Shape 30"/>
          <p:cNvSpPr>
            <a:spLocks noGrp="1"/>
          </p:cNvSpPr>
          <p:nvPr>
            <p:ph type="body" sz="quarter" idx="1"/>
          </p:nvPr>
        </p:nvSpPr>
        <p:spPr>
          <a:xfrm>
            <a:off x="444500" y="1522191"/>
            <a:ext cx="4749800" cy="23114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7" name="Shape 47"/>
          <p:cNvSpPr/>
          <p:nvPr/>
        </p:nvSpPr>
        <p:spPr>
          <a:xfrm>
            <a:off x="-3" y="10"/>
            <a:ext cx="10692009" cy="7559996"/>
          </a:xfrm>
          <a:prstGeom prst="rect">
            <a:avLst/>
          </a:prstGeom>
          <a:solidFill>
            <a:srgbClr val="FFDC00"/>
          </a:solidFill>
          <a:ln w="12700">
            <a:miter lim="400000"/>
          </a:ln>
        </p:spPr>
        <p:txBody>
          <a:bodyPr lIns="45718" tIns="45718" rIns="45718" bIns="45718"/>
          <a:lstStyle/>
          <a:p>
            <a:pPr>
              <a:defRPr>
                <a:latin typeface="Calibri"/>
                <a:ea typeface="Calibri"/>
                <a:cs typeface="Calibri"/>
                <a:sym typeface="Calibri"/>
              </a:defRPr>
            </a:pPr>
            <a:endParaRPr dirty="0"/>
          </a:p>
        </p:txBody>
      </p:sp>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0">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44500" y="278709"/>
            <a:ext cx="9804400" cy="75692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r>
              <a:t>Title Text</a:t>
            </a:r>
          </a:p>
        </p:txBody>
      </p:sp>
      <p:sp>
        <p:nvSpPr>
          <p:cNvPr id="3" name="Shape 3"/>
          <p:cNvSpPr>
            <a:spLocks noGrp="1"/>
          </p:cNvSpPr>
          <p:nvPr>
            <p:ph type="body" idx="1"/>
          </p:nvPr>
        </p:nvSpPr>
        <p:spPr>
          <a:xfrm>
            <a:off x="534669" y="1739455"/>
            <a:ext cx="4651632" cy="49914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9891757" y="7033448"/>
            <a:ext cx="266974" cy="279401"/>
          </a:xfrm>
          <a:prstGeom prst="rect">
            <a:avLst/>
          </a:prstGeom>
          <a:ln w="12700">
            <a:miter lim="400000"/>
          </a:ln>
        </p:spPr>
        <p:txBody>
          <a:bodyPr wrap="none" lIns="0" tIns="0" rIns="0" bIns="0">
            <a:spAutoFit/>
          </a:bodyPr>
          <a:lstStyle>
            <a:lvl1pPr algn="r">
              <a:defRPr>
                <a:solidFill>
                  <a:srgbClr val="888888"/>
                </a:solidFill>
              </a:defRPr>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Lst>
  <p:transition spd="med"/>
  <p:txStyles>
    <p:titleStyle>
      <a:lvl1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9pPr>
    </p:titleStyle>
    <p:bodyStyle>
      <a:lvl1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hyperlink" Target="mailto:dofe@walton.staffs.sch.uk"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hyperlink" Target="https://www.dofe.org/opportunity-finder/opportunity-for-dofe-participant/?paged=1"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hyperlink" Target="https://www.dofe.org/do/" TargetMode="External"/><Relationship Id="rId5" Type="http://schemas.openxmlformats.org/officeDocument/2006/relationships/hyperlink" Target="https://www.youtube.com/user/theDofEUK" TargetMode="Externa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hyperlink" Target="https://www.dofe.org/youngleaders-adults/" TargetMode="External"/><Relationship Id="rId4" Type="http://schemas.openxmlformats.org/officeDocument/2006/relationships/hyperlink" Target="https://www.dofe.org/deliver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p:nvPr/>
        </p:nvSpPr>
        <p:spPr>
          <a:xfrm>
            <a:off x="-7732" y="-3494"/>
            <a:ext cx="10692005" cy="7559994"/>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dirty="0"/>
          </a:p>
        </p:txBody>
      </p:sp>
      <p:pic>
        <p:nvPicPr>
          <p:cNvPr id="2" name="image3.png">
            <a:extLst>
              <a:ext uri="{FF2B5EF4-FFF2-40B4-BE49-F238E27FC236}">
                <a16:creationId xmlns:a16="http://schemas.microsoft.com/office/drawing/2014/main" id="{011C3690-B1E8-1A98-50C3-0460F6800FB7}"/>
              </a:ext>
            </a:extLst>
          </p:cNvPr>
          <p:cNvPicPr>
            <a:picLocks noChangeAspect="1"/>
          </p:cNvPicPr>
          <p:nvPr/>
        </p:nvPicPr>
        <p:blipFill>
          <a:blip r:embed="rId4"/>
          <a:stretch>
            <a:fillRect/>
          </a:stretch>
        </p:blipFill>
        <p:spPr>
          <a:xfrm>
            <a:off x="670706" y="1103083"/>
            <a:ext cx="9351989" cy="5350334"/>
          </a:xfrm>
          <a:prstGeom prst="rect">
            <a:avLst/>
          </a:prstGeom>
          <a:ln w="12700">
            <a:miter lim="400000"/>
          </a:ln>
        </p:spPr>
      </p:pic>
      <p:pic>
        <p:nvPicPr>
          <p:cNvPr id="4" name="image2.png">
            <a:extLst>
              <a:ext uri="{FF2B5EF4-FFF2-40B4-BE49-F238E27FC236}">
                <a16:creationId xmlns:a16="http://schemas.microsoft.com/office/drawing/2014/main" id="{2A992577-E145-1A73-5A8D-F176C5C23DAF}"/>
              </a:ext>
            </a:extLst>
          </p:cNvPr>
          <p:cNvPicPr>
            <a:picLocks noChangeAspect="1"/>
          </p:cNvPicPr>
          <p:nvPr/>
        </p:nvPicPr>
        <p:blipFill>
          <a:blip r:embed="rId5"/>
          <a:stretch>
            <a:fillRect/>
          </a:stretch>
        </p:blipFill>
        <p:spPr>
          <a:xfrm>
            <a:off x="-264986" y="-665761"/>
            <a:ext cx="4097358" cy="2897123"/>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p:nvPr/>
        </p:nvSpPr>
        <p:spPr>
          <a:xfrm>
            <a:off x="5574600" y="11"/>
            <a:ext cx="5117391" cy="3780003"/>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dirty="0"/>
          </a:p>
        </p:txBody>
      </p:sp>
      <p:sp>
        <p:nvSpPr>
          <p:cNvPr id="107" name="Shape 107"/>
          <p:cNvSpPr/>
          <p:nvPr/>
        </p:nvSpPr>
        <p:spPr>
          <a:xfrm>
            <a:off x="4936502" y="3743497"/>
            <a:ext cx="5755503" cy="3816506"/>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dirty="0"/>
          </a:p>
        </p:txBody>
      </p:sp>
      <p:sp>
        <p:nvSpPr>
          <p:cNvPr id="108" name="Shape 108"/>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dirty="0"/>
          </a:p>
        </p:txBody>
      </p:sp>
      <p:sp>
        <p:nvSpPr>
          <p:cNvPr id="109" name="Shape 109"/>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dirty="0"/>
          </a:p>
        </p:txBody>
      </p:sp>
      <p:sp>
        <p:nvSpPr>
          <p:cNvPr id="110" name="Shape 110"/>
          <p:cNvSpPr>
            <a:spLocks noGrp="1"/>
          </p:cNvSpPr>
          <p:nvPr>
            <p:ph type="title"/>
          </p:nvPr>
        </p:nvSpPr>
        <p:spPr>
          <a:xfrm>
            <a:off x="444497" y="278708"/>
            <a:ext cx="4801875" cy="756925"/>
          </a:xfrm>
          <a:prstGeom prst="rect">
            <a:avLst/>
          </a:prstGeom>
        </p:spPr>
        <p:txBody>
          <a:bodyPr/>
          <a:lstStyle/>
          <a:p>
            <a:pPr indent="12700">
              <a:spcBef>
                <a:spcPts val="100"/>
              </a:spcBef>
            </a:pPr>
            <a:r>
              <a:rPr dirty="0"/>
              <a:t>Physical</a:t>
            </a:r>
            <a:r>
              <a:rPr spc="-100" dirty="0"/>
              <a:t> section</a:t>
            </a:r>
          </a:p>
        </p:txBody>
      </p:sp>
      <p:sp>
        <p:nvSpPr>
          <p:cNvPr id="111" name="Shape 111"/>
          <p:cNvSpPr/>
          <p:nvPr/>
        </p:nvSpPr>
        <p:spPr>
          <a:xfrm>
            <a:off x="450583" y="1522190"/>
            <a:ext cx="7355852" cy="310341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t">
            <a:spAutoFit/>
          </a:bodyPr>
          <a:lstStyle/>
          <a:p>
            <a:pPr marR="5080" indent="12700">
              <a:spcBef>
                <a:spcPts val="100"/>
              </a:spcBef>
              <a:defRPr sz="3600" b="1" spc="-69">
                <a:solidFill>
                  <a:srgbClr val="FFFFFF"/>
                </a:solidFill>
                <a:latin typeface="Arial"/>
                <a:ea typeface="Arial"/>
                <a:cs typeface="Arial"/>
                <a:sym typeface="Arial"/>
              </a:defRPr>
            </a:pPr>
            <a:r>
              <a:rPr dirty="0"/>
              <a:t>Take </a:t>
            </a:r>
            <a:r>
              <a:rPr spc="0" dirty="0"/>
              <a:t>part </a:t>
            </a:r>
            <a:r>
              <a:rPr lang="en-GB" dirty="0"/>
              <a:t>in </a:t>
            </a:r>
            <a:r>
              <a:rPr lang="en-GB" dirty="0">
                <a:solidFill>
                  <a:schemeClr val="tx1"/>
                </a:solidFill>
              </a:rPr>
              <a:t>whatever</a:t>
            </a:r>
            <a:r>
              <a:rPr dirty="0"/>
              <a:t> </a:t>
            </a:r>
            <a:endParaRPr lang="en-US" dirty="0"/>
          </a:p>
          <a:p>
            <a:pPr marR="5080" indent="12700">
              <a:spcBef>
                <a:spcPts val="100"/>
              </a:spcBef>
              <a:defRPr sz="3600" b="1" spc="-69">
                <a:solidFill>
                  <a:srgbClr val="FFFFFF"/>
                </a:solidFill>
                <a:latin typeface="Arial"/>
                <a:ea typeface="Arial"/>
                <a:cs typeface="Arial"/>
                <a:sym typeface="Arial"/>
              </a:defRPr>
            </a:pPr>
            <a:r>
              <a:rPr spc="0" dirty="0">
                <a:solidFill>
                  <a:srgbClr val="000000"/>
                </a:solidFill>
              </a:rPr>
              <a:t>dance, </a:t>
            </a:r>
            <a:r>
              <a:rPr spc="-5" dirty="0">
                <a:solidFill>
                  <a:srgbClr val="000000"/>
                </a:solidFill>
              </a:rPr>
              <a:t>sport</a:t>
            </a:r>
            <a:r>
              <a:rPr lang="en-US" spc="-5" dirty="0"/>
              <a:t> </a:t>
            </a:r>
            <a:r>
              <a:rPr spc="0" dirty="0">
                <a:solidFill>
                  <a:srgbClr val="000000"/>
                </a:solidFill>
              </a:rPr>
              <a:t>or</a:t>
            </a:r>
            <a:r>
              <a:rPr lang="en-US" dirty="0"/>
              <a:t> </a:t>
            </a:r>
            <a:r>
              <a:rPr spc="-5" dirty="0">
                <a:solidFill>
                  <a:srgbClr val="000000"/>
                </a:solidFill>
              </a:rPr>
              <a:t>ﬁtness</a:t>
            </a:r>
            <a:r>
              <a:rPr spc="-5" dirty="0"/>
              <a:t> </a:t>
            </a:r>
            <a:endParaRPr lang="en-US" spc="-69" dirty="0">
              <a:solidFill>
                <a:srgbClr val="FFFFFF"/>
              </a:solidFill>
            </a:endParaRPr>
          </a:p>
          <a:p>
            <a:pPr marR="5080" indent="12700">
              <a:spcBef>
                <a:spcPts val="100"/>
              </a:spcBef>
              <a:defRPr sz="3600" b="1" spc="-69">
                <a:solidFill>
                  <a:srgbClr val="FFFFFF"/>
                </a:solidFill>
                <a:latin typeface="Arial"/>
                <a:ea typeface="Arial"/>
                <a:cs typeface="Arial"/>
                <a:sym typeface="Arial"/>
              </a:defRPr>
            </a:pPr>
            <a:r>
              <a:rPr spc="-5" dirty="0">
                <a:solidFill>
                  <a:srgbClr val="000000"/>
                </a:solidFill>
              </a:rPr>
              <a:t>activity you </a:t>
            </a:r>
            <a:r>
              <a:rPr spc="0" dirty="0">
                <a:solidFill>
                  <a:srgbClr val="000000"/>
                </a:solidFill>
              </a:rPr>
              <a:t>would like</a:t>
            </a:r>
            <a:r>
              <a:rPr spc="-90" dirty="0"/>
              <a:t> </a:t>
            </a:r>
            <a:endParaRPr dirty="0"/>
          </a:p>
          <a:p>
            <a:pPr marR="561975" indent="12700">
              <a:spcBef>
                <a:spcPts val="2400"/>
              </a:spcBef>
              <a:defRPr sz="3600" b="1">
                <a:solidFill>
                  <a:srgbClr val="FFFFFF"/>
                </a:solidFill>
                <a:latin typeface="Arial"/>
                <a:ea typeface="Arial"/>
                <a:cs typeface="Arial"/>
                <a:sym typeface="Arial"/>
              </a:defRPr>
            </a:pPr>
            <a:r>
              <a:rPr dirty="0"/>
              <a:t>Get </a:t>
            </a:r>
            <a:r>
              <a:rPr spc="-5" dirty="0"/>
              <a:t>ﬁtter </a:t>
            </a:r>
            <a:r>
              <a:rPr spc="-5" dirty="0">
                <a:solidFill>
                  <a:srgbClr val="000000"/>
                </a:solidFill>
              </a:rPr>
              <a:t>and </a:t>
            </a:r>
            <a:r>
              <a:rPr dirty="0">
                <a:solidFill>
                  <a:srgbClr val="000000"/>
                </a:solidFill>
              </a:rPr>
              <a:t>have</a:t>
            </a:r>
            <a:r>
              <a:rPr spc="-85" dirty="0">
                <a:solidFill>
                  <a:srgbClr val="000000"/>
                </a:solidFill>
              </a:rPr>
              <a:t> </a:t>
            </a:r>
            <a:r>
              <a:rPr spc="-5" dirty="0">
                <a:solidFill>
                  <a:srgbClr val="000000"/>
                </a:solidFill>
              </a:rPr>
              <a:t>fun</a:t>
            </a:r>
            <a:r>
              <a:rPr lang="en-GB" spc="-5" dirty="0"/>
              <a:t> </a:t>
            </a:r>
            <a:br>
              <a:rPr lang="en-GB" spc="-5" dirty="0"/>
            </a:br>
            <a:r>
              <a:rPr spc="-5" dirty="0">
                <a:solidFill>
                  <a:srgbClr val="000000"/>
                </a:solidFill>
              </a:rPr>
              <a:t>along the</a:t>
            </a:r>
            <a:r>
              <a:rPr spc="-15" dirty="0">
                <a:solidFill>
                  <a:srgbClr val="000000"/>
                </a:solidFill>
              </a:rPr>
              <a:t> </a:t>
            </a:r>
            <a:r>
              <a:rPr dirty="0">
                <a:solidFill>
                  <a:srgbClr val="000000"/>
                </a:solidFill>
              </a:rPr>
              <a:t>way!</a:t>
            </a:r>
            <a:endParaRPr dirty="0"/>
          </a:p>
        </p:txBody>
      </p:sp>
    </p:spTree>
    <p:extLst>
      <p:ext uri="{BB962C8B-B14F-4D97-AF65-F5344CB8AC3E}">
        <p14:creationId xmlns:p14="http://schemas.microsoft.com/office/powerpoint/2010/main" val="1640516429"/>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109" name="Shape 109"/>
          <p:cNvSpPr/>
          <p:nvPr/>
        </p:nvSpPr>
        <p:spPr>
          <a:xfrm>
            <a:off x="457200" y="6208674"/>
            <a:ext cx="2572562" cy="894132"/>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10" name="Shape 110"/>
          <p:cNvSpPr>
            <a:spLocks noGrp="1"/>
          </p:cNvSpPr>
          <p:nvPr>
            <p:ph type="title"/>
          </p:nvPr>
        </p:nvSpPr>
        <p:spPr>
          <a:xfrm>
            <a:off x="444497" y="278708"/>
            <a:ext cx="4801875" cy="756925"/>
          </a:xfrm>
          <a:prstGeom prst="rect">
            <a:avLst/>
          </a:prstGeom>
        </p:spPr>
        <p:txBody>
          <a:bodyPr>
            <a:normAutofit fontScale="90000"/>
          </a:bodyPr>
          <a:lstStyle/>
          <a:p>
            <a:pPr indent="12700">
              <a:spcBef>
                <a:spcPts val="100"/>
              </a:spcBef>
            </a:pPr>
            <a:r>
              <a:rPr dirty="0"/>
              <a:t>Physical</a:t>
            </a:r>
            <a:r>
              <a:rPr spc="-100" dirty="0"/>
              <a:t> section</a:t>
            </a:r>
            <a:r>
              <a:rPr lang="en-GB" spc="-100" dirty="0"/>
              <a:t> ideas</a:t>
            </a:r>
            <a:endParaRPr spc="-100" dirty="0"/>
          </a:p>
        </p:txBody>
      </p:sp>
      <p:sp>
        <p:nvSpPr>
          <p:cNvPr id="111" name="Shape 111"/>
          <p:cNvSpPr/>
          <p:nvPr/>
        </p:nvSpPr>
        <p:spPr>
          <a:xfrm>
            <a:off x="777443" y="1792642"/>
            <a:ext cx="7355852" cy="508857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t">
            <a:spAutoFit/>
          </a:bodyPr>
          <a:lstStyle/>
          <a:p>
            <a:pPr marL="571500" marR="5080" indent="-571500">
              <a:spcBef>
                <a:spcPts val="100"/>
              </a:spcBef>
              <a:buFontTx/>
              <a:buChar char="-"/>
              <a:defRPr sz="3600" b="1" spc="-69">
                <a:solidFill>
                  <a:srgbClr val="FFFFFF"/>
                </a:solidFill>
                <a:latin typeface="Arial"/>
                <a:ea typeface="Arial"/>
                <a:cs typeface="Arial"/>
                <a:sym typeface="Arial"/>
              </a:defRPr>
            </a:pPr>
            <a:r>
              <a:rPr lang="en-GB" dirty="0">
                <a:solidFill>
                  <a:schemeClr val="tx1"/>
                </a:solidFill>
              </a:rPr>
              <a:t>Swimming</a:t>
            </a:r>
          </a:p>
          <a:p>
            <a:pPr marL="571500" marR="5080" indent="-571500">
              <a:spcBef>
                <a:spcPts val="100"/>
              </a:spcBef>
              <a:buFontTx/>
              <a:buChar char="-"/>
              <a:defRPr sz="3600" b="1" spc="-69">
                <a:solidFill>
                  <a:srgbClr val="FFFFFF"/>
                </a:solidFill>
                <a:latin typeface="Arial"/>
                <a:ea typeface="Arial"/>
                <a:cs typeface="Arial"/>
                <a:sym typeface="Arial"/>
              </a:defRPr>
            </a:pPr>
            <a:r>
              <a:rPr lang="en-GB" dirty="0">
                <a:solidFill>
                  <a:schemeClr val="tx1"/>
                </a:solidFill>
              </a:rPr>
              <a:t>Rugby</a:t>
            </a:r>
          </a:p>
          <a:p>
            <a:pPr marL="571500" marR="5080" indent="-571500">
              <a:spcBef>
                <a:spcPts val="100"/>
              </a:spcBef>
              <a:buFontTx/>
              <a:buChar char="-"/>
              <a:defRPr sz="3600" b="1" spc="-69">
                <a:solidFill>
                  <a:srgbClr val="FFFFFF"/>
                </a:solidFill>
                <a:latin typeface="Arial"/>
                <a:ea typeface="Arial"/>
                <a:cs typeface="Arial"/>
                <a:sym typeface="Arial"/>
              </a:defRPr>
            </a:pPr>
            <a:r>
              <a:rPr lang="en-GB" dirty="0">
                <a:solidFill>
                  <a:schemeClr val="tx1"/>
                </a:solidFill>
              </a:rPr>
              <a:t>Gym</a:t>
            </a:r>
          </a:p>
          <a:p>
            <a:pPr marL="571500" marR="5080" indent="-571500">
              <a:spcBef>
                <a:spcPts val="100"/>
              </a:spcBef>
              <a:buFontTx/>
              <a:buChar char="-"/>
              <a:defRPr sz="3600" b="1" spc="-69">
                <a:solidFill>
                  <a:srgbClr val="FFFFFF"/>
                </a:solidFill>
                <a:latin typeface="Arial"/>
                <a:ea typeface="Arial"/>
                <a:cs typeface="Arial"/>
                <a:sym typeface="Arial"/>
              </a:defRPr>
            </a:pPr>
            <a:r>
              <a:rPr lang="en-GB" dirty="0">
                <a:solidFill>
                  <a:schemeClr val="tx1"/>
                </a:solidFill>
              </a:rPr>
              <a:t>School clubs</a:t>
            </a:r>
          </a:p>
          <a:p>
            <a:pPr marL="571500" marR="5080" indent="-571500">
              <a:spcBef>
                <a:spcPts val="100"/>
              </a:spcBef>
              <a:buFontTx/>
              <a:buChar char="-"/>
              <a:defRPr sz="3600" b="1" spc="-69">
                <a:solidFill>
                  <a:srgbClr val="FFFFFF"/>
                </a:solidFill>
                <a:latin typeface="Arial"/>
                <a:ea typeface="Arial"/>
                <a:cs typeface="Arial"/>
                <a:sym typeface="Arial"/>
              </a:defRPr>
            </a:pPr>
            <a:r>
              <a:rPr lang="en-GB" dirty="0">
                <a:solidFill>
                  <a:schemeClr val="tx1"/>
                </a:solidFill>
              </a:rPr>
              <a:t>Couch to 5k</a:t>
            </a:r>
          </a:p>
          <a:p>
            <a:pPr marL="571500" marR="5080" indent="-571500">
              <a:spcBef>
                <a:spcPts val="100"/>
              </a:spcBef>
              <a:buFontTx/>
              <a:buChar char="-"/>
              <a:defRPr sz="3600" b="1" spc="-69">
                <a:solidFill>
                  <a:srgbClr val="FFFFFF"/>
                </a:solidFill>
                <a:latin typeface="Arial"/>
                <a:ea typeface="Arial"/>
                <a:cs typeface="Arial"/>
                <a:sym typeface="Arial"/>
              </a:defRPr>
            </a:pPr>
            <a:r>
              <a:rPr lang="en-GB" dirty="0">
                <a:solidFill>
                  <a:schemeClr val="tx1"/>
                </a:solidFill>
              </a:rPr>
              <a:t>Mountain Biking</a:t>
            </a:r>
          </a:p>
          <a:p>
            <a:pPr marL="571500" marR="5080" indent="-571500">
              <a:spcBef>
                <a:spcPts val="100"/>
              </a:spcBef>
              <a:buFontTx/>
              <a:buChar char="-"/>
              <a:defRPr sz="3600" b="1" spc="-69">
                <a:solidFill>
                  <a:srgbClr val="FFFFFF"/>
                </a:solidFill>
                <a:latin typeface="Arial"/>
                <a:ea typeface="Arial"/>
                <a:cs typeface="Arial"/>
                <a:sym typeface="Arial"/>
              </a:defRPr>
            </a:pPr>
            <a:r>
              <a:rPr lang="en-GB" dirty="0">
                <a:solidFill>
                  <a:schemeClr val="tx1"/>
                </a:solidFill>
              </a:rPr>
              <a:t>Yoga</a:t>
            </a:r>
          </a:p>
          <a:p>
            <a:pPr marR="5080">
              <a:spcBef>
                <a:spcPts val="100"/>
              </a:spcBef>
              <a:defRPr sz="3600" b="1" spc="-69">
                <a:solidFill>
                  <a:srgbClr val="FFFFFF"/>
                </a:solidFill>
                <a:latin typeface="Arial"/>
                <a:ea typeface="Arial"/>
                <a:cs typeface="Arial"/>
                <a:sym typeface="Arial"/>
              </a:defRPr>
            </a:pPr>
            <a:endParaRPr lang="en-GB" dirty="0"/>
          </a:p>
          <a:p>
            <a:pPr marL="571500" marR="5080" indent="-571500">
              <a:spcBef>
                <a:spcPts val="100"/>
              </a:spcBef>
              <a:buFontTx/>
              <a:buChar char="-"/>
              <a:defRPr sz="3600" b="1" spc="-69">
                <a:solidFill>
                  <a:srgbClr val="FFFFFF"/>
                </a:solidFill>
                <a:latin typeface="Arial"/>
                <a:ea typeface="Arial"/>
                <a:cs typeface="Arial"/>
                <a:sym typeface="Arial"/>
              </a:defRPr>
            </a:pPr>
            <a:endParaRPr dirty="0"/>
          </a:p>
        </p:txBody>
      </p:sp>
      <p:pic>
        <p:nvPicPr>
          <p:cNvPr id="2" name="Picture 1">
            <a:extLst>
              <a:ext uri="{FF2B5EF4-FFF2-40B4-BE49-F238E27FC236}">
                <a16:creationId xmlns:a16="http://schemas.microsoft.com/office/drawing/2014/main" id="{8CFD0518-5DCF-0CF0-9003-F8EF2E5FE718}"/>
              </a:ext>
            </a:extLst>
          </p:cNvPr>
          <p:cNvPicPr>
            <a:picLocks noChangeAspect="1"/>
          </p:cNvPicPr>
          <p:nvPr/>
        </p:nvPicPr>
        <p:blipFill>
          <a:blip r:embed="rId4"/>
          <a:stretch>
            <a:fillRect/>
          </a:stretch>
        </p:blipFill>
        <p:spPr>
          <a:xfrm>
            <a:off x="5152291" y="675285"/>
            <a:ext cx="5203730" cy="6152236"/>
          </a:xfrm>
          <a:prstGeom prst="rect">
            <a:avLst/>
          </a:prstGeom>
        </p:spPr>
      </p:pic>
    </p:spTree>
    <p:extLst>
      <p:ext uri="{BB962C8B-B14F-4D97-AF65-F5344CB8AC3E}">
        <p14:creationId xmlns:p14="http://schemas.microsoft.com/office/powerpoint/2010/main" val="2418958655"/>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p:nvPr/>
        </p:nvSpPr>
        <p:spPr>
          <a:xfrm>
            <a:off x="5574600" y="11"/>
            <a:ext cx="5117391" cy="3780003"/>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dirty="0"/>
          </a:p>
        </p:txBody>
      </p:sp>
      <p:sp>
        <p:nvSpPr>
          <p:cNvPr id="116" name="Shape 116"/>
          <p:cNvSpPr/>
          <p:nvPr/>
        </p:nvSpPr>
        <p:spPr>
          <a:xfrm>
            <a:off x="5434901" y="3773922"/>
            <a:ext cx="5257101" cy="3786086"/>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dirty="0"/>
          </a:p>
        </p:txBody>
      </p:sp>
      <p:sp>
        <p:nvSpPr>
          <p:cNvPr id="117" name="Shape 117"/>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dirty="0"/>
          </a:p>
        </p:txBody>
      </p:sp>
      <p:sp>
        <p:nvSpPr>
          <p:cNvPr id="118" name="Shape 118"/>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dirty="0"/>
          </a:p>
        </p:txBody>
      </p:sp>
      <p:sp>
        <p:nvSpPr>
          <p:cNvPr id="119" name="Shape 119"/>
          <p:cNvSpPr>
            <a:spLocks noGrp="1"/>
          </p:cNvSpPr>
          <p:nvPr>
            <p:ph type="title"/>
          </p:nvPr>
        </p:nvSpPr>
        <p:spPr>
          <a:xfrm>
            <a:off x="444497" y="278708"/>
            <a:ext cx="3836039" cy="756925"/>
          </a:xfrm>
          <a:prstGeom prst="rect">
            <a:avLst/>
          </a:prstGeom>
        </p:spPr>
        <p:txBody>
          <a:bodyPr/>
          <a:lstStyle/>
          <a:p>
            <a:pPr indent="12700">
              <a:spcBef>
                <a:spcPts val="100"/>
              </a:spcBef>
              <a:defRPr spc="-100"/>
            </a:pPr>
            <a:r>
              <a:rPr dirty="0"/>
              <a:t>Skills</a:t>
            </a:r>
            <a:r>
              <a:rPr spc="-200" dirty="0"/>
              <a:t> </a:t>
            </a:r>
            <a:r>
              <a:rPr dirty="0"/>
              <a:t>section</a:t>
            </a:r>
          </a:p>
        </p:txBody>
      </p:sp>
      <p:sp>
        <p:nvSpPr>
          <p:cNvPr id="120" name="Shape 120"/>
          <p:cNvSpPr/>
          <p:nvPr/>
        </p:nvSpPr>
        <p:spPr>
          <a:xfrm>
            <a:off x="444500" y="1522190"/>
            <a:ext cx="5967730" cy="349024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R="5712" indent="12700">
              <a:spcBef>
                <a:spcPts val="100"/>
              </a:spcBef>
              <a:defRPr sz="3600" b="1" spc="-95">
                <a:solidFill>
                  <a:srgbClr val="FFFFFF"/>
                </a:solidFill>
                <a:latin typeface="Arial"/>
                <a:ea typeface="Arial"/>
                <a:cs typeface="Arial"/>
                <a:sym typeface="Arial"/>
              </a:defRPr>
            </a:pPr>
            <a:r>
              <a:rPr dirty="0"/>
              <a:t>Devote </a:t>
            </a:r>
            <a:r>
              <a:rPr spc="-100" dirty="0"/>
              <a:t>yourself </a:t>
            </a:r>
            <a:r>
              <a:rPr spc="-55" dirty="0">
                <a:solidFill>
                  <a:srgbClr val="000000"/>
                </a:solidFill>
              </a:rPr>
              <a:t>to</a:t>
            </a:r>
            <a:r>
              <a:rPr spc="-515" dirty="0">
                <a:solidFill>
                  <a:srgbClr val="000000"/>
                </a:solidFill>
              </a:rPr>
              <a:t> </a:t>
            </a:r>
            <a:r>
              <a:rPr spc="-110" dirty="0">
                <a:solidFill>
                  <a:srgbClr val="000000"/>
                </a:solidFill>
              </a:rPr>
              <a:t>improving  </a:t>
            </a:r>
            <a:r>
              <a:rPr spc="-60" dirty="0">
                <a:solidFill>
                  <a:srgbClr val="000000"/>
                </a:solidFill>
              </a:rPr>
              <a:t>your </a:t>
            </a:r>
            <a:r>
              <a:rPr spc="-65" dirty="0">
                <a:solidFill>
                  <a:srgbClr val="000000"/>
                </a:solidFill>
              </a:rPr>
              <a:t>skills </a:t>
            </a:r>
            <a:r>
              <a:rPr spc="-40" dirty="0">
                <a:solidFill>
                  <a:srgbClr val="000000"/>
                </a:solidFill>
              </a:rPr>
              <a:t>in </a:t>
            </a:r>
            <a:r>
              <a:rPr spc="-50" dirty="0">
                <a:solidFill>
                  <a:srgbClr val="000000"/>
                </a:solidFill>
              </a:rPr>
              <a:t>the </a:t>
            </a:r>
            <a:r>
              <a:rPr spc="-65" dirty="0">
                <a:solidFill>
                  <a:srgbClr val="000000"/>
                </a:solidFill>
              </a:rPr>
              <a:t>things </a:t>
            </a:r>
            <a:r>
              <a:rPr spc="-75" dirty="0">
                <a:solidFill>
                  <a:srgbClr val="000000"/>
                </a:solidFill>
              </a:rPr>
              <a:t>you  </a:t>
            </a:r>
            <a:r>
              <a:rPr spc="-30" dirty="0">
                <a:solidFill>
                  <a:srgbClr val="000000"/>
                </a:solidFill>
              </a:rPr>
              <a:t>love </a:t>
            </a:r>
            <a:r>
              <a:rPr spc="-20" dirty="0">
                <a:solidFill>
                  <a:srgbClr val="000000"/>
                </a:solidFill>
              </a:rPr>
              <a:t>to</a:t>
            </a:r>
            <a:r>
              <a:rPr spc="-125" dirty="0">
                <a:solidFill>
                  <a:srgbClr val="000000"/>
                </a:solidFill>
              </a:rPr>
              <a:t> </a:t>
            </a:r>
            <a:r>
              <a:rPr spc="-40" dirty="0">
                <a:solidFill>
                  <a:srgbClr val="000000"/>
                </a:solidFill>
              </a:rPr>
              <a:t>do</a:t>
            </a:r>
          </a:p>
          <a:p>
            <a:pPr marR="843280" indent="12700">
              <a:spcBef>
                <a:spcPts val="2400"/>
              </a:spcBef>
              <a:defRPr sz="3600" b="1" spc="-34">
                <a:solidFill>
                  <a:srgbClr val="FFFFFF"/>
                </a:solidFill>
                <a:latin typeface="Arial"/>
                <a:ea typeface="Arial"/>
                <a:cs typeface="Arial"/>
                <a:sym typeface="Arial"/>
              </a:defRPr>
            </a:pPr>
            <a:r>
              <a:rPr dirty="0"/>
              <a:t>Discover </a:t>
            </a:r>
            <a:r>
              <a:rPr spc="-25" dirty="0">
                <a:solidFill>
                  <a:srgbClr val="000000"/>
                </a:solidFill>
              </a:rPr>
              <a:t>new </a:t>
            </a:r>
            <a:r>
              <a:rPr spc="-40" dirty="0">
                <a:solidFill>
                  <a:srgbClr val="000000"/>
                </a:solidFill>
              </a:rPr>
              <a:t>passions  </a:t>
            </a:r>
            <a:r>
              <a:rPr spc="-30" dirty="0">
                <a:solidFill>
                  <a:srgbClr val="000000"/>
                </a:solidFill>
              </a:rPr>
              <a:t>and develop </a:t>
            </a:r>
            <a:r>
              <a:rPr dirty="0">
                <a:solidFill>
                  <a:srgbClr val="000000"/>
                </a:solidFill>
              </a:rPr>
              <a:t>talents</a:t>
            </a:r>
            <a:r>
              <a:rPr spc="-250" dirty="0">
                <a:solidFill>
                  <a:srgbClr val="000000"/>
                </a:solidFill>
              </a:rPr>
              <a:t> </a:t>
            </a:r>
            <a:r>
              <a:rPr spc="-40" dirty="0">
                <a:solidFill>
                  <a:srgbClr val="000000"/>
                </a:solidFill>
              </a:rPr>
              <a:t>you  </a:t>
            </a:r>
            <a:r>
              <a:rPr spc="-30" dirty="0">
                <a:solidFill>
                  <a:srgbClr val="000000"/>
                </a:solidFill>
              </a:rPr>
              <a:t>didn’t know you</a:t>
            </a:r>
            <a:r>
              <a:rPr spc="-195" dirty="0">
                <a:solidFill>
                  <a:srgbClr val="000000"/>
                </a:solidFill>
              </a:rPr>
              <a:t> </a:t>
            </a:r>
            <a:r>
              <a:rPr spc="-40" dirty="0">
                <a:solidFill>
                  <a:srgbClr val="000000"/>
                </a:solidFill>
              </a:rPr>
              <a:t>had</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dirty="0"/>
          </a:p>
        </p:txBody>
      </p:sp>
      <p:sp>
        <p:nvSpPr>
          <p:cNvPr id="118" name="Shape 118"/>
          <p:cNvSpPr/>
          <p:nvPr/>
        </p:nvSpPr>
        <p:spPr>
          <a:xfrm>
            <a:off x="457200" y="6208674"/>
            <a:ext cx="2572562" cy="894132"/>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19" name="Shape 119"/>
          <p:cNvSpPr>
            <a:spLocks noGrp="1"/>
          </p:cNvSpPr>
          <p:nvPr>
            <p:ph type="title"/>
          </p:nvPr>
        </p:nvSpPr>
        <p:spPr>
          <a:xfrm>
            <a:off x="444497" y="278708"/>
            <a:ext cx="4990404" cy="756925"/>
          </a:xfrm>
          <a:prstGeom prst="rect">
            <a:avLst/>
          </a:prstGeom>
        </p:spPr>
        <p:txBody>
          <a:bodyPr>
            <a:normAutofit fontScale="90000"/>
          </a:bodyPr>
          <a:lstStyle/>
          <a:p>
            <a:pPr indent="12700">
              <a:spcBef>
                <a:spcPts val="100"/>
              </a:spcBef>
              <a:defRPr spc="-100"/>
            </a:pPr>
            <a:r>
              <a:rPr dirty="0"/>
              <a:t>Skills</a:t>
            </a:r>
            <a:r>
              <a:rPr spc="-200" dirty="0"/>
              <a:t> </a:t>
            </a:r>
            <a:r>
              <a:rPr dirty="0"/>
              <a:t>section</a:t>
            </a:r>
            <a:r>
              <a:rPr lang="en-GB" dirty="0"/>
              <a:t> ideas</a:t>
            </a:r>
            <a:endParaRPr dirty="0"/>
          </a:p>
        </p:txBody>
      </p:sp>
      <p:sp>
        <p:nvSpPr>
          <p:cNvPr id="120" name="Shape 120"/>
          <p:cNvSpPr/>
          <p:nvPr/>
        </p:nvSpPr>
        <p:spPr>
          <a:xfrm>
            <a:off x="438435" y="1155327"/>
            <a:ext cx="5967730" cy="453457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571500" marR="5712" indent="-571500">
              <a:spcBef>
                <a:spcPts val="100"/>
              </a:spcBef>
              <a:buFontTx/>
              <a:buChar char="-"/>
              <a:defRPr sz="3600" b="1" spc="-95">
                <a:solidFill>
                  <a:srgbClr val="FFFFFF"/>
                </a:solidFill>
                <a:latin typeface="Arial"/>
                <a:ea typeface="Arial"/>
                <a:cs typeface="Arial"/>
                <a:sym typeface="Arial"/>
              </a:defRPr>
            </a:pPr>
            <a:r>
              <a:rPr lang="en-GB" sz="3200" spc="-40" dirty="0">
                <a:solidFill>
                  <a:schemeClr val="tx1"/>
                </a:solidFill>
              </a:rPr>
              <a:t>Drama, Music</a:t>
            </a:r>
          </a:p>
          <a:p>
            <a:pPr marL="571500" marR="5712" indent="-571500">
              <a:spcBef>
                <a:spcPts val="100"/>
              </a:spcBef>
              <a:buFontTx/>
              <a:buChar char="-"/>
              <a:defRPr sz="3600" b="1" spc="-95">
                <a:solidFill>
                  <a:srgbClr val="FFFFFF"/>
                </a:solidFill>
                <a:latin typeface="Arial"/>
                <a:ea typeface="Arial"/>
                <a:cs typeface="Arial"/>
                <a:sym typeface="Arial"/>
              </a:defRPr>
            </a:pPr>
            <a:r>
              <a:rPr lang="en-GB" sz="3200" spc="-40" dirty="0">
                <a:solidFill>
                  <a:schemeClr val="tx1"/>
                </a:solidFill>
              </a:rPr>
              <a:t>Computer coding</a:t>
            </a:r>
          </a:p>
          <a:p>
            <a:pPr marL="571500" marR="5712" indent="-571500">
              <a:spcBef>
                <a:spcPts val="100"/>
              </a:spcBef>
              <a:buFontTx/>
              <a:buChar char="-"/>
              <a:defRPr sz="3600" b="1" spc="-95">
                <a:solidFill>
                  <a:srgbClr val="FFFFFF"/>
                </a:solidFill>
                <a:latin typeface="Arial"/>
                <a:ea typeface="Arial"/>
                <a:cs typeface="Arial"/>
                <a:sym typeface="Arial"/>
              </a:defRPr>
            </a:pPr>
            <a:r>
              <a:rPr lang="en-GB" sz="3200" spc="-40" dirty="0">
                <a:solidFill>
                  <a:schemeClr val="tx1"/>
                </a:solidFill>
              </a:rPr>
              <a:t>Fishing</a:t>
            </a:r>
          </a:p>
          <a:p>
            <a:pPr marL="571500" marR="5712" indent="-571500">
              <a:spcBef>
                <a:spcPts val="100"/>
              </a:spcBef>
              <a:buFontTx/>
              <a:buChar char="-"/>
              <a:defRPr sz="3600" b="1" spc="-95">
                <a:solidFill>
                  <a:srgbClr val="FFFFFF"/>
                </a:solidFill>
                <a:latin typeface="Arial"/>
                <a:ea typeface="Arial"/>
                <a:cs typeface="Arial"/>
                <a:sym typeface="Arial"/>
              </a:defRPr>
            </a:pPr>
            <a:r>
              <a:rPr lang="en-GB" sz="3200" spc="-40" dirty="0">
                <a:solidFill>
                  <a:schemeClr val="tx1"/>
                </a:solidFill>
              </a:rPr>
              <a:t>Photography, art, craft </a:t>
            </a:r>
          </a:p>
          <a:p>
            <a:pPr marL="571500" marR="5712" indent="-571500">
              <a:spcBef>
                <a:spcPts val="100"/>
              </a:spcBef>
              <a:buFontTx/>
              <a:buChar char="-"/>
              <a:defRPr sz="3600" b="1" spc="-95">
                <a:solidFill>
                  <a:srgbClr val="FFFFFF"/>
                </a:solidFill>
                <a:latin typeface="Arial"/>
                <a:ea typeface="Arial"/>
                <a:cs typeface="Arial"/>
                <a:sym typeface="Arial"/>
              </a:defRPr>
            </a:pPr>
            <a:r>
              <a:rPr lang="en-GB" sz="3200" spc="-40" dirty="0">
                <a:solidFill>
                  <a:schemeClr val="tx1"/>
                </a:solidFill>
              </a:rPr>
              <a:t>Cooking </a:t>
            </a:r>
          </a:p>
          <a:p>
            <a:pPr marL="571500" marR="5712" indent="-571500">
              <a:spcBef>
                <a:spcPts val="100"/>
              </a:spcBef>
              <a:buFontTx/>
              <a:buChar char="-"/>
              <a:defRPr sz="3600" b="1" spc="-95">
                <a:solidFill>
                  <a:srgbClr val="FFFFFF"/>
                </a:solidFill>
                <a:latin typeface="Arial"/>
                <a:ea typeface="Arial"/>
                <a:cs typeface="Arial"/>
                <a:sym typeface="Arial"/>
              </a:defRPr>
            </a:pPr>
            <a:r>
              <a:rPr lang="en-GB" sz="3200" spc="-40" dirty="0">
                <a:solidFill>
                  <a:schemeClr val="tx1"/>
                </a:solidFill>
              </a:rPr>
              <a:t>Duolingo</a:t>
            </a:r>
          </a:p>
          <a:p>
            <a:pPr marL="571500" marR="5712" indent="-571500">
              <a:spcBef>
                <a:spcPts val="100"/>
              </a:spcBef>
              <a:buFontTx/>
              <a:buChar char="-"/>
              <a:defRPr sz="3600" b="1" spc="-95">
                <a:solidFill>
                  <a:srgbClr val="FFFFFF"/>
                </a:solidFill>
                <a:latin typeface="Arial"/>
                <a:ea typeface="Arial"/>
                <a:cs typeface="Arial"/>
                <a:sym typeface="Arial"/>
              </a:defRPr>
            </a:pPr>
            <a:r>
              <a:rPr lang="en-GB" sz="3200" spc="-40" dirty="0">
                <a:solidFill>
                  <a:schemeClr val="tx1"/>
                </a:solidFill>
              </a:rPr>
              <a:t>Reading, Writing </a:t>
            </a:r>
          </a:p>
          <a:p>
            <a:pPr marL="571500" marR="5712" indent="-571500">
              <a:spcBef>
                <a:spcPts val="100"/>
              </a:spcBef>
              <a:buFontTx/>
              <a:buChar char="-"/>
              <a:defRPr sz="3600" b="1" spc="-95">
                <a:solidFill>
                  <a:srgbClr val="FFFFFF"/>
                </a:solidFill>
                <a:latin typeface="Arial"/>
                <a:ea typeface="Arial"/>
                <a:cs typeface="Arial"/>
                <a:sym typeface="Arial"/>
              </a:defRPr>
            </a:pPr>
            <a:r>
              <a:rPr lang="en-GB" sz="3200" spc="-40" dirty="0">
                <a:solidFill>
                  <a:schemeClr val="tx1"/>
                </a:solidFill>
              </a:rPr>
              <a:t>Driving </a:t>
            </a:r>
          </a:p>
          <a:p>
            <a:pPr marL="571500" marR="5712" indent="-571500">
              <a:spcBef>
                <a:spcPts val="100"/>
              </a:spcBef>
              <a:buFontTx/>
              <a:buChar char="-"/>
              <a:defRPr sz="3600" b="1" spc="-95">
                <a:solidFill>
                  <a:srgbClr val="FFFFFF"/>
                </a:solidFill>
                <a:latin typeface="Arial"/>
                <a:ea typeface="Arial"/>
                <a:cs typeface="Arial"/>
                <a:sym typeface="Arial"/>
              </a:defRPr>
            </a:pPr>
            <a:r>
              <a:rPr lang="en-GB" sz="3200" spc="-40" dirty="0">
                <a:solidFill>
                  <a:schemeClr val="tx1"/>
                </a:solidFill>
              </a:rPr>
              <a:t>First Aid </a:t>
            </a:r>
          </a:p>
        </p:txBody>
      </p:sp>
      <p:pic>
        <p:nvPicPr>
          <p:cNvPr id="2" name="Picture 1">
            <a:extLst>
              <a:ext uri="{FF2B5EF4-FFF2-40B4-BE49-F238E27FC236}">
                <a16:creationId xmlns:a16="http://schemas.microsoft.com/office/drawing/2014/main" id="{10D37B9E-D8A5-9D37-9F39-29E027CC82D4}"/>
              </a:ext>
            </a:extLst>
          </p:cNvPr>
          <p:cNvPicPr>
            <a:picLocks noChangeAspect="1"/>
          </p:cNvPicPr>
          <p:nvPr/>
        </p:nvPicPr>
        <p:blipFill>
          <a:blip r:embed="rId4"/>
          <a:stretch>
            <a:fillRect/>
          </a:stretch>
        </p:blipFill>
        <p:spPr>
          <a:xfrm>
            <a:off x="5375663" y="948813"/>
            <a:ext cx="5317737" cy="6328979"/>
          </a:xfrm>
          <a:prstGeom prst="rect">
            <a:avLst/>
          </a:prstGeom>
        </p:spPr>
      </p:pic>
    </p:spTree>
    <p:extLst>
      <p:ext uri="{BB962C8B-B14F-4D97-AF65-F5344CB8AC3E}">
        <p14:creationId xmlns:p14="http://schemas.microsoft.com/office/powerpoint/2010/main" val="347156981"/>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p:nvPr/>
        </p:nvSpPr>
        <p:spPr>
          <a:xfrm>
            <a:off x="5574588" y="11"/>
            <a:ext cx="5117401" cy="3779991"/>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25" name="Shape 125"/>
          <p:cNvSpPr/>
          <p:nvPr/>
        </p:nvSpPr>
        <p:spPr>
          <a:xfrm>
            <a:off x="5396801" y="3773922"/>
            <a:ext cx="5295201" cy="378000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26" name="Shape 126"/>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127" name="Shape 127"/>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28" name="Shape 128"/>
          <p:cNvSpPr>
            <a:spLocks noGrp="1"/>
          </p:cNvSpPr>
          <p:nvPr>
            <p:ph type="title"/>
          </p:nvPr>
        </p:nvSpPr>
        <p:spPr>
          <a:xfrm>
            <a:off x="444498" y="278708"/>
            <a:ext cx="3141984" cy="756925"/>
          </a:xfrm>
          <a:prstGeom prst="rect">
            <a:avLst/>
          </a:prstGeom>
        </p:spPr>
        <p:txBody>
          <a:bodyPr/>
          <a:lstStyle>
            <a:lvl1pPr indent="12700">
              <a:spcBef>
                <a:spcPts val="100"/>
              </a:spcBef>
            </a:lvl1pPr>
          </a:lstStyle>
          <a:p>
            <a:r>
              <a:t>Expedition</a:t>
            </a:r>
          </a:p>
        </p:txBody>
      </p:sp>
      <p:sp>
        <p:nvSpPr>
          <p:cNvPr id="129" name="Shape 129"/>
          <p:cNvSpPr/>
          <p:nvPr/>
        </p:nvSpPr>
        <p:spPr>
          <a:xfrm>
            <a:off x="171232" y="1460055"/>
            <a:ext cx="5870575" cy="393954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R="1175385" indent="12700">
              <a:spcBef>
                <a:spcPts val="2400"/>
              </a:spcBef>
              <a:defRPr sz="3600" b="1" spc="-5">
                <a:solidFill>
                  <a:srgbClr val="FFFFFF"/>
                </a:solidFill>
                <a:latin typeface="Arial"/>
                <a:ea typeface="Arial"/>
                <a:cs typeface="Arial"/>
                <a:sym typeface="Arial"/>
              </a:defRPr>
            </a:pPr>
            <a:r>
              <a:rPr dirty="0"/>
              <a:t>Create </a:t>
            </a:r>
            <a:r>
              <a:rPr dirty="0">
                <a:solidFill>
                  <a:srgbClr val="000000"/>
                </a:solidFill>
              </a:rPr>
              <a:t>memories</a:t>
            </a:r>
            <a:r>
              <a:rPr spc="-90" dirty="0">
                <a:solidFill>
                  <a:srgbClr val="000000"/>
                </a:solidFill>
              </a:rPr>
              <a:t> </a:t>
            </a:r>
            <a:r>
              <a:rPr dirty="0">
                <a:solidFill>
                  <a:srgbClr val="000000"/>
                </a:solidFill>
              </a:rPr>
              <a:t>that  </a:t>
            </a:r>
            <a:r>
              <a:rPr spc="0" dirty="0">
                <a:solidFill>
                  <a:srgbClr val="000000"/>
                </a:solidFill>
              </a:rPr>
              <a:t>will last a</a:t>
            </a:r>
            <a:r>
              <a:rPr spc="-34" dirty="0">
                <a:solidFill>
                  <a:srgbClr val="000000"/>
                </a:solidFill>
              </a:rPr>
              <a:t> </a:t>
            </a:r>
            <a:r>
              <a:rPr spc="0" dirty="0">
                <a:solidFill>
                  <a:srgbClr val="000000"/>
                </a:solidFill>
              </a:rPr>
              <a:t>lifetime</a:t>
            </a:r>
            <a:endParaRPr lang="en-GB" spc="0" dirty="0">
              <a:solidFill>
                <a:srgbClr val="000000"/>
              </a:solidFill>
            </a:endParaRPr>
          </a:p>
          <a:p>
            <a:pPr marR="1175385" indent="12700">
              <a:spcBef>
                <a:spcPts val="2400"/>
              </a:spcBef>
              <a:defRPr sz="3600" b="1" spc="-5">
                <a:solidFill>
                  <a:srgbClr val="FFFFFF"/>
                </a:solidFill>
                <a:latin typeface="Arial"/>
                <a:ea typeface="Arial"/>
                <a:cs typeface="Arial"/>
                <a:sym typeface="Arial"/>
              </a:defRPr>
            </a:pPr>
            <a:endParaRPr lang="en-GB" spc="0" dirty="0">
              <a:solidFill>
                <a:srgbClr val="000000"/>
              </a:solidFill>
            </a:endParaRPr>
          </a:p>
          <a:p>
            <a:pPr marR="1175385" indent="12700">
              <a:spcBef>
                <a:spcPts val="2400"/>
              </a:spcBef>
              <a:defRPr sz="3600" b="1" spc="-5">
                <a:solidFill>
                  <a:srgbClr val="FFFFFF"/>
                </a:solidFill>
                <a:latin typeface="Arial"/>
                <a:ea typeface="Arial"/>
                <a:cs typeface="Arial"/>
                <a:sym typeface="Arial"/>
              </a:defRPr>
            </a:pPr>
            <a:r>
              <a:rPr lang="en-GB" dirty="0">
                <a:solidFill>
                  <a:schemeClr val="tx1"/>
                </a:solidFill>
              </a:rPr>
              <a:t>Planning, training for and completion of an adventurous journey</a:t>
            </a:r>
            <a:endParaRPr spc="0" dirty="0">
              <a:solidFill>
                <a:schemeClr val="tx1"/>
              </a:solidFill>
            </a:endParaRPr>
          </a:p>
        </p:txBody>
      </p:sp>
    </p:spTree>
    <p:extLst>
      <p:ext uri="{BB962C8B-B14F-4D97-AF65-F5344CB8AC3E}">
        <p14:creationId xmlns:p14="http://schemas.microsoft.com/office/powerpoint/2010/main" val="4093516348"/>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p:nvPr/>
        </p:nvSpPr>
        <p:spPr>
          <a:xfrm>
            <a:off x="3834700" y="10"/>
            <a:ext cx="6857304" cy="7559996"/>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dirty="0"/>
          </a:p>
        </p:txBody>
      </p:sp>
      <p:sp>
        <p:nvSpPr>
          <p:cNvPr id="80" name="Shape 80"/>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dirty="0"/>
          </a:p>
        </p:txBody>
      </p:sp>
      <p:sp>
        <p:nvSpPr>
          <p:cNvPr id="81" name="Shape 81"/>
          <p:cNvSpPr/>
          <p:nvPr/>
        </p:nvSpPr>
        <p:spPr>
          <a:xfrm>
            <a:off x="457200" y="6208674"/>
            <a:ext cx="2572562" cy="89413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dirty="0"/>
          </a:p>
        </p:txBody>
      </p:sp>
      <p:sp>
        <p:nvSpPr>
          <p:cNvPr id="82" name="Shape 82"/>
          <p:cNvSpPr>
            <a:spLocks noGrp="1"/>
          </p:cNvSpPr>
          <p:nvPr>
            <p:ph type="title"/>
          </p:nvPr>
        </p:nvSpPr>
        <p:spPr>
          <a:xfrm>
            <a:off x="444498" y="278708"/>
            <a:ext cx="4869820" cy="756925"/>
          </a:xfrm>
          <a:prstGeom prst="rect">
            <a:avLst/>
          </a:prstGeom>
        </p:spPr>
        <p:txBody>
          <a:bodyPr>
            <a:normAutofit fontScale="90000"/>
          </a:bodyPr>
          <a:lstStyle/>
          <a:p>
            <a:pPr indent="12700">
              <a:spcBef>
                <a:spcPts val="100"/>
              </a:spcBef>
              <a:defRPr sz="4300"/>
            </a:pPr>
            <a:r>
              <a:rPr lang="en-GB" dirty="0"/>
              <a:t>What Will they Do?</a:t>
            </a:r>
            <a:endParaRPr spc="-100" dirty="0"/>
          </a:p>
        </p:txBody>
      </p:sp>
      <p:sp>
        <p:nvSpPr>
          <p:cNvPr id="83" name="Shape 83"/>
          <p:cNvSpPr/>
          <p:nvPr/>
        </p:nvSpPr>
        <p:spPr>
          <a:xfrm>
            <a:off x="236756" y="1496789"/>
            <a:ext cx="5722610" cy="400109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457200" indent="-457200">
              <a:buFontTx/>
              <a:buChar char="-"/>
              <a:defRPr>
                <a:latin typeface="Arial"/>
                <a:ea typeface="Arial"/>
                <a:cs typeface="Arial"/>
                <a:sym typeface="Arial"/>
              </a:defRPr>
            </a:pPr>
            <a:r>
              <a:rPr lang="en-GB" sz="2600" b="1" spc="-5" dirty="0"/>
              <a:t>They will work on each section on average an hour a week </a:t>
            </a:r>
          </a:p>
          <a:p>
            <a:pPr marL="457200" indent="-457200">
              <a:buFontTx/>
              <a:buChar char="-"/>
              <a:defRPr>
                <a:latin typeface="Arial"/>
                <a:ea typeface="Arial"/>
                <a:cs typeface="Arial"/>
                <a:sym typeface="Arial"/>
              </a:defRPr>
            </a:pPr>
            <a:endParaRPr lang="en-GB" sz="2600" b="1" spc="-5" dirty="0"/>
          </a:p>
          <a:p>
            <a:pPr marL="457200" indent="-457200">
              <a:buFontTx/>
              <a:buChar char="-"/>
              <a:defRPr>
                <a:latin typeface="Arial"/>
                <a:ea typeface="Arial"/>
                <a:cs typeface="Arial"/>
                <a:sym typeface="Arial"/>
              </a:defRPr>
            </a:pPr>
            <a:r>
              <a:rPr lang="en-GB" sz="2600" b="1" spc="-5" dirty="0"/>
              <a:t>Record how much time they spend on each activity </a:t>
            </a:r>
          </a:p>
          <a:p>
            <a:pPr marL="457200" indent="-457200">
              <a:buFontTx/>
              <a:buChar char="-"/>
              <a:defRPr>
                <a:latin typeface="Arial"/>
                <a:ea typeface="Arial"/>
                <a:cs typeface="Arial"/>
                <a:sym typeface="Arial"/>
              </a:defRPr>
            </a:pPr>
            <a:endParaRPr lang="en-GB" sz="2600" b="1" spc="-5" dirty="0"/>
          </a:p>
          <a:p>
            <a:pPr marL="457200" indent="-457200">
              <a:buFontTx/>
              <a:buChar char="-"/>
              <a:defRPr>
                <a:latin typeface="Arial"/>
                <a:ea typeface="Arial"/>
                <a:cs typeface="Arial"/>
                <a:sym typeface="Arial"/>
              </a:defRPr>
            </a:pPr>
            <a:r>
              <a:rPr lang="en-GB" sz="2600" b="1" spc="-5" dirty="0"/>
              <a:t>Ask someone with a good understanding of the activity to be their assessor and write an assessor's report at the end </a:t>
            </a:r>
            <a:endParaRPr lang="en-GB" sz="2600" b="1" dirty="0"/>
          </a:p>
        </p:txBody>
      </p:sp>
    </p:spTree>
    <p:extLst>
      <p:ext uri="{BB962C8B-B14F-4D97-AF65-F5344CB8AC3E}">
        <p14:creationId xmlns:p14="http://schemas.microsoft.com/office/powerpoint/2010/main" val="2322306790"/>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p:cNvSpPr>
          <p:nvPr>
            <p:ph type="title"/>
          </p:nvPr>
        </p:nvSpPr>
        <p:spPr>
          <a:xfrm>
            <a:off x="444500" y="278708"/>
            <a:ext cx="8978900" cy="756925"/>
          </a:xfrm>
          <a:prstGeom prst="rect">
            <a:avLst/>
          </a:prstGeom>
        </p:spPr>
        <p:txBody>
          <a:bodyPr/>
          <a:lstStyle/>
          <a:p>
            <a:pPr indent="12700">
              <a:spcBef>
                <a:spcPts val="100"/>
              </a:spcBef>
              <a:defRPr spc="-100"/>
            </a:pPr>
            <a:r>
              <a:rPr dirty="0"/>
              <a:t>Welcome </a:t>
            </a:r>
            <a:r>
              <a:rPr spc="0" dirty="0"/>
              <a:t>Pack </a:t>
            </a:r>
            <a:r>
              <a:rPr dirty="0"/>
              <a:t>and</a:t>
            </a:r>
            <a:r>
              <a:rPr spc="0" dirty="0"/>
              <a:t> </a:t>
            </a:r>
            <a:r>
              <a:rPr dirty="0" err="1"/>
              <a:t>eDofE</a:t>
            </a:r>
            <a:endParaRPr dirty="0"/>
          </a:p>
        </p:txBody>
      </p:sp>
      <p:sp>
        <p:nvSpPr>
          <p:cNvPr id="134" name="Shape 134"/>
          <p:cNvSpPr/>
          <p:nvPr/>
        </p:nvSpPr>
        <p:spPr>
          <a:xfrm>
            <a:off x="5346000" y="1276806"/>
            <a:ext cx="4888804" cy="5826000"/>
          </a:xfrm>
          <a:prstGeom prst="rect">
            <a:avLst/>
          </a:prstGeom>
          <a:solidFill>
            <a:srgbClr val="FFFFFF"/>
          </a:solidFill>
          <a:ln w="12700">
            <a:miter lim="400000"/>
          </a:ln>
        </p:spPr>
        <p:txBody>
          <a:bodyPr lIns="45718" tIns="45718" rIns="45718" bIns="45718"/>
          <a:lstStyle/>
          <a:p>
            <a:pPr>
              <a:defRPr>
                <a:latin typeface="Calibri"/>
                <a:ea typeface="Calibri"/>
                <a:cs typeface="Calibri"/>
                <a:sym typeface="Calibri"/>
              </a:defRPr>
            </a:pPr>
            <a:endParaRPr/>
          </a:p>
        </p:txBody>
      </p:sp>
      <p:sp>
        <p:nvSpPr>
          <p:cNvPr id="135" name="Shape 135"/>
          <p:cNvSpPr/>
          <p:nvPr/>
        </p:nvSpPr>
        <p:spPr>
          <a:xfrm>
            <a:off x="457197" y="1276806"/>
            <a:ext cx="4888807" cy="5826000"/>
          </a:xfrm>
          <a:prstGeom prst="rect">
            <a:avLst/>
          </a:prstGeom>
          <a:solidFill>
            <a:srgbClr val="FFFFFF"/>
          </a:solidFill>
          <a:ln w="12700">
            <a:miter lim="400000"/>
          </a:ln>
        </p:spPr>
        <p:txBody>
          <a:bodyPr lIns="45718" tIns="45718" rIns="45718" bIns="45718"/>
          <a:lstStyle/>
          <a:p>
            <a:pPr>
              <a:defRPr>
                <a:latin typeface="Calibri"/>
                <a:ea typeface="Calibri"/>
                <a:cs typeface="Calibri"/>
                <a:sym typeface="Calibri"/>
              </a:defRPr>
            </a:pPr>
            <a:endParaRPr/>
          </a:p>
        </p:txBody>
      </p:sp>
      <p:sp>
        <p:nvSpPr>
          <p:cNvPr id="136" name="Shape 136"/>
          <p:cNvSpPr/>
          <p:nvPr/>
        </p:nvSpPr>
        <p:spPr>
          <a:xfrm>
            <a:off x="457198" y="1276806"/>
            <a:ext cx="2396570" cy="5826000"/>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7" name="Shape 137"/>
          <p:cNvSpPr/>
          <p:nvPr/>
        </p:nvSpPr>
        <p:spPr>
          <a:xfrm>
            <a:off x="2853763" y="958048"/>
            <a:ext cx="7838239" cy="432857"/>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8" name="Shape 138"/>
          <p:cNvSpPr/>
          <p:nvPr/>
        </p:nvSpPr>
        <p:spPr>
          <a:xfrm>
            <a:off x="9818460" y="1384399"/>
            <a:ext cx="873544" cy="60827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9" name="Shape 139"/>
          <p:cNvSpPr/>
          <p:nvPr/>
        </p:nvSpPr>
        <p:spPr>
          <a:xfrm>
            <a:off x="2853763" y="7102805"/>
            <a:ext cx="6971205" cy="364327"/>
          </a:xfrm>
          <a:prstGeom prst="rect">
            <a:avLst/>
          </a:prstGeom>
          <a:blipFill>
            <a:blip r:embed="rId6"/>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40" name="Shape 140"/>
          <p:cNvSpPr/>
          <p:nvPr/>
        </p:nvSpPr>
        <p:spPr>
          <a:xfrm>
            <a:off x="5346000" y="1276806"/>
            <a:ext cx="3157616" cy="3140815"/>
          </a:xfrm>
          <a:prstGeom prst="rect">
            <a:avLst/>
          </a:prstGeom>
          <a:blipFill>
            <a:blip r:embed="rId7"/>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41" name="Shape 141"/>
          <p:cNvSpPr/>
          <p:nvPr/>
        </p:nvSpPr>
        <p:spPr>
          <a:xfrm>
            <a:off x="8497123" y="1276806"/>
            <a:ext cx="1737681" cy="5826000"/>
          </a:xfrm>
          <a:prstGeom prst="rect">
            <a:avLst/>
          </a:prstGeom>
          <a:blipFill>
            <a:blip r:embed="rId8"/>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42" name="Shape 142"/>
          <p:cNvSpPr/>
          <p:nvPr/>
        </p:nvSpPr>
        <p:spPr>
          <a:xfrm>
            <a:off x="5346000" y="4411112"/>
            <a:ext cx="3157616" cy="2691692"/>
          </a:xfrm>
          <a:prstGeom prst="rect">
            <a:avLst/>
          </a:prstGeom>
          <a:blipFill>
            <a:blip r:embed="rId9"/>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43" name="Shape 143"/>
          <p:cNvSpPr/>
          <p:nvPr/>
        </p:nvSpPr>
        <p:spPr>
          <a:xfrm>
            <a:off x="2853763" y="1276806"/>
            <a:ext cx="2492251" cy="5826000"/>
          </a:xfrm>
          <a:prstGeom prst="rect">
            <a:avLst/>
          </a:prstGeom>
          <a:blipFill>
            <a:blip r:embed="rId10"/>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52">
            <a:extLst>
              <a:ext uri="{FF2B5EF4-FFF2-40B4-BE49-F238E27FC236}">
                <a16:creationId xmlns:a16="http://schemas.microsoft.com/office/drawing/2014/main" id="{8FAAA228-5370-B3A7-0E8B-A543A690C69B}"/>
              </a:ext>
            </a:extLst>
          </p:cNvPr>
          <p:cNvSpPr/>
          <p:nvPr/>
        </p:nvSpPr>
        <p:spPr>
          <a:xfrm>
            <a:off x="5181601" y="3621741"/>
            <a:ext cx="5511800" cy="3934753"/>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dirty="0"/>
          </a:p>
        </p:txBody>
      </p:sp>
      <p:sp>
        <p:nvSpPr>
          <p:cNvPr id="5" name="Shape 151">
            <a:extLst>
              <a:ext uri="{FF2B5EF4-FFF2-40B4-BE49-F238E27FC236}">
                <a16:creationId xmlns:a16="http://schemas.microsoft.com/office/drawing/2014/main" id="{CD14EA1E-B102-AFB5-35C7-9C91773B3030}"/>
              </a:ext>
            </a:extLst>
          </p:cNvPr>
          <p:cNvSpPr/>
          <p:nvPr/>
        </p:nvSpPr>
        <p:spPr>
          <a:xfrm>
            <a:off x="5727001" y="11"/>
            <a:ext cx="4965001" cy="3779991"/>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dirty="0"/>
          </a:p>
        </p:txBody>
      </p:sp>
      <p:sp>
        <p:nvSpPr>
          <p:cNvPr id="80" name="Shape 80"/>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dirty="0"/>
          </a:p>
        </p:txBody>
      </p:sp>
      <p:sp>
        <p:nvSpPr>
          <p:cNvPr id="81" name="Shape 81"/>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dirty="0"/>
          </a:p>
        </p:txBody>
      </p:sp>
      <p:sp>
        <p:nvSpPr>
          <p:cNvPr id="82" name="Shape 82"/>
          <p:cNvSpPr>
            <a:spLocks noGrp="1"/>
          </p:cNvSpPr>
          <p:nvPr>
            <p:ph type="title"/>
          </p:nvPr>
        </p:nvSpPr>
        <p:spPr>
          <a:xfrm>
            <a:off x="444498" y="278708"/>
            <a:ext cx="4869820" cy="756925"/>
          </a:xfrm>
          <a:prstGeom prst="rect">
            <a:avLst/>
          </a:prstGeom>
        </p:spPr>
        <p:txBody>
          <a:bodyPr/>
          <a:lstStyle/>
          <a:p>
            <a:pPr indent="12700">
              <a:spcBef>
                <a:spcPts val="100"/>
              </a:spcBef>
              <a:defRPr sz="4300"/>
            </a:pPr>
            <a:r>
              <a:rPr lang="en-GB" dirty="0"/>
              <a:t>Your Role</a:t>
            </a:r>
            <a:endParaRPr spc="-100" dirty="0"/>
          </a:p>
        </p:txBody>
      </p:sp>
      <p:sp>
        <p:nvSpPr>
          <p:cNvPr id="83" name="Shape 83"/>
          <p:cNvSpPr/>
          <p:nvPr/>
        </p:nvSpPr>
        <p:spPr>
          <a:xfrm>
            <a:off x="236756" y="1496789"/>
            <a:ext cx="5488846" cy="301274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R="5080" indent="12700">
              <a:lnSpc>
                <a:spcPct val="155600"/>
              </a:lnSpc>
              <a:spcBef>
                <a:spcPts val="100"/>
              </a:spcBef>
              <a:defRPr sz="3600" b="1" spc="-40">
                <a:solidFill>
                  <a:srgbClr val="FFFFFF"/>
                </a:solidFill>
                <a:latin typeface="Arial"/>
                <a:ea typeface="Arial"/>
                <a:cs typeface="Arial"/>
                <a:sym typeface="Arial"/>
              </a:defRPr>
            </a:pPr>
            <a:r>
              <a:rPr lang="en-GB" sz="3200" dirty="0">
                <a:solidFill>
                  <a:schemeClr val="tx1"/>
                </a:solidFill>
              </a:rPr>
              <a:t>- Guidance  </a:t>
            </a:r>
          </a:p>
          <a:p>
            <a:pPr marR="5080" indent="12700">
              <a:lnSpc>
                <a:spcPct val="155600"/>
              </a:lnSpc>
              <a:spcBef>
                <a:spcPts val="100"/>
              </a:spcBef>
              <a:defRPr sz="3600" b="1" spc="-40">
                <a:solidFill>
                  <a:srgbClr val="FFFFFF"/>
                </a:solidFill>
                <a:latin typeface="Arial"/>
                <a:ea typeface="Arial"/>
                <a:cs typeface="Arial"/>
                <a:sym typeface="Arial"/>
              </a:defRPr>
            </a:pPr>
            <a:r>
              <a:rPr lang="en-GB" sz="3200" dirty="0">
                <a:solidFill>
                  <a:schemeClr val="tx1"/>
                </a:solidFill>
              </a:rPr>
              <a:t>- Encouragement  </a:t>
            </a:r>
          </a:p>
          <a:p>
            <a:pPr marR="5080" indent="12700">
              <a:lnSpc>
                <a:spcPct val="155600"/>
              </a:lnSpc>
              <a:spcBef>
                <a:spcPts val="100"/>
              </a:spcBef>
              <a:defRPr sz="3600" b="1" spc="-40">
                <a:solidFill>
                  <a:srgbClr val="FFFFFF"/>
                </a:solidFill>
                <a:latin typeface="Arial"/>
                <a:ea typeface="Arial"/>
                <a:cs typeface="Arial"/>
                <a:sym typeface="Arial"/>
              </a:defRPr>
            </a:pPr>
            <a:r>
              <a:rPr lang="en-GB" sz="3200" dirty="0">
                <a:solidFill>
                  <a:schemeClr val="tx1"/>
                </a:solidFill>
              </a:rPr>
              <a:t>- Practical support  </a:t>
            </a:r>
          </a:p>
          <a:p>
            <a:pPr marR="5080" indent="12700">
              <a:lnSpc>
                <a:spcPct val="155600"/>
              </a:lnSpc>
              <a:spcBef>
                <a:spcPts val="100"/>
              </a:spcBef>
              <a:defRPr sz="3600" b="1" spc="-40">
                <a:solidFill>
                  <a:srgbClr val="FFFFFF"/>
                </a:solidFill>
                <a:latin typeface="Arial"/>
                <a:ea typeface="Arial"/>
                <a:cs typeface="Arial"/>
                <a:sym typeface="Arial"/>
              </a:defRPr>
            </a:pPr>
            <a:r>
              <a:rPr lang="en-GB" sz="3200" spc="-100" dirty="0">
                <a:solidFill>
                  <a:schemeClr val="tx1"/>
                </a:solidFill>
              </a:rPr>
              <a:t>- Recognising</a:t>
            </a:r>
            <a:r>
              <a:rPr lang="en-GB" sz="3200" spc="-315" dirty="0">
                <a:solidFill>
                  <a:schemeClr val="tx1"/>
                </a:solidFill>
              </a:rPr>
              <a:t> </a:t>
            </a:r>
            <a:r>
              <a:rPr lang="en-GB" sz="3200" spc="-110" dirty="0">
                <a:solidFill>
                  <a:schemeClr val="tx1"/>
                </a:solidFill>
              </a:rPr>
              <a:t>achievement</a:t>
            </a:r>
          </a:p>
        </p:txBody>
      </p:sp>
    </p:spTree>
    <p:extLst>
      <p:ext uri="{BB962C8B-B14F-4D97-AF65-F5344CB8AC3E}">
        <p14:creationId xmlns:p14="http://schemas.microsoft.com/office/powerpoint/2010/main" val="619023418"/>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p:nvPr/>
        </p:nvSpPr>
        <p:spPr>
          <a:xfrm>
            <a:off x="3834700" y="10"/>
            <a:ext cx="6857304" cy="7559996"/>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80" name="Shape 80"/>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81" name="Shape 81"/>
          <p:cNvSpPr/>
          <p:nvPr/>
        </p:nvSpPr>
        <p:spPr>
          <a:xfrm>
            <a:off x="457200" y="6208674"/>
            <a:ext cx="2572562" cy="89413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82" name="Shape 82"/>
          <p:cNvSpPr>
            <a:spLocks noGrp="1"/>
          </p:cNvSpPr>
          <p:nvPr>
            <p:ph type="title"/>
          </p:nvPr>
        </p:nvSpPr>
        <p:spPr>
          <a:xfrm>
            <a:off x="444498" y="278708"/>
            <a:ext cx="4869820" cy="756925"/>
          </a:xfrm>
          <a:prstGeom prst="rect">
            <a:avLst/>
          </a:prstGeom>
        </p:spPr>
        <p:txBody>
          <a:bodyPr/>
          <a:lstStyle/>
          <a:p>
            <a:pPr indent="12700">
              <a:spcBef>
                <a:spcPts val="100"/>
              </a:spcBef>
              <a:defRPr sz="4300"/>
            </a:pPr>
            <a:r>
              <a:rPr lang="en-GB" dirty="0"/>
              <a:t>Top Tip </a:t>
            </a:r>
            <a:endParaRPr spc="-100" dirty="0"/>
          </a:p>
        </p:txBody>
      </p:sp>
      <p:sp>
        <p:nvSpPr>
          <p:cNvPr id="83" name="Shape 83"/>
          <p:cNvSpPr/>
          <p:nvPr/>
        </p:nvSpPr>
        <p:spPr>
          <a:xfrm>
            <a:off x="236756" y="1496789"/>
            <a:ext cx="5722610" cy="301621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457200" indent="-457200">
              <a:buFontTx/>
              <a:buChar char="-"/>
              <a:defRPr>
                <a:latin typeface="Arial"/>
                <a:ea typeface="Arial"/>
                <a:cs typeface="Arial"/>
                <a:sym typeface="Arial"/>
              </a:defRPr>
            </a:pPr>
            <a:r>
              <a:rPr lang="en-GB" sz="2800" b="1" dirty="0"/>
              <a:t>Remember you can use activities/hobby's you're already doing towards your DofE </a:t>
            </a:r>
          </a:p>
          <a:p>
            <a:pPr marL="457200" indent="-457200">
              <a:buFontTx/>
              <a:buChar char="-"/>
              <a:defRPr>
                <a:latin typeface="Arial"/>
                <a:ea typeface="Arial"/>
                <a:cs typeface="Arial"/>
                <a:sym typeface="Arial"/>
              </a:defRPr>
            </a:pPr>
            <a:endParaRPr lang="en-GB" sz="2800" b="1" dirty="0"/>
          </a:p>
          <a:p>
            <a:pPr marL="457200" indent="-457200">
              <a:buFontTx/>
              <a:buChar char="-"/>
              <a:defRPr>
                <a:latin typeface="Arial"/>
                <a:ea typeface="Arial"/>
                <a:cs typeface="Arial"/>
                <a:sym typeface="Arial"/>
              </a:defRPr>
            </a:pPr>
            <a:r>
              <a:rPr lang="en-GB" sz="2800" b="1" dirty="0"/>
              <a:t>You don’t have to do it on your </a:t>
            </a:r>
            <a:r>
              <a:rPr lang="en-GB" sz="2800" b="1"/>
              <a:t>own, you </a:t>
            </a:r>
            <a:r>
              <a:rPr lang="en-GB" sz="2800" b="1" dirty="0"/>
              <a:t>can do it in a group</a:t>
            </a:r>
          </a:p>
        </p:txBody>
      </p:sp>
    </p:spTree>
    <p:extLst>
      <p:ext uri="{BB962C8B-B14F-4D97-AF65-F5344CB8AC3E}">
        <p14:creationId xmlns:p14="http://schemas.microsoft.com/office/powerpoint/2010/main" val="50079570"/>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p:cNvSpPr>
          <p:nvPr>
            <p:ph type="title"/>
          </p:nvPr>
        </p:nvSpPr>
        <p:spPr>
          <a:xfrm>
            <a:off x="444500" y="278708"/>
            <a:ext cx="8978900" cy="756925"/>
          </a:xfrm>
          <a:prstGeom prst="rect">
            <a:avLst/>
          </a:prstGeom>
        </p:spPr>
        <p:txBody>
          <a:bodyPr/>
          <a:lstStyle/>
          <a:p>
            <a:pPr indent="12700">
              <a:spcBef>
                <a:spcPts val="100"/>
              </a:spcBef>
              <a:defRPr spc="-100"/>
            </a:pPr>
            <a:r>
              <a:rPr lang="en-GB" dirty="0"/>
              <a:t>Evidence:</a:t>
            </a:r>
            <a:endParaRPr dirty="0"/>
          </a:p>
        </p:txBody>
      </p:sp>
      <p:sp>
        <p:nvSpPr>
          <p:cNvPr id="137" name="Shape 137"/>
          <p:cNvSpPr/>
          <p:nvPr/>
        </p:nvSpPr>
        <p:spPr>
          <a:xfrm>
            <a:off x="2853763" y="958048"/>
            <a:ext cx="7838239" cy="432857"/>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dirty="0"/>
          </a:p>
        </p:txBody>
      </p:sp>
      <p:sp>
        <p:nvSpPr>
          <p:cNvPr id="138" name="Shape 138"/>
          <p:cNvSpPr/>
          <p:nvPr/>
        </p:nvSpPr>
        <p:spPr>
          <a:xfrm>
            <a:off x="9818460" y="1384399"/>
            <a:ext cx="873544" cy="608273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dirty="0"/>
          </a:p>
        </p:txBody>
      </p:sp>
      <p:sp>
        <p:nvSpPr>
          <p:cNvPr id="139" name="Shape 139"/>
          <p:cNvSpPr/>
          <p:nvPr/>
        </p:nvSpPr>
        <p:spPr>
          <a:xfrm>
            <a:off x="2853763" y="7102805"/>
            <a:ext cx="6971205" cy="364327"/>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dirty="0"/>
          </a:p>
        </p:txBody>
      </p:sp>
      <p:pic>
        <p:nvPicPr>
          <p:cNvPr id="5" name="Picture 4">
            <a:extLst>
              <a:ext uri="{FF2B5EF4-FFF2-40B4-BE49-F238E27FC236}">
                <a16:creationId xmlns:a16="http://schemas.microsoft.com/office/drawing/2014/main" id="{675D97F6-233A-2115-29DD-309D76411E6E}"/>
              </a:ext>
            </a:extLst>
          </p:cNvPr>
          <p:cNvPicPr>
            <a:picLocks noChangeAspect="1"/>
          </p:cNvPicPr>
          <p:nvPr/>
        </p:nvPicPr>
        <p:blipFill>
          <a:blip r:embed="rId6"/>
          <a:stretch>
            <a:fillRect/>
          </a:stretch>
        </p:blipFill>
        <p:spPr>
          <a:xfrm>
            <a:off x="4224345" y="1461984"/>
            <a:ext cx="6384679" cy="5344004"/>
          </a:xfrm>
          <a:prstGeom prst="rect">
            <a:avLst/>
          </a:prstGeom>
        </p:spPr>
      </p:pic>
      <p:pic>
        <p:nvPicPr>
          <p:cNvPr id="13" name="Picture 5" descr="Graphical user interface, text, table, Excel&#10;&#10;Description automatically generated">
            <a:extLst>
              <a:ext uri="{FF2B5EF4-FFF2-40B4-BE49-F238E27FC236}">
                <a16:creationId xmlns:a16="http://schemas.microsoft.com/office/drawing/2014/main" id="{B586CE3D-1C0B-483C-B45B-264139BA353E}"/>
              </a:ext>
            </a:extLst>
          </p:cNvPr>
          <p:cNvPicPr>
            <a:picLocks noChangeAspect="1"/>
          </p:cNvPicPr>
          <p:nvPr/>
        </p:nvPicPr>
        <p:blipFill rotWithShape="1">
          <a:blip r:embed="rId7"/>
          <a:srcRect l="6303" t="18325" r="49979" b="6806"/>
          <a:stretch/>
        </p:blipFill>
        <p:spPr>
          <a:xfrm>
            <a:off x="170544" y="1384399"/>
            <a:ext cx="3970822" cy="5421589"/>
          </a:xfrm>
          <a:prstGeom prst="rect">
            <a:avLst/>
          </a:prstGeom>
        </p:spPr>
      </p:pic>
      <p:sp>
        <p:nvSpPr>
          <p:cNvPr id="2" name="TextBox 1">
            <a:extLst>
              <a:ext uri="{FF2B5EF4-FFF2-40B4-BE49-F238E27FC236}">
                <a16:creationId xmlns:a16="http://schemas.microsoft.com/office/drawing/2014/main" id="{C2E490B2-9EBA-F185-CEDC-031834B41C5B}"/>
              </a:ext>
            </a:extLst>
          </p:cNvPr>
          <p:cNvSpPr txBox="1"/>
          <p:nvPr/>
        </p:nvSpPr>
        <p:spPr>
          <a:xfrm>
            <a:off x="3846293" y="48456"/>
            <a:ext cx="6852297" cy="1200325"/>
          </a:xfrm>
          <a:prstGeom prst="rect">
            <a:avLst/>
          </a:prstGeom>
          <a:solidFill>
            <a:srgbClr val="00B0F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GB" dirty="0"/>
              <a:t>Students need to keep an activity log for each section to prove they have spent the right amount of time on each section. A photo of this log will then be uploaded as evidence. We also like to see lots of photo's of what the students have been up to please</a:t>
            </a:r>
            <a:endParaRPr lang="en-GB" sz="1800" b="0" i="0" u="none" strike="noStrike" cap="none" spc="0" normalizeH="0" baseline="0" dirty="0">
              <a:ln>
                <a:noFill/>
              </a:ln>
              <a:solidFill>
                <a:srgbClr val="000000"/>
              </a:solidFill>
              <a:effectLst/>
              <a:uFillTx/>
              <a:latin typeface="+mn-lt"/>
              <a:ea typeface="+mn-ea"/>
              <a:cs typeface="+mn-cs"/>
            </a:endParaRPr>
          </a:p>
        </p:txBody>
      </p:sp>
    </p:spTree>
    <p:extLst>
      <p:ext uri="{BB962C8B-B14F-4D97-AF65-F5344CB8AC3E}">
        <p14:creationId xmlns:p14="http://schemas.microsoft.com/office/powerpoint/2010/main" val="21183186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p:nvPr/>
        </p:nvSpPr>
        <p:spPr>
          <a:xfrm>
            <a:off x="3834700" y="10"/>
            <a:ext cx="6857304" cy="7559996"/>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dirty="0"/>
          </a:p>
        </p:txBody>
      </p:sp>
      <p:sp>
        <p:nvSpPr>
          <p:cNvPr id="80" name="Shape 80"/>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dirty="0"/>
          </a:p>
        </p:txBody>
      </p:sp>
      <p:sp>
        <p:nvSpPr>
          <p:cNvPr id="81" name="Shape 81"/>
          <p:cNvSpPr/>
          <p:nvPr/>
        </p:nvSpPr>
        <p:spPr>
          <a:xfrm>
            <a:off x="457200" y="6208674"/>
            <a:ext cx="2572562" cy="89413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dirty="0"/>
          </a:p>
        </p:txBody>
      </p:sp>
      <p:sp>
        <p:nvSpPr>
          <p:cNvPr id="82" name="Shape 82"/>
          <p:cNvSpPr>
            <a:spLocks noGrp="1"/>
          </p:cNvSpPr>
          <p:nvPr>
            <p:ph type="title"/>
          </p:nvPr>
        </p:nvSpPr>
        <p:spPr>
          <a:xfrm>
            <a:off x="444498" y="278708"/>
            <a:ext cx="4869820" cy="756925"/>
          </a:xfrm>
          <a:prstGeom prst="rect">
            <a:avLst/>
          </a:prstGeom>
        </p:spPr>
        <p:txBody>
          <a:bodyPr/>
          <a:lstStyle/>
          <a:p>
            <a:pPr indent="12700">
              <a:spcBef>
                <a:spcPts val="100"/>
              </a:spcBef>
              <a:defRPr sz="4300"/>
            </a:pPr>
            <a:r>
              <a:rPr lang="en-GB" dirty="0"/>
              <a:t>Why do </a:t>
            </a:r>
            <a:r>
              <a:rPr spc="-100" dirty="0"/>
              <a:t>the DofE?</a:t>
            </a:r>
          </a:p>
        </p:txBody>
      </p:sp>
      <p:sp>
        <p:nvSpPr>
          <p:cNvPr id="83" name="Shape 83"/>
          <p:cNvSpPr/>
          <p:nvPr/>
        </p:nvSpPr>
        <p:spPr>
          <a:xfrm>
            <a:off x="321013" y="1496789"/>
            <a:ext cx="6692630" cy="405239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457200" marR="1245869" indent="-457200">
              <a:spcBef>
                <a:spcPts val="100"/>
              </a:spcBef>
              <a:buFontTx/>
              <a:buChar char="-"/>
              <a:defRPr sz="2600" b="1">
                <a:latin typeface="Arial"/>
                <a:ea typeface="Arial"/>
                <a:cs typeface="Arial"/>
                <a:sym typeface="Arial"/>
              </a:defRPr>
            </a:pPr>
            <a:r>
              <a:rPr lang="en-GB" dirty="0"/>
              <a:t>A life-changing adventure which will help you develop the skills you need for your future life and work.  ​</a:t>
            </a:r>
          </a:p>
          <a:p>
            <a:pPr marL="457200" marR="1245869" indent="-457200">
              <a:spcBef>
                <a:spcPts val="100"/>
              </a:spcBef>
              <a:buFontTx/>
              <a:buChar char="-"/>
              <a:defRPr sz="2600" b="1">
                <a:latin typeface="Arial"/>
                <a:ea typeface="Arial"/>
                <a:cs typeface="Arial"/>
                <a:sym typeface="Arial"/>
              </a:defRPr>
            </a:pPr>
            <a:endParaRPr lang="en-GB" dirty="0"/>
          </a:p>
          <a:p>
            <a:pPr marL="457200" marR="1245869" indent="-457200">
              <a:spcBef>
                <a:spcPts val="100"/>
              </a:spcBef>
              <a:buFontTx/>
              <a:buChar char="-"/>
              <a:defRPr sz="2600" b="1">
                <a:latin typeface="Arial"/>
                <a:ea typeface="Arial"/>
                <a:cs typeface="Arial"/>
                <a:sym typeface="Arial"/>
              </a:defRPr>
            </a:pPr>
            <a:r>
              <a:rPr lang="en-GB" dirty="0"/>
              <a:t>Helps you stand out from the crowd when applying for jobs, colleges or universities. </a:t>
            </a:r>
            <a:endParaRPr lang="en-GB" spc="-5" dirty="0"/>
          </a:p>
          <a:p>
            <a:pPr marL="457200" marR="1245869" indent="-457200">
              <a:spcBef>
                <a:spcPts val="100"/>
              </a:spcBef>
              <a:buFontTx/>
              <a:buChar char="-"/>
              <a:defRPr sz="2600" b="1">
                <a:latin typeface="Arial"/>
                <a:ea typeface="Arial"/>
                <a:cs typeface="Arial"/>
                <a:sym typeface="Arial"/>
              </a:defRPr>
            </a:pPr>
            <a:endParaRPr lang="en-GB" dirty="0"/>
          </a:p>
          <a:p>
            <a:pPr marR="1245869" indent="12700">
              <a:spcBef>
                <a:spcPts val="100"/>
              </a:spcBef>
              <a:defRPr sz="2600" b="1">
                <a:latin typeface="Arial"/>
                <a:ea typeface="Arial"/>
                <a:cs typeface="Arial"/>
                <a:sym typeface="Arial"/>
              </a:defRPr>
            </a:pPr>
            <a:endParaRPr spc="-5" dirty="0"/>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p:cNvSpPr>
          <p:nvPr>
            <p:ph type="title"/>
          </p:nvPr>
        </p:nvSpPr>
        <p:spPr>
          <a:xfrm>
            <a:off x="444500" y="278708"/>
            <a:ext cx="8978900" cy="756925"/>
          </a:xfrm>
          <a:prstGeom prst="rect">
            <a:avLst/>
          </a:prstGeom>
        </p:spPr>
        <p:txBody>
          <a:bodyPr/>
          <a:lstStyle/>
          <a:p>
            <a:pPr indent="12700">
              <a:spcBef>
                <a:spcPts val="100"/>
              </a:spcBef>
              <a:defRPr spc="-100"/>
            </a:pPr>
            <a:r>
              <a:rPr lang="en-GB" dirty="0"/>
              <a:t>Assessor Reports:</a:t>
            </a:r>
            <a:endParaRPr dirty="0"/>
          </a:p>
        </p:txBody>
      </p:sp>
      <p:sp>
        <p:nvSpPr>
          <p:cNvPr id="137" name="Shape 137"/>
          <p:cNvSpPr/>
          <p:nvPr/>
        </p:nvSpPr>
        <p:spPr>
          <a:xfrm>
            <a:off x="2853763" y="958048"/>
            <a:ext cx="7838239" cy="432857"/>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dirty="0"/>
          </a:p>
        </p:txBody>
      </p:sp>
      <p:sp>
        <p:nvSpPr>
          <p:cNvPr id="138" name="Shape 138"/>
          <p:cNvSpPr/>
          <p:nvPr/>
        </p:nvSpPr>
        <p:spPr>
          <a:xfrm>
            <a:off x="9818460" y="1384399"/>
            <a:ext cx="873544" cy="608273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dirty="0"/>
          </a:p>
        </p:txBody>
      </p:sp>
      <p:sp>
        <p:nvSpPr>
          <p:cNvPr id="139" name="Shape 139"/>
          <p:cNvSpPr/>
          <p:nvPr/>
        </p:nvSpPr>
        <p:spPr>
          <a:xfrm>
            <a:off x="2853763" y="7102805"/>
            <a:ext cx="6971205" cy="364327"/>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dirty="0"/>
          </a:p>
        </p:txBody>
      </p:sp>
      <p:pic>
        <p:nvPicPr>
          <p:cNvPr id="4" name="Picture 3">
            <a:extLst>
              <a:ext uri="{FF2B5EF4-FFF2-40B4-BE49-F238E27FC236}">
                <a16:creationId xmlns:a16="http://schemas.microsoft.com/office/drawing/2014/main" id="{B66E16FD-46A9-28D4-7EC6-88F0C461E4E6}"/>
              </a:ext>
            </a:extLst>
          </p:cNvPr>
          <p:cNvPicPr>
            <a:picLocks noChangeAspect="1"/>
          </p:cNvPicPr>
          <p:nvPr/>
        </p:nvPicPr>
        <p:blipFill>
          <a:blip r:embed="rId6"/>
          <a:stretch>
            <a:fillRect/>
          </a:stretch>
        </p:blipFill>
        <p:spPr>
          <a:xfrm>
            <a:off x="6073123" y="0"/>
            <a:ext cx="4479602" cy="7556500"/>
          </a:xfrm>
          <a:prstGeom prst="rect">
            <a:avLst/>
          </a:prstGeom>
        </p:spPr>
      </p:pic>
      <p:pic>
        <p:nvPicPr>
          <p:cNvPr id="7" name="Picture 6">
            <a:extLst>
              <a:ext uri="{FF2B5EF4-FFF2-40B4-BE49-F238E27FC236}">
                <a16:creationId xmlns:a16="http://schemas.microsoft.com/office/drawing/2014/main" id="{1095A54A-4FD5-E9F6-569C-96F2B59E81E8}"/>
              </a:ext>
            </a:extLst>
          </p:cNvPr>
          <p:cNvPicPr>
            <a:picLocks noChangeAspect="1"/>
          </p:cNvPicPr>
          <p:nvPr/>
        </p:nvPicPr>
        <p:blipFill>
          <a:blip r:embed="rId7"/>
          <a:stretch>
            <a:fillRect/>
          </a:stretch>
        </p:blipFill>
        <p:spPr>
          <a:xfrm>
            <a:off x="219710" y="2006905"/>
            <a:ext cx="3559473" cy="5396886"/>
          </a:xfrm>
          <a:prstGeom prst="rect">
            <a:avLst/>
          </a:prstGeom>
        </p:spPr>
      </p:pic>
      <p:sp>
        <p:nvSpPr>
          <p:cNvPr id="8" name="Shape 83">
            <a:extLst>
              <a:ext uri="{FF2B5EF4-FFF2-40B4-BE49-F238E27FC236}">
                <a16:creationId xmlns:a16="http://schemas.microsoft.com/office/drawing/2014/main" id="{6EE182C9-8A28-39CC-E31E-BE2908BD7668}"/>
              </a:ext>
            </a:extLst>
          </p:cNvPr>
          <p:cNvSpPr/>
          <p:nvPr/>
        </p:nvSpPr>
        <p:spPr>
          <a:xfrm>
            <a:off x="602226" y="1235534"/>
            <a:ext cx="5722610" cy="40011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457200" indent="-457200">
              <a:buFontTx/>
              <a:buChar char="-"/>
              <a:defRPr>
                <a:latin typeface="Arial"/>
                <a:ea typeface="Arial"/>
                <a:cs typeface="Arial"/>
                <a:sym typeface="Arial"/>
              </a:defRPr>
            </a:pPr>
            <a:r>
              <a:rPr lang="en-GB" sz="2600" b="1" spc="-5" dirty="0"/>
              <a:t>Can’t be a family member </a:t>
            </a:r>
            <a:endParaRPr lang="en-GB" sz="2600" b="1" dirty="0"/>
          </a:p>
        </p:txBody>
      </p:sp>
      <p:sp>
        <p:nvSpPr>
          <p:cNvPr id="2" name="TextBox 1">
            <a:extLst>
              <a:ext uri="{FF2B5EF4-FFF2-40B4-BE49-F238E27FC236}">
                <a16:creationId xmlns:a16="http://schemas.microsoft.com/office/drawing/2014/main" id="{1C08FD7D-D4BC-10E6-76F3-3C80A2BCF559}"/>
              </a:ext>
            </a:extLst>
          </p:cNvPr>
          <p:cNvSpPr txBox="1"/>
          <p:nvPr/>
        </p:nvSpPr>
        <p:spPr>
          <a:xfrm>
            <a:off x="3784825" y="2390812"/>
            <a:ext cx="2303554" cy="2862318"/>
          </a:xfrm>
          <a:prstGeom prst="rect">
            <a:avLst/>
          </a:prstGeom>
          <a:solidFill>
            <a:srgbClr val="00B0F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GB" dirty="0"/>
              <a:t>When your child has completed their section they will need to get an assessors report filled in. This can be using the booklet you received in the post or via the online portal</a:t>
            </a:r>
            <a:endParaRPr kumimoji="0" lang="en-GB" sz="1800" b="0" i="0" u="none" strike="noStrike" cap="none" spc="0" normalizeH="0" baseline="0" dirty="0">
              <a:ln>
                <a:noFill/>
              </a:ln>
              <a:solidFill>
                <a:srgbClr val="000000"/>
              </a:solidFill>
              <a:effectLst/>
              <a:uFillTx/>
              <a:latin typeface="+mn-lt"/>
              <a:ea typeface="+mn-ea"/>
              <a:cs typeface="+mn-cs"/>
              <a:sym typeface="Helvetica"/>
            </a:endParaRPr>
          </a:p>
        </p:txBody>
      </p:sp>
    </p:spTree>
    <p:extLst>
      <p:ext uri="{BB962C8B-B14F-4D97-AF65-F5344CB8AC3E}">
        <p14:creationId xmlns:p14="http://schemas.microsoft.com/office/powerpoint/2010/main" val="14250303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p:cNvSpPr>
          <p:nvPr>
            <p:ph type="title"/>
          </p:nvPr>
        </p:nvSpPr>
        <p:spPr>
          <a:xfrm>
            <a:off x="444500" y="278708"/>
            <a:ext cx="8978900" cy="756925"/>
          </a:xfrm>
          <a:prstGeom prst="rect">
            <a:avLst/>
          </a:prstGeom>
        </p:spPr>
        <p:txBody>
          <a:bodyPr/>
          <a:lstStyle/>
          <a:p>
            <a:pPr indent="12700">
              <a:spcBef>
                <a:spcPts val="100"/>
              </a:spcBef>
              <a:defRPr spc="-100"/>
            </a:pPr>
            <a:r>
              <a:rPr lang="en-GB"/>
              <a:t>Adding Assessor </a:t>
            </a:r>
            <a:r>
              <a:rPr lang="en-GB" dirty="0"/>
              <a:t>Reports:</a:t>
            </a:r>
            <a:endParaRPr dirty="0"/>
          </a:p>
        </p:txBody>
      </p:sp>
      <p:sp>
        <p:nvSpPr>
          <p:cNvPr id="137" name="Shape 137"/>
          <p:cNvSpPr/>
          <p:nvPr/>
        </p:nvSpPr>
        <p:spPr>
          <a:xfrm>
            <a:off x="2853763" y="958048"/>
            <a:ext cx="7838239" cy="432857"/>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dirty="0"/>
          </a:p>
        </p:txBody>
      </p:sp>
      <p:sp>
        <p:nvSpPr>
          <p:cNvPr id="138" name="Shape 138"/>
          <p:cNvSpPr/>
          <p:nvPr/>
        </p:nvSpPr>
        <p:spPr>
          <a:xfrm>
            <a:off x="9818460" y="1384399"/>
            <a:ext cx="873544" cy="608273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dirty="0"/>
          </a:p>
        </p:txBody>
      </p:sp>
      <p:sp>
        <p:nvSpPr>
          <p:cNvPr id="139" name="Shape 139"/>
          <p:cNvSpPr/>
          <p:nvPr/>
        </p:nvSpPr>
        <p:spPr>
          <a:xfrm>
            <a:off x="2853763" y="7102805"/>
            <a:ext cx="6971205" cy="364327"/>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dirty="0"/>
          </a:p>
        </p:txBody>
      </p:sp>
      <p:sp>
        <p:nvSpPr>
          <p:cNvPr id="8" name="Shape 83">
            <a:extLst>
              <a:ext uri="{FF2B5EF4-FFF2-40B4-BE49-F238E27FC236}">
                <a16:creationId xmlns:a16="http://schemas.microsoft.com/office/drawing/2014/main" id="{6EE182C9-8A28-39CC-E31E-BE2908BD7668}"/>
              </a:ext>
            </a:extLst>
          </p:cNvPr>
          <p:cNvSpPr/>
          <p:nvPr/>
        </p:nvSpPr>
        <p:spPr>
          <a:xfrm>
            <a:off x="602226" y="1235534"/>
            <a:ext cx="5722610" cy="40011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defRPr>
                <a:latin typeface="Arial"/>
                <a:ea typeface="Arial"/>
                <a:cs typeface="Arial"/>
                <a:sym typeface="Arial"/>
              </a:defRPr>
            </a:pPr>
            <a:endParaRPr lang="en-GB" sz="2600" b="1" dirty="0"/>
          </a:p>
        </p:txBody>
      </p:sp>
      <p:pic>
        <p:nvPicPr>
          <p:cNvPr id="3" name="Picture 2">
            <a:extLst>
              <a:ext uri="{FF2B5EF4-FFF2-40B4-BE49-F238E27FC236}">
                <a16:creationId xmlns:a16="http://schemas.microsoft.com/office/drawing/2014/main" id="{86066D25-B66D-5770-6EFE-821C1094AA55}"/>
              </a:ext>
            </a:extLst>
          </p:cNvPr>
          <p:cNvPicPr>
            <a:picLocks noChangeAspect="1"/>
          </p:cNvPicPr>
          <p:nvPr/>
        </p:nvPicPr>
        <p:blipFill>
          <a:blip r:embed="rId6"/>
          <a:stretch>
            <a:fillRect/>
          </a:stretch>
        </p:blipFill>
        <p:spPr>
          <a:xfrm>
            <a:off x="2334555" y="1242160"/>
            <a:ext cx="5860645" cy="5860645"/>
          </a:xfrm>
          <a:prstGeom prst="rect">
            <a:avLst/>
          </a:prstGeom>
        </p:spPr>
      </p:pic>
      <p:sp>
        <p:nvSpPr>
          <p:cNvPr id="2" name="TextBox 1">
            <a:extLst>
              <a:ext uri="{FF2B5EF4-FFF2-40B4-BE49-F238E27FC236}">
                <a16:creationId xmlns:a16="http://schemas.microsoft.com/office/drawing/2014/main" id="{C028690C-5189-4A7F-2B31-24DEB283C017}"/>
              </a:ext>
            </a:extLst>
          </p:cNvPr>
          <p:cNvSpPr txBox="1"/>
          <p:nvPr/>
        </p:nvSpPr>
        <p:spPr>
          <a:xfrm>
            <a:off x="8377589" y="2445300"/>
            <a:ext cx="2102818" cy="2308320"/>
          </a:xfrm>
          <a:prstGeom prst="rect">
            <a:avLst/>
          </a:prstGeom>
          <a:solidFill>
            <a:srgbClr val="00B0F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GB" dirty="0"/>
              <a:t>If students are using the booklet. They may add a photograph of this onto </a:t>
            </a:r>
            <a:r>
              <a:rPr lang="en-GB" dirty="0" err="1"/>
              <a:t>edofe</a:t>
            </a:r>
            <a:r>
              <a:rPr lang="en-GB" dirty="0"/>
              <a:t>. They need to mark it as their assessor report please</a:t>
            </a:r>
            <a:endParaRPr lang="en-GB" sz="1800" b="0" i="0" u="none" strike="noStrike" cap="none" spc="0" normalizeH="0" baseline="0" dirty="0">
              <a:ln>
                <a:noFill/>
              </a:ln>
              <a:solidFill>
                <a:srgbClr val="000000"/>
              </a:solidFill>
              <a:effectLst/>
              <a:uFillTx/>
              <a:latin typeface="+mn-lt"/>
              <a:ea typeface="+mn-ea"/>
              <a:cs typeface="+mn-cs"/>
            </a:endParaRPr>
          </a:p>
        </p:txBody>
      </p:sp>
    </p:spTree>
    <p:extLst>
      <p:ext uri="{BB962C8B-B14F-4D97-AF65-F5344CB8AC3E}">
        <p14:creationId xmlns:p14="http://schemas.microsoft.com/office/powerpoint/2010/main" val="14100392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p:nvPr/>
        </p:nvSpPr>
        <p:spPr>
          <a:xfrm>
            <a:off x="5762170" y="10"/>
            <a:ext cx="4929833" cy="7559996"/>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80" name="Shape 80"/>
          <p:cNvSpPr/>
          <p:nvPr/>
        </p:nvSpPr>
        <p:spPr>
          <a:xfrm>
            <a:off x="0" y="6"/>
            <a:ext cx="8563429"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81" name="Shape 81"/>
          <p:cNvSpPr/>
          <p:nvPr/>
        </p:nvSpPr>
        <p:spPr>
          <a:xfrm>
            <a:off x="457200" y="6208674"/>
            <a:ext cx="2572562" cy="89413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82" name="Shape 82"/>
          <p:cNvSpPr>
            <a:spLocks noGrp="1"/>
          </p:cNvSpPr>
          <p:nvPr>
            <p:ph type="title"/>
          </p:nvPr>
        </p:nvSpPr>
        <p:spPr>
          <a:xfrm>
            <a:off x="222248" y="281824"/>
            <a:ext cx="8079923" cy="933147"/>
          </a:xfrm>
          <a:prstGeom prst="rect">
            <a:avLst/>
          </a:prstGeom>
        </p:spPr>
        <p:txBody>
          <a:bodyPr>
            <a:normAutofit fontScale="90000"/>
          </a:bodyPr>
          <a:lstStyle/>
          <a:p>
            <a:pPr indent="12700">
              <a:spcBef>
                <a:spcPts val="100"/>
              </a:spcBef>
              <a:defRPr sz="4300"/>
            </a:pPr>
            <a:r>
              <a:rPr lang="en-GB" dirty="0"/>
              <a:t>Expedition dates and cost Bronze </a:t>
            </a:r>
            <a:endParaRPr spc="-100" dirty="0"/>
          </a:p>
        </p:txBody>
      </p:sp>
      <p:sp>
        <p:nvSpPr>
          <p:cNvPr id="2" name="Rectangle 1">
            <a:extLst>
              <a:ext uri="{FF2B5EF4-FFF2-40B4-BE49-F238E27FC236}">
                <a16:creationId xmlns:a16="http://schemas.microsoft.com/office/drawing/2014/main" id="{4A213614-E69B-43BB-ADA9-05070BB6E19E}"/>
              </a:ext>
            </a:extLst>
          </p:cNvPr>
          <p:cNvSpPr/>
          <p:nvPr/>
        </p:nvSpPr>
        <p:spPr>
          <a:xfrm>
            <a:off x="90014" y="616713"/>
            <a:ext cx="7797802" cy="5355312"/>
          </a:xfrm>
          <a:prstGeom prst="rect">
            <a:avLst/>
          </a:prstGeom>
        </p:spPr>
        <p:txBody>
          <a:bodyPr wrap="square">
            <a:spAutoFit/>
          </a:bodyPr>
          <a:lstStyle/>
          <a:p>
            <a:pPr fontAlgn="base"/>
            <a:r>
              <a:rPr lang="en-GB" dirty="0">
                <a:latin typeface="Calibri" panose="020F0502020204030204" pitchFamily="34" charset="0"/>
              </a:rPr>
              <a:t> </a:t>
            </a:r>
            <a:endParaRPr lang="en-GB" dirty="0">
              <a:latin typeface="Segoe UI" panose="020B0502040204020203" pitchFamily="34" charset="0"/>
            </a:endParaRPr>
          </a:p>
          <a:p>
            <a:pPr fontAlgn="base"/>
            <a:r>
              <a:rPr lang="en-GB" b="1" dirty="0">
                <a:latin typeface="Calibri" panose="020F0502020204030204" pitchFamily="34" charset="0"/>
              </a:rPr>
              <a:t>10</a:t>
            </a:r>
            <a:r>
              <a:rPr lang="en-GB" sz="1200" b="1" baseline="30000" dirty="0">
                <a:latin typeface="Calibri" panose="020F0502020204030204" pitchFamily="34" charset="0"/>
              </a:rPr>
              <a:t>th</a:t>
            </a:r>
            <a:r>
              <a:rPr lang="en-GB" b="1" dirty="0">
                <a:latin typeface="Calibri" panose="020F0502020204030204" pitchFamily="34" charset="0"/>
              </a:rPr>
              <a:t>-11</a:t>
            </a:r>
            <a:r>
              <a:rPr lang="en-GB" sz="1200" b="1" baseline="30000" dirty="0">
                <a:latin typeface="Calibri" panose="020F0502020204030204" pitchFamily="34" charset="0"/>
              </a:rPr>
              <a:t>th</a:t>
            </a:r>
            <a:r>
              <a:rPr lang="en-GB" b="1" dirty="0">
                <a:latin typeface="Calibri" panose="020F0502020204030204" pitchFamily="34" charset="0"/>
              </a:rPr>
              <a:t> May 25 – Residential Training - 2 days training and 1 overnight camp – Cannock Chase</a:t>
            </a:r>
            <a:r>
              <a:rPr lang="en-GB" dirty="0">
                <a:latin typeface="Calibri" panose="020F0502020204030204" pitchFamily="34" charset="0"/>
              </a:rPr>
              <a:t> </a:t>
            </a:r>
            <a:endParaRPr lang="en-GB" dirty="0">
              <a:latin typeface="Segoe UI" panose="020B0502040204020203" pitchFamily="34" charset="0"/>
            </a:endParaRPr>
          </a:p>
          <a:p>
            <a:pPr fontAlgn="base"/>
            <a:r>
              <a:rPr lang="en-GB" b="1" dirty="0">
                <a:latin typeface="Calibri" panose="020F0502020204030204" pitchFamily="34" charset="0"/>
              </a:rPr>
              <a:t>5</a:t>
            </a:r>
            <a:r>
              <a:rPr lang="en-GB" sz="1200" b="1" baseline="30000" dirty="0">
                <a:latin typeface="Calibri" panose="020F0502020204030204" pitchFamily="34" charset="0"/>
              </a:rPr>
              <a:t>th</a:t>
            </a:r>
            <a:r>
              <a:rPr lang="en-GB" b="1" dirty="0">
                <a:latin typeface="Calibri" panose="020F0502020204030204" pitchFamily="34" charset="0"/>
              </a:rPr>
              <a:t>  – 6</a:t>
            </a:r>
            <a:r>
              <a:rPr lang="en-GB" sz="1200" b="1" baseline="30000" dirty="0">
                <a:latin typeface="Calibri" panose="020F0502020204030204" pitchFamily="34" charset="0"/>
              </a:rPr>
              <a:t>th</a:t>
            </a:r>
            <a:r>
              <a:rPr lang="en-GB" b="1" dirty="0">
                <a:latin typeface="Calibri" panose="020F0502020204030204" pitchFamily="34" charset="0"/>
              </a:rPr>
              <a:t> July 25 - Qualifying expedition – 2 days walking and 1 overnight camp – Peak District</a:t>
            </a:r>
            <a:r>
              <a:rPr lang="en-GB" dirty="0">
                <a:latin typeface="Calibri" panose="020F0502020204030204" pitchFamily="34" charset="0"/>
              </a:rPr>
              <a:t>  </a:t>
            </a:r>
            <a:endParaRPr lang="en-GB" dirty="0">
              <a:latin typeface="Segoe UI" panose="020B0502040204020203" pitchFamily="34" charset="0"/>
            </a:endParaRPr>
          </a:p>
          <a:p>
            <a:pPr fontAlgn="base"/>
            <a:r>
              <a:rPr lang="en-GB" dirty="0">
                <a:latin typeface="Calibri" panose="020F0502020204030204" pitchFamily="34" charset="0"/>
              </a:rPr>
              <a:t>Information for all of the above days will be detailed closer to the time.  </a:t>
            </a:r>
            <a:endParaRPr lang="en-GB" dirty="0">
              <a:latin typeface="Segoe UI" panose="020B0502040204020203" pitchFamily="34" charset="0"/>
            </a:endParaRPr>
          </a:p>
          <a:p>
            <a:pPr fontAlgn="base"/>
            <a:r>
              <a:rPr lang="en-GB" dirty="0">
                <a:latin typeface="Calibri" panose="020F0502020204030204" pitchFamily="34" charset="0"/>
              </a:rPr>
              <a:t>For payment of the DofE we will breakdown the £188 into 4 payments  </a:t>
            </a:r>
            <a:endParaRPr lang="en-GB" dirty="0">
              <a:latin typeface="Segoe UI" panose="020B0502040204020203" pitchFamily="34" charset="0"/>
            </a:endParaRPr>
          </a:p>
          <a:p>
            <a:pPr fontAlgn="base">
              <a:buFont typeface="Arial" panose="020B0604020202020204" pitchFamily="34" charset="0"/>
              <a:buChar char="•"/>
            </a:pPr>
            <a:r>
              <a:rPr lang="en-GB" dirty="0">
                <a:latin typeface="Calibri" panose="020F0502020204030204" pitchFamily="34" charset="0"/>
              </a:rPr>
              <a:t>Payment of the DofE registration fee £28 is to be paid on ParentPay by 15</a:t>
            </a:r>
            <a:r>
              <a:rPr lang="en-GB" sz="1200" baseline="30000" dirty="0">
                <a:latin typeface="Calibri" panose="020F0502020204030204" pitchFamily="34" charset="0"/>
              </a:rPr>
              <a:t>th</a:t>
            </a:r>
            <a:r>
              <a:rPr lang="en-GB" dirty="0">
                <a:latin typeface="Calibri" panose="020F0502020204030204" pitchFamily="34" charset="0"/>
              </a:rPr>
              <a:t> July 2024 </a:t>
            </a:r>
          </a:p>
          <a:p>
            <a:pPr fontAlgn="base">
              <a:buFont typeface="Arial" panose="020B0604020202020204" pitchFamily="34" charset="0"/>
              <a:buChar char="•"/>
            </a:pPr>
            <a:r>
              <a:rPr lang="en-GB" dirty="0">
                <a:latin typeface="Calibri" panose="020F0502020204030204" pitchFamily="34" charset="0"/>
              </a:rPr>
              <a:t>A non-refundable deposit of £40 is to be paid on ParentPay before 20</a:t>
            </a:r>
            <a:r>
              <a:rPr lang="en-GB" sz="1200" baseline="30000" dirty="0">
                <a:latin typeface="Calibri" panose="020F0502020204030204" pitchFamily="34" charset="0"/>
              </a:rPr>
              <a:t>th</a:t>
            </a:r>
            <a:r>
              <a:rPr lang="en-GB" dirty="0">
                <a:latin typeface="Calibri" panose="020F0502020204030204" pitchFamily="34" charset="0"/>
              </a:rPr>
              <a:t> October 2024, this payment goes directly to the expedition providers to book your child’s place on the expedition.      </a:t>
            </a:r>
          </a:p>
          <a:p>
            <a:pPr fontAlgn="base">
              <a:buFont typeface="Arial" panose="020B0604020202020204" pitchFamily="34" charset="0"/>
              <a:buChar char="•"/>
            </a:pPr>
            <a:r>
              <a:rPr lang="en-GB" dirty="0">
                <a:latin typeface="Calibri" panose="020F0502020204030204" pitchFamily="34" charset="0"/>
              </a:rPr>
              <a:t>A second payment of £90 will need to be paid prior to 24</a:t>
            </a:r>
            <a:r>
              <a:rPr lang="en-GB" sz="1200" baseline="30000" dirty="0">
                <a:latin typeface="Calibri" panose="020F0502020204030204" pitchFamily="34" charset="0"/>
              </a:rPr>
              <a:t>th</a:t>
            </a:r>
            <a:r>
              <a:rPr lang="en-GB" dirty="0">
                <a:latin typeface="Calibri" panose="020F0502020204030204" pitchFamily="34" charset="0"/>
              </a:rPr>
              <a:t> February 2025 Training costs </a:t>
            </a:r>
          </a:p>
          <a:p>
            <a:pPr fontAlgn="base">
              <a:buFont typeface="Arial" panose="020B0604020202020204" pitchFamily="34" charset="0"/>
              <a:buChar char="•"/>
            </a:pPr>
            <a:r>
              <a:rPr lang="en-GB" dirty="0">
                <a:latin typeface="Calibri" panose="020F0502020204030204" pitchFamily="34" charset="0"/>
              </a:rPr>
              <a:t>A Final payment of £30 will need to be paid prior to 29</a:t>
            </a:r>
            <a:r>
              <a:rPr lang="en-GB" sz="1200" baseline="30000" dirty="0">
                <a:latin typeface="Calibri" panose="020F0502020204030204" pitchFamily="34" charset="0"/>
              </a:rPr>
              <a:t>th</a:t>
            </a:r>
            <a:r>
              <a:rPr lang="en-GB" dirty="0">
                <a:latin typeface="Calibri" panose="020F0502020204030204" pitchFamily="34" charset="0"/>
              </a:rPr>
              <a:t> April 2025 Expedition costs </a:t>
            </a:r>
          </a:p>
          <a:p>
            <a:pPr fontAlgn="base"/>
            <a:r>
              <a:rPr lang="en-GB" dirty="0">
                <a:latin typeface="Calibri" panose="020F0502020204030204" pitchFamily="34" charset="0"/>
              </a:rPr>
              <a:t>Payment must be made promptly to avoid participants being withdrawn. Reminder emails will be sent out. Please ensure the school has the correct contact information for you.  </a:t>
            </a:r>
            <a:endParaRPr lang="en-GB" dirty="0">
              <a:latin typeface="Segoe UI" panose="020B0502040204020203" pitchFamily="34" charset="0"/>
            </a:endParaRPr>
          </a:p>
        </p:txBody>
      </p:sp>
    </p:spTree>
    <p:extLst>
      <p:ext uri="{BB962C8B-B14F-4D97-AF65-F5344CB8AC3E}">
        <p14:creationId xmlns:p14="http://schemas.microsoft.com/office/powerpoint/2010/main" val="3598371671"/>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p:nvPr/>
        </p:nvSpPr>
        <p:spPr>
          <a:xfrm>
            <a:off x="5762170" y="10"/>
            <a:ext cx="4929833" cy="7559996"/>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80" name="Shape 80"/>
          <p:cNvSpPr/>
          <p:nvPr/>
        </p:nvSpPr>
        <p:spPr>
          <a:xfrm>
            <a:off x="0" y="6"/>
            <a:ext cx="8563429"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81" name="Shape 81"/>
          <p:cNvSpPr/>
          <p:nvPr/>
        </p:nvSpPr>
        <p:spPr>
          <a:xfrm>
            <a:off x="457200" y="6208674"/>
            <a:ext cx="2572562" cy="89413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82" name="Shape 82"/>
          <p:cNvSpPr>
            <a:spLocks noGrp="1"/>
          </p:cNvSpPr>
          <p:nvPr>
            <p:ph type="title"/>
          </p:nvPr>
        </p:nvSpPr>
        <p:spPr>
          <a:xfrm>
            <a:off x="222248" y="281824"/>
            <a:ext cx="8079923" cy="933147"/>
          </a:xfrm>
          <a:prstGeom prst="rect">
            <a:avLst/>
          </a:prstGeom>
        </p:spPr>
        <p:txBody>
          <a:bodyPr>
            <a:normAutofit fontScale="90000"/>
          </a:bodyPr>
          <a:lstStyle/>
          <a:p>
            <a:pPr indent="12700">
              <a:spcBef>
                <a:spcPts val="100"/>
              </a:spcBef>
              <a:defRPr sz="4300"/>
            </a:pPr>
            <a:r>
              <a:rPr lang="en-GB" dirty="0"/>
              <a:t>Expedition dates and cost Silver </a:t>
            </a:r>
            <a:endParaRPr spc="-100" dirty="0"/>
          </a:p>
        </p:txBody>
      </p:sp>
      <p:sp>
        <p:nvSpPr>
          <p:cNvPr id="3" name="Rectangle 2">
            <a:extLst>
              <a:ext uri="{FF2B5EF4-FFF2-40B4-BE49-F238E27FC236}">
                <a16:creationId xmlns:a16="http://schemas.microsoft.com/office/drawing/2014/main" id="{C8130B9C-5CF2-4E30-A034-A51FE3AD1316}"/>
              </a:ext>
            </a:extLst>
          </p:cNvPr>
          <p:cNvSpPr/>
          <p:nvPr/>
        </p:nvSpPr>
        <p:spPr>
          <a:xfrm>
            <a:off x="62588" y="820967"/>
            <a:ext cx="7797802" cy="5355312"/>
          </a:xfrm>
          <a:prstGeom prst="rect">
            <a:avLst/>
          </a:prstGeom>
        </p:spPr>
        <p:txBody>
          <a:bodyPr wrap="square">
            <a:spAutoFit/>
          </a:bodyPr>
          <a:lstStyle/>
          <a:p>
            <a:pPr fontAlgn="base"/>
            <a:r>
              <a:rPr lang="en-GB" b="1" dirty="0">
                <a:latin typeface="Calibri" panose="020F0502020204030204" pitchFamily="34" charset="0"/>
              </a:rPr>
              <a:t>Fri 12</a:t>
            </a:r>
            <a:r>
              <a:rPr lang="en-GB" sz="1200" b="1" baseline="30000" dirty="0">
                <a:latin typeface="Calibri" panose="020F0502020204030204" pitchFamily="34" charset="0"/>
              </a:rPr>
              <a:t>th</a:t>
            </a:r>
            <a:r>
              <a:rPr lang="en-GB" b="1" dirty="0">
                <a:latin typeface="Calibri" panose="020F0502020204030204" pitchFamily="34" charset="0"/>
              </a:rPr>
              <a:t> – Sun 14</a:t>
            </a:r>
            <a:r>
              <a:rPr lang="en-GB" sz="1200" b="1" baseline="30000" dirty="0">
                <a:latin typeface="Calibri" panose="020F0502020204030204" pitchFamily="34" charset="0"/>
              </a:rPr>
              <a:t>th</a:t>
            </a:r>
            <a:r>
              <a:rPr lang="en-GB" b="1" dirty="0">
                <a:latin typeface="Calibri" panose="020F0502020204030204" pitchFamily="34" charset="0"/>
              </a:rPr>
              <a:t> Sep 25 – Navigational Training &amp; Practise Expedition – 3 days &amp; 2 overnight camp – Peak District</a:t>
            </a:r>
            <a:r>
              <a:rPr lang="en-GB" dirty="0">
                <a:latin typeface="Calibri" panose="020F0502020204030204" pitchFamily="34" charset="0"/>
              </a:rPr>
              <a:t> </a:t>
            </a:r>
            <a:endParaRPr lang="en-GB" dirty="0">
              <a:latin typeface="Segoe UI" panose="020B0502040204020203" pitchFamily="34" charset="0"/>
            </a:endParaRPr>
          </a:p>
          <a:p>
            <a:pPr fontAlgn="base"/>
            <a:r>
              <a:rPr lang="en-GB" b="1" dirty="0">
                <a:latin typeface="Calibri" panose="020F0502020204030204" pitchFamily="34" charset="0"/>
              </a:rPr>
              <a:t>Route Planning – June/July 25 TBC – 1 morning – in school</a:t>
            </a:r>
            <a:r>
              <a:rPr lang="en-GB" dirty="0">
                <a:latin typeface="Calibri" panose="020F0502020204030204" pitchFamily="34" charset="0"/>
              </a:rPr>
              <a:t> </a:t>
            </a:r>
            <a:endParaRPr lang="en-GB" dirty="0">
              <a:latin typeface="Segoe UI" panose="020B0502040204020203" pitchFamily="34" charset="0"/>
            </a:endParaRPr>
          </a:p>
          <a:p>
            <a:pPr fontAlgn="base"/>
            <a:r>
              <a:rPr lang="en-GB" b="1" dirty="0">
                <a:latin typeface="Calibri" panose="020F0502020204030204" pitchFamily="34" charset="0"/>
              </a:rPr>
              <a:t>Fri 26</a:t>
            </a:r>
            <a:r>
              <a:rPr lang="en-GB" sz="1200" b="1" baseline="30000" dirty="0">
                <a:latin typeface="Calibri" panose="020F0502020204030204" pitchFamily="34" charset="0"/>
              </a:rPr>
              <a:t>th</a:t>
            </a:r>
            <a:r>
              <a:rPr lang="en-GB" b="1" dirty="0">
                <a:latin typeface="Calibri" panose="020F0502020204030204" pitchFamily="34" charset="0"/>
              </a:rPr>
              <a:t> – Sun 28</a:t>
            </a:r>
            <a:r>
              <a:rPr lang="en-GB" sz="1200" b="1" baseline="30000" dirty="0">
                <a:latin typeface="Calibri" panose="020F0502020204030204" pitchFamily="34" charset="0"/>
              </a:rPr>
              <a:t>th</a:t>
            </a:r>
            <a:r>
              <a:rPr lang="en-GB" b="1" dirty="0">
                <a:latin typeface="Calibri" panose="020F0502020204030204" pitchFamily="34" charset="0"/>
              </a:rPr>
              <a:t> September 25 - Qualifying Expedition – 3 days walking and 2 overnight camp – Peak District</a:t>
            </a:r>
            <a:r>
              <a:rPr lang="en-GB" dirty="0">
                <a:latin typeface="Calibri" panose="020F0502020204030204" pitchFamily="34" charset="0"/>
              </a:rPr>
              <a:t>  </a:t>
            </a:r>
            <a:endParaRPr lang="en-GB" dirty="0">
              <a:latin typeface="Segoe UI" panose="020B0502040204020203" pitchFamily="34" charset="0"/>
            </a:endParaRPr>
          </a:p>
          <a:p>
            <a:pPr fontAlgn="base"/>
            <a:r>
              <a:rPr lang="en-GB" dirty="0">
                <a:latin typeface="Calibri" panose="020F0502020204030204" pitchFamily="34" charset="0"/>
              </a:rPr>
              <a:t>Information for all the above days will be detailed closer to the time.  </a:t>
            </a:r>
            <a:endParaRPr lang="en-GB" dirty="0">
              <a:latin typeface="Segoe UI" panose="020B0502040204020203" pitchFamily="34" charset="0"/>
            </a:endParaRPr>
          </a:p>
          <a:p>
            <a:pPr fontAlgn="base"/>
            <a:r>
              <a:rPr lang="en-GB" dirty="0">
                <a:latin typeface="Calibri" panose="020F0502020204030204" pitchFamily="34" charset="0"/>
              </a:rPr>
              <a:t>For payment of the DofE we will breakdown the £273 into 4 payments  </a:t>
            </a:r>
            <a:endParaRPr lang="en-GB" dirty="0">
              <a:latin typeface="Segoe UI" panose="020B0502040204020203" pitchFamily="34" charset="0"/>
            </a:endParaRPr>
          </a:p>
          <a:p>
            <a:pPr fontAlgn="base">
              <a:buFont typeface="Arial" panose="020B0604020202020204" pitchFamily="34" charset="0"/>
              <a:buChar char="•"/>
            </a:pPr>
            <a:r>
              <a:rPr lang="en-GB" dirty="0">
                <a:latin typeface="Calibri" panose="020F0502020204030204" pitchFamily="34" charset="0"/>
              </a:rPr>
              <a:t>Payment of the DofE registration fee £28 is to be paid on ParentPay by 30</a:t>
            </a:r>
            <a:r>
              <a:rPr lang="en-GB" sz="1200" baseline="30000" dirty="0">
                <a:latin typeface="Calibri" panose="020F0502020204030204" pitchFamily="34" charset="0"/>
              </a:rPr>
              <a:t>th</a:t>
            </a:r>
            <a:r>
              <a:rPr lang="en-GB" dirty="0">
                <a:latin typeface="Calibri" panose="020F0502020204030204" pitchFamily="34" charset="0"/>
              </a:rPr>
              <a:t> September 2024 </a:t>
            </a:r>
          </a:p>
          <a:p>
            <a:pPr fontAlgn="base">
              <a:buFont typeface="Arial" panose="020B0604020202020204" pitchFamily="34" charset="0"/>
              <a:buChar char="•"/>
            </a:pPr>
            <a:r>
              <a:rPr lang="en-GB" dirty="0">
                <a:latin typeface="Calibri" panose="020F0502020204030204" pitchFamily="34" charset="0"/>
              </a:rPr>
              <a:t>A non-refundable deposit of £50 is to be paid on ParentPay before 20</a:t>
            </a:r>
            <a:r>
              <a:rPr lang="en-GB" sz="1200" baseline="30000" dirty="0">
                <a:latin typeface="Calibri" panose="020F0502020204030204" pitchFamily="34" charset="0"/>
              </a:rPr>
              <a:t>th</a:t>
            </a:r>
            <a:r>
              <a:rPr lang="en-GB" dirty="0">
                <a:latin typeface="Calibri" panose="020F0502020204030204" pitchFamily="34" charset="0"/>
              </a:rPr>
              <a:t> October 2024, this payment goes straight to the expedition providers to book your child’s place on the expedition.   </a:t>
            </a:r>
          </a:p>
          <a:p>
            <a:pPr fontAlgn="base">
              <a:buFont typeface="Arial" panose="020B0604020202020204" pitchFamily="34" charset="0"/>
              <a:buChar char="•"/>
            </a:pPr>
            <a:r>
              <a:rPr lang="en-GB" dirty="0">
                <a:latin typeface="Calibri" panose="020F0502020204030204" pitchFamily="34" charset="0"/>
              </a:rPr>
              <a:t>A second payment of £110 will need to be paid prior to 29</a:t>
            </a:r>
            <a:r>
              <a:rPr lang="en-GB" sz="1200" baseline="30000" dirty="0">
                <a:latin typeface="Calibri" panose="020F0502020204030204" pitchFamily="34" charset="0"/>
              </a:rPr>
              <a:t>th</a:t>
            </a:r>
            <a:r>
              <a:rPr lang="en-GB" dirty="0">
                <a:latin typeface="Calibri" panose="020F0502020204030204" pitchFamily="34" charset="0"/>
              </a:rPr>
              <a:t> April 2025 Training costs </a:t>
            </a:r>
          </a:p>
          <a:p>
            <a:pPr fontAlgn="base">
              <a:buFont typeface="Arial" panose="020B0604020202020204" pitchFamily="34" charset="0"/>
              <a:buChar char="•"/>
            </a:pPr>
            <a:r>
              <a:rPr lang="en-GB" dirty="0">
                <a:latin typeface="Calibri" panose="020F0502020204030204" pitchFamily="34" charset="0"/>
              </a:rPr>
              <a:t>A Final payment of £85 will need to be paid prior to 1</a:t>
            </a:r>
            <a:r>
              <a:rPr lang="en-GB" sz="1200" baseline="30000" dirty="0">
                <a:latin typeface="Calibri" panose="020F0502020204030204" pitchFamily="34" charset="0"/>
              </a:rPr>
              <a:t>st</a:t>
            </a:r>
            <a:r>
              <a:rPr lang="en-GB" dirty="0">
                <a:latin typeface="Calibri" panose="020F0502020204030204" pitchFamily="34" charset="0"/>
              </a:rPr>
              <a:t> September 2025 Expedition costs </a:t>
            </a:r>
          </a:p>
          <a:p>
            <a:pPr fontAlgn="base"/>
            <a:r>
              <a:rPr lang="en-GB" dirty="0">
                <a:latin typeface="Calibri" panose="020F0502020204030204" pitchFamily="34" charset="0"/>
              </a:rPr>
              <a:t>Payment must be made promptly to avoid participants being withdrawn. Reminder emails will be sent out. Please ensure the school has the correct contact information for you. </a:t>
            </a:r>
            <a:endParaRPr lang="en-GB" dirty="0">
              <a:latin typeface="Segoe UI" panose="020B0502040204020203" pitchFamily="34" charset="0"/>
            </a:endParaRPr>
          </a:p>
        </p:txBody>
      </p:sp>
    </p:spTree>
    <p:extLst>
      <p:ext uri="{BB962C8B-B14F-4D97-AF65-F5344CB8AC3E}">
        <p14:creationId xmlns:p14="http://schemas.microsoft.com/office/powerpoint/2010/main" val="4230988820"/>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3ACA6-A5E0-A553-AAA8-77D85D18B0D4}"/>
              </a:ext>
            </a:extLst>
          </p:cNvPr>
          <p:cNvSpPr>
            <a:spLocks noGrp="1"/>
          </p:cNvSpPr>
          <p:nvPr>
            <p:ph type="title"/>
          </p:nvPr>
        </p:nvSpPr>
        <p:spPr>
          <a:xfrm>
            <a:off x="111956" y="-6322"/>
            <a:ext cx="9804400" cy="756923"/>
          </a:xfrm>
        </p:spPr>
        <p:txBody>
          <a:bodyPr lIns="0" tIns="0" rIns="0" bIns="0" anchor="t">
            <a:normAutofit/>
          </a:bodyPr>
          <a:lstStyle/>
          <a:p>
            <a:r>
              <a:rPr lang="en-GB" dirty="0"/>
              <a:t>Kit List</a:t>
            </a:r>
          </a:p>
        </p:txBody>
      </p:sp>
      <p:pic>
        <p:nvPicPr>
          <p:cNvPr id="4" name="Picture 4" descr="A list of clothing items&#10;&#10;Description automatically generated">
            <a:extLst>
              <a:ext uri="{FF2B5EF4-FFF2-40B4-BE49-F238E27FC236}">
                <a16:creationId xmlns:a16="http://schemas.microsoft.com/office/drawing/2014/main" id="{865E1E72-5993-8A5E-BB6F-F8917B031665}"/>
              </a:ext>
            </a:extLst>
          </p:cNvPr>
          <p:cNvPicPr>
            <a:picLocks noChangeAspect="1"/>
          </p:cNvPicPr>
          <p:nvPr/>
        </p:nvPicPr>
        <p:blipFill>
          <a:blip r:embed="rId2"/>
          <a:stretch>
            <a:fillRect/>
          </a:stretch>
        </p:blipFill>
        <p:spPr>
          <a:xfrm>
            <a:off x="1374221" y="640561"/>
            <a:ext cx="4612625" cy="6841093"/>
          </a:xfrm>
          <a:prstGeom prst="rect">
            <a:avLst/>
          </a:prstGeom>
        </p:spPr>
      </p:pic>
      <p:pic>
        <p:nvPicPr>
          <p:cNvPr id="5" name="Picture 5" descr="A list of items on a table&#10;&#10;Description automatically generated">
            <a:extLst>
              <a:ext uri="{FF2B5EF4-FFF2-40B4-BE49-F238E27FC236}">
                <a16:creationId xmlns:a16="http://schemas.microsoft.com/office/drawing/2014/main" id="{5F0891F9-9594-BAF8-641C-49CAF5FE2AA1}"/>
              </a:ext>
            </a:extLst>
          </p:cNvPr>
          <p:cNvPicPr>
            <a:picLocks noChangeAspect="1"/>
          </p:cNvPicPr>
          <p:nvPr/>
        </p:nvPicPr>
        <p:blipFill>
          <a:blip r:embed="rId3"/>
          <a:stretch>
            <a:fillRect/>
          </a:stretch>
        </p:blipFill>
        <p:spPr>
          <a:xfrm>
            <a:off x="6054454" y="642020"/>
            <a:ext cx="4548488" cy="6855416"/>
          </a:xfrm>
          <a:prstGeom prst="rect">
            <a:avLst/>
          </a:prstGeom>
        </p:spPr>
      </p:pic>
    </p:spTree>
    <p:extLst>
      <p:ext uri="{BB962C8B-B14F-4D97-AF65-F5344CB8AC3E}">
        <p14:creationId xmlns:p14="http://schemas.microsoft.com/office/powerpoint/2010/main" val="356112179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4646BF-9C33-881F-E706-19870308151D}"/>
              </a:ext>
            </a:extLst>
          </p:cNvPr>
          <p:cNvSpPr>
            <a:spLocks noGrp="1"/>
          </p:cNvSpPr>
          <p:nvPr/>
        </p:nvSpPr>
        <p:spPr>
          <a:xfrm>
            <a:off x="444500" y="278709"/>
            <a:ext cx="9804400" cy="756923"/>
          </a:xfrm>
          <a:prstGeom prst="rect">
            <a:avLst/>
          </a:prstGeom>
          <a:ln w="12700">
            <a:miter lim="400000"/>
          </a:ln>
          <a:extLst>
            <a:ext uri="{C572A759-6A51-4108-AA02-DFA0A04FC94B}">
              <ma14:wrappingTextBoxFlag xmlns:ma14="http://schemas.microsoft.com/office/mac/drawingml/2011/main" xmlns="" xmlns:lc="http://schemas.openxmlformats.org/drawingml/2006/lockedCanvas" val="1"/>
            </a:ext>
          </a:extLst>
        </p:spPr>
        <p:txBody>
          <a:bodyPr lIns="0" tIns="0" rIns="0" bIns="0" anchor="t">
            <a:normAutofit/>
          </a:bodyPr>
          <a:lstStyle>
            <a:lvl1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9pPr>
          </a:lstStyle>
          <a:p>
            <a:r>
              <a:rPr lang="en-GB"/>
              <a:t>Support</a:t>
            </a:r>
          </a:p>
        </p:txBody>
      </p:sp>
      <p:sp>
        <p:nvSpPr>
          <p:cNvPr id="4" name="TextBox 2">
            <a:extLst>
              <a:ext uri="{FF2B5EF4-FFF2-40B4-BE49-F238E27FC236}">
                <a16:creationId xmlns:a16="http://schemas.microsoft.com/office/drawing/2014/main" id="{17E36906-8753-9AB6-382D-8F7A3EDBD630}"/>
              </a:ext>
            </a:extLst>
          </p:cNvPr>
          <p:cNvSpPr txBox="1"/>
          <p:nvPr/>
        </p:nvSpPr>
        <p:spPr>
          <a:xfrm>
            <a:off x="1282700" y="1516094"/>
            <a:ext cx="8128000" cy="45243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8" tIns="45718" rIns="45718" bIns="45718" numCol="1" spcCol="3810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a:lstStyle>
          <a:p>
            <a:r>
              <a:rPr lang="en-GB" dirty="0">
                <a:cs typeface="Segoe UI"/>
              </a:rPr>
              <a:t>In order to support students with the cost of equipment for the DofE expedition some equipment is available for hire. 65L rucksack and Compass are available on a first come first reserved basis. A £10 fee will be added to ParentPay on request. </a:t>
            </a:r>
            <a:r>
              <a:rPr lang="en-US" dirty="0">
                <a:cs typeface="Segoe UI"/>
              </a:rPr>
              <a:t>​</a:t>
            </a:r>
          </a:p>
          <a:p>
            <a:r>
              <a:rPr lang="en-GB" dirty="0">
                <a:cs typeface="Segoe UI"/>
              </a:rPr>
              <a:t>Look to borrow kit items from friends and family or ask if there are spare items you may borrow from the school.</a:t>
            </a:r>
          </a:p>
          <a:p>
            <a:r>
              <a:rPr lang="en-GB" dirty="0">
                <a:cs typeface="Segoe UI"/>
              </a:rPr>
              <a:t>Tents and cooking equipment are provided by </a:t>
            </a:r>
            <a:r>
              <a:rPr lang="en-GB" dirty="0" err="1">
                <a:cs typeface="Segoe UI"/>
              </a:rPr>
              <a:t>Karos</a:t>
            </a:r>
            <a:r>
              <a:rPr lang="en-GB" dirty="0">
                <a:cs typeface="Segoe UI"/>
              </a:rPr>
              <a:t>  </a:t>
            </a:r>
            <a:r>
              <a:rPr lang="en-US" dirty="0">
                <a:cs typeface="Segoe UI"/>
              </a:rPr>
              <a:t>​</a:t>
            </a:r>
          </a:p>
          <a:p>
            <a:r>
              <a:rPr lang="en-GB" dirty="0">
                <a:cs typeface="Segoe UI"/>
              </a:rPr>
              <a:t>​</a:t>
            </a:r>
          </a:p>
          <a:p>
            <a:r>
              <a:rPr lang="en-GB" dirty="0">
                <a:cs typeface="Segoe UI"/>
              </a:rPr>
              <a:t>If you have any queries please email  </a:t>
            </a:r>
            <a:r>
              <a:rPr lang="en-GB" dirty="0">
                <a:cs typeface="Segoe UI"/>
                <a:hlinkClick r:id="rId2">
                  <a:extLst>
                    <a:ext uri="{A12FA001-AC4F-418D-AE19-62706E023703}">
                      <ahyp:hlinkClr xmlns:ahyp="http://schemas.microsoft.com/office/drawing/2018/hyperlinkcolor" val="tx"/>
                    </a:ext>
                  </a:extLst>
                </a:hlinkClick>
              </a:rPr>
              <a:t>dofe@walton.staffs.sch.uk</a:t>
            </a:r>
            <a:r>
              <a:rPr lang="en-GB" dirty="0">
                <a:cs typeface="Segoe UI"/>
              </a:rPr>
              <a:t>. </a:t>
            </a:r>
            <a:r>
              <a:rPr lang="en-US" dirty="0">
                <a:cs typeface="Segoe UI"/>
              </a:rPr>
              <a:t>​</a:t>
            </a:r>
          </a:p>
          <a:p>
            <a:r>
              <a:rPr lang="en-GB" dirty="0">
                <a:cs typeface="Segoe UI"/>
              </a:rPr>
              <a:t>​</a:t>
            </a:r>
          </a:p>
          <a:p>
            <a:r>
              <a:rPr lang="en-GB" dirty="0">
                <a:cs typeface="Segoe UI"/>
              </a:rPr>
              <a:t>Yours sincerely,  </a:t>
            </a:r>
            <a:r>
              <a:rPr lang="en-US" dirty="0">
                <a:cs typeface="Segoe UI"/>
              </a:rPr>
              <a:t>​</a:t>
            </a:r>
          </a:p>
          <a:p>
            <a:r>
              <a:rPr lang="en-GB" dirty="0">
                <a:cs typeface="Segoe UI"/>
              </a:rPr>
              <a:t>​</a:t>
            </a:r>
          </a:p>
          <a:p>
            <a:r>
              <a:rPr lang="en-GB" dirty="0">
                <a:cs typeface="Segoe UI"/>
              </a:rPr>
              <a:t>​</a:t>
            </a:r>
          </a:p>
          <a:p>
            <a:r>
              <a:rPr lang="en-GB" dirty="0">
                <a:cs typeface="Segoe UI"/>
              </a:rPr>
              <a:t>Miss K Abrahams </a:t>
            </a:r>
            <a:r>
              <a:rPr lang="en-US" dirty="0">
                <a:cs typeface="Segoe UI"/>
              </a:rPr>
              <a:t>​</a:t>
            </a:r>
          </a:p>
          <a:p>
            <a:r>
              <a:rPr lang="en-GB" dirty="0">
                <a:cs typeface="Segoe UI"/>
              </a:rPr>
              <a:t>  </a:t>
            </a:r>
            <a:r>
              <a:rPr lang="en-US" dirty="0">
                <a:cs typeface="Segoe UI"/>
              </a:rPr>
              <a:t>​</a:t>
            </a:r>
          </a:p>
          <a:p>
            <a:r>
              <a:rPr lang="en-GB" dirty="0">
                <a:cs typeface="Segoe UI"/>
              </a:rPr>
              <a:t>Duke of Edinburgh coordinator  </a:t>
            </a:r>
            <a:endParaRPr lang="en-GB" sz="1800" dirty="0">
              <a:latin typeface="+mn-lt"/>
              <a:cs typeface="Segoe UI"/>
            </a:endParaRPr>
          </a:p>
        </p:txBody>
      </p:sp>
    </p:spTree>
    <p:extLst>
      <p:ext uri="{BB962C8B-B14F-4D97-AF65-F5344CB8AC3E}">
        <p14:creationId xmlns:p14="http://schemas.microsoft.com/office/powerpoint/2010/main" val="5323704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03C1B71-AD0B-DAB3-C072-3685EFF4F375}"/>
              </a:ext>
            </a:extLst>
          </p:cNvPr>
          <p:cNvSpPr>
            <a:spLocks noGrp="1"/>
          </p:cNvSpPr>
          <p:nvPr/>
        </p:nvSpPr>
        <p:spPr>
          <a:xfrm>
            <a:off x="444500" y="278709"/>
            <a:ext cx="9804400" cy="756923"/>
          </a:xfrm>
          <a:prstGeom prst="rect">
            <a:avLst/>
          </a:prstGeom>
          <a:ln w="12700">
            <a:miter lim="400000"/>
          </a:ln>
          <a:extLst>
            <a:ext uri="{C572A759-6A51-4108-AA02-DFA0A04FC94B}">
              <ma14:wrappingTextBoxFlag xmlns:ma14="http://schemas.microsoft.com/office/mac/drawingml/2011/main" xmlns="" xmlns:lc="http://schemas.openxmlformats.org/drawingml/2006/lockedCanvas" val="1"/>
            </a:ext>
          </a:extLst>
        </p:spPr>
        <p:txBody>
          <a:bodyPr lIns="0" tIns="0" rIns="0" bIns="0" anchor="t">
            <a:normAutofit/>
          </a:bodyPr>
          <a:lstStyle>
            <a:lvl1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9pPr>
          </a:lstStyle>
          <a:p>
            <a:r>
              <a:rPr lang="en-GB"/>
              <a:t>Following on from this evening</a:t>
            </a:r>
          </a:p>
        </p:txBody>
      </p:sp>
      <p:sp>
        <p:nvSpPr>
          <p:cNvPr id="5" name="TextBox 1">
            <a:extLst>
              <a:ext uri="{FF2B5EF4-FFF2-40B4-BE49-F238E27FC236}">
                <a16:creationId xmlns:a16="http://schemas.microsoft.com/office/drawing/2014/main" id="{E28A004F-2CA2-3AC6-BE0D-29F5BAE22A26}"/>
              </a:ext>
            </a:extLst>
          </p:cNvPr>
          <p:cNvSpPr txBox="1"/>
          <p:nvPr/>
        </p:nvSpPr>
        <p:spPr>
          <a:xfrm>
            <a:off x="1291771" y="1301070"/>
            <a:ext cx="7518400" cy="53553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8" tIns="45718" rIns="45718" bIns="45718" numCol="1" spcCol="3810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a:lstStyle>
          <a:p>
            <a:r>
              <a:rPr lang="en-GB" dirty="0"/>
              <a:t>Dear Parents/guardians</a:t>
            </a:r>
            <a:endParaRPr lang="en-US" dirty="0"/>
          </a:p>
          <a:p>
            <a:endParaRPr lang="en-GB" dirty="0"/>
          </a:p>
          <a:p>
            <a:r>
              <a:rPr lang="en-GB" dirty="0"/>
              <a:t>Thank you for attending the DofE information evening. If your child would like to complete the award with Walton then the following steps are necessary to register your child. </a:t>
            </a:r>
          </a:p>
          <a:p>
            <a:r>
              <a:rPr lang="en-GB" dirty="0"/>
              <a:t> </a:t>
            </a:r>
          </a:p>
          <a:p>
            <a:r>
              <a:rPr lang="en-GB" dirty="0"/>
              <a:t>Letters will go out to tutors to take home to parents. On this letter there will be a reply slip for you to sign. Please ensure your child returns the slip to me</a:t>
            </a:r>
          </a:p>
          <a:p>
            <a:endParaRPr lang="en-GB" dirty="0"/>
          </a:p>
          <a:p>
            <a:r>
              <a:rPr lang="en-GB" dirty="0"/>
              <a:t>Once I have received this slip I will ask finance to set up the Registration fee on ParentPay for you. Please pay the registration fee promptly</a:t>
            </a:r>
          </a:p>
          <a:p>
            <a:endParaRPr lang="en-GB" dirty="0"/>
          </a:p>
          <a:p>
            <a:r>
              <a:rPr lang="en-GB" dirty="0"/>
              <a:t>Your child will be registered with DofE. I will organise a lunch session to help students get logged in and fill in what they wish to do for each section. Therefore, it would be great if you could discuss sections with your child and decide what they may wish to do for each section. I will provide section planners for all participants. They should bring these to the first meeting.</a:t>
            </a:r>
          </a:p>
        </p:txBody>
      </p:sp>
    </p:spTree>
    <p:extLst>
      <p:ext uri="{BB962C8B-B14F-4D97-AF65-F5344CB8AC3E}">
        <p14:creationId xmlns:p14="http://schemas.microsoft.com/office/powerpoint/2010/main" val="331180396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700F21-CC07-9BD7-F21E-2627B868061D}"/>
              </a:ext>
            </a:extLst>
          </p:cNvPr>
          <p:cNvPicPr>
            <a:picLocks noChangeAspect="1"/>
          </p:cNvPicPr>
          <p:nvPr/>
        </p:nvPicPr>
        <p:blipFill>
          <a:blip r:embed="rId3"/>
          <a:stretch>
            <a:fillRect/>
          </a:stretch>
        </p:blipFill>
        <p:spPr>
          <a:xfrm>
            <a:off x="5262880" y="-6"/>
            <a:ext cx="5444310" cy="7556500"/>
          </a:xfrm>
          <a:prstGeom prst="rect">
            <a:avLst/>
          </a:prstGeom>
        </p:spPr>
      </p:pic>
      <p:sp>
        <p:nvSpPr>
          <p:cNvPr id="147" name="Shape 147"/>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dirty="0"/>
          </a:p>
        </p:txBody>
      </p:sp>
      <p:sp>
        <p:nvSpPr>
          <p:cNvPr id="148" name="Shape 148"/>
          <p:cNvSpPr/>
          <p:nvPr/>
        </p:nvSpPr>
        <p:spPr>
          <a:xfrm>
            <a:off x="457200" y="6208674"/>
            <a:ext cx="2572562" cy="89413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dirty="0"/>
          </a:p>
        </p:txBody>
      </p:sp>
      <p:sp>
        <p:nvSpPr>
          <p:cNvPr id="149" name="Shape 149"/>
          <p:cNvSpPr>
            <a:spLocks noGrp="1"/>
          </p:cNvSpPr>
          <p:nvPr>
            <p:ph type="title"/>
          </p:nvPr>
        </p:nvSpPr>
        <p:spPr>
          <a:xfrm>
            <a:off x="444500" y="278708"/>
            <a:ext cx="4361180" cy="756925"/>
          </a:xfrm>
          <a:prstGeom prst="rect">
            <a:avLst/>
          </a:prstGeom>
        </p:spPr>
        <p:txBody>
          <a:bodyPr/>
          <a:lstStyle/>
          <a:p>
            <a:pPr indent="12700">
              <a:spcBef>
                <a:spcPts val="100"/>
              </a:spcBef>
            </a:pPr>
            <a:r>
              <a:rPr lang="en-GB" dirty="0"/>
              <a:t>Resources:</a:t>
            </a:r>
            <a:endParaRPr spc="-100" dirty="0"/>
          </a:p>
        </p:txBody>
      </p:sp>
      <p:sp>
        <p:nvSpPr>
          <p:cNvPr id="3" name="Text Placeholder 2">
            <a:extLst>
              <a:ext uri="{FF2B5EF4-FFF2-40B4-BE49-F238E27FC236}">
                <a16:creationId xmlns:a16="http://schemas.microsoft.com/office/drawing/2014/main" id="{14A4F3F3-03C2-913C-1595-6B22DDECB86C}"/>
              </a:ext>
            </a:extLst>
          </p:cNvPr>
          <p:cNvSpPr>
            <a:spLocks noGrp="1"/>
          </p:cNvSpPr>
          <p:nvPr>
            <p:ph type="body" sz="quarter" idx="1"/>
          </p:nvPr>
        </p:nvSpPr>
        <p:spPr>
          <a:xfrm>
            <a:off x="444500" y="1522191"/>
            <a:ext cx="4902200" cy="3662652"/>
          </a:xfrm>
        </p:spPr>
        <p:txBody>
          <a:bodyPr>
            <a:normAutofit fontScale="70000" lnSpcReduction="20000"/>
          </a:bodyPr>
          <a:lstStyle/>
          <a:p>
            <a:pPr marL="571500" indent="-571500">
              <a:buFontTx/>
              <a:buChar char="-"/>
            </a:pPr>
            <a:r>
              <a:rPr lang="en-GB" dirty="0">
                <a:hlinkClick r:id="rId5"/>
              </a:rPr>
              <a:t>DofE YouTube </a:t>
            </a:r>
            <a:endParaRPr lang="en-GB" dirty="0"/>
          </a:p>
          <a:p>
            <a:pPr marL="571500" indent="-571500">
              <a:buFontTx/>
              <a:buChar char="-"/>
            </a:pPr>
            <a:endParaRPr lang="en-GB" dirty="0"/>
          </a:p>
          <a:p>
            <a:pPr marL="571500" indent="-571500">
              <a:buFontTx/>
              <a:buChar char="-"/>
            </a:pPr>
            <a:r>
              <a:rPr lang="en-GB" dirty="0">
                <a:hlinkClick r:id="rId6"/>
              </a:rPr>
              <a:t>DofE Website</a:t>
            </a:r>
            <a:endParaRPr lang="en-GB" dirty="0"/>
          </a:p>
          <a:p>
            <a:pPr marL="571500" indent="-571500">
              <a:buFontTx/>
              <a:buChar char="-"/>
            </a:pPr>
            <a:endParaRPr lang="en-GB" dirty="0"/>
          </a:p>
          <a:p>
            <a:pPr marL="571500" indent="-571500">
              <a:buFontTx/>
              <a:buChar char="-"/>
            </a:pPr>
            <a:r>
              <a:rPr lang="en-GB" dirty="0">
                <a:hlinkClick r:id="rId7"/>
              </a:rPr>
              <a:t>DofE Opportunity Finder</a:t>
            </a:r>
            <a:endParaRPr lang="en-GB" dirty="0"/>
          </a:p>
          <a:p>
            <a:pPr marL="571500" indent="-571500">
              <a:buFontTx/>
              <a:buChar char="-"/>
            </a:pPr>
            <a:endParaRPr lang="en-GB" dirty="0"/>
          </a:p>
          <a:p>
            <a:pPr marL="571500" indent="-571500">
              <a:buFontTx/>
              <a:buChar char="-"/>
            </a:pPr>
            <a:endParaRPr lang="en-GB" dirty="0"/>
          </a:p>
          <a:p>
            <a:pPr marL="571500" indent="-571500">
              <a:buFontTx/>
              <a:buChar char="-"/>
            </a:pPr>
            <a:endParaRPr lang="en-GB" dirty="0"/>
          </a:p>
          <a:p>
            <a:pPr marL="571500" indent="-571500">
              <a:buFontTx/>
              <a:buChar char="-"/>
            </a:pPr>
            <a:endParaRPr lang="en-GB" dirty="0"/>
          </a:p>
          <a:p>
            <a:pPr marL="571500" indent="-571500">
              <a:buFontTx/>
              <a:buChar char="-"/>
            </a:pPr>
            <a:endParaRPr lang="en-GB" dirty="0"/>
          </a:p>
          <a:p>
            <a:r>
              <a:rPr lang="en-GB" dirty="0"/>
              <a:t>Any Questions? </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p:nvPr/>
        </p:nvSpPr>
        <p:spPr>
          <a:xfrm>
            <a:off x="5574600" y="11"/>
            <a:ext cx="5117391" cy="3780003"/>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dirty="0"/>
          </a:p>
        </p:txBody>
      </p:sp>
      <p:sp>
        <p:nvSpPr>
          <p:cNvPr id="107" name="Shape 107"/>
          <p:cNvSpPr/>
          <p:nvPr/>
        </p:nvSpPr>
        <p:spPr>
          <a:xfrm>
            <a:off x="4936502" y="3743497"/>
            <a:ext cx="5755503" cy="3816506"/>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dirty="0"/>
          </a:p>
        </p:txBody>
      </p:sp>
      <p:sp>
        <p:nvSpPr>
          <p:cNvPr id="108" name="Shape 108"/>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dirty="0"/>
          </a:p>
        </p:txBody>
      </p:sp>
      <p:sp>
        <p:nvSpPr>
          <p:cNvPr id="109" name="Shape 109"/>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dirty="0"/>
          </a:p>
        </p:txBody>
      </p:sp>
      <p:sp>
        <p:nvSpPr>
          <p:cNvPr id="110" name="Shape 110"/>
          <p:cNvSpPr>
            <a:spLocks noGrp="1"/>
          </p:cNvSpPr>
          <p:nvPr>
            <p:ph type="title"/>
          </p:nvPr>
        </p:nvSpPr>
        <p:spPr>
          <a:xfrm>
            <a:off x="444497" y="278708"/>
            <a:ext cx="4801875" cy="756925"/>
          </a:xfrm>
          <a:prstGeom prst="rect">
            <a:avLst/>
          </a:prstGeom>
        </p:spPr>
        <p:txBody>
          <a:bodyPr/>
          <a:lstStyle/>
          <a:p>
            <a:pPr indent="12700">
              <a:spcBef>
                <a:spcPts val="100"/>
              </a:spcBef>
            </a:pPr>
            <a:r>
              <a:rPr lang="en-GB" dirty="0"/>
              <a:t>Who can do it?</a:t>
            </a:r>
            <a:endParaRPr spc="-100" dirty="0"/>
          </a:p>
        </p:txBody>
      </p:sp>
      <p:sp>
        <p:nvSpPr>
          <p:cNvPr id="111" name="Shape 111"/>
          <p:cNvSpPr/>
          <p:nvPr/>
        </p:nvSpPr>
        <p:spPr>
          <a:xfrm>
            <a:off x="457200" y="1804292"/>
            <a:ext cx="5638932" cy="282641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t">
            <a:spAutoFit/>
          </a:bodyPr>
          <a:lstStyle/>
          <a:p>
            <a:pPr marR="1245869" indent="12700">
              <a:spcBef>
                <a:spcPts val="100"/>
              </a:spcBef>
              <a:defRPr sz="2600" b="1">
                <a:latin typeface="Arial"/>
                <a:ea typeface="Arial"/>
                <a:cs typeface="Arial"/>
                <a:sym typeface="Arial"/>
              </a:defRPr>
            </a:pPr>
            <a:r>
              <a:rPr lang="en-GB" dirty="0"/>
              <a:t>-The DofE is open to everyone – No matter what your starting point, it'll be an adventure. </a:t>
            </a:r>
          </a:p>
          <a:p>
            <a:pPr marR="1245869" indent="12700">
              <a:spcBef>
                <a:spcPts val="100"/>
              </a:spcBef>
              <a:defRPr sz="2600" b="1">
                <a:latin typeface="Arial"/>
                <a:ea typeface="Arial"/>
                <a:cs typeface="Arial"/>
                <a:sym typeface="Arial"/>
              </a:defRPr>
            </a:pPr>
            <a:endParaRPr lang="en-GB" spc="-5" dirty="0"/>
          </a:p>
          <a:p>
            <a:pPr marR="1245869" indent="12700">
              <a:spcBef>
                <a:spcPts val="100"/>
              </a:spcBef>
              <a:defRPr sz="2600" b="1">
                <a:latin typeface="Arial"/>
                <a:ea typeface="Arial"/>
                <a:cs typeface="Arial"/>
                <a:sym typeface="Arial"/>
              </a:defRPr>
            </a:pPr>
            <a:r>
              <a:rPr lang="en-GB" spc="-5" dirty="0"/>
              <a:t>-You set your own goals that are achievable for you. </a:t>
            </a:r>
          </a:p>
        </p:txBody>
      </p:sp>
    </p:spTree>
    <p:extLst>
      <p:ext uri="{BB962C8B-B14F-4D97-AF65-F5344CB8AC3E}">
        <p14:creationId xmlns:p14="http://schemas.microsoft.com/office/powerpoint/2010/main" val="3347194918"/>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dirty="0"/>
          </a:p>
        </p:txBody>
      </p:sp>
      <p:sp>
        <p:nvSpPr>
          <p:cNvPr id="109" name="Shape 109"/>
          <p:cNvSpPr/>
          <p:nvPr/>
        </p:nvSpPr>
        <p:spPr>
          <a:xfrm>
            <a:off x="457200" y="6208674"/>
            <a:ext cx="2572562" cy="894132"/>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dirty="0"/>
          </a:p>
        </p:txBody>
      </p:sp>
      <p:sp>
        <p:nvSpPr>
          <p:cNvPr id="110" name="Shape 110"/>
          <p:cNvSpPr>
            <a:spLocks noGrp="1"/>
          </p:cNvSpPr>
          <p:nvPr>
            <p:ph type="title"/>
          </p:nvPr>
        </p:nvSpPr>
        <p:spPr>
          <a:xfrm>
            <a:off x="444497" y="278708"/>
            <a:ext cx="4801875" cy="756925"/>
          </a:xfrm>
          <a:prstGeom prst="rect">
            <a:avLst/>
          </a:prstGeom>
        </p:spPr>
        <p:txBody>
          <a:bodyPr>
            <a:normAutofit fontScale="90000"/>
          </a:bodyPr>
          <a:lstStyle/>
          <a:p>
            <a:pPr indent="12700">
              <a:spcBef>
                <a:spcPts val="100"/>
              </a:spcBef>
            </a:pPr>
            <a:r>
              <a:rPr lang="en-GB" dirty="0"/>
              <a:t>What's involved? </a:t>
            </a:r>
            <a:endParaRPr spc="-100" dirty="0"/>
          </a:p>
        </p:txBody>
      </p:sp>
      <p:pic>
        <p:nvPicPr>
          <p:cNvPr id="2" name="image6.png">
            <a:extLst>
              <a:ext uri="{FF2B5EF4-FFF2-40B4-BE49-F238E27FC236}">
                <a16:creationId xmlns:a16="http://schemas.microsoft.com/office/drawing/2014/main" id="{DC5E26A2-6BDD-7941-9A03-B1F0ED8793E3}"/>
              </a:ext>
            </a:extLst>
          </p:cNvPr>
          <p:cNvPicPr>
            <a:picLocks noChangeAspect="1"/>
          </p:cNvPicPr>
          <p:nvPr/>
        </p:nvPicPr>
        <p:blipFill rotWithShape="1">
          <a:blip r:embed="rId4"/>
          <a:srcRect l="4361" t="23174" r="6031" b="12523"/>
          <a:stretch/>
        </p:blipFill>
        <p:spPr>
          <a:xfrm>
            <a:off x="444497" y="1126384"/>
            <a:ext cx="9590690" cy="4866290"/>
          </a:xfrm>
          <a:prstGeom prst="rect">
            <a:avLst/>
          </a:prstGeom>
          <a:ln w="12700">
            <a:miter lim="400000"/>
          </a:ln>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dirty="0"/>
          </a:p>
        </p:txBody>
      </p:sp>
      <p:sp>
        <p:nvSpPr>
          <p:cNvPr id="110" name="Shape 110"/>
          <p:cNvSpPr>
            <a:spLocks noGrp="1"/>
          </p:cNvSpPr>
          <p:nvPr>
            <p:ph type="title"/>
          </p:nvPr>
        </p:nvSpPr>
        <p:spPr>
          <a:xfrm>
            <a:off x="444497" y="278708"/>
            <a:ext cx="4801875" cy="756925"/>
          </a:xfrm>
          <a:prstGeom prst="rect">
            <a:avLst/>
          </a:prstGeom>
        </p:spPr>
        <p:txBody>
          <a:bodyPr>
            <a:normAutofit fontScale="90000"/>
          </a:bodyPr>
          <a:lstStyle/>
          <a:p>
            <a:pPr indent="12700">
              <a:spcBef>
                <a:spcPts val="100"/>
              </a:spcBef>
            </a:pPr>
            <a:r>
              <a:rPr lang="en-GB" dirty="0"/>
              <a:t>What's involved? </a:t>
            </a:r>
            <a:endParaRPr spc="-100" dirty="0"/>
          </a:p>
        </p:txBody>
      </p:sp>
      <p:pic>
        <p:nvPicPr>
          <p:cNvPr id="4" name="Picture 4" descr="See the source image">
            <a:extLst>
              <a:ext uri="{FF2B5EF4-FFF2-40B4-BE49-F238E27FC236}">
                <a16:creationId xmlns:a16="http://schemas.microsoft.com/office/drawing/2014/main" id="{B013235F-552E-1CC3-3E5D-357CE582B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703" y="1035633"/>
            <a:ext cx="9263993" cy="6144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674300"/>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dirty="0"/>
          </a:p>
        </p:txBody>
      </p:sp>
      <p:sp>
        <p:nvSpPr>
          <p:cNvPr id="110" name="Shape 110"/>
          <p:cNvSpPr>
            <a:spLocks noGrp="1"/>
          </p:cNvSpPr>
          <p:nvPr>
            <p:ph type="title"/>
          </p:nvPr>
        </p:nvSpPr>
        <p:spPr>
          <a:xfrm>
            <a:off x="444497" y="278708"/>
            <a:ext cx="4801875" cy="756925"/>
          </a:xfrm>
          <a:prstGeom prst="rect">
            <a:avLst/>
          </a:prstGeom>
        </p:spPr>
        <p:txBody>
          <a:bodyPr>
            <a:normAutofit fontScale="90000"/>
          </a:bodyPr>
          <a:lstStyle/>
          <a:p>
            <a:pPr indent="12700">
              <a:spcBef>
                <a:spcPts val="100"/>
              </a:spcBef>
            </a:pPr>
            <a:r>
              <a:rPr lang="en-GB" dirty="0"/>
              <a:t>What's involved? </a:t>
            </a:r>
            <a:endParaRPr spc="-100" dirty="0"/>
          </a:p>
        </p:txBody>
      </p:sp>
      <p:pic>
        <p:nvPicPr>
          <p:cNvPr id="2" name="Picture 2" descr="See the source image">
            <a:extLst>
              <a:ext uri="{FF2B5EF4-FFF2-40B4-BE49-F238E27FC236}">
                <a16:creationId xmlns:a16="http://schemas.microsoft.com/office/drawing/2014/main" id="{44B5C1BC-A343-9C99-73C0-C772A81DC2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385" y="1035633"/>
            <a:ext cx="8752698" cy="6361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692016"/>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p:nvPr/>
        </p:nvSpPr>
        <p:spPr>
          <a:xfrm>
            <a:off x="5574588" y="10"/>
            <a:ext cx="5117401" cy="7559996"/>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dirty="0"/>
          </a:p>
        </p:txBody>
      </p:sp>
      <p:sp>
        <p:nvSpPr>
          <p:cNvPr id="99" name="Shape 99"/>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dirty="0"/>
          </a:p>
        </p:txBody>
      </p:sp>
      <p:sp>
        <p:nvSpPr>
          <p:cNvPr id="100" name="Shape 100"/>
          <p:cNvSpPr/>
          <p:nvPr/>
        </p:nvSpPr>
        <p:spPr>
          <a:xfrm>
            <a:off x="457200" y="6208674"/>
            <a:ext cx="2572562" cy="89413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dirty="0"/>
          </a:p>
        </p:txBody>
      </p:sp>
      <p:sp>
        <p:nvSpPr>
          <p:cNvPr id="101" name="Shape 101"/>
          <p:cNvSpPr>
            <a:spLocks noGrp="1"/>
          </p:cNvSpPr>
          <p:nvPr>
            <p:ph type="title"/>
          </p:nvPr>
        </p:nvSpPr>
        <p:spPr>
          <a:xfrm>
            <a:off x="444497" y="278708"/>
            <a:ext cx="6010916" cy="756925"/>
          </a:xfrm>
          <a:prstGeom prst="rect">
            <a:avLst/>
          </a:prstGeom>
        </p:spPr>
        <p:txBody>
          <a:bodyPr/>
          <a:lstStyle>
            <a:lvl1pPr indent="12700">
              <a:spcBef>
                <a:spcPts val="100"/>
              </a:spcBef>
              <a:defRPr spc="-100"/>
            </a:lvl1pPr>
          </a:lstStyle>
          <a:p>
            <a:r>
              <a:rPr dirty="0"/>
              <a:t>Volunteering section</a:t>
            </a:r>
          </a:p>
        </p:txBody>
      </p:sp>
      <p:sp>
        <p:nvSpPr>
          <p:cNvPr id="102" name="Shape 102"/>
          <p:cNvSpPr/>
          <p:nvPr/>
        </p:nvSpPr>
        <p:spPr>
          <a:xfrm>
            <a:off x="444500" y="1522189"/>
            <a:ext cx="5260975" cy="295684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R="5080" indent="12700">
              <a:spcBef>
                <a:spcPts val="100"/>
              </a:spcBef>
              <a:defRPr sz="3600" b="1" spc="-69">
                <a:solidFill>
                  <a:srgbClr val="FFFFFF"/>
                </a:solidFill>
                <a:latin typeface="Arial"/>
                <a:ea typeface="Arial"/>
                <a:cs typeface="Arial"/>
                <a:sym typeface="Arial"/>
              </a:defRPr>
            </a:pPr>
            <a:r>
              <a:rPr dirty="0"/>
              <a:t>Take </a:t>
            </a:r>
            <a:r>
              <a:rPr spc="-5" dirty="0"/>
              <a:t>action </a:t>
            </a:r>
            <a:r>
              <a:rPr spc="-5" dirty="0">
                <a:solidFill>
                  <a:srgbClr val="000000"/>
                </a:solidFill>
              </a:rPr>
              <a:t>and make </a:t>
            </a:r>
            <a:r>
              <a:rPr spc="0" dirty="0">
                <a:solidFill>
                  <a:srgbClr val="000000"/>
                </a:solidFill>
              </a:rPr>
              <a:t>a  difference </a:t>
            </a:r>
            <a:r>
              <a:rPr spc="-5" dirty="0">
                <a:solidFill>
                  <a:srgbClr val="000000"/>
                </a:solidFill>
              </a:rPr>
              <a:t>to the</a:t>
            </a:r>
            <a:r>
              <a:rPr spc="-85" dirty="0">
                <a:solidFill>
                  <a:srgbClr val="000000"/>
                </a:solidFill>
              </a:rPr>
              <a:t> </a:t>
            </a:r>
            <a:r>
              <a:rPr spc="-5" dirty="0">
                <a:solidFill>
                  <a:srgbClr val="000000"/>
                </a:solidFill>
              </a:rPr>
              <a:t>causes  you care</a:t>
            </a:r>
            <a:r>
              <a:rPr spc="-20" dirty="0">
                <a:solidFill>
                  <a:srgbClr val="000000"/>
                </a:solidFill>
              </a:rPr>
              <a:t> </a:t>
            </a:r>
            <a:r>
              <a:rPr spc="-5" dirty="0">
                <a:solidFill>
                  <a:srgbClr val="000000"/>
                </a:solidFill>
              </a:rPr>
              <a:t>about</a:t>
            </a:r>
          </a:p>
          <a:p>
            <a:pPr marR="58418" indent="12700">
              <a:spcBef>
                <a:spcPts val="2400"/>
              </a:spcBef>
              <a:defRPr sz="3600" b="1" spc="-5">
                <a:solidFill>
                  <a:srgbClr val="FFFFFF"/>
                </a:solidFill>
                <a:latin typeface="Arial"/>
                <a:ea typeface="Arial"/>
                <a:cs typeface="Arial"/>
                <a:sym typeface="Arial"/>
              </a:defRPr>
            </a:pPr>
            <a:r>
              <a:rPr dirty="0"/>
              <a:t>Help </a:t>
            </a:r>
            <a:r>
              <a:rPr spc="0" dirty="0"/>
              <a:t>others </a:t>
            </a:r>
            <a:r>
              <a:rPr dirty="0">
                <a:solidFill>
                  <a:srgbClr val="000000"/>
                </a:solidFill>
              </a:rPr>
              <a:t>and</a:t>
            </a:r>
            <a:r>
              <a:rPr spc="-95" dirty="0">
                <a:solidFill>
                  <a:srgbClr val="000000"/>
                </a:solidFill>
              </a:rPr>
              <a:t> </a:t>
            </a:r>
            <a:r>
              <a:rPr dirty="0">
                <a:solidFill>
                  <a:srgbClr val="000000"/>
                </a:solidFill>
              </a:rPr>
              <a:t>change  things for the</a:t>
            </a:r>
            <a:r>
              <a:rPr spc="-20" dirty="0">
                <a:solidFill>
                  <a:srgbClr val="000000"/>
                </a:solidFill>
              </a:rPr>
              <a:t> </a:t>
            </a:r>
            <a:r>
              <a:rPr spc="0" dirty="0">
                <a:solidFill>
                  <a:srgbClr val="000000"/>
                </a:solidFill>
              </a:rPr>
              <a:t>better</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p:nvPr/>
        </p:nvSpPr>
        <p:spPr>
          <a:xfrm>
            <a:off x="0" y="-33184"/>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100" name="Shape 100"/>
          <p:cNvSpPr/>
          <p:nvPr/>
        </p:nvSpPr>
        <p:spPr>
          <a:xfrm>
            <a:off x="457200" y="6208674"/>
            <a:ext cx="2572562" cy="894132"/>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01" name="Shape 101"/>
          <p:cNvSpPr>
            <a:spLocks noGrp="1"/>
          </p:cNvSpPr>
          <p:nvPr>
            <p:ph type="title"/>
          </p:nvPr>
        </p:nvSpPr>
        <p:spPr>
          <a:xfrm>
            <a:off x="444497" y="278708"/>
            <a:ext cx="6010916" cy="756925"/>
          </a:xfrm>
          <a:prstGeom prst="rect">
            <a:avLst/>
          </a:prstGeom>
        </p:spPr>
        <p:txBody>
          <a:bodyPr>
            <a:normAutofit fontScale="90000"/>
          </a:bodyPr>
          <a:lstStyle>
            <a:lvl1pPr indent="12700">
              <a:spcBef>
                <a:spcPts val="100"/>
              </a:spcBef>
              <a:defRPr spc="-100"/>
            </a:lvl1pPr>
          </a:lstStyle>
          <a:p>
            <a:r>
              <a:rPr dirty="0"/>
              <a:t>Volunteering</a:t>
            </a:r>
            <a:br>
              <a:rPr lang="en-GB" dirty="0"/>
            </a:br>
            <a:r>
              <a:rPr dirty="0"/>
              <a:t> section</a:t>
            </a:r>
            <a:r>
              <a:rPr lang="en-GB" dirty="0"/>
              <a:t> </a:t>
            </a:r>
            <a:endParaRPr dirty="0"/>
          </a:p>
        </p:txBody>
      </p:sp>
      <p:sp>
        <p:nvSpPr>
          <p:cNvPr id="102" name="Shape 102"/>
          <p:cNvSpPr/>
          <p:nvPr/>
        </p:nvSpPr>
        <p:spPr>
          <a:xfrm>
            <a:off x="399274" y="1816053"/>
            <a:ext cx="5381416" cy="395492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R="5080" indent="12700">
              <a:spcBef>
                <a:spcPts val="100"/>
              </a:spcBef>
              <a:defRPr sz="3600" b="1" spc="-69">
                <a:solidFill>
                  <a:srgbClr val="FFFFFF"/>
                </a:solidFill>
                <a:latin typeface="Arial"/>
                <a:ea typeface="Arial"/>
                <a:cs typeface="Arial"/>
                <a:sym typeface="Arial"/>
              </a:defRPr>
            </a:pPr>
            <a:r>
              <a:rPr lang="en-GB" spc="0" dirty="0">
                <a:solidFill>
                  <a:schemeClr val="tx1"/>
                </a:solidFill>
              </a:rPr>
              <a:t>-   Helping older people</a:t>
            </a:r>
          </a:p>
          <a:p>
            <a:pPr marL="571500" marR="5080" indent="-571500">
              <a:spcBef>
                <a:spcPts val="100"/>
              </a:spcBef>
              <a:buFontTx/>
              <a:buChar char="-"/>
              <a:defRPr sz="3600" b="1" spc="-69">
                <a:solidFill>
                  <a:srgbClr val="FFFFFF"/>
                </a:solidFill>
                <a:latin typeface="Arial"/>
                <a:ea typeface="Arial"/>
                <a:cs typeface="Arial"/>
                <a:sym typeface="Arial"/>
              </a:defRPr>
            </a:pPr>
            <a:r>
              <a:rPr lang="en-GB" dirty="0">
                <a:solidFill>
                  <a:schemeClr val="tx1"/>
                </a:solidFill>
              </a:rPr>
              <a:t>Raising Money</a:t>
            </a:r>
          </a:p>
          <a:p>
            <a:pPr marL="571500" marR="5080" indent="-571500">
              <a:spcBef>
                <a:spcPts val="100"/>
              </a:spcBef>
              <a:buFontTx/>
              <a:buChar char="-"/>
              <a:defRPr sz="3600" b="1" spc="-69">
                <a:solidFill>
                  <a:srgbClr val="FFFFFF"/>
                </a:solidFill>
                <a:latin typeface="Arial"/>
                <a:ea typeface="Arial"/>
                <a:cs typeface="Arial"/>
                <a:sym typeface="Arial"/>
              </a:defRPr>
            </a:pPr>
            <a:r>
              <a:rPr lang="en-GB" spc="0" dirty="0">
                <a:solidFill>
                  <a:schemeClr val="tx1"/>
                </a:solidFill>
              </a:rPr>
              <a:t>Animal Shelter</a:t>
            </a:r>
          </a:p>
          <a:p>
            <a:pPr marL="571500" marR="5080" indent="-571500">
              <a:spcBef>
                <a:spcPts val="100"/>
              </a:spcBef>
              <a:buFontTx/>
              <a:buChar char="-"/>
              <a:defRPr sz="3600" b="1" spc="-69">
                <a:solidFill>
                  <a:srgbClr val="FFFFFF"/>
                </a:solidFill>
                <a:latin typeface="Arial"/>
                <a:ea typeface="Arial"/>
                <a:cs typeface="Arial"/>
                <a:sym typeface="Arial"/>
              </a:defRPr>
            </a:pPr>
            <a:r>
              <a:rPr lang="en-GB" dirty="0">
                <a:solidFill>
                  <a:schemeClr val="tx1"/>
                </a:solidFill>
              </a:rPr>
              <a:t>Litter Picking</a:t>
            </a:r>
          </a:p>
          <a:p>
            <a:pPr marL="571500" marR="5080" indent="-571500">
              <a:spcBef>
                <a:spcPts val="100"/>
              </a:spcBef>
              <a:buFontTx/>
              <a:buChar char="-"/>
              <a:defRPr sz="3600" b="1" spc="-69">
                <a:solidFill>
                  <a:srgbClr val="FFFFFF"/>
                </a:solidFill>
                <a:latin typeface="Arial"/>
                <a:ea typeface="Arial"/>
                <a:cs typeface="Arial"/>
                <a:sym typeface="Arial"/>
              </a:defRPr>
            </a:pPr>
            <a:r>
              <a:rPr lang="en-GB" dirty="0">
                <a:solidFill>
                  <a:schemeClr val="tx1"/>
                </a:solidFill>
              </a:rPr>
              <a:t>Sport Coaching </a:t>
            </a:r>
          </a:p>
          <a:p>
            <a:pPr marL="571500" marR="5080" indent="-571500">
              <a:spcBef>
                <a:spcPts val="100"/>
              </a:spcBef>
              <a:buFontTx/>
              <a:buChar char="-"/>
              <a:defRPr sz="3600" b="1" spc="-69">
                <a:solidFill>
                  <a:srgbClr val="FFFFFF"/>
                </a:solidFill>
                <a:latin typeface="Arial"/>
                <a:ea typeface="Arial"/>
                <a:cs typeface="Arial"/>
                <a:sym typeface="Arial"/>
              </a:defRPr>
            </a:pPr>
            <a:r>
              <a:rPr lang="en-GB" dirty="0">
                <a:solidFill>
                  <a:schemeClr val="tx1"/>
                </a:solidFill>
              </a:rPr>
              <a:t>Park Run </a:t>
            </a:r>
          </a:p>
          <a:p>
            <a:pPr marL="571500" marR="5080" indent="-571500">
              <a:spcBef>
                <a:spcPts val="100"/>
              </a:spcBef>
              <a:buFontTx/>
              <a:buChar char="-"/>
              <a:defRPr sz="3600" b="1" spc="-69">
                <a:solidFill>
                  <a:srgbClr val="FFFFFF"/>
                </a:solidFill>
                <a:latin typeface="Arial"/>
                <a:ea typeface="Arial"/>
                <a:cs typeface="Arial"/>
                <a:sym typeface="Arial"/>
              </a:defRPr>
            </a:pPr>
            <a:r>
              <a:rPr lang="en-GB" dirty="0">
                <a:solidFill>
                  <a:schemeClr val="tx1"/>
                </a:solidFill>
              </a:rPr>
              <a:t>DofE Young Leader</a:t>
            </a:r>
          </a:p>
        </p:txBody>
      </p:sp>
      <p:pic>
        <p:nvPicPr>
          <p:cNvPr id="2" name="Picture 1">
            <a:extLst>
              <a:ext uri="{FF2B5EF4-FFF2-40B4-BE49-F238E27FC236}">
                <a16:creationId xmlns:a16="http://schemas.microsoft.com/office/drawing/2014/main" id="{1DCDFB56-CB58-D408-C1D9-D79BDC2DDD53}"/>
              </a:ext>
            </a:extLst>
          </p:cNvPr>
          <p:cNvPicPr>
            <a:picLocks noChangeAspect="1"/>
          </p:cNvPicPr>
          <p:nvPr/>
        </p:nvPicPr>
        <p:blipFill rotWithShape="1">
          <a:blip r:embed="rId4"/>
          <a:srcRect l="1992" t="37164"/>
          <a:stretch/>
        </p:blipFill>
        <p:spPr>
          <a:xfrm>
            <a:off x="5654789" y="1785518"/>
            <a:ext cx="5038611" cy="3739661"/>
          </a:xfrm>
          <a:prstGeom prst="rect">
            <a:avLst/>
          </a:prstGeom>
        </p:spPr>
      </p:pic>
    </p:spTree>
    <p:extLst>
      <p:ext uri="{BB962C8B-B14F-4D97-AF65-F5344CB8AC3E}">
        <p14:creationId xmlns:p14="http://schemas.microsoft.com/office/powerpoint/2010/main" val="61898880"/>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p:nvPr/>
        </p:nvSpPr>
        <p:spPr>
          <a:xfrm>
            <a:off x="0" y="-33184"/>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100" name="Shape 100"/>
          <p:cNvSpPr/>
          <p:nvPr/>
        </p:nvSpPr>
        <p:spPr>
          <a:xfrm>
            <a:off x="457200" y="6208674"/>
            <a:ext cx="2572562" cy="894132"/>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01" name="Shape 101"/>
          <p:cNvSpPr>
            <a:spLocks noGrp="1"/>
          </p:cNvSpPr>
          <p:nvPr>
            <p:ph type="title"/>
          </p:nvPr>
        </p:nvSpPr>
        <p:spPr>
          <a:xfrm>
            <a:off x="444497" y="278708"/>
            <a:ext cx="6010916" cy="756925"/>
          </a:xfrm>
          <a:prstGeom prst="rect">
            <a:avLst/>
          </a:prstGeom>
        </p:spPr>
        <p:txBody>
          <a:bodyPr>
            <a:normAutofit fontScale="90000"/>
          </a:bodyPr>
          <a:lstStyle>
            <a:lvl1pPr indent="12700">
              <a:spcBef>
                <a:spcPts val="100"/>
              </a:spcBef>
              <a:defRPr spc="-100"/>
            </a:lvl1pPr>
          </a:lstStyle>
          <a:p>
            <a:r>
              <a:rPr dirty="0"/>
              <a:t>Volunteering</a:t>
            </a:r>
            <a:br>
              <a:rPr lang="en-GB" dirty="0"/>
            </a:br>
            <a:r>
              <a:rPr dirty="0"/>
              <a:t> section</a:t>
            </a:r>
            <a:r>
              <a:rPr lang="en-GB" dirty="0"/>
              <a:t> </a:t>
            </a:r>
            <a:endParaRPr dirty="0"/>
          </a:p>
        </p:txBody>
      </p:sp>
      <p:sp>
        <p:nvSpPr>
          <p:cNvPr id="4" name="TextBox 3">
            <a:extLst>
              <a:ext uri="{FF2B5EF4-FFF2-40B4-BE49-F238E27FC236}">
                <a16:creationId xmlns:a16="http://schemas.microsoft.com/office/drawing/2014/main" id="{656C0A69-7A08-02F0-28E1-F997883C13FB}"/>
              </a:ext>
            </a:extLst>
          </p:cNvPr>
          <p:cNvSpPr txBox="1"/>
          <p:nvPr/>
        </p:nvSpPr>
        <p:spPr>
          <a:xfrm>
            <a:off x="0" y="2035550"/>
            <a:ext cx="4714624" cy="2308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GB" b="1" dirty="0">
                <a:latin typeface="Arial" panose="020B0604020202020204" pitchFamily="34" charset="0"/>
                <a:cs typeface="Arial" panose="020B0604020202020204" pitchFamily="34" charset="0"/>
              </a:rPr>
              <a:t>Ideas and templates on our website here: </a:t>
            </a:r>
            <a:r>
              <a:rPr lang="en-GB" dirty="0">
                <a:hlinkClick r:id="rId4"/>
              </a:rPr>
              <a:t>Delivery toolkit - The Duke of Edinburgh's Award (dofe.org)</a:t>
            </a:r>
            <a:endParaRPr lang="en-GB" dirty="0"/>
          </a:p>
          <a:p>
            <a:pPr marL="0" marR="0" indent="0" algn="ctr" defTabSz="914400" rtl="0" fontAlgn="auto" latinLnBrk="0" hangingPunct="0">
              <a:lnSpc>
                <a:spcPct val="100000"/>
              </a:lnSpc>
              <a:spcBef>
                <a:spcPts val="0"/>
              </a:spcBef>
              <a:spcAft>
                <a:spcPts val="0"/>
              </a:spcAft>
              <a:buClrTx/>
              <a:buSzTx/>
              <a:buFontTx/>
              <a:buNone/>
              <a:tabLst/>
            </a:pPr>
            <a:endParaRPr kumimoji="0" lang="en-GB" sz="1800" b="0" i="0" u="sng"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a:p>
            <a:pPr marL="0" marR="0" indent="0" algn="ctr" defTabSz="914400" rtl="0" fontAlgn="auto" latinLnBrk="0" hangingPunct="0">
              <a:lnSpc>
                <a:spcPct val="100000"/>
              </a:lnSpc>
              <a:spcBef>
                <a:spcPts val="0"/>
              </a:spcBef>
              <a:spcAft>
                <a:spcPts val="0"/>
              </a:spcAft>
              <a:buClrTx/>
              <a:buSzTx/>
              <a:buFontTx/>
              <a:buNone/>
              <a:tabLst/>
            </a:pPr>
            <a:endParaRPr kumimoji="0" lang="en-GB" sz="1800" b="0" i="0" u="sng"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a:p>
            <a:pPr marL="0" marR="0" indent="0" algn="ctr" defTabSz="914400" rtl="0" fontAlgn="auto" latinLnBrk="0" hangingPunct="0">
              <a:lnSpc>
                <a:spcPct val="100000"/>
              </a:lnSpc>
              <a:spcBef>
                <a:spcPts val="0"/>
              </a:spcBef>
              <a:spcAft>
                <a:spcPts val="0"/>
              </a:spcAft>
              <a:buClrTx/>
              <a:buSzTx/>
              <a:buFontTx/>
              <a:buNone/>
              <a:tabLst/>
            </a:pPr>
            <a:r>
              <a:rPr lang="en-GB" b="1" dirty="0">
                <a:latin typeface="Arial" panose="020B0604020202020204" pitchFamily="34" charset="0"/>
                <a:cs typeface="Arial" panose="020B0604020202020204" pitchFamily="34" charset="0"/>
              </a:rPr>
              <a:t>Could you be a DofE Young Leader?</a:t>
            </a:r>
          </a:p>
          <a:p>
            <a:pPr marL="0" marR="0" indent="0" algn="ctr" defTabSz="914400" rtl="0" fontAlgn="auto" latinLnBrk="0" hangingPunct="0">
              <a:lnSpc>
                <a:spcPct val="100000"/>
              </a:lnSpc>
              <a:spcBef>
                <a:spcPts val="0"/>
              </a:spcBef>
              <a:spcAft>
                <a:spcPts val="0"/>
              </a:spcAft>
              <a:buClrTx/>
              <a:buSzTx/>
              <a:buFontTx/>
              <a:buNone/>
              <a:tabLst/>
            </a:pPr>
            <a:r>
              <a:rPr lang="en-GB" dirty="0">
                <a:hlinkClick r:id="rId5"/>
              </a:rPr>
              <a:t>DofE Young Leaders - information for adult Leaders - The Duke of Edinburgh's Award</a:t>
            </a:r>
            <a:endParaRPr kumimoji="0" lang="en-GB" sz="1800" b="0" i="0" u="sng"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pic>
        <p:nvPicPr>
          <p:cNvPr id="8" name="Picture 7">
            <a:extLst>
              <a:ext uri="{FF2B5EF4-FFF2-40B4-BE49-F238E27FC236}">
                <a16:creationId xmlns:a16="http://schemas.microsoft.com/office/drawing/2014/main" id="{9E22F9B8-6B85-1AE1-2AD2-2F4C41243FF1}"/>
              </a:ext>
            </a:extLst>
          </p:cNvPr>
          <p:cNvPicPr>
            <a:picLocks noChangeAspect="1"/>
          </p:cNvPicPr>
          <p:nvPr/>
        </p:nvPicPr>
        <p:blipFill>
          <a:blip r:embed="rId6"/>
          <a:stretch>
            <a:fillRect/>
          </a:stretch>
        </p:blipFill>
        <p:spPr>
          <a:xfrm>
            <a:off x="7154617" y="2335687"/>
            <a:ext cx="3505200" cy="5191125"/>
          </a:xfrm>
          <a:prstGeom prst="rect">
            <a:avLst/>
          </a:prstGeom>
        </p:spPr>
      </p:pic>
      <p:pic>
        <p:nvPicPr>
          <p:cNvPr id="10" name="Picture 9" descr="A person sitting on a barrel&#10;&#10;Description automatically generated">
            <a:extLst>
              <a:ext uri="{FF2B5EF4-FFF2-40B4-BE49-F238E27FC236}">
                <a16:creationId xmlns:a16="http://schemas.microsoft.com/office/drawing/2014/main" id="{6893FDE0-4AC4-AA13-561D-3F19969157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098" y="4713042"/>
            <a:ext cx="4559556" cy="2564750"/>
          </a:xfrm>
          <a:prstGeom prst="rect">
            <a:avLst/>
          </a:prstGeom>
        </p:spPr>
      </p:pic>
      <p:pic>
        <p:nvPicPr>
          <p:cNvPr id="6" name="Picture 5">
            <a:extLst>
              <a:ext uri="{FF2B5EF4-FFF2-40B4-BE49-F238E27FC236}">
                <a16:creationId xmlns:a16="http://schemas.microsoft.com/office/drawing/2014/main" id="{47307EC4-C3D4-F04A-5ED5-B0C358365CBA}"/>
              </a:ext>
            </a:extLst>
          </p:cNvPr>
          <p:cNvPicPr>
            <a:picLocks noChangeAspect="1"/>
          </p:cNvPicPr>
          <p:nvPr/>
        </p:nvPicPr>
        <p:blipFill>
          <a:blip r:embed="rId8"/>
          <a:stretch>
            <a:fillRect/>
          </a:stretch>
        </p:blipFill>
        <p:spPr>
          <a:xfrm>
            <a:off x="6231601" y="0"/>
            <a:ext cx="3355978" cy="4693323"/>
          </a:xfrm>
          <a:prstGeom prst="rect">
            <a:avLst/>
          </a:prstGeom>
        </p:spPr>
      </p:pic>
    </p:spTree>
    <p:extLst>
      <p:ext uri="{BB962C8B-B14F-4D97-AF65-F5344CB8AC3E}">
        <p14:creationId xmlns:p14="http://schemas.microsoft.com/office/powerpoint/2010/main" val="1369780084"/>
      </p:ext>
    </p:extLst>
  </p:cSld>
  <p:clrMapOvr>
    <a:masterClrMapping/>
  </p:clrMapOvr>
  <p:transition spd="slow"/>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02b25bec-cbcb-406b-8a95-0f8fafc50a6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7DC0AA9BCCD084BB3503F1144188E63" ma:contentTypeVersion="17" ma:contentTypeDescription="Create a new document." ma:contentTypeScope="" ma:versionID="17a81cd233762756fad5d41bb99749d9">
  <xsd:schema xmlns:xsd="http://www.w3.org/2001/XMLSchema" xmlns:xs="http://www.w3.org/2001/XMLSchema" xmlns:p="http://schemas.microsoft.com/office/2006/metadata/properties" xmlns:ns3="02b25bec-cbcb-406b-8a95-0f8fafc50a6e" xmlns:ns4="315d8f0e-9b47-4917-ba1e-291335a6a3f3" targetNamespace="http://schemas.microsoft.com/office/2006/metadata/properties" ma:root="true" ma:fieldsID="492e331cd63ba01163542012715fc930" ns3:_="" ns4:_="">
    <xsd:import namespace="02b25bec-cbcb-406b-8a95-0f8fafc50a6e"/>
    <xsd:import namespace="315d8f0e-9b47-4917-ba1e-291335a6a3f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b25bec-cbcb-406b-8a95-0f8fafc50a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15d8f0e-9b47-4917-ba1e-291335a6a3f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1097D2-CDB9-4E97-A1D8-24BD2F6CADDE}">
  <ds:schemaRefs>
    <ds:schemaRef ds:uri="http://schemas.microsoft.com/sharepoint/v3/contenttype/forms"/>
  </ds:schemaRefs>
</ds:datastoreItem>
</file>

<file path=customXml/itemProps2.xml><?xml version="1.0" encoding="utf-8"?>
<ds:datastoreItem xmlns:ds="http://schemas.openxmlformats.org/officeDocument/2006/customXml" ds:itemID="{6232A192-9ED6-47A9-B930-C9CB0F09EBCA}">
  <ds:schemaRefs>
    <ds:schemaRef ds:uri="http://schemas.microsoft.com/office/2006/metadata/properties"/>
    <ds:schemaRef ds:uri="http://schemas.microsoft.com/office/2006/documentManagement/types"/>
    <ds:schemaRef ds:uri="http://schemas.openxmlformats.org/package/2006/metadata/core-properties"/>
    <ds:schemaRef ds:uri="http://purl.org/dc/dcmitype/"/>
    <ds:schemaRef ds:uri="02b25bec-cbcb-406b-8a95-0f8fafc50a6e"/>
    <ds:schemaRef ds:uri="http://purl.org/dc/elements/1.1/"/>
    <ds:schemaRef ds:uri="315d8f0e-9b47-4917-ba1e-291335a6a3f3"/>
    <ds:schemaRef ds:uri="http://schemas.microsoft.com/office/infopath/2007/PartnerControls"/>
    <ds:schemaRef ds:uri="http://www.w3.org/XML/1998/namespace"/>
    <ds:schemaRef ds:uri="http://purl.org/dc/terms/"/>
  </ds:schemaRefs>
</ds:datastoreItem>
</file>

<file path=customXml/itemProps3.xml><?xml version="1.0" encoding="utf-8"?>
<ds:datastoreItem xmlns:ds="http://schemas.openxmlformats.org/officeDocument/2006/customXml" ds:itemID="{C1EFD59A-CBDB-42E2-832D-2C2A211517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b25bec-cbcb-406b-8a95-0f8fafc50a6e"/>
    <ds:schemaRef ds:uri="315d8f0e-9b47-4917-ba1e-291335a6a3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333</TotalTime>
  <Words>2116</Words>
  <Application>Microsoft Office PowerPoint</Application>
  <PresentationFormat>Custom</PresentationFormat>
  <Paragraphs>228</Paragraphs>
  <Slides>27</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Helvetica</vt:lpstr>
      <vt:lpstr>Helvetica Neue</vt:lpstr>
      <vt:lpstr>Segoe UI</vt:lpstr>
      <vt:lpstr>Office Theme</vt:lpstr>
      <vt:lpstr>PowerPoint Presentation</vt:lpstr>
      <vt:lpstr>Why do the DofE?</vt:lpstr>
      <vt:lpstr>Who can do it?</vt:lpstr>
      <vt:lpstr>What's involved? </vt:lpstr>
      <vt:lpstr>What's involved? </vt:lpstr>
      <vt:lpstr>What's involved? </vt:lpstr>
      <vt:lpstr>Volunteering section</vt:lpstr>
      <vt:lpstr>Volunteering  section </vt:lpstr>
      <vt:lpstr>Volunteering  section </vt:lpstr>
      <vt:lpstr>Physical section</vt:lpstr>
      <vt:lpstr>Physical section ideas</vt:lpstr>
      <vt:lpstr>Skills section</vt:lpstr>
      <vt:lpstr>Skills section ideas</vt:lpstr>
      <vt:lpstr>Expedition</vt:lpstr>
      <vt:lpstr>What Will they Do?</vt:lpstr>
      <vt:lpstr>Welcome Pack and eDofE</vt:lpstr>
      <vt:lpstr>Your Role</vt:lpstr>
      <vt:lpstr>Top Tip </vt:lpstr>
      <vt:lpstr>Evidence:</vt:lpstr>
      <vt:lpstr>Assessor Reports:</vt:lpstr>
      <vt:lpstr>Adding Assessor Reports:</vt:lpstr>
      <vt:lpstr>Expedition dates and cost Bronze </vt:lpstr>
      <vt:lpstr>Expedition dates and cost Silver </vt:lpstr>
      <vt:lpstr>Kit List</vt:lpstr>
      <vt:lpstr>PowerPoint Presentation</vt:lpstr>
      <vt:lpstr>PowerPoint Presentation</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Gareth Dickie</dc:creator>
  <cp:lastModifiedBy>K.Abrahams</cp:lastModifiedBy>
  <cp:revision>23</cp:revision>
  <dcterms:modified xsi:type="dcterms:W3CDTF">2024-05-23T14:04:08Z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0x010100E7DC0AA9BCCD084BB3503F1144188E63</vt:lpwstr>
  </property>
  <property fmtid="{D5CDD505-2E9C-101B-9397-08002B2CF9AE}" pid="3" name="MediaServiceImageTags">
    <vt:lpwstr/>
  </property>
</Properties>
</file>