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6" r:id="rId2"/>
    <p:sldId id="257" r:id="rId3"/>
    <p:sldId id="258" r:id="rId4"/>
    <p:sldId id="2246" r:id="rId5"/>
    <p:sldId id="2253" r:id="rId6"/>
    <p:sldId id="429" r:id="rId7"/>
    <p:sldId id="431" r:id="rId8"/>
    <p:sldId id="432" r:id="rId9"/>
    <p:sldId id="2249" r:id="rId10"/>
    <p:sldId id="2250" r:id="rId11"/>
    <p:sldId id="2201" r:id="rId12"/>
    <p:sldId id="2203" r:id="rId13"/>
    <p:sldId id="2202" r:id="rId14"/>
    <p:sldId id="428" r:id="rId15"/>
    <p:sldId id="2263" r:id="rId16"/>
    <p:sldId id="306" r:id="rId17"/>
    <p:sldId id="278" r:id="rId18"/>
    <p:sldId id="1947" r:id="rId19"/>
    <p:sldId id="2267" r:id="rId20"/>
    <p:sldId id="296" r:id="rId21"/>
    <p:sldId id="298" r:id="rId22"/>
    <p:sldId id="259" r:id="rId23"/>
    <p:sldId id="260" r:id="rId24"/>
    <p:sldId id="261" r:id="rId25"/>
    <p:sldId id="2256" r:id="rId26"/>
    <p:sldId id="2258" r:id="rId27"/>
    <p:sldId id="368" r:id="rId28"/>
    <p:sldId id="369" r:id="rId29"/>
    <p:sldId id="2259" r:id="rId30"/>
    <p:sldId id="2266" r:id="rId31"/>
    <p:sldId id="2260" r:id="rId32"/>
    <p:sldId id="372" r:id="rId33"/>
    <p:sldId id="2261" r:id="rId34"/>
    <p:sldId id="2262" r:id="rId35"/>
    <p:sldId id="299" r:id="rId36"/>
    <p:sldId id="294" r:id="rId37"/>
    <p:sldId id="266" r:id="rId38"/>
    <p:sldId id="289" r:id="rId39"/>
    <p:sldId id="2268" r:id="rId40"/>
    <p:sldId id="1090" r:id="rId41"/>
    <p:sldId id="833" r:id="rId42"/>
    <p:sldId id="826" r:id="rId43"/>
    <p:sldId id="834" r:id="rId44"/>
    <p:sldId id="837" r:id="rId45"/>
    <p:sldId id="830" r:id="rId46"/>
    <p:sldId id="828" r:id="rId47"/>
    <p:sldId id="2269" r:id="rId48"/>
    <p:sldId id="2058" r:id="rId49"/>
    <p:sldId id="2046" r:id="rId50"/>
    <p:sldId id="2047" r:id="rId51"/>
    <p:sldId id="2048" r:id="rId52"/>
    <p:sldId id="2042" r:id="rId53"/>
    <p:sldId id="2059" r:id="rId54"/>
    <p:sldId id="2053" r:id="rId55"/>
    <p:sldId id="2270" r:id="rId56"/>
    <p:sldId id="1124" r:id="rId57"/>
    <p:sldId id="1125" r:id="rId58"/>
    <p:sldId id="2271" r:id="rId59"/>
    <p:sldId id="2272" r:id="rId60"/>
    <p:sldId id="2273" r:id="rId61"/>
    <p:sldId id="2274" r:id="rId62"/>
    <p:sldId id="2257"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92" autoAdjust="0"/>
    <p:restoredTop sz="94660"/>
  </p:normalViewPr>
  <p:slideViewPr>
    <p:cSldViewPr snapToGrid="0">
      <p:cViewPr varScale="1">
        <p:scale>
          <a:sx n="72" d="100"/>
          <a:sy n="72" d="100"/>
        </p:scale>
        <p:origin x="3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B0B73-A670-4B3E-85E7-A60D6A1F11FF}" type="datetimeFigureOut">
              <a:rPr lang="en-GB" smtClean="0"/>
              <a:t>16/05/2024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921235-8180-4452-A4CD-70F1AA3874BB}" type="slidenum">
              <a:rPr lang="en-GB" smtClean="0"/>
              <a:t>‹#›</a:t>
            </a:fld>
            <a:endParaRPr lang="en-GB"/>
          </a:p>
        </p:txBody>
      </p:sp>
    </p:spTree>
    <p:extLst>
      <p:ext uri="{BB962C8B-B14F-4D97-AF65-F5344CB8AC3E}">
        <p14:creationId xmlns:p14="http://schemas.microsoft.com/office/powerpoint/2010/main" val="3315470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CD52A256-7012-42D7-AC32-1F6037D6A002}"/>
              </a:ext>
            </a:extLst>
          </p:cNvPr>
          <p:cNvSpPr>
            <a:spLocks noGrp="1" noChangeArrowheads="1"/>
          </p:cNvSpPr>
          <p:nvPr>
            <p:ph type="sldNum" sz="quarter" idx="5"/>
          </p:nvPr>
        </p:nvSpPr>
        <p:spPr>
          <a:noFill/>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fld id="{0D8488AA-DCD9-48C2-BCE4-7574F5464DF1}" type="slidenum">
              <a:rPr lang="en-GB" altLang="en-GB" smtClean="0"/>
              <a:pPr/>
              <a:t>50</a:t>
            </a:fld>
            <a:endParaRPr lang="en-GB" altLang="en-GB"/>
          </a:p>
        </p:txBody>
      </p:sp>
      <p:sp>
        <p:nvSpPr>
          <p:cNvPr id="9219" name="Rectangle 2">
            <a:extLst>
              <a:ext uri="{FF2B5EF4-FFF2-40B4-BE49-F238E27FC236}">
                <a16:creationId xmlns:a16="http://schemas.microsoft.com/office/drawing/2014/main" id="{B6E166B6-5381-4271-B4FB-5C49506B905D}"/>
              </a:ext>
            </a:extLst>
          </p:cNvPr>
          <p:cNvSpPr>
            <a:spLocks noChangeArrowheads="1" noTextEdit="1"/>
          </p:cNvSpPr>
          <p:nvPr>
            <p:ph type="sldImg"/>
          </p:nvPr>
        </p:nvSpPr>
        <p:spPr>
          <a:ln/>
        </p:spPr>
      </p:sp>
      <p:sp>
        <p:nvSpPr>
          <p:cNvPr id="9220" name="Rectangle 3">
            <a:extLst>
              <a:ext uri="{FF2B5EF4-FFF2-40B4-BE49-F238E27FC236}">
                <a16:creationId xmlns:a16="http://schemas.microsoft.com/office/drawing/2014/main" id="{571611F5-3BBC-4B4F-9C06-4531C62CDB77}"/>
              </a:ext>
            </a:extLst>
          </p:cNvPr>
          <p:cNvSpPr>
            <a:spLocks noGrp="1" noChangeArrowheads="1"/>
          </p:cNvSpPr>
          <p:nvPr>
            <p:ph type="body" idx="1"/>
          </p:nvPr>
        </p:nvSpPr>
        <p:spPr>
          <a:noFill/>
        </p:spPr>
        <p:txBody>
          <a:bodyPr/>
          <a:lstStyle/>
          <a:p>
            <a:endParaRPr lang="en-GB" alt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3AD6435A-69E6-4D26-BE1E-8ADBD1241819}"/>
              </a:ext>
            </a:extLst>
          </p:cNvPr>
          <p:cNvSpPr>
            <a:spLocks noGrp="1" noChangeArrowheads="1"/>
          </p:cNvSpPr>
          <p:nvPr>
            <p:ph type="sldNum" sz="quarter" idx="5"/>
          </p:nvPr>
        </p:nvSpPr>
        <p:spPr>
          <a:noFill/>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fld id="{DDDACFA2-DE10-4624-942F-440C7B40D5AF}" type="slidenum">
              <a:rPr lang="en-GB" altLang="en-GB" smtClean="0"/>
              <a:pPr/>
              <a:t>51</a:t>
            </a:fld>
            <a:endParaRPr lang="en-GB" altLang="en-GB"/>
          </a:p>
        </p:txBody>
      </p:sp>
      <p:sp>
        <p:nvSpPr>
          <p:cNvPr id="11267" name="Rectangle 2">
            <a:extLst>
              <a:ext uri="{FF2B5EF4-FFF2-40B4-BE49-F238E27FC236}">
                <a16:creationId xmlns:a16="http://schemas.microsoft.com/office/drawing/2014/main" id="{904704D2-00F4-4E41-95A4-A2A6B65463A9}"/>
              </a:ext>
            </a:extLst>
          </p:cNvPr>
          <p:cNvSpPr>
            <a:spLocks noChangeArrowheads="1" noTextEdit="1"/>
          </p:cNvSpPr>
          <p:nvPr>
            <p:ph type="sldImg"/>
          </p:nvPr>
        </p:nvSpPr>
        <p:spPr>
          <a:ln/>
        </p:spPr>
      </p:sp>
      <p:sp>
        <p:nvSpPr>
          <p:cNvPr id="11268" name="Rectangle 3">
            <a:extLst>
              <a:ext uri="{FF2B5EF4-FFF2-40B4-BE49-F238E27FC236}">
                <a16:creationId xmlns:a16="http://schemas.microsoft.com/office/drawing/2014/main" id="{F3A213B1-F707-4985-BCC6-F3D98759CCCD}"/>
              </a:ext>
            </a:extLst>
          </p:cNvPr>
          <p:cNvSpPr>
            <a:spLocks noGrp="1" noChangeArrowheads="1"/>
          </p:cNvSpPr>
          <p:nvPr>
            <p:ph type="body" idx="1"/>
          </p:nvPr>
        </p:nvSpPr>
        <p:spPr>
          <a:noFill/>
        </p:spPr>
        <p:txBody>
          <a:bodyPr/>
          <a:lstStyle/>
          <a:p>
            <a:r>
              <a:rPr lang="en-GB" altLang="en-GB" b="1"/>
              <a:t>How can sensory analysis be carried out so that it is fair?</a:t>
            </a:r>
          </a:p>
          <a:p>
            <a:r>
              <a:rPr lang="en-GB" altLang="en-GB"/>
              <a:t>Individual booths so that the testers are not distracted or influenced in any way</a:t>
            </a:r>
          </a:p>
          <a:p>
            <a:r>
              <a:rPr lang="en-GB" altLang="en-GB"/>
              <a:t>Controlled lighting</a:t>
            </a:r>
          </a:p>
          <a:p>
            <a:r>
              <a:rPr lang="en-GB" altLang="en-GB"/>
              <a:t>Identically-sized food samples served in dishes of the same colour</a:t>
            </a:r>
          </a:p>
          <a:p>
            <a:r>
              <a:rPr lang="en-GB" altLang="en-GB"/>
              <a:t>Water or lime juice for drinking between foods and crackers for eating</a:t>
            </a:r>
          </a:p>
          <a:p>
            <a:r>
              <a:rPr lang="en-GB" altLang="en-GB"/>
              <a:t>Clear instructions on how to carry out the sensory test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7400CC78-2C14-487B-A2F7-2D8E719192F0}"/>
              </a:ext>
            </a:extLst>
          </p:cNvPr>
          <p:cNvSpPr>
            <a:spLocks noGrp="1" noChangeArrowheads="1"/>
          </p:cNvSpPr>
          <p:nvPr>
            <p:ph type="sldNum" sz="quarter" idx="5"/>
          </p:nvPr>
        </p:nvSpPr>
        <p:spPr>
          <a:noFill/>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fld id="{8A64D773-C48D-446F-A2C2-3453DDF54E91}" type="slidenum">
              <a:rPr lang="en-GB" altLang="en-GB" smtClean="0"/>
              <a:pPr/>
              <a:t>54</a:t>
            </a:fld>
            <a:endParaRPr lang="en-GB" altLang="en-GB"/>
          </a:p>
        </p:txBody>
      </p:sp>
      <p:sp>
        <p:nvSpPr>
          <p:cNvPr id="19459" name="Rectangle 2">
            <a:extLst>
              <a:ext uri="{FF2B5EF4-FFF2-40B4-BE49-F238E27FC236}">
                <a16:creationId xmlns:a16="http://schemas.microsoft.com/office/drawing/2014/main" id="{755E23F6-7CE5-40D6-A8CD-D2ABB2808B68}"/>
              </a:ext>
            </a:extLst>
          </p:cNvPr>
          <p:cNvSpPr>
            <a:spLocks noChangeArrowheads="1" noTextEdit="1"/>
          </p:cNvSpPr>
          <p:nvPr>
            <p:ph type="sldImg"/>
          </p:nvPr>
        </p:nvSpPr>
        <p:spPr>
          <a:ln/>
        </p:spPr>
      </p:sp>
      <p:sp>
        <p:nvSpPr>
          <p:cNvPr id="19460" name="Rectangle 3">
            <a:extLst>
              <a:ext uri="{FF2B5EF4-FFF2-40B4-BE49-F238E27FC236}">
                <a16:creationId xmlns:a16="http://schemas.microsoft.com/office/drawing/2014/main" id="{24CBA8CA-8533-4164-923C-A20910C5B702}"/>
              </a:ext>
            </a:extLst>
          </p:cNvPr>
          <p:cNvSpPr>
            <a:spLocks noGrp="1" noChangeArrowheads="1"/>
          </p:cNvSpPr>
          <p:nvPr>
            <p:ph type="body" idx="1"/>
          </p:nvPr>
        </p:nvSpPr>
        <p:spPr>
          <a:noFill/>
        </p:spPr>
        <p:txBody>
          <a:bodyPr/>
          <a:lstStyle/>
          <a:p>
            <a:endParaRPr lang="en-GB" alt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FDE30B-1F40-4D3B-9557-E3CFD14AA4F8}"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AAE0F5-3873-432B-A6A8-0CAB8F800763}" type="slidenum">
              <a:rPr lang="en-GB" smtClean="0"/>
              <a:t>‹#›</a:t>
            </a:fld>
            <a:endParaRPr lang="en-GB"/>
          </a:p>
        </p:txBody>
      </p:sp>
    </p:spTree>
    <p:extLst>
      <p:ext uri="{BB962C8B-B14F-4D97-AF65-F5344CB8AC3E}">
        <p14:creationId xmlns:p14="http://schemas.microsoft.com/office/powerpoint/2010/main" val="503980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DE30B-1F40-4D3B-9557-E3CFD14AA4F8}"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AAE0F5-3873-432B-A6A8-0CAB8F800763}" type="slidenum">
              <a:rPr lang="en-GB" smtClean="0"/>
              <a:t>‹#›</a:t>
            </a:fld>
            <a:endParaRPr lang="en-GB"/>
          </a:p>
        </p:txBody>
      </p:sp>
    </p:spTree>
    <p:extLst>
      <p:ext uri="{BB962C8B-B14F-4D97-AF65-F5344CB8AC3E}">
        <p14:creationId xmlns:p14="http://schemas.microsoft.com/office/powerpoint/2010/main" val="4252451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DE30B-1F40-4D3B-9557-E3CFD14AA4F8}"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AAE0F5-3873-432B-A6A8-0CAB8F800763}" type="slidenum">
              <a:rPr lang="en-GB" smtClean="0"/>
              <a:t>‹#›</a:t>
            </a:fld>
            <a:endParaRPr lang="en-GB"/>
          </a:p>
        </p:txBody>
      </p:sp>
    </p:spTree>
    <p:extLst>
      <p:ext uri="{BB962C8B-B14F-4D97-AF65-F5344CB8AC3E}">
        <p14:creationId xmlns:p14="http://schemas.microsoft.com/office/powerpoint/2010/main" val="1954449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01589772-944D-4A91-9348-0B0FDCDEF0DE}" type="slidenum">
              <a:rPr lang="en-US" altLang="en-US"/>
              <a:pPr>
                <a:defRPr/>
              </a:pPr>
              <a:t>‹#›</a:t>
            </a:fld>
            <a:endParaRPr lang="en-US" altLang="en-US"/>
          </a:p>
        </p:txBody>
      </p:sp>
    </p:spTree>
    <p:extLst>
      <p:ext uri="{BB962C8B-B14F-4D97-AF65-F5344CB8AC3E}">
        <p14:creationId xmlns:p14="http://schemas.microsoft.com/office/powerpoint/2010/main" val="1669325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DE30B-1F40-4D3B-9557-E3CFD14AA4F8}"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AAE0F5-3873-432B-A6A8-0CAB8F800763}" type="slidenum">
              <a:rPr lang="en-GB" smtClean="0"/>
              <a:t>‹#›</a:t>
            </a:fld>
            <a:endParaRPr lang="en-GB"/>
          </a:p>
        </p:txBody>
      </p:sp>
    </p:spTree>
    <p:extLst>
      <p:ext uri="{BB962C8B-B14F-4D97-AF65-F5344CB8AC3E}">
        <p14:creationId xmlns:p14="http://schemas.microsoft.com/office/powerpoint/2010/main" val="152353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FDE30B-1F40-4D3B-9557-E3CFD14AA4F8}"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AAE0F5-3873-432B-A6A8-0CAB8F800763}" type="slidenum">
              <a:rPr lang="en-GB" smtClean="0"/>
              <a:t>‹#›</a:t>
            </a:fld>
            <a:endParaRPr lang="en-GB"/>
          </a:p>
        </p:txBody>
      </p:sp>
    </p:spTree>
    <p:extLst>
      <p:ext uri="{BB962C8B-B14F-4D97-AF65-F5344CB8AC3E}">
        <p14:creationId xmlns:p14="http://schemas.microsoft.com/office/powerpoint/2010/main" val="1591280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FDE30B-1F40-4D3B-9557-E3CFD14AA4F8}" type="datetimeFigureOut">
              <a:rPr lang="en-GB" smtClean="0"/>
              <a:t>16/05/2024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AAE0F5-3873-432B-A6A8-0CAB8F800763}" type="slidenum">
              <a:rPr lang="en-GB" smtClean="0"/>
              <a:t>‹#›</a:t>
            </a:fld>
            <a:endParaRPr lang="en-GB"/>
          </a:p>
        </p:txBody>
      </p:sp>
    </p:spTree>
    <p:extLst>
      <p:ext uri="{BB962C8B-B14F-4D97-AF65-F5344CB8AC3E}">
        <p14:creationId xmlns:p14="http://schemas.microsoft.com/office/powerpoint/2010/main" val="316551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FDE30B-1F40-4D3B-9557-E3CFD14AA4F8}" type="datetimeFigureOut">
              <a:rPr lang="en-GB" smtClean="0"/>
              <a:t>16/05/2024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6AAE0F5-3873-432B-A6A8-0CAB8F800763}" type="slidenum">
              <a:rPr lang="en-GB" smtClean="0"/>
              <a:t>‹#›</a:t>
            </a:fld>
            <a:endParaRPr lang="en-GB"/>
          </a:p>
        </p:txBody>
      </p:sp>
    </p:spTree>
    <p:extLst>
      <p:ext uri="{BB962C8B-B14F-4D97-AF65-F5344CB8AC3E}">
        <p14:creationId xmlns:p14="http://schemas.microsoft.com/office/powerpoint/2010/main" val="1699073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FDE30B-1F40-4D3B-9557-E3CFD14AA4F8}" type="datetimeFigureOut">
              <a:rPr lang="en-GB" smtClean="0"/>
              <a:t>16/05/2024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AAE0F5-3873-432B-A6A8-0CAB8F800763}" type="slidenum">
              <a:rPr lang="en-GB" smtClean="0"/>
              <a:t>‹#›</a:t>
            </a:fld>
            <a:endParaRPr lang="en-GB"/>
          </a:p>
        </p:txBody>
      </p:sp>
    </p:spTree>
    <p:extLst>
      <p:ext uri="{BB962C8B-B14F-4D97-AF65-F5344CB8AC3E}">
        <p14:creationId xmlns:p14="http://schemas.microsoft.com/office/powerpoint/2010/main" val="1836456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FDE30B-1F40-4D3B-9557-E3CFD14AA4F8}" type="datetimeFigureOut">
              <a:rPr lang="en-GB" smtClean="0"/>
              <a:t>16/05/2024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AAE0F5-3873-432B-A6A8-0CAB8F800763}" type="slidenum">
              <a:rPr lang="en-GB" smtClean="0"/>
              <a:t>‹#›</a:t>
            </a:fld>
            <a:endParaRPr lang="en-GB"/>
          </a:p>
        </p:txBody>
      </p:sp>
    </p:spTree>
    <p:extLst>
      <p:ext uri="{BB962C8B-B14F-4D97-AF65-F5344CB8AC3E}">
        <p14:creationId xmlns:p14="http://schemas.microsoft.com/office/powerpoint/2010/main" val="1068780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FDE30B-1F40-4D3B-9557-E3CFD14AA4F8}" type="datetimeFigureOut">
              <a:rPr lang="en-GB" smtClean="0"/>
              <a:t>16/05/2024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AAE0F5-3873-432B-A6A8-0CAB8F800763}" type="slidenum">
              <a:rPr lang="en-GB" smtClean="0"/>
              <a:t>‹#›</a:t>
            </a:fld>
            <a:endParaRPr lang="en-GB"/>
          </a:p>
        </p:txBody>
      </p:sp>
    </p:spTree>
    <p:extLst>
      <p:ext uri="{BB962C8B-B14F-4D97-AF65-F5344CB8AC3E}">
        <p14:creationId xmlns:p14="http://schemas.microsoft.com/office/powerpoint/2010/main" val="3976004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FDE30B-1F40-4D3B-9557-E3CFD14AA4F8}" type="datetimeFigureOut">
              <a:rPr lang="en-GB" smtClean="0"/>
              <a:t>16/05/2024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AAE0F5-3873-432B-A6A8-0CAB8F800763}" type="slidenum">
              <a:rPr lang="en-GB" smtClean="0"/>
              <a:t>‹#›</a:t>
            </a:fld>
            <a:endParaRPr lang="en-GB"/>
          </a:p>
        </p:txBody>
      </p:sp>
    </p:spTree>
    <p:extLst>
      <p:ext uri="{BB962C8B-B14F-4D97-AF65-F5344CB8AC3E}">
        <p14:creationId xmlns:p14="http://schemas.microsoft.com/office/powerpoint/2010/main" val="3139981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FDE30B-1F40-4D3B-9557-E3CFD14AA4F8}" type="datetimeFigureOut">
              <a:rPr lang="en-GB" smtClean="0"/>
              <a:t>16/05/2024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AE0F5-3873-432B-A6A8-0CAB8F800763}" type="slidenum">
              <a:rPr lang="en-GB" smtClean="0"/>
              <a:t>‹#›</a:t>
            </a:fld>
            <a:endParaRPr lang="en-GB"/>
          </a:p>
        </p:txBody>
      </p:sp>
    </p:spTree>
    <p:extLst>
      <p:ext uri="{BB962C8B-B14F-4D97-AF65-F5344CB8AC3E}">
        <p14:creationId xmlns:p14="http://schemas.microsoft.com/office/powerpoint/2010/main" val="1278614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illuminate.digital/aqafood/" TargetMode="External"/><Relationship Id="rId1" Type="http://schemas.openxmlformats.org/officeDocument/2006/relationships/slideLayout" Target="../slideLayouts/slideLayout12.xml"/><Relationship Id="rId6" Type="http://schemas.openxmlformats.org/officeDocument/2006/relationships/hyperlink" Target="http://www.illuminate.digital/aqafood"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RoVVNX74E6Y"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6y-hjnPEc0s&amp;safe=activ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jawnybakers.blogspot.com/2013/03/food-chart-for-healthy-lifestyle.html" TargetMode="External"/><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UIQ1Hyq9HG0&amp;list=PLcvEcrsF_9zInjxnoPbjRXHScwzEKTuGr&amp;index=1"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hyperlink" Target="http://www.clker.com/clipart-29066.html" TargetMode="Externa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hyperlink" Target="http://iteachkinderkids.blogspot.com/2010_11_01_archive.html" TargetMode="External"/><Relationship Id="rId4" Type="http://schemas.openxmlformats.org/officeDocument/2006/relationships/image" Target="../media/image27.gif"/></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itn.hms.harvard.edu/seminars/2017/1018-from-microwaves-to-microbreweries/" TargetMode="External"/><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www.youtube.com/watch?v=RtzPpUQvm9g"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hyperlink" Target="http://www.illuminate.digital/aqafood/"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http://www.vegsoc.org/business/pics/appr3.gif" TargetMode="External"/><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http://www.vegsoc.org/business/pics/appr3.gif" TargetMode="External"/><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http://www.vegsoc.org/business/pics/appr3.gif" TargetMode="External"/><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4.png"/><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3.png"/><Relationship Id="rId7" Type="http://schemas.openxmlformats.org/officeDocument/2006/relationships/image" Target="../media/image80.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www.illuminate.digital/aqafood" TargetMode="External"/><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www.bbc.co.uk/bitesize/topics/zjr8mp3/articles/zb23p4j#zv88239"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www.bbc.co.uk/bitesize/search?q=food+waste&amp;seqId=e14a2000-1369-11ef-8942-711cc0f4eb5c&amp;d=BITESIZ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www.illuminate.digital/aqafood" TargetMode="Externa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251" y="2235200"/>
            <a:ext cx="7772400" cy="2387600"/>
          </a:xfrm>
        </p:spPr>
        <p:txBody>
          <a:bodyPr>
            <a:normAutofit fontScale="90000"/>
          </a:bodyPr>
          <a:lstStyle/>
          <a:p>
            <a:r>
              <a:rPr lang="en-GB" sz="4900" dirty="0"/>
              <a:t>Year 10 Mock Exam</a:t>
            </a:r>
            <a:br>
              <a:rPr lang="en-GB" sz="4900" dirty="0"/>
            </a:br>
            <a:r>
              <a:rPr lang="en-GB" sz="4900" dirty="0"/>
              <a:t>Revision</a:t>
            </a:r>
            <a:br>
              <a:rPr lang="en-GB" sz="4900" dirty="0"/>
            </a:br>
            <a:br>
              <a:rPr lang="en-GB" sz="4900" dirty="0"/>
            </a:br>
            <a:br>
              <a:rPr lang="en-GB" dirty="0"/>
            </a:br>
            <a:r>
              <a:rPr lang="en-GB" sz="4900" dirty="0"/>
              <a:t>Food </a:t>
            </a:r>
            <a:br>
              <a:rPr lang="en-GB" sz="4900" dirty="0"/>
            </a:br>
            <a:r>
              <a:rPr lang="en-GB" sz="4900" dirty="0"/>
              <a:t>Preparation &amp; Nutrition</a:t>
            </a:r>
            <a:endParaRPr lang="en-GB" dirty="0"/>
          </a:p>
        </p:txBody>
      </p:sp>
      <p:sp>
        <p:nvSpPr>
          <p:cNvPr id="3" name="Subtitle 2"/>
          <p:cNvSpPr>
            <a:spLocks noGrp="1"/>
          </p:cNvSpPr>
          <p:nvPr>
            <p:ph type="subTitle" idx="1"/>
          </p:nvPr>
        </p:nvSpPr>
        <p:spPr>
          <a:xfrm>
            <a:off x="1020451" y="5836191"/>
            <a:ext cx="6858000" cy="1655762"/>
          </a:xfrm>
        </p:spPr>
        <p:txBody>
          <a:bodyPr/>
          <a:lstStyle/>
          <a:p>
            <a:r>
              <a:rPr lang="en-GB" dirty="0"/>
              <a:t>AQA</a:t>
            </a:r>
          </a:p>
          <a:p>
            <a:r>
              <a:rPr lang="en-GB" dirty="0"/>
              <a:t>Walton High School </a:t>
            </a:r>
          </a:p>
        </p:txBody>
      </p:sp>
    </p:spTree>
    <p:extLst>
      <p:ext uri="{BB962C8B-B14F-4D97-AF65-F5344CB8AC3E}">
        <p14:creationId xmlns:p14="http://schemas.microsoft.com/office/powerpoint/2010/main" val="3713156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413763" y="2134850"/>
            <a:ext cx="3047998" cy="538164"/>
          </a:xfrm>
        </p:spPr>
        <p:txBody>
          <a:bodyPr>
            <a:normAutofit fontScale="90000"/>
          </a:bodyPr>
          <a:lstStyle/>
          <a:p>
            <a:r>
              <a:rPr lang="en-GB" altLang="en-US" dirty="0"/>
              <a:t>Conduction</a:t>
            </a:r>
          </a:p>
        </p:txBody>
      </p:sp>
      <p:pic>
        <p:nvPicPr>
          <p:cNvPr id="12291"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rcRect l="20863" t="19202" r="20862" b="13602"/>
          <a:stretch>
            <a:fillRect/>
          </a:stretch>
        </p:blipFill>
        <p:spPr bwMode="auto">
          <a:xfrm>
            <a:off x="206789" y="2822602"/>
            <a:ext cx="2750819" cy="1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8"/>
          <p:cNvSpPr/>
          <p:nvPr/>
        </p:nvSpPr>
        <p:spPr>
          <a:xfrm>
            <a:off x="315900" y="4866244"/>
            <a:ext cx="2571750" cy="17272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Watch the video in the AQA text book on page 85</a:t>
            </a:r>
          </a:p>
        </p:txBody>
      </p:sp>
      <p:sp>
        <p:nvSpPr>
          <p:cNvPr id="5" name="Title 1">
            <a:extLst>
              <a:ext uri="{FF2B5EF4-FFF2-40B4-BE49-F238E27FC236}">
                <a16:creationId xmlns:a16="http://schemas.microsoft.com/office/drawing/2014/main" id="{51F92A80-17ED-944F-25E7-05D608989568}"/>
              </a:ext>
            </a:extLst>
          </p:cNvPr>
          <p:cNvSpPr txBox="1">
            <a:spLocks/>
          </p:cNvSpPr>
          <p:nvPr/>
        </p:nvSpPr>
        <p:spPr>
          <a:xfrm>
            <a:off x="315900" y="2152189"/>
            <a:ext cx="3749040" cy="53816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5400" dirty="0"/>
              <a:t>Convection</a:t>
            </a:r>
          </a:p>
        </p:txBody>
      </p:sp>
      <p:pic>
        <p:nvPicPr>
          <p:cNvPr id="7" name="Picture 4">
            <a:hlinkClick r:id="rId2"/>
            <a:extLst>
              <a:ext uri="{FF2B5EF4-FFF2-40B4-BE49-F238E27FC236}">
                <a16:creationId xmlns:a16="http://schemas.microsoft.com/office/drawing/2014/main" id="{B84B74BD-33DB-04AC-BE6C-5AA8A5E2B666}"/>
              </a:ext>
            </a:extLst>
          </p:cNvPr>
          <p:cNvPicPr>
            <a:picLocks noChangeAspect="1"/>
          </p:cNvPicPr>
          <p:nvPr/>
        </p:nvPicPr>
        <p:blipFill>
          <a:blip r:embed="rId4" cstate="print">
            <a:extLst>
              <a:ext uri="{28A0092B-C50C-407E-A947-70E740481C1C}">
                <a14:useLocalDpi xmlns:a14="http://schemas.microsoft.com/office/drawing/2010/main" val="0"/>
              </a:ext>
            </a:extLst>
          </a:blip>
          <a:srcRect l="20863" t="19202" r="20862" b="13602"/>
          <a:stretch>
            <a:fillRect/>
          </a:stretch>
        </p:blipFill>
        <p:spPr bwMode="auto">
          <a:xfrm>
            <a:off x="3234686" y="2805263"/>
            <a:ext cx="2750820" cy="178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8">
            <a:extLst>
              <a:ext uri="{FF2B5EF4-FFF2-40B4-BE49-F238E27FC236}">
                <a16:creationId xmlns:a16="http://schemas.microsoft.com/office/drawing/2014/main" id="{57DC08F7-4DCE-9FF9-0E09-DB698970E985}"/>
              </a:ext>
            </a:extLst>
          </p:cNvPr>
          <p:cNvSpPr/>
          <p:nvPr/>
        </p:nvSpPr>
        <p:spPr>
          <a:xfrm>
            <a:off x="3561461" y="4853743"/>
            <a:ext cx="2321702" cy="1691213"/>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Watch the video in the AQA text book on page 86</a:t>
            </a:r>
          </a:p>
        </p:txBody>
      </p:sp>
      <p:sp>
        <p:nvSpPr>
          <p:cNvPr id="9" name="Title 1">
            <a:extLst>
              <a:ext uri="{FF2B5EF4-FFF2-40B4-BE49-F238E27FC236}">
                <a16:creationId xmlns:a16="http://schemas.microsoft.com/office/drawing/2014/main" id="{A31F0985-AB4F-8AB4-CCE2-71CFE0040149}"/>
              </a:ext>
            </a:extLst>
          </p:cNvPr>
          <p:cNvSpPr txBox="1">
            <a:spLocks/>
          </p:cNvSpPr>
          <p:nvPr/>
        </p:nvSpPr>
        <p:spPr>
          <a:xfrm>
            <a:off x="6461761" y="2224407"/>
            <a:ext cx="3515360" cy="52668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5400" dirty="0"/>
              <a:t>Radiation</a:t>
            </a:r>
          </a:p>
        </p:txBody>
      </p:sp>
      <p:pic>
        <p:nvPicPr>
          <p:cNvPr id="10" name="Picture 4">
            <a:hlinkClick r:id="rId2"/>
            <a:extLst>
              <a:ext uri="{FF2B5EF4-FFF2-40B4-BE49-F238E27FC236}">
                <a16:creationId xmlns:a16="http://schemas.microsoft.com/office/drawing/2014/main" id="{A4EB0B62-DE87-422D-F46C-F08A45A415A9}"/>
              </a:ext>
            </a:extLst>
          </p:cNvPr>
          <p:cNvPicPr>
            <a:picLocks noChangeAspect="1"/>
          </p:cNvPicPr>
          <p:nvPr/>
        </p:nvPicPr>
        <p:blipFill>
          <a:blip r:embed="rId5" cstate="print">
            <a:extLst>
              <a:ext uri="{28A0092B-C50C-407E-A947-70E740481C1C}">
                <a14:useLocalDpi xmlns:a14="http://schemas.microsoft.com/office/drawing/2010/main" val="0"/>
              </a:ext>
            </a:extLst>
          </a:blip>
          <a:srcRect l="20863" t="19202" r="20862" b="13602"/>
          <a:stretch>
            <a:fillRect/>
          </a:stretch>
        </p:blipFill>
        <p:spPr bwMode="auto">
          <a:xfrm>
            <a:off x="6193369" y="2829164"/>
            <a:ext cx="2676864" cy="173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8">
            <a:extLst>
              <a:ext uri="{FF2B5EF4-FFF2-40B4-BE49-F238E27FC236}">
                <a16:creationId xmlns:a16="http://schemas.microsoft.com/office/drawing/2014/main" id="{94788989-7E3C-EDCA-5B2A-3DAFF33A92A1}"/>
              </a:ext>
            </a:extLst>
          </p:cNvPr>
          <p:cNvSpPr/>
          <p:nvPr/>
        </p:nvSpPr>
        <p:spPr>
          <a:xfrm>
            <a:off x="6556974" y="4853743"/>
            <a:ext cx="2083142" cy="173618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Watch the video in the AQA text book on page 87</a:t>
            </a:r>
          </a:p>
        </p:txBody>
      </p:sp>
      <p:sp>
        <p:nvSpPr>
          <p:cNvPr id="12" name="Subtitle 2">
            <a:extLst>
              <a:ext uri="{FF2B5EF4-FFF2-40B4-BE49-F238E27FC236}">
                <a16:creationId xmlns:a16="http://schemas.microsoft.com/office/drawing/2014/main" id="{6C396EF5-7008-45E6-9C6F-BF4D02A63D23}"/>
              </a:ext>
            </a:extLst>
          </p:cNvPr>
          <p:cNvSpPr txBox="1">
            <a:spLocks/>
          </p:cNvSpPr>
          <p:nvPr/>
        </p:nvSpPr>
        <p:spPr>
          <a:xfrm>
            <a:off x="4768081" y="227114"/>
            <a:ext cx="3703567" cy="1726733"/>
          </a:xfrm>
          <a:prstGeom prst="rect">
            <a:avLst/>
          </a:prstGeom>
          <a:ln w="66675" cmpd="thickThin">
            <a:solidFill>
              <a:schemeClr val="tx1"/>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GB" sz="1800" u="sng" dirty="0">
              <a:hlinkClick r:id="rId6"/>
            </a:endParaRPr>
          </a:p>
          <a:p>
            <a:pPr marL="0" indent="0">
              <a:buNone/>
            </a:pPr>
            <a:r>
              <a:rPr lang="en-GB" sz="1800" u="sng" dirty="0">
                <a:hlinkClick r:id="rId6"/>
              </a:rPr>
              <a:t>www.illuminate.digital/aqafood</a:t>
            </a:r>
            <a:endParaRPr lang="en-GB" sz="1800" u="sng" dirty="0"/>
          </a:p>
          <a:p>
            <a:pPr marL="0" indent="0">
              <a:buNone/>
            </a:pPr>
            <a:r>
              <a:rPr lang="nl-NL" sz="1800" dirty="0"/>
              <a:t>Student Username: SWALTON3 </a:t>
            </a:r>
          </a:p>
          <a:p>
            <a:pPr marL="0" indent="0">
              <a:buNone/>
            </a:pPr>
            <a:r>
              <a:rPr lang="nl-NL" sz="1800" dirty="0"/>
              <a:t>Student Password: STUDENT3</a:t>
            </a:r>
            <a:endParaRPr lang="en-GB" sz="1800" dirty="0"/>
          </a:p>
        </p:txBody>
      </p:sp>
      <p:sp>
        <p:nvSpPr>
          <p:cNvPr id="2" name="TextBox 1">
            <a:extLst>
              <a:ext uri="{FF2B5EF4-FFF2-40B4-BE49-F238E27FC236}">
                <a16:creationId xmlns:a16="http://schemas.microsoft.com/office/drawing/2014/main" id="{99DE2374-840C-437C-9A64-30D760A6D503}"/>
              </a:ext>
            </a:extLst>
          </p:cNvPr>
          <p:cNvSpPr txBox="1"/>
          <p:nvPr/>
        </p:nvSpPr>
        <p:spPr>
          <a:xfrm>
            <a:off x="315900" y="485357"/>
            <a:ext cx="3854647" cy="1384995"/>
          </a:xfrm>
          <a:prstGeom prst="rect">
            <a:avLst/>
          </a:prstGeom>
          <a:solidFill>
            <a:srgbClr val="FFCCFF"/>
          </a:solidFill>
        </p:spPr>
        <p:txBody>
          <a:bodyPr wrap="square" rtlCol="0">
            <a:spAutoFit/>
          </a:bodyPr>
          <a:lstStyle/>
          <a:p>
            <a:r>
              <a:rPr lang="en-GB" sz="2800" dirty="0"/>
              <a:t>Watch cooking methods videos for further explanation</a:t>
            </a:r>
          </a:p>
        </p:txBody>
      </p:sp>
    </p:spTree>
    <p:extLst>
      <p:ext uri="{BB962C8B-B14F-4D97-AF65-F5344CB8AC3E}">
        <p14:creationId xmlns:p14="http://schemas.microsoft.com/office/powerpoint/2010/main" val="4134785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7">
            <a:extLst>
              <a:ext uri="{FF2B5EF4-FFF2-40B4-BE49-F238E27FC236}">
                <a16:creationId xmlns:a16="http://schemas.microsoft.com/office/drawing/2014/main" id="{E748F937-498B-4440-A331-0E7B13AC1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4486275"/>
            <a:ext cx="1439863"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a:extLst>
              <a:ext uri="{FF2B5EF4-FFF2-40B4-BE49-F238E27FC236}">
                <a16:creationId xmlns:a16="http://schemas.microsoft.com/office/drawing/2014/main" id="{7344A399-B4BA-425D-AF2D-E2002ED32F2A}"/>
              </a:ext>
            </a:extLst>
          </p:cNvPr>
          <p:cNvSpPr/>
          <p:nvPr/>
        </p:nvSpPr>
        <p:spPr>
          <a:xfrm>
            <a:off x="216717" y="1236663"/>
            <a:ext cx="4486275" cy="3530283"/>
          </a:xfrm>
          <a:prstGeom prst="cloudCallout">
            <a:avLst>
              <a:gd name="adj1" fmla="val -22674"/>
              <a:gd name="adj2" fmla="val 67855"/>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2000" dirty="0">
                <a:solidFill>
                  <a:srgbClr val="0070C0"/>
                </a:solidFill>
              </a:rPr>
              <a:t>Watch video and make notes on how cooking affects the nutrient content of foods</a:t>
            </a:r>
          </a:p>
        </p:txBody>
      </p:sp>
      <p:sp>
        <p:nvSpPr>
          <p:cNvPr id="3077" name="TextBox 4">
            <a:extLst>
              <a:ext uri="{FF2B5EF4-FFF2-40B4-BE49-F238E27FC236}">
                <a16:creationId xmlns:a16="http://schemas.microsoft.com/office/drawing/2014/main" id="{F277B422-C33A-4850-BF57-5D914397A6E4}"/>
              </a:ext>
            </a:extLst>
          </p:cNvPr>
          <p:cNvSpPr txBox="1">
            <a:spLocks noChangeArrowheads="1"/>
          </p:cNvSpPr>
          <p:nvPr/>
        </p:nvSpPr>
        <p:spPr bwMode="auto">
          <a:xfrm>
            <a:off x="1022350" y="6475413"/>
            <a:ext cx="3924300" cy="3698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r>
              <a:rPr lang="en-GB" altLang="en-US" sz="1800">
                <a:solidFill>
                  <a:schemeClr val="bg1"/>
                </a:solidFill>
              </a:rPr>
              <a:t>Click on pic to open hyperlink</a:t>
            </a:r>
          </a:p>
        </p:txBody>
      </p:sp>
      <p:sp>
        <p:nvSpPr>
          <p:cNvPr id="3078" name="Rectangle 2">
            <a:extLst>
              <a:ext uri="{FF2B5EF4-FFF2-40B4-BE49-F238E27FC236}">
                <a16:creationId xmlns:a16="http://schemas.microsoft.com/office/drawing/2014/main" id="{96E7B85C-3539-484C-8EBD-FEF340C22635}"/>
              </a:ext>
            </a:extLst>
          </p:cNvPr>
          <p:cNvSpPr>
            <a:spLocks noGrp="1" noChangeArrowheads="1"/>
          </p:cNvSpPr>
          <p:nvPr>
            <p:ph type="title"/>
          </p:nvPr>
        </p:nvSpPr>
        <p:spPr>
          <a:xfrm>
            <a:off x="377825" y="93663"/>
            <a:ext cx="8567738" cy="1143000"/>
          </a:xfrm>
        </p:spPr>
        <p:txBody>
          <a:bodyPr>
            <a:normAutofit fontScale="90000"/>
          </a:bodyPr>
          <a:lstStyle/>
          <a:p>
            <a:pPr eaLnBrk="1" hangingPunct="1"/>
            <a:r>
              <a:rPr lang="en-GB" altLang="en-US" dirty="0">
                <a:solidFill>
                  <a:srgbClr val="0066FF"/>
                </a:solidFill>
              </a:rPr>
              <a:t>Food Production Methods Affecting Nutritional Value</a:t>
            </a:r>
          </a:p>
        </p:txBody>
      </p:sp>
      <p:pic>
        <p:nvPicPr>
          <p:cNvPr id="2" name="Picture 1">
            <a:hlinkClick r:id="rId3"/>
            <a:extLst>
              <a:ext uri="{FF2B5EF4-FFF2-40B4-BE49-F238E27FC236}">
                <a16:creationId xmlns:a16="http://schemas.microsoft.com/office/drawing/2014/main" id="{CC623437-ADB4-41D9-8AEC-BF95C5761B5B}"/>
              </a:ext>
            </a:extLst>
          </p:cNvPr>
          <p:cNvPicPr>
            <a:picLocks noChangeAspect="1"/>
          </p:cNvPicPr>
          <p:nvPr/>
        </p:nvPicPr>
        <p:blipFill>
          <a:blip r:embed="rId4"/>
          <a:stretch>
            <a:fillRect/>
          </a:stretch>
        </p:blipFill>
        <p:spPr>
          <a:xfrm>
            <a:off x="4859339" y="2945715"/>
            <a:ext cx="4067944" cy="3050958"/>
          </a:xfrm>
          <a:prstGeom prst="rect">
            <a:avLst/>
          </a:prstGeom>
        </p:spPr>
      </p:pic>
    </p:spTree>
    <p:extLst>
      <p:ext uri="{BB962C8B-B14F-4D97-AF65-F5344CB8AC3E}">
        <p14:creationId xmlns:p14="http://schemas.microsoft.com/office/powerpoint/2010/main" val="451284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6D7BE1D2-162A-40B7-A058-54ABC8674423}"/>
              </a:ext>
            </a:extLst>
          </p:cNvPr>
          <p:cNvSpPr>
            <a:spLocks noGrp="1" noChangeArrowheads="1"/>
          </p:cNvSpPr>
          <p:nvPr>
            <p:ph type="title"/>
          </p:nvPr>
        </p:nvSpPr>
        <p:spPr>
          <a:xfrm>
            <a:off x="323850" y="549275"/>
            <a:ext cx="8229600" cy="1727200"/>
          </a:xfrm>
        </p:spPr>
        <p:txBody>
          <a:bodyPr>
            <a:normAutofit fontScale="90000"/>
          </a:bodyPr>
          <a:lstStyle/>
          <a:p>
            <a:pPr algn="l"/>
            <a:r>
              <a:rPr lang="en-GB" altLang="en-US" sz="3600" b="1">
                <a:solidFill>
                  <a:srgbClr val="0066FF"/>
                </a:solidFill>
              </a:rPr>
              <a:t>How cooking affects the nutrient content of foods nutrient content of foods….</a:t>
            </a:r>
            <a:br>
              <a:rPr lang="en-GB" altLang="en-US" sz="3600" b="1">
                <a:solidFill>
                  <a:srgbClr val="0066FF"/>
                </a:solidFill>
              </a:rPr>
            </a:br>
            <a:endParaRPr lang="en-GB" altLang="en-US" sz="3600" b="1">
              <a:solidFill>
                <a:srgbClr val="0066FF"/>
              </a:solidFill>
            </a:endParaRPr>
          </a:p>
        </p:txBody>
      </p:sp>
      <p:sp>
        <p:nvSpPr>
          <p:cNvPr id="3" name="Content Placeholder 2">
            <a:extLst>
              <a:ext uri="{FF2B5EF4-FFF2-40B4-BE49-F238E27FC236}">
                <a16:creationId xmlns:a16="http://schemas.microsoft.com/office/drawing/2014/main" id="{CDA21CE3-6726-4D59-B8EF-A35D0318A458}"/>
              </a:ext>
            </a:extLst>
          </p:cNvPr>
          <p:cNvSpPr>
            <a:spLocks noGrp="1"/>
          </p:cNvSpPr>
          <p:nvPr>
            <p:ph idx="1"/>
          </p:nvPr>
        </p:nvSpPr>
        <p:spPr>
          <a:xfrm>
            <a:off x="457200" y="1628775"/>
            <a:ext cx="8229600" cy="4525963"/>
          </a:xfrm>
        </p:spPr>
        <p:txBody>
          <a:bodyPr/>
          <a:lstStyle/>
          <a:p>
            <a:pPr marL="0" indent="0">
              <a:buFontTx/>
              <a:buNone/>
              <a:defRPr/>
            </a:pPr>
            <a:endParaRPr lang="en-GB" sz="2800" dirty="0"/>
          </a:p>
          <a:p>
            <a:pPr>
              <a:defRPr/>
            </a:pPr>
            <a:r>
              <a:rPr lang="en-GB" sz="2800" dirty="0"/>
              <a:t>Eating nutritious foods can improve your health and energy levels.</a:t>
            </a:r>
          </a:p>
          <a:p>
            <a:pPr>
              <a:defRPr/>
            </a:pPr>
            <a:r>
              <a:rPr lang="en-GB" sz="2800" dirty="0"/>
              <a:t>Surprisingly, the way you cook your food has a major effect on the amount of nutrients it contains.</a:t>
            </a:r>
          </a:p>
          <a:p>
            <a:pPr>
              <a:defRPr/>
            </a:pPr>
            <a:r>
              <a:rPr lang="en-GB" sz="2800" dirty="0"/>
              <a:t>Nutrient content is often altered during cooking</a:t>
            </a:r>
          </a:p>
          <a:p>
            <a:pPr>
              <a:defRPr/>
            </a:pPr>
            <a:r>
              <a:rPr lang="en-GB" sz="2800" dirty="0"/>
              <a:t>Cooking food improves digestion and increases the absorption of many nutrients</a:t>
            </a:r>
          </a:p>
        </p:txBody>
      </p:sp>
    </p:spTree>
    <p:extLst>
      <p:ext uri="{BB962C8B-B14F-4D97-AF65-F5344CB8AC3E}">
        <p14:creationId xmlns:p14="http://schemas.microsoft.com/office/powerpoint/2010/main" val="3671818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A3BAFEF9-1F04-4C2F-A5DE-7682F8FCD029}"/>
              </a:ext>
            </a:extLst>
          </p:cNvPr>
          <p:cNvSpPr>
            <a:spLocks noGrp="1" noChangeArrowheads="1"/>
          </p:cNvSpPr>
          <p:nvPr>
            <p:ph type="title"/>
          </p:nvPr>
        </p:nvSpPr>
        <p:spPr>
          <a:xfrm>
            <a:off x="457200" y="0"/>
            <a:ext cx="8229600" cy="1143000"/>
          </a:xfrm>
        </p:spPr>
        <p:txBody>
          <a:bodyPr/>
          <a:lstStyle/>
          <a:p>
            <a:r>
              <a:rPr lang="en-GB" altLang="en-US">
                <a:solidFill>
                  <a:srgbClr val="0066FF"/>
                </a:solidFill>
              </a:rPr>
              <a:t>Food Production &amp; Nutrition</a:t>
            </a:r>
          </a:p>
        </p:txBody>
      </p:sp>
      <p:sp>
        <p:nvSpPr>
          <p:cNvPr id="5123" name="Content Placeholder 2">
            <a:extLst>
              <a:ext uri="{FF2B5EF4-FFF2-40B4-BE49-F238E27FC236}">
                <a16:creationId xmlns:a16="http://schemas.microsoft.com/office/drawing/2014/main" id="{2E501AB7-30E9-4880-B2BD-A2BA956038C2}"/>
              </a:ext>
            </a:extLst>
          </p:cNvPr>
          <p:cNvSpPr>
            <a:spLocks noGrp="1" noChangeArrowheads="1"/>
          </p:cNvSpPr>
          <p:nvPr>
            <p:ph idx="1"/>
          </p:nvPr>
        </p:nvSpPr>
        <p:spPr>
          <a:xfrm>
            <a:off x="250825" y="836613"/>
            <a:ext cx="8756650" cy="5484674"/>
          </a:xfrm>
        </p:spPr>
        <p:txBody>
          <a:bodyPr>
            <a:normAutofit/>
          </a:bodyPr>
          <a:lstStyle/>
          <a:p>
            <a:pPr marL="0" indent="0">
              <a:buFontTx/>
              <a:buNone/>
            </a:pPr>
            <a:r>
              <a:rPr lang="en-GB" altLang="en-US" sz="2800" dirty="0"/>
              <a:t>Freezing fresh food quickly can help maintain the nutrients they have before being picked. The nutrients can then be further maintained through the cooking process. Steaming is the best technique to maintain nutritional value of food.</a:t>
            </a:r>
          </a:p>
          <a:p>
            <a:pPr marL="0" indent="0">
              <a:buFontTx/>
              <a:buNone/>
            </a:pPr>
            <a:endParaRPr lang="en-GB" altLang="en-US" sz="2800" dirty="0"/>
          </a:p>
          <a:p>
            <a:pPr marL="0" indent="0">
              <a:buFontTx/>
              <a:buNone/>
            </a:pPr>
            <a:endParaRPr lang="en-GB" altLang="en-US" sz="2800" dirty="0"/>
          </a:p>
          <a:p>
            <a:pPr marL="0" indent="0">
              <a:buFontTx/>
              <a:buNone/>
            </a:pPr>
            <a:endParaRPr lang="en-GB" altLang="en-US" sz="2800" dirty="0"/>
          </a:p>
          <a:p>
            <a:pPr marL="0" indent="0">
              <a:buFontTx/>
              <a:buNone/>
            </a:pPr>
            <a:endParaRPr lang="en-GB" altLang="en-US" sz="2800" dirty="0"/>
          </a:p>
          <a:p>
            <a:pPr marL="0" indent="0">
              <a:buFontTx/>
              <a:buNone/>
            </a:pPr>
            <a:endParaRPr lang="en-GB" altLang="en-US" sz="2800" dirty="0"/>
          </a:p>
          <a:p>
            <a:pPr marL="0" indent="0">
              <a:buFontTx/>
              <a:buNone/>
            </a:pPr>
            <a:r>
              <a:rPr lang="en-GB" altLang="en-US" sz="2800" dirty="0"/>
              <a:t>Foods can also have nutritional value added to the during production – this is called fortification</a:t>
            </a:r>
          </a:p>
        </p:txBody>
      </p:sp>
      <p:pic>
        <p:nvPicPr>
          <p:cNvPr id="5124" name="Picture 6">
            <a:extLst>
              <a:ext uri="{FF2B5EF4-FFF2-40B4-BE49-F238E27FC236}">
                <a16:creationId xmlns:a16="http://schemas.microsoft.com/office/drawing/2014/main" id="{707FA43C-998A-4854-93E8-C762825A3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63" y="2873583"/>
            <a:ext cx="1857375"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7">
            <a:extLst>
              <a:ext uri="{FF2B5EF4-FFF2-40B4-BE49-F238E27FC236}">
                <a16:creationId xmlns:a16="http://schemas.microsoft.com/office/drawing/2014/main" id="{6AC72F0A-6895-446F-B474-915C2BA0D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276" y="3197432"/>
            <a:ext cx="25146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a:extLst>
              <a:ext uri="{FF2B5EF4-FFF2-40B4-BE49-F238E27FC236}">
                <a16:creationId xmlns:a16="http://schemas.microsoft.com/office/drawing/2014/main" id="{F56F9476-0E77-4994-8D33-66AB2638B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5356" y="3200608"/>
            <a:ext cx="2560638"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215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89D4DF0-90CA-4925-A6BD-CE67CF998AB2}"/>
              </a:ext>
            </a:extLst>
          </p:cNvPr>
          <p:cNvGraphicFramePr>
            <a:graphicFrameLocks noGrp="1"/>
          </p:cNvGraphicFramePr>
          <p:nvPr>
            <p:extLst>
              <p:ext uri="{D42A27DB-BD31-4B8C-83A1-F6EECF244321}">
                <p14:modId xmlns:p14="http://schemas.microsoft.com/office/powerpoint/2010/main" val="3622696016"/>
              </p:ext>
            </p:extLst>
          </p:nvPr>
        </p:nvGraphicFramePr>
        <p:xfrm>
          <a:off x="680878" y="1634570"/>
          <a:ext cx="8087200" cy="4928790"/>
        </p:xfrm>
        <a:graphic>
          <a:graphicData uri="http://schemas.openxmlformats.org/drawingml/2006/table">
            <a:tbl>
              <a:tblPr firstRow="1" bandRow="1">
                <a:tableStyleId>{5DA37D80-6434-44D0-A028-1B22A696006F}</a:tableStyleId>
              </a:tblPr>
              <a:tblGrid>
                <a:gridCol w="2021800">
                  <a:extLst>
                    <a:ext uri="{9D8B030D-6E8A-4147-A177-3AD203B41FA5}">
                      <a16:colId xmlns:a16="http://schemas.microsoft.com/office/drawing/2014/main" val="20000"/>
                    </a:ext>
                  </a:extLst>
                </a:gridCol>
                <a:gridCol w="2021800">
                  <a:extLst>
                    <a:ext uri="{9D8B030D-6E8A-4147-A177-3AD203B41FA5}">
                      <a16:colId xmlns:a16="http://schemas.microsoft.com/office/drawing/2014/main" val="20001"/>
                    </a:ext>
                  </a:extLst>
                </a:gridCol>
                <a:gridCol w="2021800">
                  <a:extLst>
                    <a:ext uri="{9D8B030D-6E8A-4147-A177-3AD203B41FA5}">
                      <a16:colId xmlns:a16="http://schemas.microsoft.com/office/drawing/2014/main" val="20002"/>
                    </a:ext>
                  </a:extLst>
                </a:gridCol>
                <a:gridCol w="2021800">
                  <a:extLst>
                    <a:ext uri="{9D8B030D-6E8A-4147-A177-3AD203B41FA5}">
                      <a16:colId xmlns:a16="http://schemas.microsoft.com/office/drawing/2014/main" val="20003"/>
                    </a:ext>
                  </a:extLst>
                </a:gridCol>
              </a:tblGrid>
              <a:tr h="2088011">
                <a:tc>
                  <a:txBody>
                    <a:bodyPr/>
                    <a:lstStyle/>
                    <a:p>
                      <a:pPr marL="342900" indent="-342900">
                        <a:buAutoNum type="arabicPeriod"/>
                      </a:pPr>
                      <a:r>
                        <a:rPr lang="en-GB" sz="1600" dirty="0"/>
                        <a:t>Which is a moist method of cooking?</a:t>
                      </a:r>
                    </a:p>
                    <a:p>
                      <a:pPr marL="342900" indent="-342900">
                        <a:buNone/>
                      </a:pPr>
                      <a:r>
                        <a:rPr lang="en-GB" sz="1600" dirty="0"/>
                        <a:t>A       Grill</a:t>
                      </a:r>
                    </a:p>
                    <a:p>
                      <a:pPr marL="342900" indent="-342900">
                        <a:buNone/>
                      </a:pPr>
                      <a:r>
                        <a:rPr lang="en-GB" sz="1600" dirty="0"/>
                        <a:t>S       Poach</a:t>
                      </a:r>
                    </a:p>
                    <a:p>
                      <a:pPr marL="342900" indent="-342900">
                        <a:buNone/>
                      </a:pPr>
                      <a:r>
                        <a:rPr lang="en-GB" sz="1600" dirty="0"/>
                        <a:t>C       Bake</a:t>
                      </a:r>
                    </a:p>
                  </a:txBody>
                  <a:tcPr marL="68583" marR="68583" marT="34280" marB="342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2. Which is a dry method of cooking?</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U   Steam</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L   Pressure</a:t>
                      </a:r>
                      <a:r>
                        <a:rPr lang="en-GB" sz="1600" baseline="0" dirty="0"/>
                        <a:t> cook </a:t>
                      </a:r>
                      <a:endParaRPr lang="en-GB"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T    Bake</a:t>
                      </a:r>
                    </a:p>
                  </a:txBody>
                  <a:tcPr marL="68583" marR="68583" marT="34280" marB="34280"/>
                </a:tc>
                <a:tc>
                  <a:txBody>
                    <a:bodyPr/>
                    <a:lstStyle/>
                    <a:p>
                      <a:r>
                        <a:rPr lang="en-GB" sz="1600" dirty="0"/>
                        <a:t>3. In a grill where does</a:t>
                      </a:r>
                      <a:r>
                        <a:rPr lang="en-GB" sz="1600" baseline="0" dirty="0"/>
                        <a:t> the </a:t>
                      </a:r>
                      <a:r>
                        <a:rPr lang="en-GB" sz="1600" dirty="0"/>
                        <a:t>heat come from?</a:t>
                      </a:r>
                    </a:p>
                    <a:p>
                      <a:r>
                        <a:rPr lang="en-GB" sz="1600" dirty="0"/>
                        <a:t>O   Top &amp; bottom</a:t>
                      </a:r>
                    </a:p>
                    <a:p>
                      <a:r>
                        <a:rPr lang="en-GB" sz="1600" dirty="0"/>
                        <a:t>R   Bottom</a:t>
                      </a:r>
                    </a:p>
                    <a:p>
                      <a:r>
                        <a:rPr lang="en-GB" sz="1600" dirty="0"/>
                        <a:t>E   Top</a:t>
                      </a:r>
                      <a:endParaRPr lang="en-US" sz="1600" dirty="0"/>
                    </a:p>
                  </a:txBody>
                  <a:tcPr marL="68583" marR="68583" marT="34280" marB="34280"/>
                </a:tc>
                <a:tc>
                  <a:txBody>
                    <a:bodyPr/>
                    <a:lstStyle/>
                    <a:p>
                      <a:r>
                        <a:rPr lang="en-GB" sz="1600" dirty="0"/>
                        <a:t>4. Which method of cooking does not brown food?</a:t>
                      </a:r>
                    </a:p>
                    <a:p>
                      <a:r>
                        <a:rPr lang="en-GB" sz="1600" dirty="0"/>
                        <a:t>I    Baking</a:t>
                      </a:r>
                    </a:p>
                    <a:p>
                      <a:r>
                        <a:rPr lang="en-GB" sz="1600" dirty="0"/>
                        <a:t>T   Grilling </a:t>
                      </a:r>
                    </a:p>
                    <a:p>
                      <a:r>
                        <a:rPr lang="en-GB" sz="1600" dirty="0"/>
                        <a:t>A   Microwaving</a:t>
                      </a:r>
                      <a:endParaRPr lang="en-US" sz="1600" dirty="0"/>
                    </a:p>
                  </a:txBody>
                  <a:tcPr marL="68583" marR="68583" marT="34280" marB="34280"/>
                </a:tc>
                <a:extLst>
                  <a:ext uri="{0D108BD9-81ED-4DB2-BD59-A6C34878D82A}">
                    <a16:rowId xmlns:a16="http://schemas.microsoft.com/office/drawing/2014/main" val="10000"/>
                  </a:ext>
                </a:extLst>
              </a:tr>
              <a:tr h="2840779">
                <a:tc>
                  <a:txBody>
                    <a:bodyPr/>
                    <a:lstStyle/>
                    <a:p>
                      <a:r>
                        <a:rPr lang="en-GB" sz="1600" b="1" dirty="0"/>
                        <a:t>5. Which method is better for reducing fat intake?</a:t>
                      </a:r>
                    </a:p>
                    <a:p>
                      <a:r>
                        <a:rPr lang="en-GB" sz="1600" b="1" dirty="0"/>
                        <a:t>M   Stir frying</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a:t>A   Deep frying</a:t>
                      </a:r>
                    </a:p>
                    <a:p>
                      <a:r>
                        <a:rPr lang="en-GB" sz="1600" b="1" dirty="0"/>
                        <a:t>T   Shallow frying</a:t>
                      </a:r>
                    </a:p>
                    <a:p>
                      <a:endParaRPr lang="en-US" sz="1600" b="1" dirty="0"/>
                    </a:p>
                  </a:txBody>
                  <a:tcPr marL="68583" marR="68583" marT="34280" marB="34280"/>
                </a:tc>
                <a:tc>
                  <a:txBody>
                    <a:bodyPr/>
                    <a:lstStyle/>
                    <a:p>
                      <a:r>
                        <a:rPr lang="en-GB" sz="1600" b="1" dirty="0"/>
                        <a:t>6. Which method kills most vitamin C?</a:t>
                      </a:r>
                    </a:p>
                    <a:p>
                      <a:endParaRPr lang="en-GB" sz="1600" b="1" dirty="0"/>
                    </a:p>
                    <a:p>
                      <a:r>
                        <a:rPr lang="en-GB" sz="1600" b="1" dirty="0"/>
                        <a:t>I</a:t>
                      </a:r>
                      <a:r>
                        <a:rPr lang="en-GB" sz="1600" b="1" baseline="0" dirty="0"/>
                        <a:t>  </a:t>
                      </a:r>
                      <a:r>
                        <a:rPr lang="en-GB" sz="1600" b="1" dirty="0"/>
                        <a:t>  Boiling</a:t>
                      </a:r>
                    </a:p>
                    <a:p>
                      <a:r>
                        <a:rPr lang="en-GB" sz="1600" b="1" baseline="0" dirty="0"/>
                        <a:t>A   Steaming </a:t>
                      </a:r>
                      <a:endParaRPr lang="en-US" sz="1600" b="1" dirty="0"/>
                    </a:p>
                  </a:txBody>
                  <a:tcPr marL="68583" marR="68583" marT="34280" marB="34280"/>
                </a:tc>
                <a:tc>
                  <a:txBody>
                    <a:bodyPr/>
                    <a:lstStyle/>
                    <a:p>
                      <a:r>
                        <a:rPr lang="en-GB" sz="1600" b="1" dirty="0"/>
                        <a:t>7. Which method is quickest?</a:t>
                      </a:r>
                    </a:p>
                    <a:p>
                      <a:endParaRPr lang="en-GB" sz="1600" b="1" dirty="0"/>
                    </a:p>
                    <a:p>
                      <a:r>
                        <a:rPr lang="en-GB" sz="1600" b="1" dirty="0"/>
                        <a:t>I      Stewing</a:t>
                      </a:r>
                    </a:p>
                    <a:p>
                      <a:r>
                        <a:rPr lang="en-GB" sz="1600" b="1" dirty="0"/>
                        <a:t>N     Pressure</a:t>
                      </a:r>
                      <a:r>
                        <a:rPr lang="en-GB" sz="1600" b="1" baseline="0" dirty="0"/>
                        <a:t>   </a:t>
                      </a:r>
                    </a:p>
                    <a:p>
                      <a:r>
                        <a:rPr lang="en-GB" sz="1600" b="1" baseline="0" dirty="0"/>
                        <a:t>       cooking</a:t>
                      </a:r>
                    </a:p>
                    <a:p>
                      <a:r>
                        <a:rPr lang="en-GB" sz="1600" b="1" baseline="0" dirty="0"/>
                        <a:t>R    Casseroling </a:t>
                      </a:r>
                      <a:endParaRPr lang="en-US" sz="1600" b="1" dirty="0"/>
                    </a:p>
                  </a:txBody>
                  <a:tcPr marL="68583" marR="68583" marT="34280" marB="34280"/>
                </a:tc>
                <a:tc>
                  <a:txBody>
                    <a:bodyPr/>
                    <a:lstStyle/>
                    <a:p>
                      <a:r>
                        <a:rPr lang="en-GB" sz="1600" b="1" dirty="0"/>
                        <a:t>8. Which</a:t>
                      </a:r>
                      <a:r>
                        <a:rPr lang="en-GB" sz="1600" b="1" baseline="0" dirty="0"/>
                        <a:t> meal uses most energy</a:t>
                      </a:r>
                    </a:p>
                    <a:p>
                      <a:endParaRPr lang="en-GB" sz="1600" b="1" baseline="0" dirty="0"/>
                    </a:p>
                    <a:p>
                      <a:r>
                        <a:rPr lang="en-GB" sz="1600" b="1" baseline="0" dirty="0"/>
                        <a:t>R  Beans on toast</a:t>
                      </a:r>
                    </a:p>
                    <a:p>
                      <a:r>
                        <a:rPr lang="en-GB" sz="1600" b="1" baseline="0" dirty="0"/>
                        <a:t>P  Cheese on </a:t>
                      </a:r>
                    </a:p>
                    <a:p>
                      <a:r>
                        <a:rPr lang="en-GB" sz="1600" b="1" baseline="0" dirty="0"/>
                        <a:t>     toast</a:t>
                      </a:r>
                    </a:p>
                    <a:p>
                      <a:r>
                        <a:rPr lang="en-GB" sz="1600" b="1" baseline="0" dirty="0"/>
                        <a:t>G  Boiled egg &amp; </a:t>
                      </a:r>
                    </a:p>
                    <a:p>
                      <a:r>
                        <a:rPr lang="en-GB" sz="1600" b="1" baseline="0" dirty="0"/>
                        <a:t>     toast soldiers</a:t>
                      </a:r>
                      <a:endParaRPr lang="en-US" sz="1600" b="1" dirty="0"/>
                    </a:p>
                  </a:txBody>
                  <a:tcPr marL="68583" marR="68583" marT="34280" marB="34280"/>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94670B75-4907-4C0C-9FDF-B820950776B5}"/>
              </a:ext>
            </a:extLst>
          </p:cNvPr>
          <p:cNvSpPr txBox="1"/>
          <p:nvPr/>
        </p:nvSpPr>
        <p:spPr>
          <a:xfrm>
            <a:off x="1144826" y="375763"/>
            <a:ext cx="7196534" cy="919401"/>
          </a:xfrm>
          <a:prstGeom prst="roundRect">
            <a:avLst/>
          </a:prstGeom>
          <a:solidFill>
            <a:srgbClr val="FFC000"/>
          </a:solidFill>
          <a:ln w="57150">
            <a:prstDash val="sysDash"/>
          </a:ln>
          <a:effectLst>
            <a:outerShdw blurRad="76200" dir="13500000" sy="23000" kx="1200000" algn="br"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GB" sz="1600" b="1" dirty="0"/>
              <a:t>Quiz.</a:t>
            </a:r>
          </a:p>
          <a:p>
            <a:pPr algn="ctr">
              <a:defRPr/>
            </a:pPr>
            <a:r>
              <a:rPr lang="en-GB" sz="1600" b="1" dirty="0"/>
              <a:t>The answer spells out a method of cooking. Name the method and 3 foods you can cook that way.</a:t>
            </a:r>
            <a:endParaRPr lang="en-US" sz="1600" b="1" dirty="0"/>
          </a:p>
        </p:txBody>
      </p:sp>
    </p:spTree>
    <p:extLst>
      <p:ext uri="{BB962C8B-B14F-4D97-AF65-F5344CB8AC3E}">
        <p14:creationId xmlns:p14="http://schemas.microsoft.com/office/powerpoint/2010/main" val="1807776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DF65108-D5B9-4A22-B80B-69CF09468613}"/>
              </a:ext>
            </a:extLst>
          </p:cNvPr>
          <p:cNvGraphicFramePr>
            <a:graphicFrameLocks noGrp="1"/>
          </p:cNvGraphicFramePr>
          <p:nvPr>
            <p:extLst>
              <p:ext uri="{D42A27DB-BD31-4B8C-83A1-F6EECF244321}">
                <p14:modId xmlns:p14="http://schemas.microsoft.com/office/powerpoint/2010/main" val="3561802231"/>
              </p:ext>
            </p:extLst>
          </p:nvPr>
        </p:nvGraphicFramePr>
        <p:xfrm>
          <a:off x="619918" y="1192490"/>
          <a:ext cx="7985600" cy="5147349"/>
        </p:xfrm>
        <a:graphic>
          <a:graphicData uri="http://schemas.openxmlformats.org/drawingml/2006/table">
            <a:tbl>
              <a:tblPr firstRow="1" bandRow="1">
                <a:tableStyleId>{5DA37D80-6434-44D0-A028-1B22A696006F}</a:tableStyleId>
              </a:tblPr>
              <a:tblGrid>
                <a:gridCol w="1996400">
                  <a:extLst>
                    <a:ext uri="{9D8B030D-6E8A-4147-A177-3AD203B41FA5}">
                      <a16:colId xmlns:a16="http://schemas.microsoft.com/office/drawing/2014/main" val="20000"/>
                    </a:ext>
                  </a:extLst>
                </a:gridCol>
                <a:gridCol w="1996400">
                  <a:extLst>
                    <a:ext uri="{9D8B030D-6E8A-4147-A177-3AD203B41FA5}">
                      <a16:colId xmlns:a16="http://schemas.microsoft.com/office/drawing/2014/main" val="20001"/>
                    </a:ext>
                  </a:extLst>
                </a:gridCol>
                <a:gridCol w="1996400">
                  <a:extLst>
                    <a:ext uri="{9D8B030D-6E8A-4147-A177-3AD203B41FA5}">
                      <a16:colId xmlns:a16="http://schemas.microsoft.com/office/drawing/2014/main" val="20002"/>
                    </a:ext>
                  </a:extLst>
                </a:gridCol>
                <a:gridCol w="1996400">
                  <a:extLst>
                    <a:ext uri="{9D8B030D-6E8A-4147-A177-3AD203B41FA5}">
                      <a16:colId xmlns:a16="http://schemas.microsoft.com/office/drawing/2014/main" val="20003"/>
                    </a:ext>
                  </a:extLst>
                </a:gridCol>
              </a:tblGrid>
              <a:tr h="2180600">
                <a:tc>
                  <a:txBody>
                    <a:bodyPr/>
                    <a:lstStyle/>
                    <a:p>
                      <a:pPr marL="342900" indent="-342900">
                        <a:buAutoNum type="arabicPeriod"/>
                      </a:pPr>
                      <a:r>
                        <a:rPr lang="en-GB" sz="1600" dirty="0"/>
                        <a:t>Which is a moist method of cooking?</a:t>
                      </a:r>
                    </a:p>
                    <a:p>
                      <a:pPr marL="342900" indent="-342900">
                        <a:buNone/>
                      </a:pPr>
                      <a:r>
                        <a:rPr lang="en-GB" sz="1600" dirty="0"/>
                        <a:t>A       Grill</a:t>
                      </a:r>
                    </a:p>
                    <a:p>
                      <a:pPr marL="342900" indent="-342900">
                        <a:buNone/>
                      </a:pPr>
                      <a:r>
                        <a:rPr lang="en-GB" sz="1600" dirty="0">
                          <a:solidFill>
                            <a:srgbClr val="FFFF00"/>
                          </a:solidFill>
                        </a:rPr>
                        <a:t>S       Poach</a:t>
                      </a:r>
                    </a:p>
                    <a:p>
                      <a:pPr marL="342900" indent="-342900">
                        <a:buNone/>
                      </a:pPr>
                      <a:r>
                        <a:rPr lang="en-GB" sz="1600" dirty="0"/>
                        <a:t>C       Bake</a:t>
                      </a:r>
                    </a:p>
                  </a:txBody>
                  <a:tcPr marL="68583" marR="68583" marT="34280" marB="34280">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2. Which is a dry method of cooking?</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U   Steam</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L   Pressure</a:t>
                      </a:r>
                      <a:r>
                        <a:rPr lang="en-GB" sz="1600" baseline="0" dirty="0"/>
                        <a:t> cook </a:t>
                      </a:r>
                      <a:endParaRPr lang="en-GB"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FFFF00"/>
                          </a:solidFill>
                        </a:rPr>
                        <a:t>T    Bake</a:t>
                      </a:r>
                    </a:p>
                  </a:txBody>
                  <a:tcPr marL="68583" marR="68583" marT="34280" marB="34280"/>
                </a:tc>
                <a:tc>
                  <a:txBody>
                    <a:bodyPr/>
                    <a:lstStyle/>
                    <a:p>
                      <a:r>
                        <a:rPr lang="en-GB" sz="1600" dirty="0"/>
                        <a:t>3. In a grill where does</a:t>
                      </a:r>
                      <a:r>
                        <a:rPr lang="en-GB" sz="1600" baseline="0" dirty="0"/>
                        <a:t> the </a:t>
                      </a:r>
                      <a:r>
                        <a:rPr lang="en-GB" sz="1600" dirty="0"/>
                        <a:t>heat come from?</a:t>
                      </a:r>
                    </a:p>
                    <a:p>
                      <a:r>
                        <a:rPr lang="en-GB" sz="1600" dirty="0"/>
                        <a:t>O   Top &amp; bottom</a:t>
                      </a:r>
                    </a:p>
                    <a:p>
                      <a:r>
                        <a:rPr lang="en-GB" sz="1600" dirty="0"/>
                        <a:t>R   Bottom</a:t>
                      </a:r>
                    </a:p>
                    <a:p>
                      <a:r>
                        <a:rPr lang="en-GB" sz="1600" dirty="0">
                          <a:solidFill>
                            <a:srgbClr val="FFFF00"/>
                          </a:solidFill>
                        </a:rPr>
                        <a:t>E   Top</a:t>
                      </a:r>
                      <a:endParaRPr lang="en-US" sz="1600" dirty="0">
                        <a:solidFill>
                          <a:srgbClr val="FFFF00"/>
                        </a:solidFill>
                      </a:endParaRPr>
                    </a:p>
                  </a:txBody>
                  <a:tcPr marL="68583" marR="68583" marT="34280" marB="34280"/>
                </a:tc>
                <a:tc>
                  <a:txBody>
                    <a:bodyPr/>
                    <a:lstStyle/>
                    <a:p>
                      <a:r>
                        <a:rPr lang="en-GB" sz="1600" dirty="0"/>
                        <a:t>4. Which method of cooking does not brown food?</a:t>
                      </a:r>
                    </a:p>
                    <a:p>
                      <a:r>
                        <a:rPr lang="en-GB" sz="1600" dirty="0"/>
                        <a:t>I    Baking</a:t>
                      </a:r>
                    </a:p>
                    <a:p>
                      <a:r>
                        <a:rPr lang="en-GB" sz="1600" dirty="0"/>
                        <a:t>T   Grilling </a:t>
                      </a:r>
                    </a:p>
                    <a:p>
                      <a:r>
                        <a:rPr lang="en-GB" sz="1600" dirty="0">
                          <a:solidFill>
                            <a:srgbClr val="FFFF00"/>
                          </a:solidFill>
                        </a:rPr>
                        <a:t>A   Microwaving</a:t>
                      </a:r>
                      <a:endParaRPr lang="en-US" sz="1600" dirty="0">
                        <a:solidFill>
                          <a:srgbClr val="FFFF00"/>
                        </a:solidFill>
                      </a:endParaRPr>
                    </a:p>
                  </a:txBody>
                  <a:tcPr marL="68583" marR="68583" marT="34280" marB="34280"/>
                </a:tc>
                <a:extLst>
                  <a:ext uri="{0D108BD9-81ED-4DB2-BD59-A6C34878D82A}">
                    <a16:rowId xmlns:a16="http://schemas.microsoft.com/office/drawing/2014/main" val="10000"/>
                  </a:ext>
                </a:extLst>
              </a:tr>
              <a:tr h="2966749">
                <a:tc>
                  <a:txBody>
                    <a:bodyPr/>
                    <a:lstStyle/>
                    <a:p>
                      <a:r>
                        <a:rPr lang="en-GB" sz="1600" b="1" dirty="0"/>
                        <a:t>5. Which method is better for reducing fat intake?</a:t>
                      </a:r>
                    </a:p>
                    <a:p>
                      <a:r>
                        <a:rPr lang="en-GB" sz="1600" b="1" dirty="0">
                          <a:solidFill>
                            <a:srgbClr val="FFFF00"/>
                          </a:solidFill>
                        </a:rPr>
                        <a:t>M   Stir frying</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a:t>A   Deep frying</a:t>
                      </a:r>
                    </a:p>
                    <a:p>
                      <a:r>
                        <a:rPr lang="en-GB" sz="1600" b="1" dirty="0"/>
                        <a:t>T   Shallow frying</a:t>
                      </a:r>
                    </a:p>
                    <a:p>
                      <a:endParaRPr lang="en-US" sz="1600" b="1" dirty="0"/>
                    </a:p>
                  </a:txBody>
                  <a:tcPr marL="68583" marR="68583" marT="34280" marB="34280"/>
                </a:tc>
                <a:tc>
                  <a:txBody>
                    <a:bodyPr/>
                    <a:lstStyle/>
                    <a:p>
                      <a:r>
                        <a:rPr lang="en-GB" sz="1600" b="1" dirty="0"/>
                        <a:t>6. Which method kills most vitamin C?</a:t>
                      </a:r>
                    </a:p>
                    <a:p>
                      <a:endParaRPr lang="en-GB" sz="1600" b="1" dirty="0"/>
                    </a:p>
                    <a:p>
                      <a:r>
                        <a:rPr lang="en-GB" sz="1600" b="1" dirty="0">
                          <a:solidFill>
                            <a:srgbClr val="FFFF00"/>
                          </a:solidFill>
                        </a:rPr>
                        <a:t>I</a:t>
                      </a:r>
                      <a:r>
                        <a:rPr lang="en-GB" sz="1600" b="1" baseline="0" dirty="0">
                          <a:solidFill>
                            <a:srgbClr val="FFFF00"/>
                          </a:solidFill>
                        </a:rPr>
                        <a:t>  </a:t>
                      </a:r>
                      <a:r>
                        <a:rPr lang="en-GB" sz="1600" b="1" dirty="0">
                          <a:solidFill>
                            <a:srgbClr val="FFFF00"/>
                          </a:solidFill>
                        </a:rPr>
                        <a:t>  Boiling</a:t>
                      </a:r>
                    </a:p>
                    <a:p>
                      <a:r>
                        <a:rPr lang="en-GB" sz="1600" b="1" baseline="0" dirty="0"/>
                        <a:t>A   Steaming </a:t>
                      </a:r>
                      <a:endParaRPr lang="en-US" sz="1600" b="1" dirty="0"/>
                    </a:p>
                  </a:txBody>
                  <a:tcPr marL="68583" marR="68583" marT="34280" marB="34280"/>
                </a:tc>
                <a:tc>
                  <a:txBody>
                    <a:bodyPr/>
                    <a:lstStyle/>
                    <a:p>
                      <a:r>
                        <a:rPr lang="en-GB" sz="1600" b="1" dirty="0"/>
                        <a:t>7. Which method is quickest?</a:t>
                      </a:r>
                    </a:p>
                    <a:p>
                      <a:endParaRPr lang="en-GB" sz="1600" b="1" dirty="0"/>
                    </a:p>
                    <a:p>
                      <a:r>
                        <a:rPr lang="en-GB" sz="1600" b="1" dirty="0"/>
                        <a:t>I      Stewing</a:t>
                      </a:r>
                    </a:p>
                    <a:p>
                      <a:r>
                        <a:rPr lang="en-GB" sz="1600" b="1" dirty="0">
                          <a:solidFill>
                            <a:srgbClr val="FFFF00"/>
                          </a:solidFill>
                        </a:rPr>
                        <a:t>N     Pressure</a:t>
                      </a:r>
                      <a:r>
                        <a:rPr lang="en-GB" sz="1600" b="1" baseline="0" dirty="0">
                          <a:solidFill>
                            <a:srgbClr val="FFFF00"/>
                          </a:solidFill>
                        </a:rPr>
                        <a:t>   </a:t>
                      </a:r>
                    </a:p>
                    <a:p>
                      <a:r>
                        <a:rPr lang="en-GB" sz="1600" b="1" baseline="0" dirty="0">
                          <a:solidFill>
                            <a:srgbClr val="FFFF00"/>
                          </a:solidFill>
                        </a:rPr>
                        <a:t>       cooking</a:t>
                      </a:r>
                    </a:p>
                    <a:p>
                      <a:r>
                        <a:rPr lang="en-GB" sz="1600" b="1" baseline="0" dirty="0"/>
                        <a:t>R    Casseroling </a:t>
                      </a:r>
                      <a:endParaRPr lang="en-US" sz="1600" b="1" dirty="0"/>
                    </a:p>
                  </a:txBody>
                  <a:tcPr marL="68583" marR="68583" marT="34280" marB="34280"/>
                </a:tc>
                <a:tc>
                  <a:txBody>
                    <a:bodyPr/>
                    <a:lstStyle/>
                    <a:p>
                      <a:r>
                        <a:rPr lang="en-GB" sz="1600" b="1" dirty="0"/>
                        <a:t>8. Which</a:t>
                      </a:r>
                      <a:r>
                        <a:rPr lang="en-GB" sz="1600" b="1" baseline="0" dirty="0"/>
                        <a:t> meal uses most energy</a:t>
                      </a:r>
                    </a:p>
                    <a:p>
                      <a:endParaRPr lang="en-GB" sz="1600" b="1" baseline="0" dirty="0"/>
                    </a:p>
                    <a:p>
                      <a:r>
                        <a:rPr lang="en-GB" sz="1600" b="1" baseline="0" dirty="0"/>
                        <a:t>R  Beans on toast</a:t>
                      </a:r>
                    </a:p>
                    <a:p>
                      <a:r>
                        <a:rPr lang="en-GB" sz="1600" b="1" baseline="0" dirty="0"/>
                        <a:t>P  Cheese on </a:t>
                      </a:r>
                    </a:p>
                    <a:p>
                      <a:r>
                        <a:rPr lang="en-GB" sz="1600" b="1" baseline="0" dirty="0"/>
                        <a:t>     toast</a:t>
                      </a:r>
                    </a:p>
                    <a:p>
                      <a:r>
                        <a:rPr lang="en-GB" sz="1600" b="1" baseline="0" dirty="0">
                          <a:solidFill>
                            <a:srgbClr val="FFFF00"/>
                          </a:solidFill>
                        </a:rPr>
                        <a:t>G  Boiled egg &amp; </a:t>
                      </a:r>
                    </a:p>
                    <a:p>
                      <a:r>
                        <a:rPr lang="en-GB" sz="1600" b="1" baseline="0" dirty="0">
                          <a:solidFill>
                            <a:srgbClr val="FFFF00"/>
                          </a:solidFill>
                        </a:rPr>
                        <a:t>     toast soldiers</a:t>
                      </a:r>
                      <a:endParaRPr lang="en-US" sz="1600" b="1" dirty="0">
                        <a:solidFill>
                          <a:srgbClr val="FFFF00"/>
                        </a:solidFill>
                      </a:endParaRPr>
                    </a:p>
                  </a:txBody>
                  <a:tcPr marL="68583" marR="68583" marT="34280" marB="34280"/>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F008BAF9-86FD-4892-B19F-5C626707590C}"/>
              </a:ext>
            </a:extLst>
          </p:cNvPr>
          <p:cNvSpPr txBox="1"/>
          <p:nvPr/>
        </p:nvSpPr>
        <p:spPr>
          <a:xfrm>
            <a:off x="1053386" y="118824"/>
            <a:ext cx="7287974" cy="868323"/>
          </a:xfrm>
          <a:prstGeom prst="roundRect">
            <a:avLst/>
          </a:prstGeom>
          <a:solidFill>
            <a:srgbClr val="FFC000"/>
          </a:solidFill>
          <a:ln w="57150">
            <a:prstDash val="sysDash"/>
          </a:ln>
          <a:effectLst>
            <a:outerShdw blurRad="76200" dir="13500000" sy="23000" kx="1200000" algn="br"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GB" sz="1500" b="1" dirty="0"/>
              <a:t>Quiz.</a:t>
            </a:r>
          </a:p>
          <a:p>
            <a:pPr algn="ctr">
              <a:defRPr/>
            </a:pPr>
            <a:r>
              <a:rPr lang="en-GB" sz="1500" b="1" dirty="0"/>
              <a:t>The answer spells out a method of cooking. Name the method and 3 foods you can cook that way.</a:t>
            </a:r>
            <a:endParaRPr lang="en-US" sz="1500" b="1" dirty="0"/>
          </a:p>
        </p:txBody>
      </p:sp>
      <p:graphicFrame>
        <p:nvGraphicFramePr>
          <p:cNvPr id="4" name="Table 3">
            <a:extLst>
              <a:ext uri="{FF2B5EF4-FFF2-40B4-BE49-F238E27FC236}">
                <a16:creationId xmlns:a16="http://schemas.microsoft.com/office/drawing/2014/main" id="{C0C13931-6CD1-4F82-B2C6-A25F8C059DFD}"/>
              </a:ext>
            </a:extLst>
          </p:cNvPr>
          <p:cNvGraphicFramePr>
            <a:graphicFrameLocks noGrp="1"/>
          </p:cNvGraphicFramePr>
          <p:nvPr>
            <p:extLst>
              <p:ext uri="{D42A27DB-BD31-4B8C-83A1-F6EECF244321}">
                <p14:modId xmlns:p14="http://schemas.microsoft.com/office/powerpoint/2010/main" val="2886106101"/>
              </p:ext>
            </p:extLst>
          </p:nvPr>
        </p:nvGraphicFramePr>
        <p:xfrm>
          <a:off x="2367380" y="5880912"/>
          <a:ext cx="4409240" cy="677526"/>
        </p:xfrm>
        <a:graphic>
          <a:graphicData uri="http://schemas.openxmlformats.org/drawingml/2006/table">
            <a:tbl>
              <a:tblPr firstRow="1" bandRow="1">
                <a:tableStyleId>{5C22544A-7EE6-4342-B048-85BDC9FD1C3A}</a:tableStyleId>
              </a:tblPr>
              <a:tblGrid>
                <a:gridCol w="551155">
                  <a:extLst>
                    <a:ext uri="{9D8B030D-6E8A-4147-A177-3AD203B41FA5}">
                      <a16:colId xmlns:a16="http://schemas.microsoft.com/office/drawing/2014/main" val="20000"/>
                    </a:ext>
                  </a:extLst>
                </a:gridCol>
                <a:gridCol w="551155">
                  <a:extLst>
                    <a:ext uri="{9D8B030D-6E8A-4147-A177-3AD203B41FA5}">
                      <a16:colId xmlns:a16="http://schemas.microsoft.com/office/drawing/2014/main" val="20001"/>
                    </a:ext>
                  </a:extLst>
                </a:gridCol>
                <a:gridCol w="551155">
                  <a:extLst>
                    <a:ext uri="{9D8B030D-6E8A-4147-A177-3AD203B41FA5}">
                      <a16:colId xmlns:a16="http://schemas.microsoft.com/office/drawing/2014/main" val="20002"/>
                    </a:ext>
                  </a:extLst>
                </a:gridCol>
                <a:gridCol w="551155">
                  <a:extLst>
                    <a:ext uri="{9D8B030D-6E8A-4147-A177-3AD203B41FA5}">
                      <a16:colId xmlns:a16="http://schemas.microsoft.com/office/drawing/2014/main" val="20003"/>
                    </a:ext>
                  </a:extLst>
                </a:gridCol>
                <a:gridCol w="551155">
                  <a:extLst>
                    <a:ext uri="{9D8B030D-6E8A-4147-A177-3AD203B41FA5}">
                      <a16:colId xmlns:a16="http://schemas.microsoft.com/office/drawing/2014/main" val="20004"/>
                    </a:ext>
                  </a:extLst>
                </a:gridCol>
                <a:gridCol w="551155">
                  <a:extLst>
                    <a:ext uri="{9D8B030D-6E8A-4147-A177-3AD203B41FA5}">
                      <a16:colId xmlns:a16="http://schemas.microsoft.com/office/drawing/2014/main" val="20005"/>
                    </a:ext>
                  </a:extLst>
                </a:gridCol>
                <a:gridCol w="551155">
                  <a:extLst>
                    <a:ext uri="{9D8B030D-6E8A-4147-A177-3AD203B41FA5}">
                      <a16:colId xmlns:a16="http://schemas.microsoft.com/office/drawing/2014/main" val="20006"/>
                    </a:ext>
                  </a:extLst>
                </a:gridCol>
                <a:gridCol w="551155">
                  <a:extLst>
                    <a:ext uri="{9D8B030D-6E8A-4147-A177-3AD203B41FA5}">
                      <a16:colId xmlns:a16="http://schemas.microsoft.com/office/drawing/2014/main" val="20007"/>
                    </a:ext>
                  </a:extLst>
                </a:gridCol>
              </a:tblGrid>
              <a:tr h="677526">
                <a:tc>
                  <a:txBody>
                    <a:bodyPr/>
                    <a:lstStyle/>
                    <a:p>
                      <a:pPr algn="ctr"/>
                      <a:r>
                        <a:rPr lang="en-GB" sz="3200" dirty="0">
                          <a:solidFill>
                            <a:srgbClr val="002060"/>
                          </a:solidFill>
                        </a:rPr>
                        <a:t>S</a:t>
                      </a:r>
                      <a:endParaRPr lang="en-US" sz="3200" dirty="0">
                        <a:solidFill>
                          <a:srgbClr val="002060"/>
                        </a:solidFill>
                      </a:endParaRPr>
                    </a:p>
                  </a:txBody>
                  <a:tcPr marL="68573" marR="68573" marT="34349" marB="34349"/>
                </a:tc>
                <a:tc>
                  <a:txBody>
                    <a:bodyPr/>
                    <a:lstStyle/>
                    <a:p>
                      <a:pPr algn="ctr"/>
                      <a:r>
                        <a:rPr lang="en-GB" sz="3200" dirty="0">
                          <a:solidFill>
                            <a:srgbClr val="002060"/>
                          </a:solidFill>
                        </a:rPr>
                        <a:t>T</a:t>
                      </a:r>
                      <a:endParaRPr lang="en-US" sz="3200" dirty="0">
                        <a:solidFill>
                          <a:srgbClr val="002060"/>
                        </a:solidFill>
                      </a:endParaRPr>
                    </a:p>
                  </a:txBody>
                  <a:tcPr marL="68573" marR="68573" marT="34349" marB="34349"/>
                </a:tc>
                <a:tc>
                  <a:txBody>
                    <a:bodyPr/>
                    <a:lstStyle/>
                    <a:p>
                      <a:pPr algn="ctr"/>
                      <a:r>
                        <a:rPr lang="en-GB" sz="3200" dirty="0">
                          <a:solidFill>
                            <a:srgbClr val="002060"/>
                          </a:solidFill>
                        </a:rPr>
                        <a:t>E</a:t>
                      </a:r>
                      <a:endParaRPr lang="en-US" sz="3200" dirty="0">
                        <a:solidFill>
                          <a:srgbClr val="002060"/>
                        </a:solidFill>
                      </a:endParaRPr>
                    </a:p>
                  </a:txBody>
                  <a:tcPr marL="68573" marR="68573" marT="34349" marB="34349"/>
                </a:tc>
                <a:tc>
                  <a:txBody>
                    <a:bodyPr/>
                    <a:lstStyle/>
                    <a:p>
                      <a:pPr algn="ctr"/>
                      <a:r>
                        <a:rPr lang="en-GB" sz="3200" dirty="0">
                          <a:solidFill>
                            <a:srgbClr val="002060"/>
                          </a:solidFill>
                        </a:rPr>
                        <a:t>A</a:t>
                      </a:r>
                      <a:endParaRPr lang="en-US" sz="3200" dirty="0">
                        <a:solidFill>
                          <a:srgbClr val="002060"/>
                        </a:solidFill>
                      </a:endParaRPr>
                    </a:p>
                  </a:txBody>
                  <a:tcPr marL="68573" marR="68573" marT="34349" marB="34349"/>
                </a:tc>
                <a:tc>
                  <a:txBody>
                    <a:bodyPr/>
                    <a:lstStyle/>
                    <a:p>
                      <a:pPr algn="ctr"/>
                      <a:r>
                        <a:rPr lang="en-GB" sz="3200" dirty="0">
                          <a:solidFill>
                            <a:srgbClr val="002060"/>
                          </a:solidFill>
                        </a:rPr>
                        <a:t>M</a:t>
                      </a:r>
                      <a:endParaRPr lang="en-US" sz="3200" dirty="0">
                        <a:solidFill>
                          <a:srgbClr val="002060"/>
                        </a:solidFill>
                      </a:endParaRPr>
                    </a:p>
                  </a:txBody>
                  <a:tcPr marL="68573" marR="68573" marT="34349" marB="34349"/>
                </a:tc>
                <a:tc>
                  <a:txBody>
                    <a:bodyPr/>
                    <a:lstStyle/>
                    <a:p>
                      <a:pPr algn="ctr"/>
                      <a:r>
                        <a:rPr lang="en-GB" sz="3200" dirty="0">
                          <a:solidFill>
                            <a:srgbClr val="002060"/>
                          </a:solidFill>
                        </a:rPr>
                        <a:t>I</a:t>
                      </a:r>
                      <a:endParaRPr lang="en-US" sz="3200" dirty="0">
                        <a:solidFill>
                          <a:srgbClr val="002060"/>
                        </a:solidFill>
                      </a:endParaRPr>
                    </a:p>
                  </a:txBody>
                  <a:tcPr marL="68573" marR="68573" marT="34349" marB="34349"/>
                </a:tc>
                <a:tc>
                  <a:txBody>
                    <a:bodyPr/>
                    <a:lstStyle/>
                    <a:p>
                      <a:pPr algn="ctr"/>
                      <a:r>
                        <a:rPr lang="en-GB" sz="3200" dirty="0">
                          <a:solidFill>
                            <a:srgbClr val="002060"/>
                          </a:solidFill>
                        </a:rPr>
                        <a:t>N</a:t>
                      </a:r>
                      <a:endParaRPr lang="en-US" sz="3200" dirty="0">
                        <a:solidFill>
                          <a:srgbClr val="002060"/>
                        </a:solidFill>
                      </a:endParaRPr>
                    </a:p>
                  </a:txBody>
                  <a:tcPr marL="68573" marR="68573" marT="34349" marB="34349"/>
                </a:tc>
                <a:tc>
                  <a:txBody>
                    <a:bodyPr/>
                    <a:lstStyle/>
                    <a:p>
                      <a:pPr algn="ctr"/>
                      <a:r>
                        <a:rPr lang="en-GB" sz="3200" dirty="0">
                          <a:solidFill>
                            <a:srgbClr val="002060"/>
                          </a:solidFill>
                        </a:rPr>
                        <a:t>G</a:t>
                      </a:r>
                      <a:endParaRPr lang="en-US" sz="3200" dirty="0">
                        <a:solidFill>
                          <a:srgbClr val="002060"/>
                        </a:solidFill>
                      </a:endParaRPr>
                    </a:p>
                  </a:txBody>
                  <a:tcPr marL="68573" marR="68573" marT="34349" marB="34349"/>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894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E8563-3267-48F6-BF8E-5CA23AF73D74}"/>
              </a:ext>
            </a:extLst>
          </p:cNvPr>
          <p:cNvSpPr>
            <a:spLocks noGrp="1"/>
          </p:cNvSpPr>
          <p:nvPr>
            <p:ph type="ctrTitle"/>
          </p:nvPr>
        </p:nvSpPr>
        <p:spPr>
          <a:xfrm>
            <a:off x="685800" y="579024"/>
            <a:ext cx="7772400" cy="2387600"/>
          </a:xfrm>
        </p:spPr>
        <p:txBody>
          <a:bodyPr>
            <a:normAutofit/>
          </a:bodyPr>
          <a:lstStyle/>
          <a:p>
            <a:r>
              <a:rPr lang="en-GB" dirty="0"/>
              <a:t>Food Choices</a:t>
            </a:r>
            <a:br>
              <a:rPr lang="en-GB" dirty="0"/>
            </a:br>
            <a:endParaRPr lang="en-GB" dirty="0"/>
          </a:p>
        </p:txBody>
      </p:sp>
      <p:sp>
        <p:nvSpPr>
          <p:cNvPr id="3" name="Subtitle 2">
            <a:extLst>
              <a:ext uri="{FF2B5EF4-FFF2-40B4-BE49-F238E27FC236}">
                <a16:creationId xmlns:a16="http://schemas.microsoft.com/office/drawing/2014/main" id="{C99F8A75-1FE6-4885-B924-CB5E407C02D3}"/>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C2A93DF7-F40E-4D73-ACFD-C749263D6CAA}"/>
              </a:ext>
            </a:extLst>
          </p:cNvPr>
          <p:cNvPicPr>
            <a:picLocks noChangeAspect="1"/>
          </p:cNvPicPr>
          <p:nvPr/>
        </p:nvPicPr>
        <p:blipFill>
          <a:blip r:embed="rId2"/>
          <a:stretch>
            <a:fillRect/>
          </a:stretch>
        </p:blipFill>
        <p:spPr>
          <a:xfrm>
            <a:off x="2160823" y="2701289"/>
            <a:ext cx="4822354" cy="3840813"/>
          </a:xfrm>
          <a:prstGeom prst="rect">
            <a:avLst/>
          </a:prstGeom>
        </p:spPr>
      </p:pic>
    </p:spTree>
    <p:extLst>
      <p:ext uri="{BB962C8B-B14F-4D97-AF65-F5344CB8AC3E}">
        <p14:creationId xmlns:p14="http://schemas.microsoft.com/office/powerpoint/2010/main" val="82516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2140" y="1613118"/>
            <a:ext cx="2371725" cy="1815882"/>
          </a:xfrm>
          <a:prstGeom prst="rect">
            <a:avLst/>
          </a:prstGeom>
          <a:solidFill>
            <a:srgbClr val="FFFF00"/>
          </a:solidFill>
          <a:ln>
            <a:solidFill>
              <a:srgbClr val="002060"/>
            </a:solidFill>
          </a:ln>
        </p:spPr>
        <p:txBody>
          <a:bodyPr wrap="square" rtlCol="0">
            <a:spAutoFit/>
          </a:bodyPr>
          <a:lstStyle/>
          <a:p>
            <a:pPr algn="ctr"/>
            <a:r>
              <a:rPr lang="en-GB" sz="2800" dirty="0"/>
              <a:t>What </a:t>
            </a:r>
            <a:r>
              <a:rPr lang="en-GB" sz="2800" b="1" dirty="0">
                <a:solidFill>
                  <a:srgbClr val="002060"/>
                </a:solidFill>
              </a:rPr>
              <a:t>factors</a:t>
            </a:r>
            <a:r>
              <a:rPr lang="en-GB" sz="2800" dirty="0"/>
              <a:t> affect food choice?</a:t>
            </a:r>
          </a:p>
        </p:txBody>
      </p:sp>
      <p:sp>
        <p:nvSpPr>
          <p:cNvPr id="11" name="TextBox 10"/>
          <p:cNvSpPr txBox="1"/>
          <p:nvPr/>
        </p:nvSpPr>
        <p:spPr>
          <a:xfrm>
            <a:off x="2320376" y="272250"/>
            <a:ext cx="2343150" cy="646331"/>
          </a:xfrm>
          <a:prstGeom prst="rect">
            <a:avLst/>
          </a:prstGeom>
          <a:solidFill>
            <a:schemeClr val="accent4">
              <a:lumMod val="20000"/>
              <a:lumOff val="80000"/>
            </a:schemeClr>
          </a:solidFill>
        </p:spPr>
        <p:txBody>
          <a:bodyPr wrap="square" rtlCol="0">
            <a:spAutoFit/>
          </a:bodyPr>
          <a:lstStyle/>
          <a:p>
            <a:r>
              <a:rPr lang="en-GB" dirty="0"/>
              <a:t>Availability and Seasonality </a:t>
            </a:r>
          </a:p>
        </p:txBody>
      </p:sp>
      <p:sp>
        <p:nvSpPr>
          <p:cNvPr id="12" name="TextBox 11"/>
          <p:cNvSpPr txBox="1"/>
          <p:nvPr/>
        </p:nvSpPr>
        <p:spPr>
          <a:xfrm>
            <a:off x="219075" y="1564801"/>
            <a:ext cx="2343150" cy="369332"/>
          </a:xfrm>
          <a:prstGeom prst="rect">
            <a:avLst/>
          </a:prstGeom>
          <a:solidFill>
            <a:schemeClr val="accent2">
              <a:lumMod val="40000"/>
              <a:lumOff val="60000"/>
            </a:schemeClr>
          </a:solidFill>
        </p:spPr>
        <p:txBody>
          <a:bodyPr wrap="square" rtlCol="0">
            <a:spAutoFit/>
          </a:bodyPr>
          <a:lstStyle/>
          <a:p>
            <a:r>
              <a:rPr lang="en-GB" dirty="0"/>
              <a:t>Medical conditions </a:t>
            </a:r>
          </a:p>
        </p:txBody>
      </p:sp>
      <p:sp>
        <p:nvSpPr>
          <p:cNvPr id="13" name="TextBox 12"/>
          <p:cNvSpPr txBox="1"/>
          <p:nvPr/>
        </p:nvSpPr>
        <p:spPr>
          <a:xfrm>
            <a:off x="88504" y="2837263"/>
            <a:ext cx="2343150" cy="646331"/>
          </a:xfrm>
          <a:prstGeom prst="rect">
            <a:avLst/>
          </a:prstGeom>
          <a:solidFill>
            <a:schemeClr val="accent6">
              <a:lumMod val="40000"/>
              <a:lumOff val="60000"/>
            </a:schemeClr>
          </a:solidFill>
        </p:spPr>
        <p:txBody>
          <a:bodyPr wrap="square" rtlCol="0">
            <a:spAutoFit/>
          </a:bodyPr>
          <a:lstStyle/>
          <a:p>
            <a:r>
              <a:rPr lang="en-GB" dirty="0"/>
              <a:t>Cost of food and food poverty </a:t>
            </a:r>
          </a:p>
        </p:txBody>
      </p:sp>
      <p:sp>
        <p:nvSpPr>
          <p:cNvPr id="14" name="TextBox 13"/>
          <p:cNvSpPr txBox="1"/>
          <p:nvPr/>
        </p:nvSpPr>
        <p:spPr>
          <a:xfrm>
            <a:off x="982574" y="3991754"/>
            <a:ext cx="2343150" cy="369332"/>
          </a:xfrm>
          <a:prstGeom prst="rect">
            <a:avLst/>
          </a:prstGeom>
          <a:solidFill>
            <a:schemeClr val="accent5">
              <a:lumMod val="60000"/>
              <a:lumOff val="40000"/>
            </a:schemeClr>
          </a:solidFill>
        </p:spPr>
        <p:txBody>
          <a:bodyPr wrap="square" rtlCol="0">
            <a:spAutoFit/>
          </a:bodyPr>
          <a:lstStyle/>
          <a:p>
            <a:r>
              <a:rPr lang="en-GB" dirty="0"/>
              <a:t>Ethical choices</a:t>
            </a:r>
          </a:p>
        </p:txBody>
      </p:sp>
      <p:sp>
        <p:nvSpPr>
          <p:cNvPr id="15" name="TextBox 14"/>
          <p:cNvSpPr txBox="1"/>
          <p:nvPr/>
        </p:nvSpPr>
        <p:spPr>
          <a:xfrm>
            <a:off x="5995892" y="808899"/>
            <a:ext cx="2343150" cy="369332"/>
          </a:xfrm>
          <a:prstGeom prst="rect">
            <a:avLst/>
          </a:prstGeom>
          <a:solidFill>
            <a:schemeClr val="accent2">
              <a:lumMod val="60000"/>
              <a:lumOff val="40000"/>
            </a:schemeClr>
          </a:solidFill>
        </p:spPr>
        <p:txBody>
          <a:bodyPr wrap="square" rtlCol="0">
            <a:spAutoFit/>
          </a:bodyPr>
          <a:lstStyle/>
          <a:p>
            <a:r>
              <a:rPr lang="en-GB" dirty="0"/>
              <a:t>Sensory analysis</a:t>
            </a:r>
          </a:p>
        </p:txBody>
      </p:sp>
      <p:sp>
        <p:nvSpPr>
          <p:cNvPr id="16" name="TextBox 15"/>
          <p:cNvSpPr txBox="1"/>
          <p:nvPr/>
        </p:nvSpPr>
        <p:spPr>
          <a:xfrm>
            <a:off x="6436679" y="2277359"/>
            <a:ext cx="2343150" cy="646331"/>
          </a:xfrm>
          <a:prstGeom prst="rect">
            <a:avLst/>
          </a:prstGeom>
          <a:solidFill>
            <a:schemeClr val="accent4">
              <a:lumMod val="40000"/>
              <a:lumOff val="60000"/>
            </a:schemeClr>
          </a:solidFill>
        </p:spPr>
        <p:txBody>
          <a:bodyPr wrap="square" rtlCol="0">
            <a:spAutoFit/>
          </a:bodyPr>
          <a:lstStyle/>
          <a:p>
            <a:r>
              <a:rPr lang="en-GB" dirty="0"/>
              <a:t>Marketing &amp; advertising </a:t>
            </a:r>
          </a:p>
        </p:txBody>
      </p:sp>
      <p:sp>
        <p:nvSpPr>
          <p:cNvPr id="17" name="TextBox 16"/>
          <p:cNvSpPr txBox="1"/>
          <p:nvPr/>
        </p:nvSpPr>
        <p:spPr>
          <a:xfrm>
            <a:off x="6132880" y="3390788"/>
            <a:ext cx="2343150" cy="369332"/>
          </a:xfrm>
          <a:prstGeom prst="rect">
            <a:avLst/>
          </a:prstGeom>
          <a:solidFill>
            <a:schemeClr val="accent2">
              <a:lumMod val="20000"/>
              <a:lumOff val="80000"/>
            </a:schemeClr>
          </a:solidFill>
        </p:spPr>
        <p:txBody>
          <a:bodyPr wrap="square" rtlCol="0">
            <a:spAutoFit/>
          </a:bodyPr>
          <a:lstStyle/>
          <a:p>
            <a:r>
              <a:rPr lang="en-GB" dirty="0"/>
              <a:t>Culture &amp; religion </a:t>
            </a:r>
          </a:p>
        </p:txBody>
      </p:sp>
      <p:sp>
        <p:nvSpPr>
          <p:cNvPr id="18" name="TextBox 17"/>
          <p:cNvSpPr txBox="1"/>
          <p:nvPr/>
        </p:nvSpPr>
        <p:spPr>
          <a:xfrm>
            <a:off x="4024320" y="3926754"/>
            <a:ext cx="2343150" cy="369332"/>
          </a:xfrm>
          <a:prstGeom prst="rect">
            <a:avLst/>
          </a:prstGeom>
          <a:solidFill>
            <a:schemeClr val="accent4">
              <a:lumMod val="40000"/>
              <a:lumOff val="60000"/>
            </a:schemeClr>
          </a:solidFill>
        </p:spPr>
        <p:txBody>
          <a:bodyPr wrap="square" rtlCol="0">
            <a:spAutoFit/>
          </a:bodyPr>
          <a:lstStyle/>
          <a:p>
            <a:r>
              <a:rPr lang="en-GB" dirty="0"/>
              <a:t>Labelling </a:t>
            </a:r>
          </a:p>
        </p:txBody>
      </p:sp>
      <p:cxnSp>
        <p:nvCxnSpPr>
          <p:cNvPr id="20" name="Straight Arrow Connector 19"/>
          <p:cNvCxnSpPr>
            <a:cxnSpLocks/>
          </p:cNvCxnSpPr>
          <p:nvPr/>
        </p:nvCxnSpPr>
        <p:spPr>
          <a:xfrm flipH="1" flipV="1">
            <a:off x="3325724" y="918581"/>
            <a:ext cx="275475" cy="69347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2507924" y="2084235"/>
            <a:ext cx="595007" cy="7914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H="1">
            <a:off x="1995423" y="2737785"/>
            <a:ext cx="1130398" cy="42264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V="1">
            <a:off x="5590184" y="1178231"/>
            <a:ext cx="717180" cy="60634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07685" y="2466203"/>
            <a:ext cx="771524" cy="3110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495627" y="2725358"/>
            <a:ext cx="871843" cy="66019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flipH="1">
            <a:off x="4660849" y="3481557"/>
            <a:ext cx="11173" cy="41947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H="1">
            <a:off x="2317699" y="3329029"/>
            <a:ext cx="785232" cy="81971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19075" y="4591445"/>
            <a:ext cx="8779829" cy="2000548"/>
          </a:xfrm>
          <a:prstGeom prst="rect">
            <a:avLst/>
          </a:prstGeom>
          <a:solidFill>
            <a:schemeClr val="accent4">
              <a:lumMod val="40000"/>
              <a:lumOff val="60000"/>
            </a:schemeClr>
          </a:solidFill>
          <a:ln>
            <a:solidFill>
              <a:schemeClr val="tx1"/>
            </a:solidFill>
          </a:ln>
        </p:spPr>
        <p:txBody>
          <a:bodyPr wrap="square" rtlCol="0">
            <a:spAutoFit/>
          </a:bodyPr>
          <a:lstStyle/>
          <a:p>
            <a:r>
              <a:rPr lang="en-GB" b="1" dirty="0"/>
              <a:t>Exam tip:</a:t>
            </a:r>
          </a:p>
          <a:p>
            <a:r>
              <a:rPr lang="en-GB" dirty="0"/>
              <a:t>This may come up as a longer question. If it does – you need to EXPAND/EXPLAIN these in more depth. </a:t>
            </a:r>
          </a:p>
          <a:p>
            <a:r>
              <a:rPr lang="en-GB" sz="1400" i="1" dirty="0"/>
              <a:t>Example. One of the factors affecting food choice is ethical reasons. Many people are concerned these days about how their food is produced and so choose foods such as organic produce (which means its has been grown or reared naturally, farm assured , Fairtrade (which means the workers have been given a fair wage) and foods with a low carbon footprint meaning it hasn’t got as many foods miles and therefore impacts lesson on the environment. </a:t>
            </a:r>
          </a:p>
        </p:txBody>
      </p:sp>
    </p:spTree>
    <p:extLst>
      <p:ext uri="{BB962C8B-B14F-4D97-AF65-F5344CB8AC3E}">
        <p14:creationId xmlns:p14="http://schemas.microsoft.com/office/powerpoint/2010/main" val="216302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a:extLst>
              <a:ext uri="{FF2B5EF4-FFF2-40B4-BE49-F238E27FC236}">
                <a16:creationId xmlns:a16="http://schemas.microsoft.com/office/drawing/2014/main" id="{CFB1F94D-3042-4908-846D-C2E356BD5845}"/>
              </a:ext>
            </a:extLst>
          </p:cNvPr>
          <p:cNvSpPr>
            <a:spLocks noGrp="1" noChangeArrowheads="1"/>
          </p:cNvSpPr>
          <p:nvPr>
            <p:ph idx="1"/>
          </p:nvPr>
        </p:nvSpPr>
        <p:spPr>
          <a:xfrm>
            <a:off x="355600" y="115888"/>
            <a:ext cx="8229600" cy="4525962"/>
          </a:xfrm>
        </p:spPr>
        <p:txBody>
          <a:bodyPr/>
          <a:lstStyle/>
          <a:p>
            <a:pPr marL="0" indent="0">
              <a:buFontTx/>
              <a:buNone/>
            </a:pPr>
            <a:r>
              <a:rPr lang="en-GB" altLang="en-US" sz="2400" dirty="0"/>
              <a:t>Watch the video for more information on how factors affect athletes food choices. </a:t>
            </a:r>
          </a:p>
        </p:txBody>
      </p:sp>
      <p:pic>
        <p:nvPicPr>
          <p:cNvPr id="7171" name="Picture 3">
            <a:hlinkClick r:id="rId2"/>
            <a:extLst>
              <a:ext uri="{FF2B5EF4-FFF2-40B4-BE49-F238E27FC236}">
                <a16:creationId xmlns:a16="http://schemas.microsoft.com/office/drawing/2014/main" id="{5F79A58B-1E64-4CFD-BE97-91A17B124C12}"/>
              </a:ext>
            </a:extLst>
          </p:cNvPr>
          <p:cNvPicPr>
            <a:picLocks noChangeAspect="1"/>
          </p:cNvPicPr>
          <p:nvPr/>
        </p:nvPicPr>
        <p:blipFill>
          <a:blip r:embed="rId3">
            <a:extLst>
              <a:ext uri="{28A0092B-C50C-407E-A947-70E740481C1C}">
                <a14:useLocalDpi xmlns:a14="http://schemas.microsoft.com/office/drawing/2010/main" val="0"/>
              </a:ext>
            </a:extLst>
          </a:blip>
          <a:srcRect l="7666" t="17004" r="41583" b="43414"/>
          <a:stretch>
            <a:fillRect/>
          </a:stretch>
        </p:blipFill>
        <p:spPr bwMode="auto">
          <a:xfrm>
            <a:off x="488950" y="947738"/>
            <a:ext cx="79629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4">
            <a:extLst>
              <a:ext uri="{FF2B5EF4-FFF2-40B4-BE49-F238E27FC236}">
                <a16:creationId xmlns:a16="http://schemas.microsoft.com/office/drawing/2014/main" id="{86EA0E3D-DF6A-43D1-AB4C-BB4D24A41DE9}"/>
              </a:ext>
            </a:extLst>
          </p:cNvPr>
          <p:cNvSpPr txBox="1">
            <a:spLocks noChangeArrowheads="1"/>
          </p:cNvSpPr>
          <p:nvPr/>
        </p:nvSpPr>
        <p:spPr bwMode="auto">
          <a:xfrm>
            <a:off x="4859338" y="5942013"/>
            <a:ext cx="3924300" cy="3698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Tx/>
              <a:buNone/>
            </a:pPr>
            <a:r>
              <a:rPr lang="en-GB" altLang="en-US" sz="1800" dirty="0">
                <a:solidFill>
                  <a:schemeClr val="bg1"/>
                </a:solidFill>
              </a:rPr>
              <a:t>Click on pic to open hyperlink</a:t>
            </a:r>
          </a:p>
        </p:txBody>
      </p:sp>
    </p:spTree>
    <p:extLst>
      <p:ext uri="{BB962C8B-B14F-4D97-AF65-F5344CB8AC3E}">
        <p14:creationId xmlns:p14="http://schemas.microsoft.com/office/powerpoint/2010/main" val="79371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01988460"/>
              </p:ext>
            </p:extLst>
          </p:nvPr>
        </p:nvGraphicFramePr>
        <p:xfrm>
          <a:off x="251520" y="1754814"/>
          <a:ext cx="8532949" cy="4050452"/>
        </p:xfrm>
        <a:graphic>
          <a:graphicData uri="http://schemas.openxmlformats.org/drawingml/2006/table">
            <a:tbl>
              <a:tblPr firstRow="1" firstCol="1" bandRow="1">
                <a:tableStyleId>{5C22544A-7EE6-4342-B048-85BDC9FD1C3A}</a:tableStyleId>
              </a:tblPr>
              <a:tblGrid>
                <a:gridCol w="4137533">
                  <a:extLst>
                    <a:ext uri="{9D8B030D-6E8A-4147-A177-3AD203B41FA5}">
                      <a16:colId xmlns:a16="http://schemas.microsoft.com/office/drawing/2014/main" val="20000"/>
                    </a:ext>
                  </a:extLst>
                </a:gridCol>
                <a:gridCol w="4395416">
                  <a:extLst>
                    <a:ext uri="{9D8B030D-6E8A-4147-A177-3AD203B41FA5}">
                      <a16:colId xmlns:a16="http://schemas.microsoft.com/office/drawing/2014/main" val="20001"/>
                    </a:ext>
                  </a:extLst>
                </a:gridCol>
              </a:tblGrid>
              <a:tr h="578636">
                <a:tc gridSpan="2">
                  <a:txBody>
                    <a:bodyPr/>
                    <a:lstStyle/>
                    <a:p>
                      <a:pPr>
                        <a:spcAft>
                          <a:spcPts val="0"/>
                        </a:spcAft>
                      </a:pPr>
                      <a:r>
                        <a:rPr lang="en-GB" sz="1800" dirty="0">
                          <a:solidFill>
                            <a:schemeClr val="tx1"/>
                          </a:solidFill>
                          <a:effectLst/>
                        </a:rPr>
                        <a:t>Discuss Social and health factors that influence consumers’ choice of food products.			(10 marks)</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GB"/>
                    </a:p>
                  </a:txBody>
                  <a:tcPr/>
                </a:tc>
                <a:extLst>
                  <a:ext uri="{0D108BD9-81ED-4DB2-BD59-A6C34878D82A}">
                    <a16:rowId xmlns:a16="http://schemas.microsoft.com/office/drawing/2014/main" val="10000"/>
                  </a:ext>
                </a:extLst>
              </a:tr>
              <a:tr h="289318">
                <a:tc>
                  <a:txBody>
                    <a:bodyPr/>
                    <a:lstStyle/>
                    <a:p>
                      <a:pPr algn="ctr">
                        <a:spcAft>
                          <a:spcPts val="0"/>
                        </a:spcAft>
                      </a:pPr>
                      <a:r>
                        <a:rPr lang="en-GB" sz="1800" dirty="0">
                          <a:solidFill>
                            <a:schemeClr val="tx1"/>
                          </a:solidFill>
                          <a:effectLst/>
                        </a:rPr>
                        <a:t>Key points to include - </a:t>
                      </a:r>
                      <a:r>
                        <a:rPr lang="en-GB" sz="1800" u="sng" dirty="0">
                          <a:solidFill>
                            <a:schemeClr val="tx1"/>
                          </a:solidFill>
                          <a:effectLst/>
                        </a:rPr>
                        <a:t>social</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GB" sz="1800" dirty="0">
                          <a:solidFill>
                            <a:schemeClr val="tx1"/>
                          </a:solidFill>
                          <a:effectLst/>
                        </a:rPr>
                        <a:t>Key points to include - </a:t>
                      </a:r>
                      <a:r>
                        <a:rPr lang="en-GB" sz="1800" u="sng" dirty="0">
                          <a:solidFill>
                            <a:schemeClr val="tx1"/>
                          </a:solidFill>
                          <a:effectLst/>
                        </a:rPr>
                        <a:t>health</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578636">
                <a:tc>
                  <a:txBody>
                    <a:bodyPr/>
                    <a:lstStyle/>
                    <a:p>
                      <a:pPr>
                        <a:spcAft>
                          <a:spcPts val="0"/>
                        </a:spcAft>
                      </a:pPr>
                      <a:r>
                        <a:rPr lang="en-GB" sz="1500" dirty="0">
                          <a:solidFill>
                            <a:schemeClr val="tx1"/>
                          </a:solidFill>
                          <a:effectLst/>
                        </a:rPr>
                        <a:t>Family size, structure, ageing population</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GB" sz="1800" dirty="0">
                          <a:solidFill>
                            <a:schemeClr val="tx1"/>
                          </a:solidFill>
                          <a:effectLst/>
                        </a:rPr>
                        <a:t>Eatwell plate/reduce fat, salt, sugar, increase fibre, 5 a day</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578636">
                <a:tc>
                  <a:txBody>
                    <a:bodyPr/>
                    <a:lstStyle/>
                    <a:p>
                      <a:pPr>
                        <a:spcAft>
                          <a:spcPts val="0"/>
                        </a:spcAft>
                      </a:pPr>
                      <a:r>
                        <a:rPr lang="en-GB" sz="1500" dirty="0">
                          <a:solidFill>
                            <a:schemeClr val="tx1"/>
                          </a:solidFill>
                          <a:effectLst/>
                        </a:rPr>
                        <a:t>Lifestyle/Hobbies/Work patterns</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GB" sz="1800" dirty="0">
                          <a:solidFill>
                            <a:schemeClr val="tx1"/>
                          </a:solidFill>
                          <a:effectLst/>
                        </a:rPr>
                        <a:t>Allergies/Intolerances</a:t>
                      </a:r>
                      <a:endParaRPr lang="en-GB" sz="1200" dirty="0">
                        <a:solidFill>
                          <a:schemeClr val="tx1"/>
                        </a:solidFill>
                        <a:effectLst/>
                      </a:endParaRPr>
                    </a:p>
                    <a:p>
                      <a:pPr>
                        <a:spcAft>
                          <a:spcPts val="0"/>
                        </a:spcAft>
                      </a:pPr>
                      <a:r>
                        <a:rPr lang="en-GB" sz="1800" dirty="0">
                          <a:solidFill>
                            <a:schemeClr val="tx1"/>
                          </a:solidFill>
                          <a:effectLst/>
                        </a:rPr>
                        <a:t> </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578636">
                <a:tc>
                  <a:txBody>
                    <a:bodyPr/>
                    <a:lstStyle/>
                    <a:p>
                      <a:pPr>
                        <a:spcAft>
                          <a:spcPts val="0"/>
                        </a:spcAft>
                      </a:pPr>
                      <a:r>
                        <a:rPr lang="en-GB" sz="1500" dirty="0">
                          <a:solidFill>
                            <a:schemeClr val="tx1"/>
                          </a:solidFill>
                          <a:effectLst/>
                        </a:rPr>
                        <a:t>Social class – money available</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GB" sz="1800" dirty="0">
                          <a:solidFill>
                            <a:schemeClr val="tx1"/>
                          </a:solidFill>
                          <a:effectLst/>
                        </a:rPr>
                        <a:t>Diabetes</a:t>
                      </a:r>
                      <a:endParaRPr lang="en-GB" sz="1200" dirty="0">
                        <a:solidFill>
                          <a:schemeClr val="tx1"/>
                        </a:solidFill>
                        <a:effectLst/>
                      </a:endParaRPr>
                    </a:p>
                    <a:p>
                      <a:pPr>
                        <a:spcAft>
                          <a:spcPts val="0"/>
                        </a:spcAft>
                      </a:pPr>
                      <a:r>
                        <a:rPr lang="en-GB" sz="1800" dirty="0">
                          <a:solidFill>
                            <a:schemeClr val="tx1"/>
                          </a:solidFill>
                          <a:effectLst/>
                        </a:rPr>
                        <a:t> </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578636">
                <a:tc>
                  <a:txBody>
                    <a:bodyPr/>
                    <a:lstStyle/>
                    <a:p>
                      <a:pPr>
                        <a:spcAft>
                          <a:spcPts val="0"/>
                        </a:spcAft>
                      </a:pPr>
                      <a:r>
                        <a:rPr lang="en-GB" sz="1500" dirty="0">
                          <a:solidFill>
                            <a:schemeClr val="tx1"/>
                          </a:solidFill>
                          <a:effectLst/>
                        </a:rPr>
                        <a:t>Travel/Multicultural diet</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GB" sz="1800" dirty="0">
                          <a:solidFill>
                            <a:schemeClr val="tx1"/>
                          </a:solidFill>
                          <a:effectLst/>
                        </a:rPr>
                        <a:t>Vegan/Vegetarian</a:t>
                      </a:r>
                      <a:endParaRPr lang="en-GB" sz="1200" dirty="0">
                        <a:solidFill>
                          <a:schemeClr val="tx1"/>
                        </a:solidFill>
                        <a:effectLst/>
                      </a:endParaRPr>
                    </a:p>
                    <a:p>
                      <a:pPr>
                        <a:spcAft>
                          <a:spcPts val="0"/>
                        </a:spcAft>
                      </a:pPr>
                      <a:r>
                        <a:rPr lang="en-GB" sz="1800" dirty="0">
                          <a:solidFill>
                            <a:schemeClr val="tx1"/>
                          </a:solidFill>
                          <a:effectLst/>
                        </a:rPr>
                        <a:t> </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289318">
                <a:tc>
                  <a:txBody>
                    <a:bodyPr/>
                    <a:lstStyle/>
                    <a:p>
                      <a:pPr>
                        <a:spcAft>
                          <a:spcPts val="0"/>
                        </a:spcAft>
                      </a:pPr>
                      <a:r>
                        <a:rPr lang="en-GB" sz="1500" dirty="0">
                          <a:solidFill>
                            <a:schemeClr val="tx1"/>
                          </a:solidFill>
                          <a:effectLst/>
                        </a:rPr>
                        <a:t>Eat on the go/Eat out</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GB" sz="1800" dirty="0">
                          <a:solidFill>
                            <a:schemeClr val="tx1"/>
                          </a:solidFill>
                          <a:effectLst/>
                        </a:rPr>
                        <a:t>Food scares – mad cow, horse meat</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578636">
                <a:tc>
                  <a:txBody>
                    <a:bodyPr/>
                    <a:lstStyle/>
                    <a:p>
                      <a:pPr>
                        <a:spcAft>
                          <a:spcPts val="0"/>
                        </a:spcAft>
                      </a:pPr>
                      <a:r>
                        <a:rPr lang="en-GB" sz="1500" dirty="0">
                          <a:solidFill>
                            <a:schemeClr val="tx1"/>
                          </a:solidFill>
                          <a:effectLst/>
                        </a:rPr>
                        <a:t> </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GB" sz="1800" dirty="0">
                          <a:solidFill>
                            <a:schemeClr val="tx1"/>
                          </a:solidFill>
                          <a:effectLst/>
                        </a:rPr>
                        <a:t> </a:t>
                      </a:r>
                      <a:endParaRPr lang="en-GB" sz="1200" dirty="0">
                        <a:solidFill>
                          <a:schemeClr val="tx1"/>
                        </a:solidFill>
                        <a:effectLst/>
                      </a:endParaRPr>
                    </a:p>
                    <a:p>
                      <a:pPr>
                        <a:spcAft>
                          <a:spcPts val="0"/>
                        </a:spcAft>
                      </a:pPr>
                      <a:r>
                        <a:rPr lang="en-GB" sz="1800" dirty="0">
                          <a:solidFill>
                            <a:schemeClr val="tx1"/>
                          </a:solidFill>
                          <a:effectLst/>
                        </a:rPr>
                        <a:t> </a:t>
                      </a:r>
                      <a:endParaRPr lang="en-GB" sz="1200" dirty="0">
                        <a:solidFill>
                          <a:schemeClr val="tx1"/>
                        </a:solidFill>
                        <a:effectLst/>
                        <a:latin typeface="Times New Roman"/>
                        <a:ea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
        <p:nvSpPr>
          <p:cNvPr id="3" name="TextBox 2"/>
          <p:cNvSpPr txBox="1"/>
          <p:nvPr/>
        </p:nvSpPr>
        <p:spPr>
          <a:xfrm>
            <a:off x="1763688" y="1160749"/>
            <a:ext cx="5292588" cy="507831"/>
          </a:xfrm>
          <a:prstGeom prst="rect">
            <a:avLst/>
          </a:prstGeom>
          <a:noFill/>
        </p:spPr>
        <p:txBody>
          <a:bodyPr wrap="square" rtlCol="0">
            <a:spAutoFit/>
          </a:bodyPr>
          <a:lstStyle/>
          <a:p>
            <a:r>
              <a:rPr lang="en-GB" sz="2700" dirty="0"/>
              <a:t>Possible answers………..</a:t>
            </a:r>
          </a:p>
        </p:txBody>
      </p:sp>
    </p:spTree>
    <p:extLst>
      <p:ext uri="{BB962C8B-B14F-4D97-AF65-F5344CB8AC3E}">
        <p14:creationId xmlns:p14="http://schemas.microsoft.com/office/powerpoint/2010/main" val="4077289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084" y="436317"/>
            <a:ext cx="8935915" cy="929787"/>
          </a:xfrm>
        </p:spPr>
        <p:txBody>
          <a:bodyPr>
            <a:normAutofit fontScale="90000"/>
          </a:bodyPr>
          <a:lstStyle/>
          <a:p>
            <a:r>
              <a:rPr lang="en-GB" dirty="0"/>
              <a:t>Section A –</a:t>
            </a:r>
            <a:br>
              <a:rPr lang="en-GB" dirty="0"/>
            </a:br>
            <a:r>
              <a:rPr lang="en-GB" dirty="0"/>
              <a:t>Multiple Choice Questions</a:t>
            </a:r>
          </a:p>
        </p:txBody>
      </p:sp>
      <p:pic>
        <p:nvPicPr>
          <p:cNvPr id="6" name="Picture 5">
            <a:extLst>
              <a:ext uri="{FF2B5EF4-FFF2-40B4-BE49-F238E27FC236}">
                <a16:creationId xmlns:a16="http://schemas.microsoft.com/office/drawing/2014/main" id="{6337600A-52A1-4D00-934A-019BCFADE80B}"/>
              </a:ext>
            </a:extLst>
          </p:cNvPr>
          <p:cNvPicPr>
            <a:picLocks noChangeAspect="1"/>
          </p:cNvPicPr>
          <p:nvPr/>
        </p:nvPicPr>
        <p:blipFill>
          <a:blip r:embed="rId2"/>
          <a:stretch>
            <a:fillRect/>
          </a:stretch>
        </p:blipFill>
        <p:spPr>
          <a:xfrm>
            <a:off x="3077306" y="1776046"/>
            <a:ext cx="5855677" cy="4391758"/>
          </a:xfrm>
          <a:prstGeom prst="rect">
            <a:avLst/>
          </a:prstGeom>
        </p:spPr>
      </p:pic>
      <p:pic>
        <p:nvPicPr>
          <p:cNvPr id="9" name="Picture 8">
            <a:extLst>
              <a:ext uri="{FF2B5EF4-FFF2-40B4-BE49-F238E27FC236}">
                <a16:creationId xmlns:a16="http://schemas.microsoft.com/office/drawing/2014/main" id="{2775AA40-D424-451A-989D-C98C6046D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16798"/>
            <a:ext cx="3243190" cy="2776171"/>
          </a:xfrm>
          <a:prstGeom prst="rect">
            <a:avLst/>
          </a:prstGeom>
        </p:spPr>
      </p:pic>
    </p:spTree>
    <p:extLst>
      <p:ext uri="{BB962C8B-B14F-4D97-AF65-F5344CB8AC3E}">
        <p14:creationId xmlns:p14="http://schemas.microsoft.com/office/powerpoint/2010/main" val="1244522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32CC7D-F0D0-4C30-99E8-7F933F3CE13F}"/>
              </a:ext>
            </a:extLst>
          </p:cNvPr>
          <p:cNvSpPr>
            <a:spLocks noGrp="1"/>
          </p:cNvSpPr>
          <p:nvPr>
            <p:ph type="ctrTitle"/>
          </p:nvPr>
        </p:nvSpPr>
        <p:spPr/>
        <p:txBody>
          <a:bodyPr/>
          <a:lstStyle/>
          <a:p>
            <a:r>
              <a:rPr lang="en-GB" dirty="0"/>
              <a:t>Diet, Nutrition &amp; Health</a:t>
            </a:r>
          </a:p>
        </p:txBody>
      </p:sp>
      <p:sp>
        <p:nvSpPr>
          <p:cNvPr id="5" name="Subtitle 4">
            <a:extLst>
              <a:ext uri="{FF2B5EF4-FFF2-40B4-BE49-F238E27FC236}">
                <a16:creationId xmlns:a16="http://schemas.microsoft.com/office/drawing/2014/main" id="{38C9A57F-A52D-4302-91D1-B4A3716B1403}"/>
              </a:ext>
            </a:extLst>
          </p:cNvPr>
          <p:cNvSpPr>
            <a:spLocks noGrp="1"/>
          </p:cNvSpPr>
          <p:nvPr>
            <p:ph type="subTitle" idx="1"/>
          </p:nvPr>
        </p:nvSpPr>
        <p:spPr/>
        <p:txBody>
          <a:bodyPr/>
          <a:lstStyle/>
          <a:p>
            <a:endParaRPr lang="en-GB" dirty="0"/>
          </a:p>
        </p:txBody>
      </p:sp>
      <p:pic>
        <p:nvPicPr>
          <p:cNvPr id="9" name="Picture 8">
            <a:extLst>
              <a:ext uri="{FF2B5EF4-FFF2-40B4-BE49-F238E27FC236}">
                <a16:creationId xmlns:a16="http://schemas.microsoft.com/office/drawing/2014/main" id="{F3BFC267-7ABE-48ED-83C2-4F588DEFD00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25330" y="3480146"/>
            <a:ext cx="4693340" cy="2710239"/>
          </a:xfrm>
          <a:prstGeom prst="rect">
            <a:avLst/>
          </a:prstGeom>
        </p:spPr>
      </p:pic>
    </p:spTree>
    <p:extLst>
      <p:ext uri="{BB962C8B-B14F-4D97-AF65-F5344CB8AC3E}">
        <p14:creationId xmlns:p14="http://schemas.microsoft.com/office/powerpoint/2010/main" val="197738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1034-37C8-4D81-BC42-09759D92CFE7}"/>
              </a:ext>
            </a:extLst>
          </p:cNvPr>
          <p:cNvSpPr>
            <a:spLocks noGrp="1"/>
          </p:cNvSpPr>
          <p:nvPr>
            <p:ph type="title"/>
          </p:nvPr>
        </p:nvSpPr>
        <p:spPr/>
        <p:txBody>
          <a:bodyPr>
            <a:normAutofit fontScale="90000"/>
          </a:bodyPr>
          <a:lstStyle/>
          <a:p>
            <a:r>
              <a:rPr lang="en-GB" b="1" dirty="0">
                <a:solidFill>
                  <a:srgbClr val="0070C0"/>
                </a:solidFill>
              </a:rPr>
              <a:t>Eight guidelines for healthy eating | Design Technology - Food Preparation and Nutrition</a:t>
            </a:r>
          </a:p>
        </p:txBody>
      </p:sp>
      <p:sp>
        <p:nvSpPr>
          <p:cNvPr id="3" name="Content Placeholder 2">
            <a:extLst>
              <a:ext uri="{FF2B5EF4-FFF2-40B4-BE49-F238E27FC236}">
                <a16:creationId xmlns:a16="http://schemas.microsoft.com/office/drawing/2014/main" id="{7BD22B74-0A22-4DA6-B259-29B6FCD9016C}"/>
              </a:ext>
            </a:extLst>
          </p:cNvPr>
          <p:cNvSpPr>
            <a:spLocks noGrp="1"/>
          </p:cNvSpPr>
          <p:nvPr>
            <p:ph idx="1"/>
          </p:nvPr>
        </p:nvSpPr>
        <p:spPr>
          <a:xfrm>
            <a:off x="628650" y="2107096"/>
            <a:ext cx="7886700" cy="3500024"/>
          </a:xfrm>
        </p:spPr>
        <p:txBody>
          <a:bodyPr/>
          <a:lstStyle/>
          <a:p>
            <a:endParaRPr lang="en-GB" dirty="0"/>
          </a:p>
        </p:txBody>
      </p:sp>
      <p:pic>
        <p:nvPicPr>
          <p:cNvPr id="4" name="Picture 3">
            <a:hlinkClick r:id="rId2"/>
            <a:extLst>
              <a:ext uri="{FF2B5EF4-FFF2-40B4-BE49-F238E27FC236}">
                <a16:creationId xmlns:a16="http://schemas.microsoft.com/office/drawing/2014/main" id="{6DE69AA3-6C4B-4441-B7CD-D68479386155}"/>
              </a:ext>
            </a:extLst>
          </p:cNvPr>
          <p:cNvPicPr>
            <a:picLocks noChangeAspect="1"/>
          </p:cNvPicPr>
          <p:nvPr/>
        </p:nvPicPr>
        <p:blipFill>
          <a:blip r:embed="rId3"/>
          <a:stretch>
            <a:fillRect/>
          </a:stretch>
        </p:blipFill>
        <p:spPr>
          <a:xfrm>
            <a:off x="516178" y="2107096"/>
            <a:ext cx="8111643" cy="4385778"/>
          </a:xfrm>
          <a:prstGeom prst="rect">
            <a:avLst/>
          </a:prstGeom>
        </p:spPr>
      </p:pic>
    </p:spTree>
    <p:extLst>
      <p:ext uri="{BB962C8B-B14F-4D97-AF65-F5344CB8AC3E}">
        <p14:creationId xmlns:p14="http://schemas.microsoft.com/office/powerpoint/2010/main" val="1768736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1" y="217711"/>
            <a:ext cx="7886700" cy="994172"/>
          </a:xfrm>
        </p:spPr>
        <p:txBody>
          <a:bodyPr/>
          <a:lstStyle/>
          <a:p>
            <a:r>
              <a:rPr lang="en-GB" b="1" dirty="0">
                <a:solidFill>
                  <a:srgbClr val="0070C0"/>
                </a:solidFill>
              </a:rPr>
              <a:t>Nutrition</a:t>
            </a:r>
            <a:r>
              <a:rPr lang="en-GB" dirty="0"/>
              <a:t> </a:t>
            </a:r>
          </a:p>
        </p:txBody>
      </p:sp>
      <p:sp>
        <p:nvSpPr>
          <p:cNvPr id="3" name="TextBox 2"/>
          <p:cNvSpPr txBox="1"/>
          <p:nvPr/>
        </p:nvSpPr>
        <p:spPr>
          <a:xfrm>
            <a:off x="114299" y="1342780"/>
            <a:ext cx="8851900" cy="5047536"/>
          </a:xfrm>
          <a:prstGeom prst="rect">
            <a:avLst/>
          </a:prstGeom>
          <a:noFill/>
        </p:spPr>
        <p:txBody>
          <a:bodyPr wrap="square" rtlCol="0">
            <a:spAutoFit/>
          </a:bodyPr>
          <a:lstStyle/>
          <a:p>
            <a:r>
              <a:rPr lang="en-GB" sz="1400" b="1" dirty="0"/>
              <a:t>Macro nutrients </a:t>
            </a:r>
            <a:r>
              <a:rPr lang="en-GB" sz="1400" dirty="0"/>
              <a:t>– FAT, PROTEIN, CARBOHYDRATE. All need in large amounts and measured in grams. </a:t>
            </a:r>
          </a:p>
          <a:p>
            <a:r>
              <a:rPr lang="en-GB" sz="1400" b="1" dirty="0"/>
              <a:t>Micro nutrients </a:t>
            </a:r>
            <a:r>
              <a:rPr lang="en-GB" sz="1400" dirty="0"/>
              <a:t>– Vitamins &amp; minerals. Needed in very small amounts and measured in in mg (milligrams).  </a:t>
            </a:r>
          </a:p>
          <a:p>
            <a:endParaRPr lang="en-GB" sz="1400" dirty="0"/>
          </a:p>
          <a:p>
            <a:r>
              <a:rPr lang="en-GB" sz="1400" dirty="0"/>
              <a:t>Key things to remember: </a:t>
            </a:r>
          </a:p>
          <a:p>
            <a:r>
              <a:rPr lang="en-GB" sz="1400" b="1" dirty="0">
                <a:solidFill>
                  <a:srgbClr val="002060"/>
                </a:solidFill>
              </a:rPr>
              <a:t>Protein</a:t>
            </a:r>
            <a:r>
              <a:rPr lang="en-GB" sz="1400" dirty="0"/>
              <a:t> – For growth, repair, maintenance of body cells. Made from amino acid chains found in animal and vegetable sources. Animals sources are HBV (High Biological Value), Vegetable are LBV (low biological value).</a:t>
            </a:r>
          </a:p>
          <a:p>
            <a:r>
              <a:rPr lang="en-GB" sz="1400" b="1" dirty="0">
                <a:solidFill>
                  <a:srgbClr val="002060"/>
                </a:solidFill>
              </a:rPr>
              <a:t>Fat</a:t>
            </a:r>
            <a:r>
              <a:rPr lang="en-GB" sz="1400" dirty="0"/>
              <a:t> – For Insulation, body warmth, protecting vital organs, act as a carrier for fat soluble vitamins (A,D,E &amp; K), hormone production, supplying essential fatty acids. Saturated fats – mainly found in animals fats are or can be linked to CHD. Examples of saturated fats are butter, ghee, cheese and meat fat.  Unsaturated fat (monounsaturated or polyunsaturated) found in vegetable based products – olive oil, avocado etc. This fat helps to reduce bad blood cholesterol and CHD. </a:t>
            </a:r>
          </a:p>
          <a:p>
            <a:r>
              <a:rPr lang="en-GB" sz="1400" dirty="0"/>
              <a:t>All diets must contain fat. A fat deficiency can mean a lack of vitamin A,D,E &amp; K as these can not be absorbed. </a:t>
            </a:r>
          </a:p>
          <a:p>
            <a:r>
              <a:rPr lang="en-GB" sz="1400" b="1" dirty="0">
                <a:solidFill>
                  <a:srgbClr val="002060"/>
                </a:solidFill>
              </a:rPr>
              <a:t>Carbohydrate</a:t>
            </a:r>
            <a:r>
              <a:rPr lang="en-GB" sz="1400" dirty="0"/>
              <a:t> – two types -  Complex/starch (pasta, bread, potatoes </a:t>
            </a:r>
            <a:r>
              <a:rPr lang="en-GB" sz="1400" dirty="0" err="1"/>
              <a:t>etc</a:t>
            </a:r>
            <a:r>
              <a:rPr lang="en-GB" sz="1400" dirty="0"/>
              <a:t>), these give slower releasing energy , help us feel fuller for longer. Simple/sugar ( fruit, veg, honey, sugary drinks ) release glucose very fast , giving us short bursts of energy. </a:t>
            </a:r>
          </a:p>
          <a:p>
            <a:r>
              <a:rPr lang="en-GB" sz="1400" b="1" dirty="0">
                <a:solidFill>
                  <a:srgbClr val="002060"/>
                </a:solidFill>
              </a:rPr>
              <a:t>Dietary Fibre (NSP) </a:t>
            </a:r>
            <a:r>
              <a:rPr lang="en-GB" sz="1400" dirty="0"/>
              <a:t>– 2 types.  Soluble – found in oats, peas, beans, carrots and apples </a:t>
            </a:r>
            <a:r>
              <a:rPr lang="en-GB" sz="1400" b="1" dirty="0"/>
              <a:t>IS</a:t>
            </a:r>
            <a:r>
              <a:rPr lang="en-GB" sz="1400" dirty="0"/>
              <a:t> digested, helping lower blood cholesterol.  Insoluble – found in wholegrains, nuts, many fruit &amp; veg. Travels through the digestive system </a:t>
            </a:r>
            <a:r>
              <a:rPr lang="en-GB" sz="1400" b="1" dirty="0"/>
              <a:t>WITHOUT</a:t>
            </a:r>
            <a:r>
              <a:rPr lang="en-GB" sz="1400" dirty="0"/>
              <a:t> being digested. It is needed absorb water and bulk out poo making it softer and easier to pass. Keeps the colon and bowel healthy by preventing disease. </a:t>
            </a:r>
          </a:p>
          <a:p>
            <a:r>
              <a:rPr lang="en-GB" sz="1400" dirty="0"/>
              <a:t>A diet high in fibre keeps us feeling fuller for longer, which stops people fro snacking and helps maintain a healthy weight. Fibre also helps control blood sugar levels. </a:t>
            </a:r>
          </a:p>
        </p:txBody>
      </p:sp>
      <p:pic>
        <p:nvPicPr>
          <p:cNvPr id="4" name="Picture 4" descr="Chicken Cartoon Clip Art">
            <a:hlinkClick r:id="rId2"/>
            <a:extLst>
              <a:ext uri="{FF2B5EF4-FFF2-40B4-BE49-F238E27FC236}">
                <a16:creationId xmlns:a16="http://schemas.microsoft.com/office/drawing/2014/main" id="{A14ECE78-0CE5-40E4-A2EF-A0D8CB58D9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4452" y="445472"/>
            <a:ext cx="645625" cy="80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38FC003F-B94C-4771-8E55-2E870067400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11808" y="431240"/>
            <a:ext cx="1262796" cy="792918"/>
          </a:xfrm>
          <a:prstGeom prst="rect">
            <a:avLst/>
          </a:prstGeom>
        </p:spPr>
      </p:pic>
      <p:pic>
        <p:nvPicPr>
          <p:cNvPr id="27" name="Picture 26">
            <a:extLst>
              <a:ext uri="{FF2B5EF4-FFF2-40B4-BE49-F238E27FC236}">
                <a16:creationId xmlns:a16="http://schemas.microsoft.com/office/drawing/2014/main" id="{51F7ECFA-AC23-48C8-8327-2FFB712F61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2789" y="459075"/>
            <a:ext cx="1036190" cy="803047"/>
          </a:xfrm>
          <a:prstGeom prst="rect">
            <a:avLst/>
          </a:prstGeom>
        </p:spPr>
      </p:pic>
      <p:pic>
        <p:nvPicPr>
          <p:cNvPr id="30" name="Picture 29">
            <a:extLst>
              <a:ext uri="{FF2B5EF4-FFF2-40B4-BE49-F238E27FC236}">
                <a16:creationId xmlns:a16="http://schemas.microsoft.com/office/drawing/2014/main" id="{05CF5919-B6AF-4A86-84D8-0BC19C1AA2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8780" y="408836"/>
            <a:ext cx="1216259" cy="1260602"/>
          </a:xfrm>
          <a:prstGeom prst="rect">
            <a:avLst/>
          </a:prstGeom>
        </p:spPr>
      </p:pic>
      <p:pic>
        <p:nvPicPr>
          <p:cNvPr id="38" name="Picture 37">
            <a:extLst>
              <a:ext uri="{FF2B5EF4-FFF2-40B4-BE49-F238E27FC236}">
                <a16:creationId xmlns:a16="http://schemas.microsoft.com/office/drawing/2014/main" id="{FF7BA91D-74E1-420C-95E5-021D32309F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7245" y="190452"/>
            <a:ext cx="1262796" cy="1071670"/>
          </a:xfrm>
          <a:prstGeom prst="rect">
            <a:avLst/>
          </a:prstGeom>
        </p:spPr>
      </p:pic>
    </p:spTree>
    <p:extLst>
      <p:ext uri="{BB962C8B-B14F-4D97-AF65-F5344CB8AC3E}">
        <p14:creationId xmlns:p14="http://schemas.microsoft.com/office/powerpoint/2010/main" val="2373298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6629"/>
            <a:ext cx="7886700" cy="994172"/>
          </a:xfrm>
        </p:spPr>
        <p:txBody>
          <a:bodyPr/>
          <a:lstStyle/>
          <a:p>
            <a:r>
              <a:rPr lang="en-GB" b="1" dirty="0">
                <a:solidFill>
                  <a:srgbClr val="0070C0"/>
                </a:solidFill>
              </a:rPr>
              <a:t>Vitamins &amp; Minerals </a:t>
            </a:r>
          </a:p>
        </p:txBody>
      </p:sp>
      <p:sp>
        <p:nvSpPr>
          <p:cNvPr id="3" name="Content Placeholder 2"/>
          <p:cNvSpPr>
            <a:spLocks noGrp="1"/>
          </p:cNvSpPr>
          <p:nvPr>
            <p:ph idx="1"/>
          </p:nvPr>
        </p:nvSpPr>
        <p:spPr>
          <a:xfrm>
            <a:off x="0" y="1432322"/>
            <a:ext cx="8896351" cy="3717528"/>
          </a:xfrm>
        </p:spPr>
        <p:txBody>
          <a:bodyPr>
            <a:noAutofit/>
          </a:bodyPr>
          <a:lstStyle/>
          <a:p>
            <a:r>
              <a:rPr lang="en-GB" b="1" dirty="0">
                <a:solidFill>
                  <a:srgbClr val="002060"/>
                </a:solidFill>
              </a:rPr>
              <a:t>Vitamins</a:t>
            </a:r>
            <a:r>
              <a:rPr lang="en-GB" dirty="0"/>
              <a:t> – 2 types</a:t>
            </a:r>
            <a:r>
              <a:rPr lang="en-GB" sz="1500" dirty="0"/>
              <a:t>. </a:t>
            </a:r>
          </a:p>
          <a:p>
            <a:r>
              <a:rPr lang="en-GB" sz="1500" b="1" dirty="0">
                <a:solidFill>
                  <a:srgbClr val="002060"/>
                </a:solidFill>
              </a:rPr>
              <a:t>Fat soluble </a:t>
            </a:r>
            <a:r>
              <a:rPr lang="en-GB" sz="1500" dirty="0"/>
              <a:t>(</a:t>
            </a:r>
            <a:r>
              <a:rPr lang="en-GB" sz="1500" dirty="0" err="1"/>
              <a:t>Vit</a:t>
            </a:r>
            <a:r>
              <a:rPr lang="en-GB" sz="1500" dirty="0"/>
              <a:t> A, D, E &amp; K). These are found in fats and foods naturally containing fats. These vitamins can be stored in the liver and fat reserves for later use- when the body needs it. </a:t>
            </a:r>
          </a:p>
          <a:p>
            <a:r>
              <a:rPr lang="en-GB" sz="1500" b="1" dirty="0">
                <a:solidFill>
                  <a:srgbClr val="002060"/>
                </a:solidFill>
              </a:rPr>
              <a:t>Water soluble </a:t>
            </a:r>
            <a:r>
              <a:rPr lang="en-GB" sz="1500" dirty="0"/>
              <a:t>(</a:t>
            </a:r>
            <a:r>
              <a:rPr lang="en-GB" sz="1500" dirty="0" err="1"/>
              <a:t>Vit</a:t>
            </a:r>
            <a:r>
              <a:rPr lang="en-GB" sz="1500" dirty="0"/>
              <a:t> C and B group). These CANNOT be stored in the body so must be eaten daily. Too much of these are flushed away in urine. These Vitamins are the ones that are easily destroyed by heat &amp; water. Best way to get these is by eating fruit &amp; veg raw! </a:t>
            </a:r>
          </a:p>
          <a:p>
            <a:endParaRPr lang="en-GB" sz="1500" dirty="0"/>
          </a:p>
          <a:p>
            <a:endParaRPr lang="en-GB" sz="1500" dirty="0"/>
          </a:p>
          <a:p>
            <a:r>
              <a:rPr lang="en-GB" b="1" dirty="0">
                <a:solidFill>
                  <a:srgbClr val="002060"/>
                </a:solidFill>
              </a:rPr>
              <a:t>Minerals</a:t>
            </a:r>
          </a:p>
          <a:p>
            <a:r>
              <a:rPr lang="en-GB" sz="1500" b="1" dirty="0">
                <a:solidFill>
                  <a:srgbClr val="002060"/>
                </a:solidFill>
              </a:rPr>
              <a:t>Calcium</a:t>
            </a:r>
            <a:r>
              <a:rPr lang="en-GB" sz="1500" dirty="0"/>
              <a:t> – Needed to form, strengthen and maintain bones and teeth, blood clotting and for muscles and nerves of the heart. Found in dairy produce, dark green leafy veg. Not enough – rickets and osteoporosis – weak bones! </a:t>
            </a:r>
          </a:p>
          <a:p>
            <a:r>
              <a:rPr lang="en-GB" sz="1500" b="1" dirty="0">
                <a:solidFill>
                  <a:srgbClr val="002060"/>
                </a:solidFill>
              </a:rPr>
              <a:t>Iron</a:t>
            </a:r>
            <a:r>
              <a:rPr lang="en-GB" sz="1500" dirty="0"/>
              <a:t> – Makes haemoglobin, which carries oxygen to cells. Found in red meat, liver, wholegrain cereals, beans, nuts, dark green leafy veg. Not enough? – Anaemia (tired, lethargic </a:t>
            </a:r>
            <a:r>
              <a:rPr lang="en-GB" sz="1500" dirty="0" err="1"/>
              <a:t>etc</a:t>
            </a:r>
            <a:r>
              <a:rPr lang="en-GB" sz="1500" dirty="0"/>
              <a:t>). </a:t>
            </a:r>
          </a:p>
          <a:p>
            <a:r>
              <a:rPr lang="en-GB" sz="1500" b="1" dirty="0">
                <a:solidFill>
                  <a:srgbClr val="002060"/>
                </a:solidFill>
              </a:rPr>
              <a:t>Sodium </a:t>
            </a:r>
            <a:r>
              <a:rPr lang="en-GB" sz="1500" dirty="0"/>
              <a:t>– Helps maintain water levels in all cells. Controls nerves and muscles. Can often be ‘hidden’ in many processed foods. Too can contribute to high blood pressure and strokes</a:t>
            </a:r>
            <a:r>
              <a:rPr lang="en-GB" sz="1800" dirty="0"/>
              <a:t>. </a:t>
            </a:r>
          </a:p>
        </p:txBody>
      </p:sp>
      <p:pic>
        <p:nvPicPr>
          <p:cNvPr id="4" name="Picture 3">
            <a:extLst>
              <a:ext uri="{FF2B5EF4-FFF2-40B4-BE49-F238E27FC236}">
                <a16:creationId xmlns:a16="http://schemas.microsoft.com/office/drawing/2014/main" id="{D15127EE-EAAF-45BF-B57C-CE42D3D729E7}"/>
              </a:ext>
            </a:extLst>
          </p:cNvPr>
          <p:cNvPicPr>
            <a:picLocks noChangeAspect="1"/>
          </p:cNvPicPr>
          <p:nvPr/>
        </p:nvPicPr>
        <p:blipFill>
          <a:blip r:embed="rId2"/>
          <a:stretch>
            <a:fillRect/>
          </a:stretch>
        </p:blipFill>
        <p:spPr>
          <a:xfrm>
            <a:off x="6163471" y="175107"/>
            <a:ext cx="1925452" cy="2002857"/>
          </a:xfrm>
          <a:prstGeom prst="rect">
            <a:avLst/>
          </a:prstGeom>
        </p:spPr>
      </p:pic>
    </p:spTree>
    <p:extLst>
      <p:ext uri="{BB962C8B-B14F-4D97-AF65-F5344CB8AC3E}">
        <p14:creationId xmlns:p14="http://schemas.microsoft.com/office/powerpoint/2010/main" val="715857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26" y="80068"/>
            <a:ext cx="7886700" cy="994172"/>
          </a:xfrm>
        </p:spPr>
        <p:txBody>
          <a:bodyPr/>
          <a:lstStyle/>
          <a:p>
            <a:r>
              <a:rPr lang="en-GB" b="1" dirty="0">
                <a:solidFill>
                  <a:srgbClr val="0070C0"/>
                </a:solidFill>
              </a:rPr>
              <a:t>Nutrients working together. </a:t>
            </a:r>
          </a:p>
        </p:txBody>
      </p:sp>
      <p:sp>
        <p:nvSpPr>
          <p:cNvPr id="3" name="Content Placeholder 2"/>
          <p:cNvSpPr>
            <a:spLocks noGrp="1"/>
          </p:cNvSpPr>
          <p:nvPr>
            <p:ph idx="1"/>
          </p:nvPr>
        </p:nvSpPr>
        <p:spPr>
          <a:xfrm>
            <a:off x="64965" y="951366"/>
            <a:ext cx="7886700" cy="3263504"/>
          </a:xfrm>
        </p:spPr>
        <p:txBody>
          <a:bodyPr/>
          <a:lstStyle/>
          <a:p>
            <a:r>
              <a:rPr lang="en-GB" dirty="0"/>
              <a:t>Don’t forget some nutrients work hand in hand.</a:t>
            </a:r>
          </a:p>
          <a:p>
            <a:r>
              <a:rPr lang="en-GB" dirty="0"/>
              <a:t>Vitamin C &amp; Iron – Vitamin C HELPS with the absorption of Iron into the body. </a:t>
            </a:r>
          </a:p>
          <a:p>
            <a:r>
              <a:rPr lang="en-GB" dirty="0"/>
              <a:t>Vitamin D &amp; Calcium – Vitamin D is essential for you to absorb calcium into the body – without </a:t>
            </a:r>
            <a:r>
              <a:rPr lang="en-GB" dirty="0" err="1"/>
              <a:t>Vit</a:t>
            </a:r>
            <a:r>
              <a:rPr lang="en-GB" dirty="0"/>
              <a:t> D it can’t be absorbed. </a:t>
            </a:r>
          </a:p>
        </p:txBody>
      </p:sp>
      <p:sp>
        <p:nvSpPr>
          <p:cNvPr id="4" name="TextBox 3"/>
          <p:cNvSpPr txBox="1"/>
          <p:nvPr/>
        </p:nvSpPr>
        <p:spPr>
          <a:xfrm>
            <a:off x="200024" y="4091995"/>
            <a:ext cx="6597650" cy="2400657"/>
          </a:xfrm>
          <a:prstGeom prst="rect">
            <a:avLst/>
          </a:prstGeom>
          <a:solidFill>
            <a:schemeClr val="accent6">
              <a:lumMod val="60000"/>
              <a:lumOff val="40000"/>
            </a:schemeClr>
          </a:solidFill>
          <a:ln>
            <a:solidFill>
              <a:srgbClr val="002060"/>
            </a:solidFill>
          </a:ln>
        </p:spPr>
        <p:txBody>
          <a:bodyPr wrap="square" rtlCol="0">
            <a:spAutoFit/>
          </a:bodyPr>
          <a:lstStyle/>
          <a:p>
            <a:r>
              <a:rPr lang="en-GB" sz="1500" b="1" dirty="0"/>
              <a:t>Water </a:t>
            </a:r>
          </a:p>
          <a:p>
            <a:r>
              <a:rPr lang="en-GB" sz="1500" dirty="0"/>
              <a:t>Is not a nutrient but is essential for life because it:</a:t>
            </a:r>
          </a:p>
          <a:p>
            <a:pPr marL="214313" indent="-214313">
              <a:buFont typeface="Wingdings" panose="05000000000000000000" pitchFamily="2" charset="2"/>
              <a:buChar char="ü"/>
            </a:pPr>
            <a:r>
              <a:rPr lang="en-GB" sz="1500" dirty="0"/>
              <a:t>Regulates body temperature</a:t>
            </a:r>
          </a:p>
          <a:p>
            <a:pPr marL="214313" indent="-214313">
              <a:buFont typeface="Wingdings" panose="05000000000000000000" pitchFamily="2" charset="2"/>
              <a:buChar char="ü"/>
            </a:pPr>
            <a:r>
              <a:rPr lang="en-GB" sz="1500" dirty="0"/>
              <a:t>Transports nutrients in the blood</a:t>
            </a:r>
          </a:p>
          <a:p>
            <a:pPr marL="214313" indent="-214313">
              <a:buFont typeface="Wingdings" panose="05000000000000000000" pitchFamily="2" charset="2"/>
              <a:buChar char="ü"/>
            </a:pPr>
            <a:r>
              <a:rPr lang="en-GB" sz="1500" dirty="0"/>
              <a:t>Removes waste from cells</a:t>
            </a:r>
          </a:p>
          <a:p>
            <a:pPr marL="214313" indent="-214313">
              <a:buFont typeface="Wingdings" panose="05000000000000000000" pitchFamily="2" charset="2"/>
              <a:buChar char="ü"/>
            </a:pPr>
            <a:r>
              <a:rPr lang="en-GB" sz="1500" dirty="0"/>
              <a:t>Aids digestion </a:t>
            </a:r>
          </a:p>
          <a:p>
            <a:pPr marL="214313" indent="-214313">
              <a:buFont typeface="Wingdings" panose="05000000000000000000" pitchFamily="2" charset="2"/>
              <a:buChar char="ü"/>
            </a:pPr>
            <a:endParaRPr lang="en-GB" sz="1500" dirty="0"/>
          </a:p>
          <a:p>
            <a:r>
              <a:rPr lang="en-GB" sz="1500" dirty="0"/>
              <a:t>Can be obtained from all the food and drink we consume. A lack of water caused dehydration resulting in headaches, thirst, dizziness and</a:t>
            </a:r>
          </a:p>
          <a:p>
            <a:r>
              <a:rPr lang="en-GB" sz="1500" dirty="0"/>
              <a:t> poor concentration. </a:t>
            </a:r>
          </a:p>
        </p:txBody>
      </p:sp>
      <p:sp>
        <p:nvSpPr>
          <p:cNvPr id="5" name="TextBox 4"/>
          <p:cNvSpPr txBox="1"/>
          <p:nvPr/>
        </p:nvSpPr>
        <p:spPr>
          <a:xfrm>
            <a:off x="6962776" y="3676497"/>
            <a:ext cx="1981200" cy="2862322"/>
          </a:xfrm>
          <a:prstGeom prst="rect">
            <a:avLst/>
          </a:prstGeom>
          <a:solidFill>
            <a:schemeClr val="accent2">
              <a:lumMod val="40000"/>
              <a:lumOff val="60000"/>
            </a:schemeClr>
          </a:solidFill>
          <a:ln>
            <a:solidFill>
              <a:srgbClr val="002060"/>
            </a:solidFill>
          </a:ln>
        </p:spPr>
        <p:txBody>
          <a:bodyPr wrap="square" rtlCol="0">
            <a:spAutoFit/>
          </a:bodyPr>
          <a:lstStyle/>
          <a:p>
            <a:pPr algn="ctr"/>
            <a:r>
              <a:rPr lang="en-GB" b="1" dirty="0"/>
              <a:t>Fortification – </a:t>
            </a:r>
            <a:r>
              <a:rPr lang="en-GB" dirty="0"/>
              <a:t>means when a nutrients such as Iron is added to a food to make it more nutritious. For example , calcium is added</a:t>
            </a:r>
          </a:p>
          <a:p>
            <a:pPr algn="ctr"/>
            <a:r>
              <a:rPr lang="en-GB" dirty="0"/>
              <a:t> to white bread. </a:t>
            </a:r>
          </a:p>
        </p:txBody>
      </p:sp>
      <p:pic>
        <p:nvPicPr>
          <p:cNvPr id="8" name="Picture 7">
            <a:extLst>
              <a:ext uri="{FF2B5EF4-FFF2-40B4-BE49-F238E27FC236}">
                <a16:creationId xmlns:a16="http://schemas.microsoft.com/office/drawing/2014/main" id="{DE8B91E0-3A19-4324-9AAB-0FCDA6A03E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3666" y="1106522"/>
            <a:ext cx="1635369" cy="810530"/>
          </a:xfrm>
          <a:prstGeom prst="rect">
            <a:avLst/>
          </a:prstGeom>
        </p:spPr>
      </p:pic>
      <p:pic>
        <p:nvPicPr>
          <p:cNvPr id="11" name="Picture 10">
            <a:extLst>
              <a:ext uri="{FF2B5EF4-FFF2-40B4-BE49-F238E27FC236}">
                <a16:creationId xmlns:a16="http://schemas.microsoft.com/office/drawing/2014/main" id="{7F60EA5F-81FC-4107-841C-BA2FFDB54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4138" y="205619"/>
            <a:ext cx="1105538" cy="1053946"/>
          </a:xfrm>
          <a:prstGeom prst="rect">
            <a:avLst/>
          </a:prstGeom>
        </p:spPr>
      </p:pic>
      <p:pic>
        <p:nvPicPr>
          <p:cNvPr id="13" name="Picture 12">
            <a:extLst>
              <a:ext uri="{FF2B5EF4-FFF2-40B4-BE49-F238E27FC236}">
                <a16:creationId xmlns:a16="http://schemas.microsoft.com/office/drawing/2014/main" id="{BE2ABD1A-6D45-4E90-95A6-92B22AFA35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4138" y="2177322"/>
            <a:ext cx="1300422" cy="1222056"/>
          </a:xfrm>
          <a:prstGeom prst="rect">
            <a:avLst/>
          </a:prstGeom>
        </p:spPr>
      </p:pic>
      <p:pic>
        <p:nvPicPr>
          <p:cNvPr id="15" name="Picture 14">
            <a:extLst>
              <a:ext uri="{FF2B5EF4-FFF2-40B4-BE49-F238E27FC236}">
                <a16:creationId xmlns:a16="http://schemas.microsoft.com/office/drawing/2014/main" id="{F7342EAA-2B8A-4F9E-90B5-88492A6920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8090" y="4242338"/>
            <a:ext cx="985230" cy="1436557"/>
          </a:xfrm>
          <a:prstGeom prst="rect">
            <a:avLst/>
          </a:prstGeom>
        </p:spPr>
      </p:pic>
    </p:spTree>
    <p:extLst>
      <p:ext uri="{BB962C8B-B14F-4D97-AF65-F5344CB8AC3E}">
        <p14:creationId xmlns:p14="http://schemas.microsoft.com/office/powerpoint/2010/main" val="3078399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06D3-C326-3361-61D1-CC75A1309E7E}"/>
              </a:ext>
            </a:extLst>
          </p:cNvPr>
          <p:cNvSpPr>
            <a:spLocks noGrp="1"/>
          </p:cNvSpPr>
          <p:nvPr>
            <p:ph type="title"/>
          </p:nvPr>
        </p:nvSpPr>
        <p:spPr/>
        <p:txBody>
          <a:bodyPr>
            <a:normAutofit/>
          </a:bodyPr>
          <a:lstStyle/>
          <a:p>
            <a:pPr algn="ctr"/>
            <a:r>
              <a:rPr lang="en-GB" sz="7200" dirty="0"/>
              <a:t>Macro nutrients</a:t>
            </a:r>
          </a:p>
        </p:txBody>
      </p:sp>
      <p:pic>
        <p:nvPicPr>
          <p:cNvPr id="5" name="Picture 4">
            <a:extLst>
              <a:ext uri="{FF2B5EF4-FFF2-40B4-BE49-F238E27FC236}">
                <a16:creationId xmlns:a16="http://schemas.microsoft.com/office/drawing/2014/main" id="{9B47DEB2-2AFE-7266-0E78-395BD20A532D}"/>
              </a:ext>
            </a:extLst>
          </p:cNvPr>
          <p:cNvPicPr>
            <a:picLocks noChangeAspect="1"/>
          </p:cNvPicPr>
          <p:nvPr/>
        </p:nvPicPr>
        <p:blipFill>
          <a:blip r:embed="rId2"/>
          <a:stretch>
            <a:fillRect/>
          </a:stretch>
        </p:blipFill>
        <p:spPr>
          <a:xfrm>
            <a:off x="2895455" y="1611309"/>
            <a:ext cx="3464705" cy="3187530"/>
          </a:xfrm>
          <a:prstGeom prst="rect">
            <a:avLst/>
          </a:prstGeom>
        </p:spPr>
      </p:pic>
    </p:spTree>
    <p:extLst>
      <p:ext uri="{BB962C8B-B14F-4D97-AF65-F5344CB8AC3E}">
        <p14:creationId xmlns:p14="http://schemas.microsoft.com/office/powerpoint/2010/main" val="1529718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7754" y="957214"/>
          <a:ext cx="8901164" cy="4767848"/>
        </p:xfrm>
        <a:graphic>
          <a:graphicData uri="http://schemas.openxmlformats.org/drawingml/2006/table">
            <a:tbl>
              <a:tblPr firstRow="1" bandRow="1">
                <a:tableStyleId>{5940675A-B579-460E-94D1-54222C63F5DA}</a:tableStyleId>
              </a:tblPr>
              <a:tblGrid>
                <a:gridCol w="2397338">
                  <a:extLst>
                    <a:ext uri="{9D8B030D-6E8A-4147-A177-3AD203B41FA5}">
                      <a16:colId xmlns:a16="http://schemas.microsoft.com/office/drawing/2014/main" val="20000"/>
                    </a:ext>
                  </a:extLst>
                </a:gridCol>
                <a:gridCol w="4530528">
                  <a:extLst>
                    <a:ext uri="{9D8B030D-6E8A-4147-A177-3AD203B41FA5}">
                      <a16:colId xmlns:a16="http://schemas.microsoft.com/office/drawing/2014/main" val="3839474330"/>
                    </a:ext>
                  </a:extLst>
                </a:gridCol>
                <a:gridCol w="1973298">
                  <a:extLst>
                    <a:ext uri="{9D8B030D-6E8A-4147-A177-3AD203B41FA5}">
                      <a16:colId xmlns:a16="http://schemas.microsoft.com/office/drawing/2014/main" val="20003"/>
                    </a:ext>
                  </a:extLst>
                </a:gridCol>
              </a:tblGrid>
              <a:tr h="346451">
                <a:tc>
                  <a:txBody>
                    <a:bodyPr/>
                    <a:lstStyle/>
                    <a:p>
                      <a:pPr algn="ctr"/>
                      <a:r>
                        <a:rPr lang="en-GB" sz="1700" b="1" dirty="0">
                          <a:latin typeface="Comic Sans MS" pitchFamily="66" charset="0"/>
                        </a:rPr>
                        <a:t>Nutrient</a:t>
                      </a:r>
                      <a:endParaRPr lang="en-GB" sz="1700" b="1" dirty="0">
                        <a:solidFill>
                          <a:schemeClr val="tx1"/>
                        </a:solidFill>
                        <a:latin typeface="Comic Sans MS" pitchFamily="66" charset="0"/>
                      </a:endParaRPr>
                    </a:p>
                  </a:txBody>
                  <a:tcPr marL="35609" marR="35609" marT="34290" marB="34290"/>
                </a:tc>
                <a:tc>
                  <a:txBody>
                    <a:bodyPr/>
                    <a:lstStyle/>
                    <a:p>
                      <a:pPr algn="ctr"/>
                      <a:r>
                        <a:rPr lang="en-GB" sz="1700" b="1">
                          <a:latin typeface="Comic Sans MS" pitchFamily="66" charset="0"/>
                        </a:rPr>
                        <a:t>Function</a:t>
                      </a:r>
                      <a:r>
                        <a:rPr lang="en-GB" sz="1700" b="1" baseline="0">
                          <a:latin typeface="Comic Sans MS" pitchFamily="66" charset="0"/>
                        </a:rPr>
                        <a:t> </a:t>
                      </a:r>
                      <a:r>
                        <a:rPr lang="en-GB" sz="1700" b="1">
                          <a:latin typeface="Comic Sans MS" pitchFamily="66" charset="0"/>
                        </a:rPr>
                        <a:t>in the body</a:t>
                      </a:r>
                      <a:endParaRPr lang="en-GB" sz="1700" b="1" dirty="0">
                        <a:solidFill>
                          <a:schemeClr val="tx1"/>
                        </a:solidFill>
                        <a:latin typeface="Comic Sans MS" pitchFamily="66" charset="0"/>
                      </a:endParaRPr>
                    </a:p>
                  </a:txBody>
                  <a:tcPr marL="35609" marR="35609" marT="34290" marB="34290"/>
                </a:tc>
                <a:tc>
                  <a:txBody>
                    <a:bodyPr/>
                    <a:lstStyle/>
                    <a:p>
                      <a:pPr algn="ctr"/>
                      <a:r>
                        <a:rPr lang="en-GB" sz="1700" b="1" dirty="0">
                          <a:latin typeface="Comic Sans MS" pitchFamily="66" charset="0"/>
                        </a:rPr>
                        <a:t>Food source</a:t>
                      </a:r>
                      <a:endParaRPr lang="en-GB" sz="1700" b="1" dirty="0">
                        <a:solidFill>
                          <a:schemeClr val="tx1"/>
                        </a:solidFill>
                        <a:latin typeface="Comic Sans MS" pitchFamily="66" charset="0"/>
                      </a:endParaRPr>
                    </a:p>
                  </a:txBody>
                  <a:tcPr marL="35609" marR="35609" marT="34290" marB="34290"/>
                </a:tc>
                <a:extLst>
                  <a:ext uri="{0D108BD9-81ED-4DB2-BD59-A6C34878D82A}">
                    <a16:rowId xmlns:a16="http://schemas.microsoft.com/office/drawing/2014/main" val="10000"/>
                  </a:ext>
                </a:extLst>
              </a:tr>
              <a:tr h="251460">
                <a:tc gridSpan="3">
                  <a:txBody>
                    <a:bodyPr/>
                    <a:lstStyle/>
                    <a:p>
                      <a:pPr algn="ctr"/>
                      <a:r>
                        <a:rPr lang="en-GB" sz="1200" b="1" dirty="0">
                          <a:solidFill>
                            <a:schemeClr val="tx1"/>
                          </a:solidFill>
                          <a:latin typeface="Comic Sans MS" pitchFamily="66" charset="0"/>
                        </a:rPr>
                        <a:t>Macro nutrients</a:t>
                      </a:r>
                    </a:p>
                  </a:txBody>
                  <a:tcPr marL="35609" marR="35609" marT="34290" marB="34290"/>
                </a:tc>
                <a:tc hMerge="1">
                  <a:txBody>
                    <a:bodyPr/>
                    <a:lstStyle/>
                    <a:p>
                      <a:pPr algn="ctr"/>
                      <a:endParaRPr lang="en-GB" sz="2300" b="1" dirty="0">
                        <a:solidFill>
                          <a:schemeClr val="tx1"/>
                        </a:solidFill>
                        <a:latin typeface="Comic Sans MS" pitchFamily="66" charset="0"/>
                      </a:endParaRPr>
                    </a:p>
                  </a:txBody>
                  <a:tcPr marL="47478" marR="47478"/>
                </a:tc>
                <a:tc hMerge="1">
                  <a:txBody>
                    <a:bodyPr/>
                    <a:lstStyle/>
                    <a:p>
                      <a:pPr algn="ctr"/>
                      <a:endParaRPr lang="en-GB" sz="2300" b="1" dirty="0">
                        <a:solidFill>
                          <a:schemeClr val="tx1"/>
                        </a:solidFill>
                        <a:latin typeface="Comic Sans MS" pitchFamily="66" charset="0"/>
                      </a:endParaRPr>
                    </a:p>
                  </a:txBody>
                  <a:tcPr marL="47478" marR="47478"/>
                </a:tc>
                <a:extLst>
                  <a:ext uri="{0D108BD9-81ED-4DB2-BD59-A6C34878D82A}">
                    <a16:rowId xmlns:a16="http://schemas.microsoft.com/office/drawing/2014/main" val="1881494132"/>
                  </a:ext>
                </a:extLst>
              </a:tr>
              <a:tr h="310611">
                <a:tc>
                  <a:txBody>
                    <a:bodyPr/>
                    <a:lstStyle/>
                    <a:p>
                      <a:pPr algn="ctr"/>
                      <a:r>
                        <a:rPr lang="en-GB" sz="1500" b="0" dirty="0">
                          <a:latin typeface="Comic Sans MS" pitchFamily="66" charset="0"/>
                        </a:rPr>
                        <a:t>Fat </a:t>
                      </a:r>
                    </a:p>
                  </a:txBody>
                  <a:tcPr marL="35609" marR="35609" marT="34290" marB="34290"/>
                </a:tc>
                <a:tc>
                  <a:txBody>
                    <a:bodyPr/>
                    <a:lstStyle/>
                    <a:p>
                      <a:pPr algn="ctr"/>
                      <a:endParaRPr lang="en-GB" sz="1500" b="0" dirty="0">
                        <a:latin typeface="Comic Sans MS" pitchFamily="66" charset="0"/>
                      </a:endParaRPr>
                    </a:p>
                  </a:txBody>
                  <a:tcPr marL="35609" marR="35609" marT="34290" marB="34290"/>
                </a:tc>
                <a:tc>
                  <a:txBody>
                    <a:bodyPr/>
                    <a:lstStyle/>
                    <a:p>
                      <a:endParaRPr lang="en-GB" sz="1500" b="0" dirty="0"/>
                    </a:p>
                  </a:txBody>
                  <a:tcPr marL="35609" marR="35609" marT="34290" marB="34290"/>
                </a:tc>
                <a:extLst>
                  <a:ext uri="{0D108BD9-81ED-4DB2-BD59-A6C34878D82A}">
                    <a16:rowId xmlns:a16="http://schemas.microsoft.com/office/drawing/2014/main" val="10002"/>
                  </a:ext>
                </a:extLst>
              </a:tr>
              <a:tr h="310611">
                <a:tc>
                  <a:txBody>
                    <a:bodyPr/>
                    <a:lstStyle/>
                    <a:p>
                      <a:pPr algn="ctr"/>
                      <a:r>
                        <a:rPr lang="en-GB" sz="1500" b="0" dirty="0">
                          <a:latin typeface="Comic Sans MS" pitchFamily="66" charset="0"/>
                        </a:rPr>
                        <a:t>Protein</a:t>
                      </a:r>
                    </a:p>
                  </a:txBody>
                  <a:tcPr marL="35609" marR="35609" marT="34290" marB="34290"/>
                </a:tc>
                <a:tc>
                  <a:txBody>
                    <a:bodyPr/>
                    <a:lstStyle/>
                    <a:p>
                      <a:pPr algn="ctr"/>
                      <a:endParaRPr lang="en-GB" sz="1500" b="0" dirty="0">
                        <a:latin typeface="Comic Sans MS" pitchFamily="66" charset="0"/>
                      </a:endParaRPr>
                    </a:p>
                  </a:txBody>
                  <a:tcPr marL="35609" marR="35609" marT="34290" marB="34290"/>
                </a:tc>
                <a:tc>
                  <a:txBody>
                    <a:bodyPr/>
                    <a:lstStyle/>
                    <a:p>
                      <a:endParaRPr lang="en-GB" sz="1500" b="0"/>
                    </a:p>
                  </a:txBody>
                  <a:tcPr marL="35609" marR="35609" marT="34290" marB="34290"/>
                </a:tc>
                <a:extLst>
                  <a:ext uri="{0D108BD9-81ED-4DB2-BD59-A6C34878D82A}">
                    <a16:rowId xmlns:a16="http://schemas.microsoft.com/office/drawing/2014/main" val="10003"/>
                  </a:ext>
                </a:extLst>
              </a:tr>
              <a:tr h="501756">
                <a:tc>
                  <a:txBody>
                    <a:bodyPr/>
                    <a:lstStyle/>
                    <a:p>
                      <a:pPr algn="ctr"/>
                      <a:r>
                        <a:rPr lang="en-GB" sz="1500" b="0" dirty="0">
                          <a:latin typeface="Comic Sans MS" pitchFamily="66" charset="0"/>
                        </a:rPr>
                        <a:t>Carbohydrate</a:t>
                      </a:r>
                    </a:p>
                    <a:p>
                      <a:pPr algn="ctr"/>
                      <a:r>
                        <a:rPr lang="en-GB" sz="1200" b="0" dirty="0">
                          <a:latin typeface="Comic Sans MS" pitchFamily="66" charset="0"/>
                        </a:rPr>
                        <a:t>(Starch</a:t>
                      </a:r>
                      <a:r>
                        <a:rPr lang="en-GB" sz="1200" b="0" baseline="0" dirty="0">
                          <a:latin typeface="Comic Sans MS" pitchFamily="66" charset="0"/>
                        </a:rPr>
                        <a:t>/sugar/Fibre or NSP)</a:t>
                      </a:r>
                      <a:endParaRPr lang="en-GB" sz="1200" b="0" dirty="0">
                        <a:latin typeface="Comic Sans MS" pitchFamily="66" charset="0"/>
                      </a:endParaRPr>
                    </a:p>
                  </a:txBody>
                  <a:tcPr marL="35609" marR="35609" marT="34290" marB="34290"/>
                </a:tc>
                <a:tc>
                  <a:txBody>
                    <a:bodyPr/>
                    <a:lstStyle/>
                    <a:p>
                      <a:pPr algn="ctr"/>
                      <a:endParaRPr lang="en-GB" sz="1200" b="0" dirty="0">
                        <a:latin typeface="Comic Sans MS" pitchFamily="66" charset="0"/>
                      </a:endParaRPr>
                    </a:p>
                  </a:txBody>
                  <a:tcPr marL="35609" marR="35609" marT="34290" marB="34290"/>
                </a:tc>
                <a:tc>
                  <a:txBody>
                    <a:bodyPr/>
                    <a:lstStyle/>
                    <a:p>
                      <a:endParaRPr lang="en-GB" sz="1500" b="0" dirty="0"/>
                    </a:p>
                  </a:txBody>
                  <a:tcPr marL="35609" marR="35609" marT="34290" marB="34290"/>
                </a:tc>
                <a:extLst>
                  <a:ext uri="{0D108BD9-81ED-4DB2-BD59-A6C34878D82A}">
                    <a16:rowId xmlns:a16="http://schemas.microsoft.com/office/drawing/2014/main" val="4171611831"/>
                  </a:ext>
                </a:extLst>
              </a:tr>
              <a:tr h="25146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omic Sans MS" pitchFamily="66" charset="0"/>
                        </a:rPr>
                        <a:t>Micro nutrients</a:t>
                      </a:r>
                    </a:p>
                  </a:txBody>
                  <a:tcPr marL="35609" marR="35609" marT="34290" marB="34290"/>
                </a:tc>
                <a:tc hMerge="1">
                  <a:txBody>
                    <a:bodyPr/>
                    <a:lstStyle/>
                    <a:p>
                      <a:pPr algn="ctr"/>
                      <a:endParaRPr lang="en-GB" sz="1600" b="0" dirty="0">
                        <a:latin typeface="Comic Sans MS" pitchFamily="66" charset="0"/>
                      </a:endParaRPr>
                    </a:p>
                  </a:txBody>
                  <a:tcPr marL="47478" marR="47478"/>
                </a:tc>
                <a:tc hMerge="1">
                  <a:txBody>
                    <a:bodyPr/>
                    <a:lstStyle/>
                    <a:p>
                      <a:endParaRPr lang="en-GB" sz="2000" b="0" dirty="0"/>
                    </a:p>
                  </a:txBody>
                  <a:tcPr marL="47478" marR="47478"/>
                </a:tc>
                <a:extLst>
                  <a:ext uri="{0D108BD9-81ED-4DB2-BD59-A6C34878D82A}">
                    <a16:rowId xmlns:a16="http://schemas.microsoft.com/office/drawing/2014/main" val="451240886"/>
                  </a:ext>
                </a:extLst>
              </a:tr>
              <a:tr h="310611">
                <a:tc gridSpan="3">
                  <a:txBody>
                    <a:bodyPr/>
                    <a:lstStyle/>
                    <a:p>
                      <a:pPr algn="ctr"/>
                      <a:r>
                        <a:rPr lang="en-GB" sz="1500" b="1" dirty="0">
                          <a:latin typeface="Comic Sans MS" pitchFamily="66" charset="0"/>
                        </a:rPr>
                        <a:t>Minerals</a:t>
                      </a:r>
                    </a:p>
                  </a:txBody>
                  <a:tcPr marL="35609" marR="35609" marT="34290" marB="3429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310611">
                <a:tc>
                  <a:txBody>
                    <a:bodyPr/>
                    <a:lstStyle/>
                    <a:p>
                      <a:pPr algn="ctr"/>
                      <a:r>
                        <a:rPr lang="en-GB" sz="1500" b="0" dirty="0">
                          <a:latin typeface="Comic Sans MS" pitchFamily="66" charset="0"/>
                        </a:rPr>
                        <a:t>Iron</a:t>
                      </a:r>
                    </a:p>
                  </a:txBody>
                  <a:tcPr marL="35609" marR="35609" marT="34290" marB="34290"/>
                </a:tc>
                <a:tc>
                  <a:txBody>
                    <a:bodyPr/>
                    <a:lstStyle/>
                    <a:p>
                      <a:pPr algn="ctr"/>
                      <a:endParaRPr lang="en-GB" sz="1500" b="0" dirty="0">
                        <a:latin typeface="Comic Sans MS" pitchFamily="66" charset="0"/>
                      </a:endParaRPr>
                    </a:p>
                  </a:txBody>
                  <a:tcPr marL="35609" marR="35609" marT="34290" marB="34290"/>
                </a:tc>
                <a:tc>
                  <a:txBody>
                    <a:bodyPr/>
                    <a:lstStyle/>
                    <a:p>
                      <a:endParaRPr lang="en-GB" sz="1500" b="0" dirty="0"/>
                    </a:p>
                  </a:txBody>
                  <a:tcPr marL="35609" marR="35609" marT="34290" marB="34290"/>
                </a:tc>
                <a:extLst>
                  <a:ext uri="{0D108BD9-81ED-4DB2-BD59-A6C34878D82A}">
                    <a16:rowId xmlns:a16="http://schemas.microsoft.com/office/drawing/2014/main" val="10005"/>
                  </a:ext>
                </a:extLst>
              </a:tr>
              <a:tr h="310611">
                <a:tc>
                  <a:txBody>
                    <a:bodyPr/>
                    <a:lstStyle/>
                    <a:p>
                      <a:pPr algn="ctr"/>
                      <a:r>
                        <a:rPr lang="en-GB" sz="1500" b="0" dirty="0">
                          <a:latin typeface="Comic Sans MS" pitchFamily="66" charset="0"/>
                        </a:rPr>
                        <a:t>Calcium</a:t>
                      </a:r>
                    </a:p>
                  </a:txBody>
                  <a:tcPr marL="35609" marR="35609" marT="34290" marB="34290"/>
                </a:tc>
                <a:tc>
                  <a:txBody>
                    <a:bodyPr/>
                    <a:lstStyle/>
                    <a:p>
                      <a:pPr algn="ctr"/>
                      <a:endParaRPr lang="en-GB" sz="1500" b="0" dirty="0">
                        <a:latin typeface="Comic Sans MS" pitchFamily="66" charset="0"/>
                      </a:endParaRPr>
                    </a:p>
                  </a:txBody>
                  <a:tcPr marL="35609" marR="35609" marT="34290" marB="34290"/>
                </a:tc>
                <a:tc>
                  <a:txBody>
                    <a:bodyPr/>
                    <a:lstStyle/>
                    <a:p>
                      <a:endParaRPr lang="en-GB" sz="1500" b="0"/>
                    </a:p>
                  </a:txBody>
                  <a:tcPr marL="35609" marR="35609" marT="34290" marB="34290"/>
                </a:tc>
                <a:extLst>
                  <a:ext uri="{0D108BD9-81ED-4DB2-BD59-A6C34878D82A}">
                    <a16:rowId xmlns:a16="http://schemas.microsoft.com/office/drawing/2014/main" val="10006"/>
                  </a:ext>
                </a:extLst>
              </a:tr>
              <a:tr h="310611">
                <a:tc>
                  <a:txBody>
                    <a:bodyPr/>
                    <a:lstStyle/>
                    <a:p>
                      <a:pPr algn="ctr"/>
                      <a:r>
                        <a:rPr lang="en-GB" sz="1500" b="0" dirty="0">
                          <a:latin typeface="Comic Sans MS" pitchFamily="66" charset="0"/>
                        </a:rPr>
                        <a:t>Sodium</a:t>
                      </a:r>
                    </a:p>
                  </a:txBody>
                  <a:tcPr marL="35609" marR="35609" marT="34290" marB="34290"/>
                </a:tc>
                <a:tc>
                  <a:txBody>
                    <a:bodyPr/>
                    <a:lstStyle/>
                    <a:p>
                      <a:pPr algn="ctr"/>
                      <a:endParaRPr lang="en-GB" sz="1500" b="0" dirty="0">
                        <a:latin typeface="Comic Sans MS" pitchFamily="66" charset="0"/>
                      </a:endParaRPr>
                    </a:p>
                  </a:txBody>
                  <a:tcPr marL="35609" marR="35609" marT="34290" marB="34290"/>
                </a:tc>
                <a:tc>
                  <a:txBody>
                    <a:bodyPr/>
                    <a:lstStyle/>
                    <a:p>
                      <a:endParaRPr lang="en-GB" sz="1500" b="0" dirty="0"/>
                    </a:p>
                  </a:txBody>
                  <a:tcPr marL="35609" marR="35609" marT="34290" marB="34290"/>
                </a:tc>
                <a:extLst>
                  <a:ext uri="{0D108BD9-81ED-4DB2-BD59-A6C34878D82A}">
                    <a16:rowId xmlns:a16="http://schemas.microsoft.com/office/drawing/2014/main" val="1019224620"/>
                  </a:ext>
                </a:extLst>
              </a:tr>
              <a:tr h="310611">
                <a:tc gridSpan="3">
                  <a:txBody>
                    <a:bodyPr/>
                    <a:lstStyle/>
                    <a:p>
                      <a:pPr algn="ctr"/>
                      <a:r>
                        <a:rPr lang="en-GB" sz="1500" b="1" dirty="0">
                          <a:latin typeface="Comic Sans MS" pitchFamily="66" charset="0"/>
                        </a:rPr>
                        <a:t>Vitamins</a:t>
                      </a:r>
                    </a:p>
                  </a:txBody>
                  <a:tcPr marL="35609" marR="35609" marT="34290" marB="3429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7"/>
                  </a:ext>
                </a:extLst>
              </a:tr>
              <a:tr h="310611">
                <a:tc>
                  <a:txBody>
                    <a:bodyPr/>
                    <a:lstStyle/>
                    <a:p>
                      <a:pPr algn="ctr"/>
                      <a:r>
                        <a:rPr lang="en-GB" sz="1500" b="0" dirty="0">
                          <a:latin typeface="Comic Sans MS" pitchFamily="66" charset="0"/>
                        </a:rPr>
                        <a:t>Vitamin A</a:t>
                      </a:r>
                    </a:p>
                  </a:txBody>
                  <a:tcPr marL="35609" marR="35609" marT="34290" marB="34290"/>
                </a:tc>
                <a:tc>
                  <a:txBody>
                    <a:bodyPr/>
                    <a:lstStyle/>
                    <a:p>
                      <a:pPr algn="ctr"/>
                      <a:endParaRPr lang="en-GB" sz="1500" b="0" dirty="0">
                        <a:latin typeface="Comic Sans MS" pitchFamily="66" charset="0"/>
                      </a:endParaRPr>
                    </a:p>
                  </a:txBody>
                  <a:tcPr marL="35609" marR="35609" marT="34290" marB="34290"/>
                </a:tc>
                <a:tc>
                  <a:txBody>
                    <a:bodyPr/>
                    <a:lstStyle/>
                    <a:p>
                      <a:endParaRPr lang="en-GB" sz="1500" b="0" dirty="0"/>
                    </a:p>
                  </a:txBody>
                  <a:tcPr marL="35609" marR="35609" marT="34290" marB="34290"/>
                </a:tc>
                <a:extLst>
                  <a:ext uri="{0D108BD9-81ED-4DB2-BD59-A6C34878D82A}">
                    <a16:rowId xmlns:a16="http://schemas.microsoft.com/office/drawing/2014/main" val="10008"/>
                  </a:ext>
                </a:extLst>
              </a:tr>
              <a:tr h="310611">
                <a:tc>
                  <a:txBody>
                    <a:bodyPr/>
                    <a:lstStyle/>
                    <a:p>
                      <a:pPr algn="ctr"/>
                      <a:r>
                        <a:rPr lang="en-GB" sz="1500" b="0" dirty="0">
                          <a:latin typeface="Comic Sans MS" pitchFamily="66" charset="0"/>
                        </a:rPr>
                        <a:t>Vitamin B</a:t>
                      </a:r>
                    </a:p>
                  </a:txBody>
                  <a:tcPr marL="35609" marR="35609" marT="34290" marB="34290"/>
                </a:tc>
                <a:tc>
                  <a:txBody>
                    <a:bodyPr/>
                    <a:lstStyle/>
                    <a:p>
                      <a:pPr algn="ctr"/>
                      <a:endParaRPr lang="en-GB" sz="1500" b="0" dirty="0">
                        <a:latin typeface="Comic Sans MS" pitchFamily="66" charset="0"/>
                      </a:endParaRPr>
                    </a:p>
                  </a:txBody>
                  <a:tcPr marL="35609" marR="35609" marT="34290" marB="34290"/>
                </a:tc>
                <a:tc>
                  <a:txBody>
                    <a:bodyPr/>
                    <a:lstStyle/>
                    <a:p>
                      <a:endParaRPr lang="en-GB" sz="1500" b="0"/>
                    </a:p>
                  </a:txBody>
                  <a:tcPr marL="35609" marR="35609" marT="34290" marB="34290"/>
                </a:tc>
                <a:extLst>
                  <a:ext uri="{0D108BD9-81ED-4DB2-BD59-A6C34878D82A}">
                    <a16:rowId xmlns:a16="http://schemas.microsoft.com/office/drawing/2014/main" val="10009"/>
                  </a:ext>
                </a:extLst>
              </a:tr>
              <a:tr h="310611">
                <a:tc>
                  <a:txBody>
                    <a:bodyPr/>
                    <a:lstStyle/>
                    <a:p>
                      <a:pPr algn="ctr"/>
                      <a:r>
                        <a:rPr lang="en-GB" sz="1500" b="0" dirty="0">
                          <a:latin typeface="Comic Sans MS" pitchFamily="66" charset="0"/>
                        </a:rPr>
                        <a:t>Vitamin C</a:t>
                      </a:r>
                    </a:p>
                  </a:txBody>
                  <a:tcPr marL="35609" marR="35609" marT="34290" marB="34290"/>
                </a:tc>
                <a:tc>
                  <a:txBody>
                    <a:bodyPr/>
                    <a:lstStyle/>
                    <a:p>
                      <a:pPr algn="ctr"/>
                      <a:endParaRPr lang="en-GB" sz="1500" b="0" dirty="0">
                        <a:latin typeface="Comic Sans MS" pitchFamily="66" charset="0"/>
                      </a:endParaRPr>
                    </a:p>
                  </a:txBody>
                  <a:tcPr marL="35609" marR="35609" marT="34290" marB="34290"/>
                </a:tc>
                <a:tc>
                  <a:txBody>
                    <a:bodyPr/>
                    <a:lstStyle/>
                    <a:p>
                      <a:endParaRPr lang="en-GB" sz="1500" b="0"/>
                    </a:p>
                  </a:txBody>
                  <a:tcPr marL="35609" marR="35609" marT="34290" marB="34290"/>
                </a:tc>
                <a:extLst>
                  <a:ext uri="{0D108BD9-81ED-4DB2-BD59-A6C34878D82A}">
                    <a16:rowId xmlns:a16="http://schemas.microsoft.com/office/drawing/2014/main" val="10010"/>
                  </a:ext>
                </a:extLst>
              </a:tr>
              <a:tr h="310611">
                <a:tc>
                  <a:txBody>
                    <a:bodyPr/>
                    <a:lstStyle/>
                    <a:p>
                      <a:pPr algn="ctr"/>
                      <a:r>
                        <a:rPr lang="en-GB" sz="1500" b="0" dirty="0">
                          <a:latin typeface="Comic Sans MS" pitchFamily="66" charset="0"/>
                        </a:rPr>
                        <a:t>Vitamin</a:t>
                      </a:r>
                      <a:r>
                        <a:rPr lang="en-GB" sz="1500" b="0" baseline="0" dirty="0">
                          <a:latin typeface="Comic Sans MS" pitchFamily="66" charset="0"/>
                        </a:rPr>
                        <a:t> D</a:t>
                      </a:r>
                      <a:endParaRPr lang="en-GB" sz="1500" b="0" dirty="0">
                        <a:latin typeface="Comic Sans MS" pitchFamily="66" charset="0"/>
                      </a:endParaRPr>
                    </a:p>
                  </a:txBody>
                  <a:tcPr marL="35609" marR="35609" marT="34290" marB="34290"/>
                </a:tc>
                <a:tc>
                  <a:txBody>
                    <a:bodyPr/>
                    <a:lstStyle/>
                    <a:p>
                      <a:pPr algn="ctr"/>
                      <a:endParaRPr lang="en-GB" sz="1500" b="0" dirty="0">
                        <a:latin typeface="Comic Sans MS" pitchFamily="66" charset="0"/>
                      </a:endParaRPr>
                    </a:p>
                  </a:txBody>
                  <a:tcPr marL="35609" marR="35609" marT="34290" marB="34290"/>
                </a:tc>
                <a:tc>
                  <a:txBody>
                    <a:bodyPr/>
                    <a:lstStyle/>
                    <a:p>
                      <a:endParaRPr lang="en-GB" sz="1500" b="0" dirty="0"/>
                    </a:p>
                  </a:txBody>
                  <a:tcPr marL="35609" marR="35609" marT="34290" marB="3429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62984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317E8CB-4C87-430E-A1B9-E675C896BA19}"/>
              </a:ext>
            </a:extLst>
          </p:cNvPr>
          <p:cNvGraphicFramePr>
            <a:graphicFrameLocks noGrp="1"/>
          </p:cNvGraphicFramePr>
          <p:nvPr/>
        </p:nvGraphicFramePr>
        <p:xfrm>
          <a:off x="113113" y="1027604"/>
          <a:ext cx="8084342" cy="4837401"/>
        </p:xfrm>
        <a:graphic>
          <a:graphicData uri="http://schemas.openxmlformats.org/drawingml/2006/table">
            <a:tbl>
              <a:tblPr/>
              <a:tblGrid>
                <a:gridCol w="1010690">
                  <a:extLst>
                    <a:ext uri="{9D8B030D-6E8A-4147-A177-3AD203B41FA5}">
                      <a16:colId xmlns:a16="http://schemas.microsoft.com/office/drawing/2014/main" val="4009031810"/>
                    </a:ext>
                  </a:extLst>
                </a:gridCol>
                <a:gridCol w="2433596">
                  <a:extLst>
                    <a:ext uri="{9D8B030D-6E8A-4147-A177-3AD203B41FA5}">
                      <a16:colId xmlns:a16="http://schemas.microsoft.com/office/drawing/2014/main" val="187163381"/>
                    </a:ext>
                  </a:extLst>
                </a:gridCol>
                <a:gridCol w="2909499">
                  <a:extLst>
                    <a:ext uri="{9D8B030D-6E8A-4147-A177-3AD203B41FA5}">
                      <a16:colId xmlns:a16="http://schemas.microsoft.com/office/drawing/2014/main" val="3273204069"/>
                    </a:ext>
                  </a:extLst>
                </a:gridCol>
                <a:gridCol w="1730557">
                  <a:extLst>
                    <a:ext uri="{9D8B030D-6E8A-4147-A177-3AD203B41FA5}">
                      <a16:colId xmlns:a16="http://schemas.microsoft.com/office/drawing/2014/main" val="2351060748"/>
                    </a:ext>
                  </a:extLst>
                </a:gridCol>
              </a:tblGrid>
              <a:tr h="526163">
                <a:tc>
                  <a:txBody>
                    <a:bodyPr/>
                    <a:lstStyle/>
                    <a:p>
                      <a:pPr marR="0" indent="0" algn="ctr" rtl="0">
                        <a:lnSpc>
                          <a:spcPct val="100000"/>
                        </a:lnSpc>
                        <a:spcBef>
                          <a:spcPts val="0"/>
                        </a:spcBef>
                        <a:spcAft>
                          <a:spcPts val="600"/>
                        </a:spcAft>
                      </a:pPr>
                      <a:r>
                        <a:rPr lang="en-GB" sz="1500" b="1" kern="1400" dirty="0">
                          <a:ln>
                            <a:noFill/>
                          </a:ln>
                          <a:solidFill>
                            <a:srgbClr val="000000"/>
                          </a:solidFill>
                          <a:effectLst/>
                          <a:latin typeface="Calibri" panose="020F0502020204030204" pitchFamily="34" charset="0"/>
                        </a:rPr>
                        <a:t>Nutrient </a:t>
                      </a:r>
                      <a:endParaRPr lang="en-GB" sz="900" kern="1400" dirty="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00000"/>
                        </a:lnSpc>
                        <a:spcBef>
                          <a:spcPts val="0"/>
                        </a:spcBef>
                        <a:spcAft>
                          <a:spcPts val="600"/>
                        </a:spcAft>
                      </a:pPr>
                      <a:r>
                        <a:rPr lang="en-GB" sz="1500" b="1" kern="1400" dirty="0">
                          <a:ln>
                            <a:noFill/>
                          </a:ln>
                          <a:solidFill>
                            <a:srgbClr val="000000"/>
                          </a:solidFill>
                          <a:effectLst/>
                          <a:latin typeface="Calibri" panose="020F0502020204030204" pitchFamily="34" charset="0"/>
                        </a:rPr>
                        <a:t>Why we need it (function)</a:t>
                      </a:r>
                      <a:endParaRPr lang="en-GB" sz="900" kern="1400" dirty="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00000"/>
                        </a:lnSpc>
                        <a:spcBef>
                          <a:spcPts val="0"/>
                        </a:spcBef>
                        <a:spcAft>
                          <a:spcPts val="600"/>
                        </a:spcAft>
                      </a:pPr>
                      <a:r>
                        <a:rPr lang="en-GB" sz="1500" b="1" kern="1400" dirty="0">
                          <a:ln>
                            <a:noFill/>
                          </a:ln>
                          <a:solidFill>
                            <a:srgbClr val="000000"/>
                          </a:solidFill>
                          <a:effectLst/>
                          <a:latin typeface="Calibri" panose="020F0502020204030204" pitchFamily="34" charset="0"/>
                        </a:rPr>
                        <a:t>Food it is in  (sources)</a:t>
                      </a:r>
                      <a:endParaRPr lang="en-GB" sz="900" kern="1400" dirty="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100000"/>
                        </a:lnSpc>
                        <a:spcBef>
                          <a:spcPts val="0"/>
                        </a:spcBef>
                        <a:spcAft>
                          <a:spcPts val="600"/>
                        </a:spcAft>
                      </a:pPr>
                      <a:r>
                        <a:rPr lang="en-GB" sz="1400" b="1" kern="1400" dirty="0">
                          <a:ln>
                            <a:noFill/>
                          </a:ln>
                          <a:solidFill>
                            <a:srgbClr val="000000"/>
                          </a:solidFill>
                          <a:effectLst/>
                          <a:latin typeface="Calibri" panose="020F0502020204030204" pitchFamily="34" charset="0"/>
                        </a:rPr>
                        <a:t>CHALLENGE </a:t>
                      </a:r>
                    </a:p>
                    <a:p>
                      <a:pPr marR="0" indent="0" algn="ctr" rtl="0">
                        <a:lnSpc>
                          <a:spcPct val="100000"/>
                        </a:lnSpc>
                        <a:spcBef>
                          <a:spcPts val="0"/>
                        </a:spcBef>
                        <a:spcAft>
                          <a:spcPts val="600"/>
                        </a:spcAft>
                      </a:pPr>
                      <a:r>
                        <a:rPr lang="en-GB" sz="1400" b="1" kern="1400" dirty="0">
                          <a:ln>
                            <a:noFill/>
                          </a:ln>
                          <a:solidFill>
                            <a:srgbClr val="000000"/>
                          </a:solidFill>
                          <a:effectLst/>
                          <a:latin typeface="Calibri" panose="020F0502020204030204" pitchFamily="34" charset="0"/>
                        </a:rPr>
                        <a:t>Effect of deficiency</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08901898"/>
                  </a:ext>
                </a:extLst>
              </a:tr>
              <a:tr h="1357898">
                <a:tc>
                  <a:txBody>
                    <a:bodyPr/>
                    <a:lstStyle/>
                    <a:p>
                      <a:pPr marR="0" indent="0" algn="l" rtl="0">
                        <a:lnSpc>
                          <a:spcPct val="119000"/>
                        </a:lnSpc>
                        <a:spcBef>
                          <a:spcPts val="0"/>
                        </a:spcBef>
                        <a:spcAft>
                          <a:spcPts val="600"/>
                        </a:spcAft>
                      </a:pPr>
                      <a:r>
                        <a:rPr lang="en-GB" sz="1500" b="1" kern="1400">
                          <a:ln>
                            <a:noFill/>
                          </a:ln>
                          <a:solidFill>
                            <a:srgbClr val="000000"/>
                          </a:solidFill>
                          <a:effectLst/>
                          <a:latin typeface="Calibri" panose="020F0502020204030204" pitchFamily="34" charset="0"/>
                        </a:rPr>
                        <a:t>FAT</a:t>
                      </a:r>
                      <a:endParaRPr lang="en-GB" sz="900" kern="140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GB" sz="1500" b="1" kern="1400">
                          <a:ln>
                            <a:noFill/>
                          </a:ln>
                          <a:solidFill>
                            <a:srgbClr val="000000"/>
                          </a:solidFill>
                          <a:effectLst/>
                          <a:latin typeface="Calibri" panose="020F0502020204030204" pitchFamily="34" charset="0"/>
                        </a:rPr>
                        <a:t> </a:t>
                      </a:r>
                      <a:endParaRPr lang="en-GB" sz="900" kern="140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Insulates the body (keep it warm).</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Protect organs—liver, kidney</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Gives energy </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Provides Fat soluble </a:t>
                      </a:r>
                      <a:r>
                        <a:rPr lang="en-GB" sz="1500" kern="1400" dirty="0" err="1">
                          <a:ln>
                            <a:noFill/>
                          </a:ln>
                          <a:solidFill>
                            <a:srgbClr val="000000"/>
                          </a:solidFill>
                          <a:effectLst/>
                          <a:latin typeface="Calibri" panose="020F0502020204030204" pitchFamily="34" charset="0"/>
                        </a:rPr>
                        <a:t>Vits</a:t>
                      </a:r>
                      <a:r>
                        <a:rPr lang="en-GB" sz="1500" kern="1400" dirty="0">
                          <a:ln>
                            <a:noFill/>
                          </a:ln>
                          <a:solidFill>
                            <a:srgbClr val="000000"/>
                          </a:solidFill>
                          <a:effectLst/>
                          <a:latin typeface="Calibri" panose="020F0502020204030204" pitchFamily="34" charset="0"/>
                        </a:rPr>
                        <a:t> A,D,E and K</a:t>
                      </a:r>
                      <a:endParaRPr lang="en-GB" sz="900" kern="1400" dirty="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a:ln>
                            <a:noFill/>
                          </a:ln>
                          <a:solidFill>
                            <a:srgbClr val="000000"/>
                          </a:solidFill>
                          <a:effectLst/>
                          <a:latin typeface="Calibri" panose="020F0502020204030204" pitchFamily="34" charset="0"/>
                        </a:rPr>
                        <a:t>Animal (saturated) fat—lard, butter</a:t>
                      </a:r>
                      <a:endParaRPr lang="en-GB" sz="900" kern="140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a:ln>
                            <a:noFill/>
                          </a:ln>
                          <a:solidFill>
                            <a:srgbClr val="000000"/>
                          </a:solidFill>
                          <a:effectLst/>
                          <a:latin typeface="Calibri" panose="020F0502020204030204" pitchFamily="34" charset="0"/>
                        </a:rPr>
                        <a:t>Vegetable (unsaturated) —oil, margarine</a:t>
                      </a:r>
                      <a:endParaRPr lang="en-GB" sz="900" kern="140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b="1" kern="1400">
                          <a:ln>
                            <a:noFill/>
                          </a:ln>
                          <a:solidFill>
                            <a:srgbClr val="000000"/>
                          </a:solidFill>
                          <a:effectLst/>
                          <a:latin typeface="Calibri" panose="020F0502020204030204" pitchFamily="34" charset="0"/>
                        </a:rPr>
                        <a:t>Too much </a:t>
                      </a:r>
                      <a:r>
                        <a:rPr lang="en-GB" sz="1500" b="1" u="sng" kern="1400">
                          <a:ln>
                            <a:noFill/>
                          </a:ln>
                          <a:solidFill>
                            <a:srgbClr val="000000"/>
                          </a:solidFill>
                          <a:effectLst/>
                          <a:latin typeface="Calibri" panose="020F0502020204030204" pitchFamily="34" charset="0"/>
                        </a:rPr>
                        <a:t>saturated fat</a:t>
                      </a:r>
                      <a:r>
                        <a:rPr lang="en-GB" sz="1500" b="1" kern="1400">
                          <a:ln>
                            <a:noFill/>
                          </a:ln>
                          <a:solidFill>
                            <a:srgbClr val="000000"/>
                          </a:solidFill>
                          <a:effectLst/>
                          <a:latin typeface="Calibri" panose="020F0502020204030204" pitchFamily="34" charset="0"/>
                        </a:rPr>
                        <a:t>, leads to high cholesterol which could lead to heart disease.</a:t>
                      </a:r>
                      <a:endParaRPr lang="en-GB" sz="900" kern="140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endParaRPr lang="en-GB" sz="900" kern="1400" dirty="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16248299"/>
                  </a:ext>
                </a:extLst>
              </a:tr>
              <a:tr h="1546037">
                <a:tc>
                  <a:txBody>
                    <a:bodyPr/>
                    <a:lstStyle/>
                    <a:p>
                      <a:pPr marR="0" indent="0" algn="l" rtl="0">
                        <a:lnSpc>
                          <a:spcPct val="119000"/>
                        </a:lnSpc>
                        <a:spcBef>
                          <a:spcPts val="0"/>
                        </a:spcBef>
                        <a:spcAft>
                          <a:spcPts val="600"/>
                        </a:spcAft>
                      </a:pPr>
                      <a:r>
                        <a:rPr lang="en-GB" sz="1500" b="1" kern="1400" dirty="0">
                          <a:ln>
                            <a:noFill/>
                          </a:ln>
                          <a:solidFill>
                            <a:srgbClr val="000000"/>
                          </a:solidFill>
                          <a:effectLst/>
                          <a:latin typeface="Calibri" panose="020F0502020204030204" pitchFamily="34" charset="0"/>
                        </a:rPr>
                        <a:t>PROTEIN</a:t>
                      </a:r>
                      <a:endParaRPr lang="en-GB" sz="900" kern="1400" dirty="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Growth and Repair of ALL cells in our body. </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A source of energy.</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For the production of enzymes.</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b="1" kern="1400" dirty="0">
                          <a:ln>
                            <a:noFill/>
                          </a:ln>
                          <a:solidFill>
                            <a:srgbClr val="000000"/>
                          </a:solidFill>
                          <a:effectLst/>
                          <a:latin typeface="Calibri" panose="020F0502020204030204" pitchFamily="34" charset="0"/>
                        </a:rPr>
                        <a:t>(HBV—High Biological value</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b="1" kern="1400" dirty="0">
                          <a:ln>
                            <a:noFill/>
                          </a:ln>
                          <a:solidFill>
                            <a:srgbClr val="000000"/>
                          </a:solidFill>
                          <a:effectLst/>
                          <a:latin typeface="Calibri" panose="020F0502020204030204" pitchFamily="34" charset="0"/>
                        </a:rPr>
                        <a:t>LBV –Low Biological value)</a:t>
                      </a:r>
                      <a:endParaRPr lang="en-GB" sz="900" kern="1400" dirty="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ctr" rtl="0">
                        <a:lnSpc>
                          <a:spcPct val="93000"/>
                        </a:lnSpc>
                        <a:spcBef>
                          <a:spcPts val="0"/>
                        </a:spcBef>
                        <a:spcAft>
                          <a:spcPts val="0"/>
                        </a:spcAft>
                      </a:pPr>
                      <a:r>
                        <a:rPr lang="en-GB" sz="1500" b="1" kern="1400" dirty="0">
                          <a:ln>
                            <a:noFill/>
                          </a:ln>
                          <a:solidFill>
                            <a:srgbClr val="000000"/>
                          </a:solidFill>
                          <a:effectLst/>
                          <a:latin typeface="Calibri" panose="020F0502020204030204" pitchFamily="34" charset="0"/>
                        </a:rPr>
                        <a:t>Made of Amino Acids</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b="1" kern="1400" dirty="0">
                          <a:ln>
                            <a:noFill/>
                          </a:ln>
                          <a:solidFill>
                            <a:srgbClr val="000000"/>
                          </a:solidFill>
                          <a:effectLst/>
                          <a:latin typeface="Calibri" panose="020F0502020204030204" pitchFamily="34" charset="0"/>
                        </a:rPr>
                        <a:t>Animal (HBV)—</a:t>
                      </a:r>
                      <a:r>
                        <a:rPr lang="en-GB" sz="1500" kern="1400" dirty="0">
                          <a:ln>
                            <a:noFill/>
                          </a:ln>
                          <a:solidFill>
                            <a:srgbClr val="000000"/>
                          </a:solidFill>
                          <a:effectLst/>
                          <a:latin typeface="Calibri" panose="020F0502020204030204" pitchFamily="34" charset="0"/>
                        </a:rPr>
                        <a:t>meat, fish, egg, dairy foods </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b="1" kern="1400" dirty="0">
                          <a:ln>
                            <a:noFill/>
                          </a:ln>
                          <a:solidFill>
                            <a:srgbClr val="000000"/>
                          </a:solidFill>
                          <a:effectLst/>
                          <a:latin typeface="Calibri" panose="020F0502020204030204" pitchFamily="34" charset="0"/>
                        </a:rPr>
                        <a:t>Vegetable (LBV) </a:t>
                      </a:r>
                      <a:r>
                        <a:rPr lang="en-GB" sz="1500" kern="1400" dirty="0">
                          <a:ln>
                            <a:noFill/>
                          </a:ln>
                          <a:solidFill>
                            <a:srgbClr val="000000"/>
                          </a:solidFill>
                          <a:effectLst/>
                          <a:latin typeface="Calibri" panose="020F0502020204030204" pitchFamily="34" charset="0"/>
                        </a:rPr>
                        <a:t>—nuts, beans, </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lentils, </a:t>
                      </a:r>
                      <a:r>
                        <a:rPr lang="en-GB" sz="1500" kern="1400" dirty="0" err="1">
                          <a:ln>
                            <a:noFill/>
                          </a:ln>
                          <a:solidFill>
                            <a:srgbClr val="000000"/>
                          </a:solidFill>
                          <a:effectLst/>
                          <a:latin typeface="Calibri" panose="020F0502020204030204" pitchFamily="34" charset="0"/>
                        </a:rPr>
                        <a:t>quorn</a:t>
                      </a:r>
                      <a:r>
                        <a:rPr lang="en-GB" sz="1500" kern="1400" dirty="0">
                          <a:ln>
                            <a:noFill/>
                          </a:ln>
                          <a:solidFill>
                            <a:srgbClr val="000000"/>
                          </a:solidFill>
                          <a:effectLst/>
                          <a:latin typeface="Calibri" panose="020F0502020204030204" pitchFamily="34" charset="0"/>
                        </a:rPr>
                        <a:t>.</a:t>
                      </a:r>
                      <a:endParaRPr lang="en-GB" sz="900" kern="1400" dirty="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endParaRPr lang="en-GB" sz="900" kern="1400" dirty="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12585871"/>
                  </a:ext>
                </a:extLst>
              </a:tr>
              <a:tr h="1375682">
                <a:tc>
                  <a:txBody>
                    <a:bodyPr/>
                    <a:lstStyle/>
                    <a:p>
                      <a:pPr marR="0" indent="0" algn="l" rtl="0">
                        <a:lnSpc>
                          <a:spcPct val="69000"/>
                        </a:lnSpc>
                        <a:spcBef>
                          <a:spcPts val="0"/>
                        </a:spcBef>
                        <a:spcAft>
                          <a:spcPts val="0"/>
                        </a:spcAft>
                      </a:pPr>
                      <a:r>
                        <a:rPr lang="en-GB" sz="1500" b="1" kern="1400">
                          <a:ln>
                            <a:noFill/>
                          </a:ln>
                          <a:solidFill>
                            <a:srgbClr val="000000"/>
                          </a:solidFill>
                          <a:effectLst/>
                          <a:latin typeface="Calibri" panose="020F0502020204030204" pitchFamily="34" charset="0"/>
                        </a:rPr>
                        <a:t>CARBOHY-</a:t>
                      </a:r>
                      <a:endParaRPr lang="en-GB" sz="900" kern="1400">
                        <a:ln>
                          <a:noFill/>
                        </a:ln>
                        <a:solidFill>
                          <a:srgbClr val="000000"/>
                        </a:solidFill>
                        <a:effectLst/>
                        <a:latin typeface="Calibri" panose="020F0502020204030204" pitchFamily="34" charset="0"/>
                      </a:endParaRPr>
                    </a:p>
                    <a:p>
                      <a:pPr marR="0" indent="0" algn="l" rtl="0">
                        <a:lnSpc>
                          <a:spcPct val="69000"/>
                        </a:lnSpc>
                        <a:spcBef>
                          <a:spcPts val="0"/>
                        </a:spcBef>
                        <a:spcAft>
                          <a:spcPts val="0"/>
                        </a:spcAft>
                      </a:pPr>
                      <a:r>
                        <a:rPr lang="en-GB" sz="1500" b="1" kern="1400">
                          <a:ln>
                            <a:noFill/>
                          </a:ln>
                          <a:solidFill>
                            <a:srgbClr val="000000"/>
                          </a:solidFill>
                          <a:effectLst/>
                          <a:latin typeface="Calibri" panose="020F0502020204030204" pitchFamily="34" charset="0"/>
                        </a:rPr>
                        <a:t>DRATE</a:t>
                      </a:r>
                      <a:endParaRPr lang="en-GB" sz="900" kern="140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Sugar-simple carb for quick release energy. </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Starch-complex carb for slow release energy.</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Fibre helps digestion</a:t>
                      </a:r>
                      <a:endParaRPr lang="en-GB" sz="900" kern="1400" dirty="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b="1" kern="1400" dirty="0">
                          <a:ln>
                            <a:noFill/>
                          </a:ln>
                          <a:solidFill>
                            <a:srgbClr val="000000"/>
                          </a:solidFill>
                          <a:effectLst/>
                          <a:latin typeface="Calibri" panose="020F0502020204030204" pitchFamily="34" charset="0"/>
                        </a:rPr>
                        <a:t>Starch</a:t>
                      </a:r>
                      <a:r>
                        <a:rPr lang="en-GB" sz="1500" kern="1400" dirty="0">
                          <a:ln>
                            <a:noFill/>
                          </a:ln>
                          <a:solidFill>
                            <a:srgbClr val="000000"/>
                          </a:solidFill>
                          <a:effectLst/>
                          <a:latin typeface="Calibri" panose="020F0502020204030204" pitchFamily="34" charset="0"/>
                        </a:rPr>
                        <a:t>— pasta, rice, potato</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b="1" kern="1400" dirty="0">
                          <a:ln>
                            <a:noFill/>
                          </a:ln>
                          <a:solidFill>
                            <a:srgbClr val="000000"/>
                          </a:solidFill>
                          <a:effectLst/>
                          <a:latin typeface="Calibri" panose="020F0502020204030204" pitchFamily="34" charset="0"/>
                        </a:rPr>
                        <a:t>Fibre (NSP) - </a:t>
                      </a:r>
                      <a:r>
                        <a:rPr lang="en-GB" sz="1500" kern="1400" dirty="0">
                          <a:ln>
                            <a:noFill/>
                          </a:ln>
                          <a:solidFill>
                            <a:srgbClr val="000000"/>
                          </a:solidFill>
                          <a:effectLst/>
                          <a:latin typeface="Calibri" panose="020F0502020204030204" pitchFamily="34" charset="0"/>
                        </a:rPr>
                        <a:t>fruit/veg, whole-wheat bread, rice, pasta.</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b="1" kern="1400" dirty="0">
                          <a:ln>
                            <a:noFill/>
                          </a:ln>
                          <a:solidFill>
                            <a:srgbClr val="000000"/>
                          </a:solidFill>
                          <a:effectLst/>
                          <a:latin typeface="Calibri" panose="020F0502020204030204" pitchFamily="34" charset="0"/>
                        </a:rPr>
                        <a:t>Sugar</a:t>
                      </a:r>
                      <a:r>
                        <a:rPr lang="en-GB" sz="1500" kern="1400" dirty="0">
                          <a:ln>
                            <a:noFill/>
                          </a:ln>
                          <a:solidFill>
                            <a:srgbClr val="000000"/>
                          </a:solidFill>
                          <a:effectLst/>
                          <a:latin typeface="Calibri" panose="020F0502020204030204" pitchFamily="34" charset="0"/>
                        </a:rPr>
                        <a:t>—sugar, honey, fruit.</a:t>
                      </a:r>
                      <a:endParaRPr lang="en-GB" sz="900" kern="1400" dirty="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endParaRPr lang="en-GB" sz="900" kern="1400" dirty="0">
                        <a:ln>
                          <a:noFill/>
                        </a:ln>
                        <a:solidFill>
                          <a:srgbClr val="000000"/>
                        </a:solidFill>
                        <a:effectLst/>
                        <a:latin typeface="Calibri" panose="020F0502020204030204" pitchFamily="34" charset="0"/>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5851785"/>
                  </a:ext>
                </a:extLst>
              </a:tr>
            </a:tbl>
          </a:graphicData>
        </a:graphic>
      </p:graphicFrame>
      <p:sp>
        <p:nvSpPr>
          <p:cNvPr id="4" name="Control 13">
            <a:extLst>
              <a:ext uri="{FF2B5EF4-FFF2-40B4-BE49-F238E27FC236}">
                <a16:creationId xmlns:a16="http://schemas.microsoft.com/office/drawing/2014/main" id="{7730F713-6B49-4ED4-AFC6-9B4B1A45C165}"/>
              </a:ext>
            </a:extLst>
          </p:cNvPr>
          <p:cNvSpPr>
            <a:spLocks noChangeArrowheads="1" noChangeShapeType="1"/>
          </p:cNvSpPr>
          <p:nvPr/>
        </p:nvSpPr>
        <p:spPr bwMode="auto">
          <a:xfrm>
            <a:off x="2457450" y="2686050"/>
            <a:ext cx="4914900" cy="3263504"/>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0" tIns="0" rIns="0" bIns="0" numCol="1" anchor="t" anchorCtr="0" compatLnSpc="1">
            <a:prstTxWarp prst="textNoShape">
              <a:avLst/>
            </a:prstTxWarp>
          </a:bodyPr>
          <a:lstStyle/>
          <a:p>
            <a:endParaRPr lang="en-GB" sz="1350"/>
          </a:p>
        </p:txBody>
      </p:sp>
      <p:sp>
        <p:nvSpPr>
          <p:cNvPr id="5" name="Rectangle 4">
            <a:extLst>
              <a:ext uri="{FF2B5EF4-FFF2-40B4-BE49-F238E27FC236}">
                <a16:creationId xmlns:a16="http://schemas.microsoft.com/office/drawing/2014/main" id="{A4FED06A-B106-4C87-BE19-97C7D38400A1}"/>
              </a:ext>
            </a:extLst>
          </p:cNvPr>
          <p:cNvSpPr/>
          <p:nvPr/>
        </p:nvSpPr>
        <p:spPr>
          <a:xfrm rot="16200000">
            <a:off x="6588257" y="2488893"/>
            <a:ext cx="4142802" cy="692497"/>
          </a:xfrm>
          <a:prstGeom prst="rect">
            <a:avLst/>
          </a:prstGeom>
          <a:solidFill>
            <a:srgbClr val="FFFF00"/>
          </a:solid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Macro nutrients</a:t>
            </a:r>
          </a:p>
        </p:txBody>
      </p:sp>
      <p:pic>
        <p:nvPicPr>
          <p:cNvPr id="11278" name="irc_mi" descr="Image result for fats">
            <a:extLst>
              <a:ext uri="{FF2B5EF4-FFF2-40B4-BE49-F238E27FC236}">
                <a16:creationId xmlns:a16="http://schemas.microsoft.com/office/drawing/2014/main" id="{EA669404-FE14-4F3B-BE79-E460CDA00A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5994"/>
          <a:stretch>
            <a:fillRect/>
          </a:stretch>
        </p:blipFill>
        <p:spPr bwMode="auto">
          <a:xfrm>
            <a:off x="113113" y="1967326"/>
            <a:ext cx="881699" cy="7881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80" name="Picture 16" descr="fish-meat-and-eggs-clipart-image-KIlo1J-clipart[1]">
            <a:extLst>
              <a:ext uri="{FF2B5EF4-FFF2-40B4-BE49-F238E27FC236}">
                <a16:creationId xmlns:a16="http://schemas.microsoft.com/office/drawing/2014/main" id="{8929DBEA-9D11-461D-BEEF-9DDCA8B0EC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29" y="3312004"/>
            <a:ext cx="758667" cy="766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1281" name="Picture 17" descr="carbohydrates-healthy-hippie-WYE4hZ-clipart[1]">
            <a:extLst>
              <a:ext uri="{FF2B5EF4-FFF2-40B4-BE49-F238E27FC236}">
                <a16:creationId xmlns:a16="http://schemas.microsoft.com/office/drawing/2014/main" id="{A87B85AC-0AC8-4B76-B731-926F2B1119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2003"/>
          <a:stretch>
            <a:fillRect/>
          </a:stretch>
        </p:blipFill>
        <p:spPr bwMode="auto">
          <a:xfrm>
            <a:off x="174629" y="4929405"/>
            <a:ext cx="875730" cy="788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1201014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rol 13">
            <a:extLst>
              <a:ext uri="{FF2B5EF4-FFF2-40B4-BE49-F238E27FC236}">
                <a16:creationId xmlns:a16="http://schemas.microsoft.com/office/drawing/2014/main" id="{7730F713-6B49-4ED4-AFC6-9B4B1A45C165}"/>
              </a:ext>
            </a:extLst>
          </p:cNvPr>
          <p:cNvSpPr>
            <a:spLocks noChangeArrowheads="1" noChangeShapeType="1"/>
          </p:cNvSpPr>
          <p:nvPr/>
        </p:nvSpPr>
        <p:spPr bwMode="auto">
          <a:xfrm>
            <a:off x="2457450" y="2686050"/>
            <a:ext cx="4914900" cy="3263504"/>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0" tIns="0" rIns="0" bIns="0" numCol="1" anchor="t" anchorCtr="0" compatLnSpc="1">
            <a:prstTxWarp prst="textNoShape">
              <a:avLst/>
            </a:prstTxWarp>
          </a:bodyPr>
          <a:lstStyle/>
          <a:p>
            <a:endParaRPr lang="en-GB" sz="1350"/>
          </a:p>
        </p:txBody>
      </p:sp>
      <p:sp>
        <p:nvSpPr>
          <p:cNvPr id="5" name="Rectangle 4">
            <a:extLst>
              <a:ext uri="{FF2B5EF4-FFF2-40B4-BE49-F238E27FC236}">
                <a16:creationId xmlns:a16="http://schemas.microsoft.com/office/drawing/2014/main" id="{A4FED06A-B106-4C87-BE19-97C7D38400A1}"/>
              </a:ext>
            </a:extLst>
          </p:cNvPr>
          <p:cNvSpPr/>
          <p:nvPr/>
        </p:nvSpPr>
        <p:spPr>
          <a:xfrm rot="16200000">
            <a:off x="6689786" y="2407757"/>
            <a:ext cx="4000134" cy="692497"/>
          </a:xfrm>
          <a:prstGeom prst="rect">
            <a:avLst/>
          </a:prstGeom>
          <a:solidFill>
            <a:srgbClr val="FFFF00"/>
          </a:solid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Micro nutrients</a:t>
            </a:r>
          </a:p>
        </p:txBody>
      </p:sp>
      <p:graphicFrame>
        <p:nvGraphicFramePr>
          <p:cNvPr id="2" name="Table 1">
            <a:extLst>
              <a:ext uri="{FF2B5EF4-FFF2-40B4-BE49-F238E27FC236}">
                <a16:creationId xmlns:a16="http://schemas.microsoft.com/office/drawing/2014/main" id="{72DC81DF-A243-407B-A23E-9041D84411D0}"/>
              </a:ext>
            </a:extLst>
          </p:cNvPr>
          <p:cNvGraphicFramePr>
            <a:graphicFrameLocks noGrp="1"/>
          </p:cNvGraphicFramePr>
          <p:nvPr/>
        </p:nvGraphicFramePr>
        <p:xfrm>
          <a:off x="215278" y="1010788"/>
          <a:ext cx="8020946" cy="4838751"/>
        </p:xfrm>
        <a:graphic>
          <a:graphicData uri="http://schemas.openxmlformats.org/drawingml/2006/table">
            <a:tbl>
              <a:tblPr/>
              <a:tblGrid>
                <a:gridCol w="1012983">
                  <a:extLst>
                    <a:ext uri="{9D8B030D-6E8A-4147-A177-3AD203B41FA5}">
                      <a16:colId xmlns:a16="http://schemas.microsoft.com/office/drawing/2014/main" val="710479928"/>
                    </a:ext>
                  </a:extLst>
                </a:gridCol>
                <a:gridCol w="3631446">
                  <a:extLst>
                    <a:ext uri="{9D8B030D-6E8A-4147-A177-3AD203B41FA5}">
                      <a16:colId xmlns:a16="http://schemas.microsoft.com/office/drawing/2014/main" val="2059510294"/>
                    </a:ext>
                  </a:extLst>
                </a:gridCol>
                <a:gridCol w="3376517">
                  <a:extLst>
                    <a:ext uri="{9D8B030D-6E8A-4147-A177-3AD203B41FA5}">
                      <a16:colId xmlns:a16="http://schemas.microsoft.com/office/drawing/2014/main" val="2033999259"/>
                    </a:ext>
                  </a:extLst>
                </a:gridCol>
              </a:tblGrid>
              <a:tr h="682539">
                <a:tc>
                  <a:txBody>
                    <a:bodyPr/>
                    <a:lstStyle/>
                    <a:p>
                      <a:pPr marR="0" indent="0" algn="l" rtl="0">
                        <a:lnSpc>
                          <a:spcPct val="69000"/>
                        </a:lnSpc>
                        <a:spcBef>
                          <a:spcPts val="0"/>
                        </a:spcBef>
                        <a:spcAft>
                          <a:spcPts val="0"/>
                        </a:spcAft>
                      </a:pPr>
                      <a:r>
                        <a:rPr lang="en-GB" sz="1800" b="1" kern="1400" dirty="0">
                          <a:ln>
                            <a:noFill/>
                          </a:ln>
                          <a:solidFill>
                            <a:srgbClr val="000000"/>
                          </a:solidFill>
                          <a:effectLst/>
                          <a:latin typeface="Calibri" panose="020F0502020204030204" pitchFamily="34" charset="0"/>
                        </a:rPr>
                        <a:t>VIT </a:t>
                      </a:r>
                      <a:endParaRPr lang="en-GB" sz="1100" kern="1400" dirty="0">
                        <a:ln>
                          <a:noFill/>
                        </a:ln>
                        <a:solidFill>
                          <a:srgbClr val="000000"/>
                        </a:solidFill>
                        <a:effectLst/>
                        <a:latin typeface="Calibri" panose="020F0502020204030204" pitchFamily="34" charset="0"/>
                      </a:endParaRPr>
                    </a:p>
                    <a:p>
                      <a:pPr marR="0" indent="0" algn="l" rtl="0">
                        <a:lnSpc>
                          <a:spcPct val="69000"/>
                        </a:lnSpc>
                        <a:spcBef>
                          <a:spcPts val="0"/>
                        </a:spcBef>
                        <a:spcAft>
                          <a:spcPts val="0"/>
                        </a:spcAft>
                      </a:pPr>
                      <a:r>
                        <a:rPr lang="en-GB" sz="1800" b="1" kern="1400" dirty="0">
                          <a:ln>
                            <a:noFill/>
                          </a:ln>
                          <a:solidFill>
                            <a:srgbClr val="000000"/>
                          </a:solidFill>
                          <a:effectLst/>
                          <a:latin typeface="Calibri" panose="020F0502020204030204" pitchFamily="34" charset="0"/>
                        </a:rPr>
                        <a:t>A</a:t>
                      </a:r>
                      <a:endParaRPr lang="en-GB" sz="11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Eye sight in dim light.</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Healthy immune system</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Carrot &amp; other yellow/red/orange fruit or veg.</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Egg, milk, cheese. Liver, oily fish.</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9978453"/>
                  </a:ext>
                </a:extLst>
              </a:tr>
              <a:tr h="535523">
                <a:tc>
                  <a:txBody>
                    <a:bodyPr/>
                    <a:lstStyle/>
                    <a:p>
                      <a:pPr marR="0" indent="0" algn="l" rtl="0">
                        <a:lnSpc>
                          <a:spcPct val="69000"/>
                        </a:lnSpc>
                        <a:spcBef>
                          <a:spcPts val="0"/>
                        </a:spcBef>
                        <a:spcAft>
                          <a:spcPts val="0"/>
                        </a:spcAft>
                      </a:pPr>
                      <a:r>
                        <a:rPr lang="en-GB" sz="1800" b="1" kern="1400">
                          <a:ln>
                            <a:noFill/>
                          </a:ln>
                          <a:solidFill>
                            <a:srgbClr val="000000"/>
                          </a:solidFill>
                          <a:effectLst/>
                          <a:latin typeface="Calibri" panose="020F0502020204030204" pitchFamily="34" charset="0"/>
                        </a:rPr>
                        <a:t>VIT B</a:t>
                      </a:r>
                      <a:endParaRPr lang="en-GB" sz="1100" kern="1400">
                        <a:ln>
                          <a:noFill/>
                        </a:ln>
                        <a:solidFill>
                          <a:srgbClr val="000000"/>
                        </a:solidFill>
                        <a:effectLst/>
                        <a:latin typeface="Calibri" panose="020F0502020204030204" pitchFamily="34" charset="0"/>
                      </a:endParaRPr>
                    </a:p>
                    <a:p>
                      <a:pPr marR="0" indent="0" algn="l" rtl="0">
                        <a:lnSpc>
                          <a:spcPct val="69000"/>
                        </a:lnSpc>
                        <a:spcBef>
                          <a:spcPts val="0"/>
                        </a:spcBef>
                        <a:spcAft>
                          <a:spcPts val="0"/>
                        </a:spcAft>
                      </a:pPr>
                      <a:r>
                        <a:rPr lang="en-GB" sz="1800" b="1" kern="1400">
                          <a:ln>
                            <a:noFill/>
                          </a:ln>
                          <a:solidFill>
                            <a:srgbClr val="000000"/>
                          </a:solidFill>
                          <a:effectLst/>
                          <a:latin typeface="Calibri" panose="020F0502020204030204" pitchFamily="34" charset="0"/>
                        </a:rPr>
                        <a:t>group</a:t>
                      </a:r>
                      <a:endParaRPr lang="en-GB" sz="1100" kern="140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To release energy from food. </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Healthy nervous system</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B1  B2  B3  Folic acid</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Cereal, milk, egg. Meat, green leafy veg.</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5176331"/>
                  </a:ext>
                </a:extLst>
              </a:tr>
              <a:tr h="570714">
                <a:tc>
                  <a:txBody>
                    <a:bodyPr/>
                    <a:lstStyle/>
                    <a:p>
                      <a:pPr marR="0" indent="0" algn="l" rtl="0">
                        <a:lnSpc>
                          <a:spcPct val="69000"/>
                        </a:lnSpc>
                        <a:spcBef>
                          <a:spcPts val="0"/>
                        </a:spcBef>
                        <a:spcAft>
                          <a:spcPts val="0"/>
                        </a:spcAft>
                      </a:pPr>
                      <a:r>
                        <a:rPr lang="en-GB" sz="1800" b="1" kern="1400">
                          <a:ln>
                            <a:noFill/>
                          </a:ln>
                          <a:solidFill>
                            <a:srgbClr val="000000"/>
                          </a:solidFill>
                          <a:effectLst/>
                          <a:latin typeface="Calibri" panose="020F0502020204030204" pitchFamily="34" charset="0"/>
                        </a:rPr>
                        <a:t>VIT </a:t>
                      </a:r>
                      <a:endParaRPr lang="en-GB" sz="1100" kern="1400">
                        <a:ln>
                          <a:noFill/>
                        </a:ln>
                        <a:solidFill>
                          <a:srgbClr val="000000"/>
                        </a:solidFill>
                        <a:effectLst/>
                        <a:latin typeface="Calibri" panose="020F0502020204030204" pitchFamily="34" charset="0"/>
                      </a:endParaRPr>
                    </a:p>
                    <a:p>
                      <a:pPr marR="0" indent="0" algn="l" rtl="0">
                        <a:lnSpc>
                          <a:spcPct val="69000"/>
                        </a:lnSpc>
                        <a:spcBef>
                          <a:spcPts val="0"/>
                        </a:spcBef>
                        <a:spcAft>
                          <a:spcPts val="0"/>
                        </a:spcAft>
                      </a:pPr>
                      <a:r>
                        <a:rPr lang="en-GB" sz="1800" b="1" kern="1400">
                          <a:ln>
                            <a:noFill/>
                          </a:ln>
                          <a:solidFill>
                            <a:srgbClr val="000000"/>
                          </a:solidFill>
                          <a:effectLst/>
                          <a:latin typeface="Calibri" panose="020F0502020204030204" pitchFamily="34" charset="0"/>
                        </a:rPr>
                        <a:t>C</a:t>
                      </a:r>
                      <a:endParaRPr lang="en-GB" sz="1100" kern="140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Heal wounds, fight infection.</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Helps the body absorb iron.</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a:ln>
                            <a:noFill/>
                          </a:ln>
                          <a:solidFill>
                            <a:srgbClr val="000000"/>
                          </a:solidFill>
                          <a:effectLst/>
                          <a:latin typeface="Calibri" panose="020F0502020204030204" pitchFamily="34" charset="0"/>
                        </a:rPr>
                        <a:t>Orange, lemon, green veg, </a:t>
                      </a:r>
                      <a:endParaRPr lang="en-GB" sz="900" kern="140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a:ln>
                            <a:noFill/>
                          </a:ln>
                          <a:solidFill>
                            <a:srgbClr val="000000"/>
                          </a:solidFill>
                          <a:effectLst/>
                          <a:latin typeface="Calibri" panose="020F0502020204030204" pitchFamily="34" charset="0"/>
                        </a:rPr>
                        <a:t>Potato, tomatoes, peppers.</a:t>
                      </a:r>
                      <a:endParaRPr lang="en-GB" sz="900" kern="140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6193415"/>
                  </a:ext>
                </a:extLst>
              </a:tr>
              <a:tr h="530360">
                <a:tc>
                  <a:txBody>
                    <a:bodyPr/>
                    <a:lstStyle/>
                    <a:p>
                      <a:pPr marR="0" indent="0" algn="l" rtl="0">
                        <a:lnSpc>
                          <a:spcPct val="119000"/>
                        </a:lnSpc>
                        <a:spcBef>
                          <a:spcPts val="0"/>
                        </a:spcBef>
                        <a:spcAft>
                          <a:spcPts val="600"/>
                        </a:spcAft>
                      </a:pPr>
                      <a:r>
                        <a:rPr lang="en-GB" sz="1800" b="1" kern="1400">
                          <a:ln>
                            <a:noFill/>
                          </a:ln>
                          <a:solidFill>
                            <a:srgbClr val="000000"/>
                          </a:solidFill>
                          <a:effectLst/>
                          <a:latin typeface="Calibri" panose="020F0502020204030204" pitchFamily="34" charset="0"/>
                        </a:rPr>
                        <a:t>VIT D</a:t>
                      </a:r>
                      <a:endParaRPr lang="en-GB" sz="1100" kern="140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Works with Calcium to build strong bones/teeth.</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Dairy food, cereals, oily fish, eggs, liver,</a:t>
                      </a:r>
                      <a:r>
                        <a:rPr lang="en-GB" sz="900" kern="1400" dirty="0">
                          <a:ln>
                            <a:noFill/>
                          </a:ln>
                          <a:solidFill>
                            <a:srgbClr val="000000"/>
                          </a:solidFill>
                          <a:effectLst/>
                          <a:latin typeface="Calibri" panose="020F0502020204030204" pitchFamily="34" charset="0"/>
                        </a:rPr>
                        <a:t> </a:t>
                      </a:r>
                      <a:r>
                        <a:rPr lang="en-GB" sz="1500" kern="1400" dirty="0">
                          <a:ln>
                            <a:noFill/>
                          </a:ln>
                          <a:solidFill>
                            <a:srgbClr val="000000"/>
                          </a:solidFill>
                          <a:effectLst/>
                          <a:latin typeface="Calibri" panose="020F0502020204030204" pitchFamily="34" charset="0"/>
                        </a:rPr>
                        <a:t>Sunshine.</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82932335"/>
                  </a:ext>
                </a:extLst>
              </a:tr>
              <a:tr h="533756">
                <a:tc>
                  <a:txBody>
                    <a:bodyPr/>
                    <a:lstStyle/>
                    <a:p>
                      <a:pPr marR="0" indent="0" algn="l" rtl="0">
                        <a:lnSpc>
                          <a:spcPct val="119000"/>
                        </a:lnSpc>
                        <a:spcBef>
                          <a:spcPts val="0"/>
                        </a:spcBef>
                        <a:spcAft>
                          <a:spcPts val="600"/>
                        </a:spcAft>
                      </a:pPr>
                      <a:r>
                        <a:rPr lang="en-GB" sz="1800" b="1" kern="1400">
                          <a:ln>
                            <a:noFill/>
                          </a:ln>
                          <a:solidFill>
                            <a:srgbClr val="000000"/>
                          </a:solidFill>
                          <a:effectLst/>
                          <a:latin typeface="Calibri" panose="020F0502020204030204" pitchFamily="34" charset="0"/>
                        </a:rPr>
                        <a:t>IRON</a:t>
                      </a:r>
                      <a:endParaRPr lang="en-GB" sz="1100" kern="140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Healthy red blood cells to prevent anaemia.</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Red meat, liver, green veg.</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Beans, wholegrain cereal.</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5964029"/>
                  </a:ext>
                </a:extLst>
              </a:tr>
              <a:tr h="530360">
                <a:tc>
                  <a:txBody>
                    <a:bodyPr/>
                    <a:lstStyle/>
                    <a:p>
                      <a:pPr marR="0" indent="0" algn="l" rtl="0">
                        <a:lnSpc>
                          <a:spcPct val="119000"/>
                        </a:lnSpc>
                        <a:spcBef>
                          <a:spcPts val="0"/>
                        </a:spcBef>
                        <a:spcAft>
                          <a:spcPts val="600"/>
                        </a:spcAft>
                      </a:pPr>
                      <a:r>
                        <a:rPr lang="en-GB" sz="1800" b="1" kern="1400">
                          <a:ln>
                            <a:noFill/>
                          </a:ln>
                          <a:solidFill>
                            <a:srgbClr val="000000"/>
                          </a:solidFill>
                          <a:effectLst/>
                          <a:latin typeface="Calibri" panose="020F0502020204030204" pitchFamily="34" charset="0"/>
                        </a:rPr>
                        <a:t>CALCIUM</a:t>
                      </a:r>
                      <a:endParaRPr lang="en-GB" sz="1100" kern="140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Strong bones and teeth.</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For the clotting of blood.</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Dairy food, green veg, nuts.</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87194673"/>
                  </a:ext>
                </a:extLst>
              </a:tr>
              <a:tr h="676348">
                <a:tc>
                  <a:txBody>
                    <a:bodyPr/>
                    <a:lstStyle/>
                    <a:p>
                      <a:pPr marR="0" indent="0" algn="l" rtl="0">
                        <a:lnSpc>
                          <a:spcPct val="119000"/>
                        </a:lnSpc>
                        <a:spcBef>
                          <a:spcPts val="0"/>
                        </a:spcBef>
                        <a:spcAft>
                          <a:spcPts val="600"/>
                        </a:spcAft>
                      </a:pPr>
                      <a:r>
                        <a:rPr lang="en-GB" sz="1800" b="1" kern="1400">
                          <a:ln>
                            <a:noFill/>
                          </a:ln>
                          <a:solidFill>
                            <a:srgbClr val="000000"/>
                          </a:solidFill>
                          <a:effectLst/>
                          <a:latin typeface="Calibri" panose="020F0502020204030204" pitchFamily="34" charset="0"/>
                        </a:rPr>
                        <a:t>SODIUM (in salt)</a:t>
                      </a:r>
                      <a:endParaRPr lang="en-GB" sz="1100" kern="140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Maintains fluid levels in the body.</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Salt.</a:t>
                      </a:r>
                      <a:endParaRPr lang="en-GB" sz="900" kern="1400" dirty="0">
                        <a:ln>
                          <a:noFill/>
                        </a:ln>
                        <a:solidFill>
                          <a:srgbClr val="000000"/>
                        </a:solidFill>
                        <a:effectLst/>
                        <a:latin typeface="Calibri" panose="020F0502020204030204" pitchFamily="34" charset="0"/>
                      </a:endParaRPr>
                    </a:p>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Added to bacon, cheese Crisps.</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40490820"/>
                  </a:ext>
                </a:extLst>
              </a:tr>
              <a:tr h="779117">
                <a:tc>
                  <a:txBody>
                    <a:bodyPr/>
                    <a:lstStyle/>
                    <a:p>
                      <a:pPr marR="0" indent="0" algn="l" rtl="0">
                        <a:lnSpc>
                          <a:spcPct val="119000"/>
                        </a:lnSpc>
                        <a:spcBef>
                          <a:spcPts val="0"/>
                        </a:spcBef>
                        <a:spcAft>
                          <a:spcPts val="600"/>
                        </a:spcAft>
                      </a:pPr>
                      <a:r>
                        <a:rPr lang="en-GB" sz="1800" b="1" kern="1400">
                          <a:ln>
                            <a:noFill/>
                          </a:ln>
                          <a:solidFill>
                            <a:srgbClr val="000000"/>
                          </a:solidFill>
                          <a:effectLst/>
                          <a:latin typeface="Calibri" panose="020F0502020204030204" pitchFamily="34" charset="0"/>
                        </a:rPr>
                        <a:t>WATER</a:t>
                      </a:r>
                      <a:endParaRPr lang="en-GB" sz="1100" kern="140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Regulate body temperature &amp; prevent dehydration.</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Tap water, fruit/veg.</a:t>
                      </a:r>
                      <a:endParaRPr lang="en-GB" sz="900" kern="1400" dirty="0">
                        <a:ln>
                          <a:noFill/>
                        </a:ln>
                        <a:solidFill>
                          <a:srgbClr val="000000"/>
                        </a:solidFill>
                        <a:effectLst/>
                        <a:latin typeface="Calibri" panose="020F0502020204030204" pitchFamily="34" charset="0"/>
                      </a:endParaRPr>
                    </a:p>
                  </a:txBody>
                  <a:tcPr marL="22373" marR="22373" marT="22373" marB="2237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22916002"/>
                  </a:ext>
                </a:extLst>
              </a:tr>
            </a:tbl>
          </a:graphicData>
        </a:graphic>
      </p:graphicFrame>
      <p:sp>
        <p:nvSpPr>
          <p:cNvPr id="6" name="Control 1">
            <a:extLst>
              <a:ext uri="{FF2B5EF4-FFF2-40B4-BE49-F238E27FC236}">
                <a16:creationId xmlns:a16="http://schemas.microsoft.com/office/drawing/2014/main" id="{409048FF-96E9-46AD-A69F-6175518F0104}"/>
              </a:ext>
            </a:extLst>
          </p:cNvPr>
          <p:cNvSpPr>
            <a:spLocks noChangeArrowheads="1" noChangeShapeType="1"/>
          </p:cNvSpPr>
          <p:nvPr/>
        </p:nvSpPr>
        <p:spPr bwMode="auto">
          <a:xfrm>
            <a:off x="2911079" y="2686050"/>
            <a:ext cx="4914900" cy="399931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0" tIns="0" rIns="0" bIns="0" numCol="1" anchor="t" anchorCtr="0" compatLnSpc="1">
            <a:prstTxWarp prst="textNoShape">
              <a:avLst/>
            </a:prstTxWarp>
          </a:bodyPr>
          <a:lstStyle/>
          <a:p>
            <a:endParaRPr lang="en-GB" sz="1350"/>
          </a:p>
        </p:txBody>
      </p:sp>
      <p:pic>
        <p:nvPicPr>
          <p:cNvPr id="12290" name="Picture 2" descr="Running-Carrot[1]">
            <a:extLst>
              <a:ext uri="{FF2B5EF4-FFF2-40B4-BE49-F238E27FC236}">
                <a16:creationId xmlns:a16="http://schemas.microsoft.com/office/drawing/2014/main" id="{6DDB3677-E616-4B89-8A07-E8248E9EC2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651" y="1156877"/>
            <a:ext cx="323851" cy="453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2291" name="Picture 3" descr="17867701-Illustration-of-a-cereal-on-a-white-background-Stock-Vector-cereal-box-cartoon[1]">
            <a:extLst>
              <a:ext uri="{FF2B5EF4-FFF2-40B4-BE49-F238E27FC236}">
                <a16:creationId xmlns:a16="http://schemas.microsoft.com/office/drawing/2014/main" id="{BC0C68DC-B674-44C7-8E58-A4566A6532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361" y="1747767"/>
            <a:ext cx="296466" cy="464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2292" name="Picture 4" descr="images[5]">
            <a:extLst>
              <a:ext uri="{FF2B5EF4-FFF2-40B4-BE49-F238E27FC236}">
                <a16:creationId xmlns:a16="http://schemas.microsoft.com/office/drawing/2014/main" id="{416EBFF9-F06E-4B16-8688-11C53BB31F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279" y="2355055"/>
            <a:ext cx="330995" cy="330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2293" name="Picture 5" descr="milk-clipart-milk-1100894[1]">
            <a:extLst>
              <a:ext uri="{FF2B5EF4-FFF2-40B4-BE49-F238E27FC236}">
                <a16:creationId xmlns:a16="http://schemas.microsoft.com/office/drawing/2014/main" id="{BA3AE13E-37F9-43F9-BE55-B5E0055DBE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43849" b="11121"/>
          <a:stretch>
            <a:fillRect/>
          </a:stretch>
        </p:blipFill>
        <p:spPr bwMode="auto">
          <a:xfrm>
            <a:off x="846361" y="2867931"/>
            <a:ext cx="258366" cy="4357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2294" name="Picture 6" descr="meat3[1]">
            <a:extLst>
              <a:ext uri="{FF2B5EF4-FFF2-40B4-BE49-F238E27FC236}">
                <a16:creationId xmlns:a16="http://schemas.microsoft.com/office/drawing/2014/main" id="{D31CC8A1-0944-4881-8876-35E6D6AA75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094" y="3485884"/>
            <a:ext cx="381000" cy="235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2" name="Picture 5" descr="milk-clipart-milk-1100894[1]">
            <a:extLst>
              <a:ext uri="{FF2B5EF4-FFF2-40B4-BE49-F238E27FC236}">
                <a16:creationId xmlns:a16="http://schemas.microsoft.com/office/drawing/2014/main" id="{0B5492D8-E6AF-44BE-AE47-5B07B9BD24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43849" b="11121"/>
          <a:stretch>
            <a:fillRect/>
          </a:stretch>
        </p:blipFill>
        <p:spPr bwMode="auto">
          <a:xfrm>
            <a:off x="3611739" y="3882033"/>
            <a:ext cx="258366" cy="4357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2295" name="Picture 7" descr="1389068-tn_12878_RF_Clipart_Illustration_Water_Faucet_With_Water_Drop[1]">
            <a:extLst>
              <a:ext uri="{FF2B5EF4-FFF2-40B4-BE49-F238E27FC236}">
                <a16:creationId xmlns:a16="http://schemas.microsoft.com/office/drawing/2014/main" id="{530EE868-ED0B-45B7-A189-7B43E562F9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056" y="5412191"/>
            <a:ext cx="416720" cy="389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3" name="TextBox 2"/>
          <p:cNvSpPr txBox="1"/>
          <p:nvPr/>
        </p:nvSpPr>
        <p:spPr>
          <a:xfrm>
            <a:off x="6643687" y="5272088"/>
            <a:ext cx="2392415" cy="923330"/>
          </a:xfrm>
          <a:prstGeom prst="rect">
            <a:avLst/>
          </a:prstGeom>
          <a:solidFill>
            <a:srgbClr val="FFFF00"/>
          </a:solidFill>
        </p:spPr>
        <p:txBody>
          <a:bodyPr wrap="square" rtlCol="0">
            <a:spAutoFit/>
          </a:bodyPr>
          <a:lstStyle/>
          <a:p>
            <a:r>
              <a:rPr lang="en-GB" b="1" dirty="0">
                <a:solidFill>
                  <a:schemeClr val="bg2"/>
                </a:solidFill>
              </a:rPr>
              <a:t>CHALLENGE – Effect of deficiency</a:t>
            </a:r>
          </a:p>
        </p:txBody>
      </p:sp>
    </p:spTree>
    <p:extLst>
      <p:ext uri="{BB962C8B-B14F-4D97-AF65-F5344CB8AC3E}">
        <p14:creationId xmlns:p14="http://schemas.microsoft.com/office/powerpoint/2010/main" val="1171821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8605" y="933542"/>
          <a:ext cx="8972152" cy="5083650"/>
        </p:xfrm>
        <a:graphic>
          <a:graphicData uri="http://schemas.openxmlformats.org/drawingml/2006/table">
            <a:tbl>
              <a:tblPr firstRow="1" bandRow="1">
                <a:tableStyleId>{5940675A-B579-460E-94D1-54222C63F5DA}</a:tableStyleId>
              </a:tblPr>
              <a:tblGrid>
                <a:gridCol w="492896">
                  <a:extLst>
                    <a:ext uri="{9D8B030D-6E8A-4147-A177-3AD203B41FA5}">
                      <a16:colId xmlns:a16="http://schemas.microsoft.com/office/drawing/2014/main" val="20000"/>
                    </a:ext>
                  </a:extLst>
                </a:gridCol>
                <a:gridCol w="93518">
                  <a:extLst>
                    <a:ext uri="{9D8B030D-6E8A-4147-A177-3AD203B41FA5}">
                      <a16:colId xmlns:a16="http://schemas.microsoft.com/office/drawing/2014/main" val="4083010430"/>
                    </a:ext>
                  </a:extLst>
                </a:gridCol>
                <a:gridCol w="405245">
                  <a:extLst>
                    <a:ext uri="{9D8B030D-6E8A-4147-A177-3AD203B41FA5}">
                      <a16:colId xmlns:a16="http://schemas.microsoft.com/office/drawing/2014/main" val="1628365766"/>
                    </a:ext>
                  </a:extLst>
                </a:gridCol>
                <a:gridCol w="4603173">
                  <a:extLst>
                    <a:ext uri="{9D8B030D-6E8A-4147-A177-3AD203B41FA5}">
                      <a16:colId xmlns:a16="http://schemas.microsoft.com/office/drawing/2014/main" val="3135362252"/>
                    </a:ext>
                  </a:extLst>
                </a:gridCol>
                <a:gridCol w="322118">
                  <a:extLst>
                    <a:ext uri="{9D8B030D-6E8A-4147-A177-3AD203B41FA5}">
                      <a16:colId xmlns:a16="http://schemas.microsoft.com/office/drawing/2014/main" val="3690681237"/>
                    </a:ext>
                  </a:extLst>
                </a:gridCol>
                <a:gridCol w="3055202">
                  <a:extLst>
                    <a:ext uri="{9D8B030D-6E8A-4147-A177-3AD203B41FA5}">
                      <a16:colId xmlns:a16="http://schemas.microsoft.com/office/drawing/2014/main" val="87201287"/>
                    </a:ext>
                  </a:extLst>
                </a:gridCol>
              </a:tblGrid>
              <a:tr h="232223">
                <a:tc gridSpan="3">
                  <a:txBody>
                    <a:bodyPr/>
                    <a:lstStyle/>
                    <a:p>
                      <a:pPr algn="ctr"/>
                      <a:r>
                        <a:rPr lang="en-GB" sz="1100" b="1" dirty="0">
                          <a:latin typeface="Comic Sans MS" pitchFamily="66" charset="0"/>
                        </a:rPr>
                        <a:t>Nutrient</a:t>
                      </a:r>
                      <a:endParaRPr lang="en-GB" sz="1100" b="1" dirty="0">
                        <a:solidFill>
                          <a:schemeClr val="tx1"/>
                        </a:solidFill>
                        <a:latin typeface="Comic Sans MS" pitchFamily="66" charset="0"/>
                      </a:endParaRPr>
                    </a:p>
                  </a:txBody>
                  <a:tcPr marL="35609" marR="35609" marT="34290" marB="34290"/>
                </a:tc>
                <a:tc hMerge="1">
                  <a:txBody>
                    <a:bodyPr/>
                    <a:lstStyle/>
                    <a:p>
                      <a:endParaRPr lang="en-GB"/>
                    </a:p>
                  </a:txBody>
                  <a:tcPr/>
                </a:tc>
                <a:tc hMerge="1">
                  <a:txBody>
                    <a:bodyPr/>
                    <a:lstStyle/>
                    <a:p>
                      <a:pPr algn="ctr"/>
                      <a:endParaRPr lang="en-GB" sz="1400" b="1" dirty="0">
                        <a:solidFill>
                          <a:schemeClr val="tx1"/>
                        </a:solidFill>
                        <a:latin typeface="Comic Sans MS" pitchFamily="66" charset="0"/>
                      </a:endParaRPr>
                    </a:p>
                  </a:txBody>
                  <a:tcPr marL="47478" marR="47478"/>
                </a:tc>
                <a:tc>
                  <a:txBody>
                    <a:bodyPr/>
                    <a:lstStyle/>
                    <a:p>
                      <a:pPr algn="ctr"/>
                      <a:r>
                        <a:rPr lang="en-GB" sz="1100" b="1">
                          <a:latin typeface="Comic Sans MS" pitchFamily="66" charset="0"/>
                        </a:rPr>
                        <a:t>Function</a:t>
                      </a:r>
                      <a:r>
                        <a:rPr lang="en-GB" sz="1100" b="1" baseline="0">
                          <a:latin typeface="Comic Sans MS" pitchFamily="66" charset="0"/>
                        </a:rPr>
                        <a:t> </a:t>
                      </a:r>
                      <a:r>
                        <a:rPr lang="en-GB" sz="1100" b="1">
                          <a:latin typeface="Comic Sans MS" pitchFamily="66" charset="0"/>
                        </a:rPr>
                        <a:t>in the body</a:t>
                      </a:r>
                      <a:endParaRPr lang="en-GB" sz="1100" b="1" dirty="0">
                        <a:solidFill>
                          <a:schemeClr val="tx1"/>
                        </a:solidFill>
                        <a:latin typeface="Comic Sans MS" pitchFamily="66" charset="0"/>
                      </a:endParaRPr>
                    </a:p>
                  </a:txBody>
                  <a:tcPr marL="35609" marR="35609" marT="34290" marB="34290"/>
                </a:tc>
                <a:tc gridSpan="2">
                  <a:txBody>
                    <a:bodyPr/>
                    <a:lstStyle/>
                    <a:p>
                      <a:pPr algn="ctr"/>
                      <a:r>
                        <a:rPr lang="en-GB" sz="1100" b="1">
                          <a:latin typeface="Comic Sans MS" pitchFamily="66" charset="0"/>
                        </a:rPr>
                        <a:t>Food source</a:t>
                      </a:r>
                      <a:endParaRPr lang="en-GB" sz="1100" b="1" dirty="0">
                        <a:solidFill>
                          <a:schemeClr val="tx1"/>
                        </a:solidFill>
                        <a:latin typeface="Comic Sans MS" pitchFamily="66" charset="0"/>
                      </a:endParaRPr>
                    </a:p>
                  </a:txBody>
                  <a:tcPr marL="35609" marR="35609" marT="34290" marB="34290"/>
                </a:tc>
                <a:tc hMerge="1">
                  <a:txBody>
                    <a:bodyPr/>
                    <a:lstStyle/>
                    <a:p>
                      <a:pPr algn="ctr"/>
                      <a:endParaRPr lang="en-GB" sz="1400" b="1" dirty="0">
                        <a:solidFill>
                          <a:schemeClr val="tx1"/>
                        </a:solidFill>
                        <a:latin typeface="Comic Sans MS" pitchFamily="66" charset="0"/>
                      </a:endParaRPr>
                    </a:p>
                  </a:txBody>
                  <a:tcPr marL="47478" marR="47478"/>
                </a:tc>
                <a:extLst>
                  <a:ext uri="{0D108BD9-81ED-4DB2-BD59-A6C34878D82A}">
                    <a16:rowId xmlns:a16="http://schemas.microsoft.com/office/drawing/2014/main" val="10000"/>
                  </a:ext>
                </a:extLst>
              </a:tr>
              <a:tr h="439849">
                <a:tc gridSpan="3">
                  <a:txBody>
                    <a:bodyPr/>
                    <a:lstStyle/>
                    <a:p>
                      <a:pPr algn="l"/>
                      <a:r>
                        <a:rPr lang="en-GB" sz="1100" b="1" dirty="0">
                          <a:latin typeface="Comic Sans MS" pitchFamily="66" charset="0"/>
                        </a:rPr>
                        <a:t>Fat </a:t>
                      </a:r>
                    </a:p>
                  </a:txBody>
                  <a:tcPr marL="35609" marR="35609" marT="34290" marB="34290"/>
                </a:tc>
                <a:tc hMerge="1">
                  <a:txBody>
                    <a:bodyPr/>
                    <a:lstStyle/>
                    <a:p>
                      <a:endParaRPr lang="en-GB"/>
                    </a:p>
                  </a:txBody>
                  <a:tcPr/>
                </a:tc>
                <a:tc hMerge="1">
                  <a:txBody>
                    <a:bodyPr/>
                    <a:lstStyle/>
                    <a:p>
                      <a:pPr algn="l"/>
                      <a:endParaRPr lang="en-GB" sz="1400" b="1" dirty="0">
                        <a:latin typeface="Comic Sans MS" pitchFamily="66" charset="0"/>
                      </a:endParaRPr>
                    </a:p>
                  </a:txBody>
                  <a:tcPr marL="47478" marR="47478"/>
                </a:tc>
                <a:tc>
                  <a:txBody>
                    <a:bodyPr/>
                    <a:lstStyle/>
                    <a:p>
                      <a:pPr marR="0" indent="0" algn="l" rtl="0">
                        <a:lnSpc>
                          <a:spcPct val="93000"/>
                        </a:lnSpc>
                        <a:spcBef>
                          <a:spcPts val="0"/>
                        </a:spcBef>
                        <a:spcAft>
                          <a:spcPts val="0"/>
                        </a:spcAft>
                      </a:pPr>
                      <a:r>
                        <a:rPr lang="en-GB" sz="1400" kern="1400">
                          <a:ln>
                            <a:noFill/>
                          </a:ln>
                          <a:solidFill>
                            <a:srgbClr val="000000"/>
                          </a:solidFill>
                          <a:effectLst/>
                          <a:latin typeface="Calibri" panose="020F0502020204030204" pitchFamily="34" charset="0"/>
                        </a:rPr>
                        <a:t>Gives energy &amp; insulates the body (keep it warm).</a:t>
                      </a:r>
                    </a:p>
                    <a:p>
                      <a:pPr marL="0" marR="0" lvl="0" indent="0" algn="l" defTabSz="914400" rtl="0" eaLnBrk="1" fontAlgn="auto" latinLnBrk="0" hangingPunct="1">
                        <a:lnSpc>
                          <a:spcPct val="93000"/>
                        </a:lnSpc>
                        <a:spcBef>
                          <a:spcPts val="0"/>
                        </a:spcBef>
                        <a:spcAft>
                          <a:spcPts val="0"/>
                        </a:spcAft>
                        <a:buClrTx/>
                        <a:buSzTx/>
                        <a:buFontTx/>
                        <a:buNone/>
                        <a:tabLst/>
                        <a:defRPr/>
                      </a:pPr>
                      <a:r>
                        <a:rPr lang="en-GB" sz="1400" kern="1400">
                          <a:ln>
                            <a:noFill/>
                          </a:ln>
                          <a:solidFill>
                            <a:srgbClr val="000000"/>
                          </a:solidFill>
                          <a:effectLst/>
                          <a:latin typeface="Calibri" panose="020F0502020204030204" pitchFamily="34" charset="0"/>
                        </a:rPr>
                        <a:t>Protect organs—liver, kidney </a:t>
                      </a:r>
                      <a:r>
                        <a:rPr lang="en-GB" sz="1200" kern="1400">
                          <a:ln>
                            <a:noFill/>
                          </a:ln>
                          <a:solidFill>
                            <a:srgbClr val="7030A0"/>
                          </a:solidFill>
                          <a:effectLst/>
                          <a:latin typeface="Calibri" panose="020F0502020204030204" pitchFamily="34" charset="0"/>
                        </a:rPr>
                        <a:t>Deficiency – weight loss/cold</a:t>
                      </a:r>
                      <a:endParaRPr lang="en-GB" sz="1100" b="1" dirty="0">
                        <a:latin typeface="Comic Sans MS" pitchFamily="66" charset="0"/>
                      </a:endParaRPr>
                    </a:p>
                  </a:txBody>
                  <a:tcPr marL="17947" marR="17947" marT="17947" marB="17947"/>
                </a:tc>
                <a:tc gridSpan="2">
                  <a:txBody>
                    <a:bodyPr/>
                    <a:lstStyle/>
                    <a:p>
                      <a:pPr marR="0" indent="0" algn="l" rtl="0">
                        <a:lnSpc>
                          <a:spcPct val="93000"/>
                        </a:lnSpc>
                        <a:spcBef>
                          <a:spcPts val="0"/>
                        </a:spcBef>
                        <a:spcAft>
                          <a:spcPts val="0"/>
                        </a:spcAft>
                      </a:pPr>
                      <a:r>
                        <a:rPr lang="en-GB" sz="1400" kern="1400">
                          <a:ln>
                            <a:noFill/>
                          </a:ln>
                          <a:solidFill>
                            <a:srgbClr val="000000"/>
                          </a:solidFill>
                          <a:effectLst/>
                          <a:latin typeface="Calibri" panose="020F0502020204030204" pitchFamily="34" charset="0"/>
                        </a:rPr>
                        <a:t>Animal (saturated) fat—lard, butter</a:t>
                      </a:r>
                    </a:p>
                    <a:p>
                      <a:pPr marR="0" indent="0" algn="l" rtl="0">
                        <a:lnSpc>
                          <a:spcPct val="93000"/>
                        </a:lnSpc>
                        <a:spcBef>
                          <a:spcPts val="0"/>
                        </a:spcBef>
                        <a:spcAft>
                          <a:spcPts val="0"/>
                        </a:spcAft>
                      </a:pPr>
                      <a:r>
                        <a:rPr lang="en-GB" sz="1400" kern="1400">
                          <a:ln>
                            <a:noFill/>
                          </a:ln>
                          <a:solidFill>
                            <a:srgbClr val="000000"/>
                          </a:solidFill>
                          <a:effectLst/>
                          <a:latin typeface="Calibri" panose="020F0502020204030204" pitchFamily="34" charset="0"/>
                        </a:rPr>
                        <a:t>Vegetable (unsaturated) —oil, margarine</a:t>
                      </a:r>
                      <a:endParaRPr lang="en-GB" sz="1400" kern="1400" dirty="0">
                        <a:ln>
                          <a:noFill/>
                        </a:ln>
                        <a:solidFill>
                          <a:srgbClr val="000000"/>
                        </a:solidFill>
                        <a:effectLst/>
                        <a:latin typeface="Calibri" panose="020F0502020204030204" pitchFamily="34" charset="0"/>
                      </a:endParaRPr>
                    </a:p>
                  </a:txBody>
                  <a:tcPr marL="17947" marR="17947" marT="17947" marB="17947"/>
                </a:tc>
                <a:tc hMerge="1">
                  <a:txBody>
                    <a:bodyPr/>
                    <a:lstStyle/>
                    <a:p>
                      <a:pPr marR="0" indent="0" algn="l" rtl="0">
                        <a:lnSpc>
                          <a:spcPct val="93000"/>
                        </a:lnSpc>
                        <a:spcBef>
                          <a:spcPts val="0"/>
                        </a:spcBef>
                        <a:spcAft>
                          <a:spcPts val="0"/>
                        </a:spcAft>
                      </a:pPr>
                      <a:endParaRPr lang="en-GB" sz="1900" kern="1400" dirty="0">
                        <a:ln>
                          <a:noFill/>
                        </a:ln>
                        <a:solidFill>
                          <a:srgbClr val="000000"/>
                        </a:solidFill>
                        <a:effectLst/>
                        <a:latin typeface="Calibri" panose="020F0502020204030204" pitchFamily="34" charset="0"/>
                      </a:endParaRPr>
                    </a:p>
                  </a:txBody>
                  <a:tcPr marL="23929" marR="23929" marT="23929" marB="23929"/>
                </a:tc>
                <a:extLst>
                  <a:ext uri="{0D108BD9-81ED-4DB2-BD59-A6C34878D82A}">
                    <a16:rowId xmlns:a16="http://schemas.microsoft.com/office/drawing/2014/main" val="10002"/>
                  </a:ext>
                </a:extLst>
              </a:tr>
              <a:tr h="609918">
                <a:tc gridSpan="3">
                  <a:txBody>
                    <a:bodyPr/>
                    <a:lstStyle/>
                    <a:p>
                      <a:pPr algn="l"/>
                      <a:r>
                        <a:rPr lang="en-GB" sz="1100" b="1" dirty="0">
                          <a:latin typeface="Comic Sans MS" pitchFamily="66" charset="0"/>
                        </a:rPr>
                        <a:t>Protein</a:t>
                      </a:r>
                    </a:p>
                    <a:p>
                      <a:pPr algn="l"/>
                      <a:r>
                        <a:rPr lang="en-GB" sz="1100" b="1" kern="1400" dirty="0">
                          <a:ln>
                            <a:noFill/>
                          </a:ln>
                          <a:solidFill>
                            <a:srgbClr val="000000"/>
                          </a:solidFill>
                          <a:effectLst/>
                          <a:latin typeface="Calibri" panose="020F0502020204030204" pitchFamily="34" charset="0"/>
                        </a:rPr>
                        <a:t>Amino Acids</a:t>
                      </a:r>
                      <a:endParaRPr lang="en-GB" sz="1100" kern="1400" dirty="0">
                        <a:ln>
                          <a:noFill/>
                        </a:ln>
                        <a:solidFill>
                          <a:srgbClr val="000000"/>
                        </a:solidFill>
                        <a:effectLst/>
                        <a:latin typeface="Calibri" panose="020F0502020204030204" pitchFamily="34" charset="0"/>
                      </a:endParaRPr>
                    </a:p>
                  </a:txBody>
                  <a:tcPr marL="35609" marR="35609" marT="34290" marB="34290"/>
                </a:tc>
                <a:tc hMerge="1">
                  <a:txBody>
                    <a:bodyPr/>
                    <a:lstStyle/>
                    <a:p>
                      <a:endParaRPr lang="en-GB"/>
                    </a:p>
                  </a:txBody>
                  <a:tcPr/>
                </a:tc>
                <a:tc hMerge="1">
                  <a:txBody>
                    <a:bodyPr/>
                    <a:lstStyle/>
                    <a:p>
                      <a:pPr algn="l"/>
                      <a:endParaRPr lang="en-GB" sz="1400" kern="1400" dirty="0">
                        <a:ln>
                          <a:noFill/>
                        </a:ln>
                        <a:solidFill>
                          <a:srgbClr val="000000"/>
                        </a:solidFill>
                        <a:effectLst/>
                        <a:latin typeface="Calibri" panose="020F0502020204030204" pitchFamily="34" charset="0"/>
                      </a:endParaRPr>
                    </a:p>
                  </a:txBody>
                  <a:tcPr marL="47478" marR="47478"/>
                </a:tc>
                <a:tc>
                  <a:txBody>
                    <a:bodyPr/>
                    <a:lstStyle/>
                    <a:p>
                      <a:pPr marR="0" indent="0" algn="l" rtl="0">
                        <a:lnSpc>
                          <a:spcPct val="93000"/>
                        </a:lnSpc>
                        <a:spcBef>
                          <a:spcPts val="0"/>
                        </a:spcBef>
                        <a:spcAft>
                          <a:spcPts val="0"/>
                        </a:spcAft>
                      </a:pPr>
                      <a:r>
                        <a:rPr lang="en-GB" sz="1400" kern="1400">
                          <a:ln>
                            <a:noFill/>
                          </a:ln>
                          <a:solidFill>
                            <a:srgbClr val="000000"/>
                          </a:solidFill>
                          <a:effectLst/>
                          <a:latin typeface="Calibri" panose="020F0502020204030204" pitchFamily="34" charset="0"/>
                        </a:rPr>
                        <a:t>Growth. Repair of cells. </a:t>
                      </a:r>
                      <a:r>
                        <a:rPr lang="en-GB" sz="1400" kern="1400" baseline="0">
                          <a:ln>
                            <a:noFill/>
                          </a:ln>
                          <a:solidFill>
                            <a:srgbClr val="000000"/>
                          </a:solidFill>
                          <a:effectLst/>
                          <a:latin typeface="Calibri" panose="020F0502020204030204" pitchFamily="34" charset="0"/>
                        </a:rPr>
                        <a:t>  </a:t>
                      </a:r>
                      <a:r>
                        <a:rPr lang="en-GB" sz="1400" kern="1400">
                          <a:ln>
                            <a:noFill/>
                          </a:ln>
                          <a:solidFill>
                            <a:srgbClr val="000000"/>
                          </a:solidFill>
                          <a:effectLst/>
                          <a:latin typeface="Calibri" panose="020F0502020204030204" pitchFamily="34" charset="0"/>
                        </a:rPr>
                        <a:t>A source of energy.</a:t>
                      </a:r>
                    </a:p>
                    <a:p>
                      <a:pPr marR="0" indent="0" algn="l" rtl="0">
                        <a:lnSpc>
                          <a:spcPct val="93000"/>
                        </a:lnSpc>
                        <a:spcBef>
                          <a:spcPts val="0"/>
                        </a:spcBef>
                        <a:spcAft>
                          <a:spcPts val="0"/>
                        </a:spcAft>
                      </a:pPr>
                      <a:r>
                        <a:rPr lang="en-GB" sz="1400" kern="1400">
                          <a:ln>
                            <a:noFill/>
                          </a:ln>
                          <a:solidFill>
                            <a:srgbClr val="000000"/>
                          </a:solidFill>
                          <a:effectLst/>
                          <a:latin typeface="Calibri" panose="020F0502020204030204" pitchFamily="34" charset="0"/>
                        </a:rPr>
                        <a:t>(HBV—High Biological value</a:t>
                      </a:r>
                      <a:r>
                        <a:rPr lang="en-GB" sz="1400" kern="1400" baseline="0">
                          <a:ln>
                            <a:noFill/>
                          </a:ln>
                          <a:solidFill>
                            <a:srgbClr val="000000"/>
                          </a:solidFill>
                          <a:effectLst/>
                          <a:latin typeface="Calibri" panose="020F0502020204030204" pitchFamily="34" charset="0"/>
                        </a:rPr>
                        <a:t> </a:t>
                      </a:r>
                      <a:r>
                        <a:rPr lang="en-GB" sz="1400" kern="1400">
                          <a:ln>
                            <a:noFill/>
                          </a:ln>
                          <a:solidFill>
                            <a:srgbClr val="000000"/>
                          </a:solidFill>
                          <a:effectLst/>
                          <a:latin typeface="Calibri" panose="020F0502020204030204" pitchFamily="34" charset="0"/>
                        </a:rPr>
                        <a:t>LBV –Low Biological value)</a:t>
                      </a:r>
                    </a:p>
                    <a:p>
                      <a:pPr marL="0" marR="0" lvl="0" indent="0" algn="l" defTabSz="914400" rtl="0" eaLnBrk="1" fontAlgn="auto" latinLnBrk="0" hangingPunct="1">
                        <a:lnSpc>
                          <a:spcPct val="93000"/>
                        </a:lnSpc>
                        <a:spcBef>
                          <a:spcPts val="0"/>
                        </a:spcBef>
                        <a:spcAft>
                          <a:spcPts val="0"/>
                        </a:spcAft>
                        <a:buClrTx/>
                        <a:buSzTx/>
                        <a:buFontTx/>
                        <a:buNone/>
                        <a:tabLst/>
                        <a:defRPr/>
                      </a:pPr>
                      <a:r>
                        <a:rPr lang="en-GB" sz="1200" kern="1400">
                          <a:ln>
                            <a:noFill/>
                          </a:ln>
                          <a:solidFill>
                            <a:srgbClr val="7030A0"/>
                          </a:solidFill>
                          <a:effectLst/>
                          <a:latin typeface="Calibri" panose="020F0502020204030204" pitchFamily="34" charset="0"/>
                        </a:rPr>
                        <a:t>Deficiency- lack of growth</a:t>
                      </a:r>
                      <a:endParaRPr lang="en-GB" sz="1100" kern="1400" dirty="0">
                        <a:ln>
                          <a:noFill/>
                        </a:ln>
                        <a:solidFill>
                          <a:srgbClr val="000000"/>
                        </a:solidFill>
                        <a:effectLst/>
                        <a:latin typeface="Calibri" panose="020F0502020204030204" pitchFamily="34" charset="0"/>
                      </a:endParaRPr>
                    </a:p>
                  </a:txBody>
                  <a:tcPr marL="17947" marR="17947" marT="17947" marB="17947"/>
                </a:tc>
                <a:tc gridSpan="2">
                  <a:txBody>
                    <a:bodyPr/>
                    <a:lstStyle/>
                    <a:p>
                      <a:pPr marR="0" indent="0" algn="l" rtl="0">
                        <a:lnSpc>
                          <a:spcPct val="93000"/>
                        </a:lnSpc>
                        <a:spcBef>
                          <a:spcPts val="0"/>
                        </a:spcBef>
                        <a:spcAft>
                          <a:spcPts val="0"/>
                        </a:spcAft>
                      </a:pPr>
                      <a:r>
                        <a:rPr lang="en-GB" sz="1400" b="1" kern="1400">
                          <a:ln>
                            <a:noFill/>
                          </a:ln>
                          <a:solidFill>
                            <a:srgbClr val="000000"/>
                          </a:solidFill>
                          <a:effectLst/>
                          <a:latin typeface="Calibri" panose="020F0502020204030204" pitchFamily="34" charset="0"/>
                        </a:rPr>
                        <a:t>Animal (HBV)—</a:t>
                      </a:r>
                      <a:r>
                        <a:rPr lang="en-GB" sz="1400" kern="1400">
                          <a:ln>
                            <a:noFill/>
                          </a:ln>
                          <a:solidFill>
                            <a:srgbClr val="000000"/>
                          </a:solidFill>
                          <a:effectLst/>
                          <a:latin typeface="Calibri" panose="020F0502020204030204" pitchFamily="34" charset="0"/>
                        </a:rPr>
                        <a:t>meat, fish, egg   </a:t>
                      </a:r>
                    </a:p>
                    <a:p>
                      <a:pPr marR="0" indent="0" algn="l" rtl="0">
                        <a:lnSpc>
                          <a:spcPct val="93000"/>
                        </a:lnSpc>
                        <a:spcBef>
                          <a:spcPts val="0"/>
                        </a:spcBef>
                        <a:spcAft>
                          <a:spcPts val="0"/>
                        </a:spcAft>
                      </a:pPr>
                      <a:r>
                        <a:rPr lang="en-GB" sz="1200" b="1" kern="1400">
                          <a:ln>
                            <a:noFill/>
                          </a:ln>
                          <a:solidFill>
                            <a:srgbClr val="000000"/>
                          </a:solidFill>
                          <a:effectLst/>
                          <a:latin typeface="Calibri" panose="020F0502020204030204" pitchFamily="34" charset="0"/>
                        </a:rPr>
                        <a:t>Vegetable (LBV) </a:t>
                      </a:r>
                      <a:r>
                        <a:rPr lang="en-GB" sz="1200" kern="1400">
                          <a:ln>
                            <a:noFill/>
                          </a:ln>
                          <a:solidFill>
                            <a:srgbClr val="000000"/>
                          </a:solidFill>
                          <a:effectLst/>
                          <a:latin typeface="Calibri" panose="020F0502020204030204" pitchFamily="34" charset="0"/>
                        </a:rPr>
                        <a:t>nuts, beans, lentils, quorn,</a:t>
                      </a:r>
                      <a:r>
                        <a:rPr lang="en-GB" sz="1200" kern="1400" baseline="0">
                          <a:ln>
                            <a:noFill/>
                          </a:ln>
                          <a:solidFill>
                            <a:srgbClr val="000000"/>
                          </a:solidFill>
                          <a:effectLst/>
                          <a:latin typeface="Calibri" panose="020F0502020204030204" pitchFamily="34" charset="0"/>
                        </a:rPr>
                        <a:t> </a:t>
                      </a:r>
                      <a:r>
                        <a:rPr lang="en-GB" sz="1200" kern="1400" baseline="0">
                          <a:ln>
                            <a:noFill/>
                          </a:ln>
                          <a:solidFill>
                            <a:srgbClr val="FF0000"/>
                          </a:solidFill>
                          <a:effectLst/>
                          <a:latin typeface="Calibri" panose="020F0502020204030204" pitchFamily="34" charset="0"/>
                        </a:rPr>
                        <a:t>cereals</a:t>
                      </a:r>
                      <a:endParaRPr lang="en-GB" sz="1200" kern="1400" baseline="0" dirty="0">
                        <a:ln>
                          <a:noFill/>
                        </a:ln>
                        <a:solidFill>
                          <a:srgbClr val="FF0000"/>
                        </a:solidFill>
                        <a:effectLst/>
                        <a:latin typeface="Calibri" panose="020F0502020204030204" pitchFamily="34" charset="0"/>
                      </a:endParaRPr>
                    </a:p>
                  </a:txBody>
                  <a:tcPr marL="17947" marR="17947" marT="17947" marB="17947"/>
                </a:tc>
                <a:tc hMerge="1">
                  <a:txBody>
                    <a:bodyPr/>
                    <a:lstStyle/>
                    <a:p>
                      <a:pPr marR="0" indent="0" algn="l" rtl="0">
                        <a:lnSpc>
                          <a:spcPct val="93000"/>
                        </a:lnSpc>
                        <a:spcBef>
                          <a:spcPts val="0"/>
                        </a:spcBef>
                        <a:spcAft>
                          <a:spcPts val="0"/>
                        </a:spcAft>
                      </a:pPr>
                      <a:endParaRPr lang="en-GB" sz="1600" kern="1400" baseline="0" dirty="0">
                        <a:ln>
                          <a:noFill/>
                        </a:ln>
                        <a:solidFill>
                          <a:srgbClr val="FF0000"/>
                        </a:solidFill>
                        <a:effectLst/>
                        <a:latin typeface="Calibri" panose="020F0502020204030204" pitchFamily="34" charset="0"/>
                      </a:endParaRPr>
                    </a:p>
                  </a:txBody>
                  <a:tcPr marL="23929" marR="23929" marT="23929" marB="23929"/>
                </a:tc>
                <a:extLst>
                  <a:ext uri="{0D108BD9-81ED-4DB2-BD59-A6C34878D82A}">
                    <a16:rowId xmlns:a16="http://schemas.microsoft.com/office/drawing/2014/main" val="10003"/>
                  </a:ext>
                </a:extLst>
              </a:tr>
              <a:tr h="854425">
                <a:tc gridSpan="3">
                  <a:txBody>
                    <a:bodyPr/>
                    <a:lstStyle/>
                    <a:p>
                      <a:pPr algn="l"/>
                      <a:r>
                        <a:rPr lang="en-GB" sz="1100" b="1" dirty="0">
                          <a:latin typeface="Comic Sans MS" pitchFamily="66" charset="0"/>
                        </a:rPr>
                        <a:t>Carbs</a:t>
                      </a:r>
                    </a:p>
                    <a:p>
                      <a:pPr marL="171450" indent="-171450" algn="l">
                        <a:buFont typeface="Arial" panose="020B0604020202020204" pitchFamily="34" charset="0"/>
                        <a:buChar char="•"/>
                      </a:pPr>
                      <a:r>
                        <a:rPr lang="en-GB" sz="1100" b="1" dirty="0">
                          <a:latin typeface="Comic Sans MS" pitchFamily="66" charset="0"/>
                        </a:rPr>
                        <a:t>Starch</a:t>
                      </a:r>
                      <a:r>
                        <a:rPr lang="en-GB" sz="1100" b="1" baseline="0" dirty="0">
                          <a:latin typeface="Comic Sans MS" pitchFamily="66" charset="0"/>
                        </a:rPr>
                        <a:t> </a:t>
                      </a:r>
                    </a:p>
                    <a:p>
                      <a:pPr marL="171450" indent="-171450" algn="l">
                        <a:buFont typeface="Arial" panose="020B0604020202020204" pitchFamily="34" charset="0"/>
                        <a:buChar char="•"/>
                      </a:pPr>
                      <a:r>
                        <a:rPr lang="en-GB" sz="1100" b="1" baseline="0" dirty="0">
                          <a:latin typeface="Comic Sans MS" pitchFamily="66" charset="0"/>
                        </a:rPr>
                        <a:t>Sugar</a:t>
                      </a:r>
                    </a:p>
                    <a:p>
                      <a:pPr marL="171450" indent="-171450" algn="l">
                        <a:buFont typeface="Arial" panose="020B0604020202020204" pitchFamily="34" charset="0"/>
                        <a:buChar char="•"/>
                      </a:pPr>
                      <a:r>
                        <a:rPr lang="en-GB" sz="1100" b="1" baseline="0" dirty="0">
                          <a:latin typeface="Comic Sans MS" pitchFamily="66" charset="0"/>
                        </a:rPr>
                        <a:t>Fibre(NSP)</a:t>
                      </a:r>
                      <a:endParaRPr lang="en-GB" sz="1100" b="1" dirty="0">
                        <a:latin typeface="Comic Sans MS" pitchFamily="66" charset="0"/>
                      </a:endParaRPr>
                    </a:p>
                  </a:txBody>
                  <a:tcPr marL="35609" marR="35609" marT="34290" marB="34290"/>
                </a:tc>
                <a:tc hMerge="1">
                  <a:txBody>
                    <a:bodyPr/>
                    <a:lstStyle/>
                    <a:p>
                      <a:endParaRPr lang="en-GB"/>
                    </a:p>
                  </a:txBody>
                  <a:tcPr/>
                </a:tc>
                <a:tc hMerge="1">
                  <a:txBody>
                    <a:bodyPr/>
                    <a:lstStyle/>
                    <a:p>
                      <a:pPr marL="171450" indent="-171450" algn="l">
                        <a:buFont typeface="Arial" panose="020B0604020202020204" pitchFamily="34" charset="0"/>
                        <a:buChar char="•"/>
                      </a:pPr>
                      <a:endParaRPr lang="en-GB" sz="1400" b="1" dirty="0">
                        <a:latin typeface="Comic Sans MS" pitchFamily="66" charset="0"/>
                      </a:endParaRPr>
                    </a:p>
                  </a:txBody>
                  <a:tcPr marL="47478" marR="47478"/>
                </a:tc>
                <a:tc>
                  <a:txBody>
                    <a:bodyPr/>
                    <a:lstStyle/>
                    <a:p>
                      <a:pPr marR="0" indent="0" algn="l" rtl="0">
                        <a:lnSpc>
                          <a:spcPct val="93000"/>
                        </a:lnSpc>
                        <a:spcBef>
                          <a:spcPts val="0"/>
                        </a:spcBef>
                        <a:spcAft>
                          <a:spcPts val="0"/>
                        </a:spcAft>
                      </a:pPr>
                      <a:r>
                        <a:rPr lang="en-GB" sz="1400" kern="1400" dirty="0">
                          <a:ln>
                            <a:noFill/>
                          </a:ln>
                          <a:solidFill>
                            <a:srgbClr val="000000"/>
                          </a:solidFill>
                          <a:effectLst/>
                          <a:latin typeface="Calibri" panose="020F0502020204030204" pitchFamily="34" charset="0"/>
                        </a:rPr>
                        <a:t>For energy.  Sugar is a simple carb for quick release. Starch is a complex carb for slow release energy.</a:t>
                      </a:r>
                    </a:p>
                    <a:p>
                      <a:pPr marR="0" indent="0" algn="l" rtl="0">
                        <a:lnSpc>
                          <a:spcPct val="93000"/>
                        </a:lnSpc>
                        <a:spcBef>
                          <a:spcPts val="0"/>
                        </a:spcBef>
                        <a:spcAft>
                          <a:spcPts val="0"/>
                        </a:spcAft>
                      </a:pPr>
                      <a:r>
                        <a:rPr lang="en-GB" sz="1400" kern="1400" dirty="0">
                          <a:ln>
                            <a:noFill/>
                          </a:ln>
                          <a:solidFill>
                            <a:srgbClr val="000000"/>
                          </a:solidFill>
                          <a:effectLst/>
                          <a:latin typeface="Calibri" panose="020F0502020204030204" pitchFamily="34" charset="0"/>
                        </a:rPr>
                        <a:t>Fibre helps digestion, prevents constipation, bowel cancer</a:t>
                      </a:r>
                    </a:p>
                    <a:p>
                      <a:pPr marL="0" marR="0" lvl="0" indent="0" algn="l" defTabSz="914400" rtl="0" eaLnBrk="1" fontAlgn="auto" latinLnBrk="0" hangingPunct="1">
                        <a:lnSpc>
                          <a:spcPct val="93000"/>
                        </a:lnSpc>
                        <a:spcBef>
                          <a:spcPts val="0"/>
                        </a:spcBef>
                        <a:spcAft>
                          <a:spcPts val="0"/>
                        </a:spcAft>
                        <a:buClrTx/>
                        <a:buSzTx/>
                        <a:buFontTx/>
                        <a:buNone/>
                        <a:tabLst/>
                        <a:defRPr/>
                      </a:pPr>
                      <a:r>
                        <a:rPr lang="en-GB" sz="1500" kern="1400" dirty="0">
                          <a:ln>
                            <a:noFill/>
                          </a:ln>
                          <a:solidFill>
                            <a:srgbClr val="7030A0"/>
                          </a:solidFill>
                          <a:effectLst/>
                          <a:latin typeface="Calibri" panose="020F0502020204030204" pitchFamily="34" charset="0"/>
                        </a:rPr>
                        <a:t>Deficiency- lack of energy, bowel disorders</a:t>
                      </a:r>
                      <a:endParaRPr lang="en-GB" sz="1100" b="1" dirty="0">
                        <a:latin typeface="Comic Sans MS" pitchFamily="66" charset="0"/>
                      </a:endParaRPr>
                    </a:p>
                  </a:txBody>
                  <a:tcPr marL="17947" marR="17947" marT="17947" marB="17947"/>
                </a:tc>
                <a:tc gridSpan="2">
                  <a:txBody>
                    <a:bodyPr/>
                    <a:lstStyle/>
                    <a:p>
                      <a:pPr marR="0" indent="0" algn="l" rtl="0">
                        <a:lnSpc>
                          <a:spcPct val="93000"/>
                        </a:lnSpc>
                        <a:spcBef>
                          <a:spcPts val="0"/>
                        </a:spcBef>
                        <a:spcAft>
                          <a:spcPts val="0"/>
                        </a:spcAft>
                      </a:pPr>
                      <a:r>
                        <a:rPr lang="en-GB" sz="1400" b="1" kern="1400" dirty="0">
                          <a:ln>
                            <a:noFill/>
                          </a:ln>
                          <a:solidFill>
                            <a:srgbClr val="000000"/>
                          </a:solidFill>
                          <a:effectLst/>
                          <a:latin typeface="Calibri" panose="020F0502020204030204" pitchFamily="34" charset="0"/>
                        </a:rPr>
                        <a:t>Starch</a:t>
                      </a:r>
                      <a:r>
                        <a:rPr lang="en-GB" sz="1400" kern="1400" dirty="0">
                          <a:ln>
                            <a:noFill/>
                          </a:ln>
                          <a:solidFill>
                            <a:srgbClr val="000000"/>
                          </a:solidFill>
                          <a:effectLst/>
                          <a:latin typeface="Calibri" panose="020F0502020204030204" pitchFamily="34" charset="0"/>
                        </a:rPr>
                        <a:t>— pasta, rice, potato, </a:t>
                      </a:r>
                      <a:r>
                        <a:rPr lang="en-GB" sz="1400" kern="1400" dirty="0">
                          <a:ln>
                            <a:noFill/>
                          </a:ln>
                          <a:solidFill>
                            <a:srgbClr val="FF0000"/>
                          </a:solidFill>
                          <a:effectLst/>
                          <a:latin typeface="Calibri" panose="020F0502020204030204" pitchFamily="34" charset="0"/>
                        </a:rPr>
                        <a:t>cereals</a:t>
                      </a:r>
                    </a:p>
                    <a:p>
                      <a:pPr marR="0" indent="0" algn="l" rtl="0">
                        <a:lnSpc>
                          <a:spcPct val="93000"/>
                        </a:lnSpc>
                        <a:spcBef>
                          <a:spcPts val="0"/>
                        </a:spcBef>
                        <a:spcAft>
                          <a:spcPts val="0"/>
                        </a:spcAft>
                      </a:pPr>
                      <a:r>
                        <a:rPr lang="en-GB" sz="1400" b="1" kern="1400" dirty="0">
                          <a:ln>
                            <a:noFill/>
                          </a:ln>
                          <a:solidFill>
                            <a:srgbClr val="000000"/>
                          </a:solidFill>
                          <a:effectLst/>
                          <a:latin typeface="Calibri" panose="020F0502020204030204" pitchFamily="34" charset="0"/>
                        </a:rPr>
                        <a:t>Fibre (NSP) - </a:t>
                      </a:r>
                      <a:r>
                        <a:rPr lang="en-GB" sz="1400" b="1" kern="1400" dirty="0">
                          <a:ln>
                            <a:noFill/>
                          </a:ln>
                          <a:solidFill>
                            <a:srgbClr val="00B050"/>
                          </a:solidFill>
                          <a:effectLst/>
                          <a:latin typeface="Calibri" panose="020F0502020204030204" pitchFamily="34" charset="0"/>
                        </a:rPr>
                        <a:t>fruit/veg</a:t>
                      </a:r>
                      <a:r>
                        <a:rPr lang="en-GB" sz="1400" kern="1400" dirty="0">
                          <a:ln>
                            <a:noFill/>
                          </a:ln>
                          <a:solidFill>
                            <a:srgbClr val="000000"/>
                          </a:solidFill>
                          <a:effectLst/>
                          <a:latin typeface="Calibri" panose="020F0502020204030204" pitchFamily="34" charset="0"/>
                        </a:rPr>
                        <a:t>, whole-wheat bread, rice, pasta,</a:t>
                      </a:r>
                      <a:r>
                        <a:rPr lang="en-GB" sz="1400" kern="1400" baseline="0" dirty="0">
                          <a:ln>
                            <a:noFill/>
                          </a:ln>
                          <a:solidFill>
                            <a:srgbClr val="000000"/>
                          </a:solidFill>
                          <a:effectLst/>
                          <a:latin typeface="Calibri" panose="020F0502020204030204" pitchFamily="34" charset="0"/>
                        </a:rPr>
                        <a:t> </a:t>
                      </a:r>
                      <a:r>
                        <a:rPr lang="en-GB" sz="1400" kern="1400" baseline="0" dirty="0">
                          <a:ln>
                            <a:noFill/>
                          </a:ln>
                          <a:solidFill>
                            <a:srgbClr val="FF0000"/>
                          </a:solidFill>
                          <a:effectLst/>
                          <a:latin typeface="Calibri" panose="020F0502020204030204" pitchFamily="34" charset="0"/>
                        </a:rPr>
                        <a:t>cereals.</a:t>
                      </a:r>
                      <a:endParaRPr lang="en-GB" sz="1400" kern="1400" dirty="0">
                        <a:ln>
                          <a:noFill/>
                        </a:ln>
                        <a:solidFill>
                          <a:srgbClr val="FF0000"/>
                        </a:solidFill>
                        <a:effectLst/>
                        <a:latin typeface="Calibri" panose="020F0502020204030204" pitchFamily="34" charset="0"/>
                      </a:endParaRPr>
                    </a:p>
                    <a:p>
                      <a:pPr marR="0" indent="0" algn="l" rtl="0">
                        <a:lnSpc>
                          <a:spcPct val="93000"/>
                        </a:lnSpc>
                        <a:spcBef>
                          <a:spcPts val="0"/>
                        </a:spcBef>
                        <a:spcAft>
                          <a:spcPts val="0"/>
                        </a:spcAft>
                      </a:pPr>
                      <a:r>
                        <a:rPr lang="en-GB" sz="1400" b="1" kern="1400" dirty="0">
                          <a:ln>
                            <a:noFill/>
                          </a:ln>
                          <a:solidFill>
                            <a:srgbClr val="000000"/>
                          </a:solidFill>
                          <a:effectLst/>
                          <a:latin typeface="Calibri" panose="020F0502020204030204" pitchFamily="34" charset="0"/>
                        </a:rPr>
                        <a:t>Sugar</a:t>
                      </a:r>
                      <a:r>
                        <a:rPr lang="en-GB" sz="1400" kern="1400" dirty="0">
                          <a:ln>
                            <a:noFill/>
                          </a:ln>
                          <a:solidFill>
                            <a:srgbClr val="000000"/>
                          </a:solidFill>
                          <a:effectLst/>
                          <a:latin typeface="Calibri" panose="020F0502020204030204" pitchFamily="34" charset="0"/>
                        </a:rPr>
                        <a:t>—sugar, honey, </a:t>
                      </a:r>
                      <a:r>
                        <a:rPr lang="en-GB" sz="1400" b="1" kern="1400" dirty="0">
                          <a:ln>
                            <a:noFill/>
                          </a:ln>
                          <a:solidFill>
                            <a:srgbClr val="00B050"/>
                          </a:solidFill>
                          <a:effectLst/>
                          <a:latin typeface="Calibri" panose="020F0502020204030204" pitchFamily="34" charset="0"/>
                        </a:rPr>
                        <a:t>fruit.</a:t>
                      </a:r>
                    </a:p>
                  </a:txBody>
                  <a:tcPr marL="17947" marR="17947" marT="17947" marB="17947"/>
                </a:tc>
                <a:tc hMerge="1">
                  <a:txBody>
                    <a:bodyPr/>
                    <a:lstStyle/>
                    <a:p>
                      <a:pPr marR="0" indent="0" algn="l" rtl="0">
                        <a:lnSpc>
                          <a:spcPct val="93000"/>
                        </a:lnSpc>
                        <a:spcBef>
                          <a:spcPts val="0"/>
                        </a:spcBef>
                        <a:spcAft>
                          <a:spcPts val="0"/>
                        </a:spcAft>
                      </a:pPr>
                      <a:endParaRPr lang="en-GB" sz="1900" b="1" kern="1400" dirty="0">
                        <a:ln>
                          <a:noFill/>
                        </a:ln>
                        <a:solidFill>
                          <a:srgbClr val="00B050"/>
                        </a:solidFill>
                        <a:effectLst/>
                        <a:latin typeface="Calibri" panose="020F0502020204030204" pitchFamily="34" charset="0"/>
                      </a:endParaRPr>
                    </a:p>
                  </a:txBody>
                  <a:tcPr marL="23929" marR="23929" marT="23929" marB="23929"/>
                </a:tc>
                <a:extLst>
                  <a:ext uri="{0D108BD9-81ED-4DB2-BD59-A6C34878D82A}">
                    <a16:rowId xmlns:a16="http://schemas.microsoft.com/office/drawing/2014/main" val="3360980449"/>
                  </a:ext>
                </a:extLst>
              </a:tr>
              <a:tr h="274320">
                <a:tc gridSpan="6">
                  <a:txBody>
                    <a:bodyPr/>
                    <a:lstStyle/>
                    <a:p>
                      <a:pPr algn="ctr"/>
                      <a:r>
                        <a:rPr lang="en-GB" sz="1400" b="1" dirty="0">
                          <a:latin typeface="Comic Sans MS" pitchFamily="66" charset="0"/>
                        </a:rPr>
                        <a:t>Minerals</a:t>
                      </a:r>
                    </a:p>
                  </a:txBody>
                  <a:tcPr marL="35609" marR="35609" marT="34290" marB="3429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a:endParaRPr lang="en-GB" sz="1900" b="1" dirty="0">
                        <a:latin typeface="Comic Sans MS" pitchFamily="66" charset="0"/>
                      </a:endParaRPr>
                    </a:p>
                  </a:txBody>
                  <a:tcPr marL="47478" marR="47478"/>
                </a:tc>
                <a:tc hMerge="1">
                  <a:txBody>
                    <a:bodyPr/>
                    <a:lstStyle/>
                    <a:p>
                      <a:pPr algn="ctr"/>
                      <a:endParaRPr lang="en-GB" sz="1900" b="1" dirty="0">
                        <a:latin typeface="Comic Sans MS" pitchFamily="66" charset="0"/>
                      </a:endParaRPr>
                    </a:p>
                  </a:txBody>
                  <a:tcPr marL="47478" marR="47478"/>
                </a:tc>
                <a:extLst>
                  <a:ext uri="{0D108BD9-81ED-4DB2-BD59-A6C34878D82A}">
                    <a16:rowId xmlns:a16="http://schemas.microsoft.com/office/drawing/2014/main" val="10004"/>
                  </a:ext>
                </a:extLst>
              </a:tr>
              <a:tr h="276924">
                <a:tc gridSpan="2">
                  <a:txBody>
                    <a:bodyPr/>
                    <a:lstStyle/>
                    <a:p>
                      <a:pPr algn="l"/>
                      <a:r>
                        <a:rPr lang="en-GB" sz="1100" b="1" dirty="0">
                          <a:latin typeface="Comic Sans MS" pitchFamily="66" charset="0"/>
                        </a:rPr>
                        <a:t>Iron</a:t>
                      </a:r>
                    </a:p>
                  </a:txBody>
                  <a:tcPr marL="35609" marR="35609" marT="34290" marB="34290"/>
                </a:tc>
                <a:tc hMerge="1">
                  <a:txBody>
                    <a:bodyPr/>
                    <a:lstStyle/>
                    <a:p>
                      <a:pPr algn="l"/>
                      <a:endParaRPr lang="en-GB" sz="1400" b="1" dirty="0">
                        <a:latin typeface="Comic Sans MS" pitchFamily="66" charset="0"/>
                      </a:endParaRPr>
                    </a:p>
                  </a:txBody>
                  <a:tcPr marL="47478" marR="47478"/>
                </a:tc>
                <a:tc gridSpan="3">
                  <a:txBody>
                    <a:bodyPr/>
                    <a:lstStyle/>
                    <a:p>
                      <a:pPr algn="l"/>
                      <a:r>
                        <a:rPr lang="en-GB" sz="1400" kern="1400" dirty="0">
                          <a:ln>
                            <a:noFill/>
                          </a:ln>
                          <a:solidFill>
                            <a:srgbClr val="000000"/>
                          </a:solidFill>
                          <a:effectLst/>
                          <a:latin typeface="Calibri" panose="020F0502020204030204" pitchFamily="34" charset="0"/>
                        </a:rPr>
                        <a:t>Healthy red blood cells </a:t>
                      </a:r>
                      <a:r>
                        <a:rPr lang="en-GB" sz="1500" kern="1400" dirty="0">
                          <a:ln>
                            <a:noFill/>
                          </a:ln>
                          <a:solidFill>
                            <a:srgbClr val="7030A0"/>
                          </a:solidFill>
                          <a:effectLst/>
                          <a:latin typeface="Calibri" panose="020F0502020204030204" pitchFamily="34" charset="0"/>
                        </a:rPr>
                        <a:t>Deficiency- </a:t>
                      </a:r>
                      <a:r>
                        <a:rPr lang="en-GB" sz="1400" kern="1400" dirty="0">
                          <a:ln>
                            <a:noFill/>
                          </a:ln>
                          <a:solidFill>
                            <a:srgbClr val="7030A0"/>
                          </a:solidFill>
                          <a:effectLst/>
                          <a:latin typeface="Calibri" panose="020F0502020204030204" pitchFamily="34" charset="0"/>
                        </a:rPr>
                        <a:t>anaemia.</a:t>
                      </a:r>
                      <a:endParaRPr lang="en-GB" sz="1100" b="1" dirty="0">
                        <a:latin typeface="Comic Sans MS" pitchFamily="66" charset="0"/>
                      </a:endParaRPr>
                    </a:p>
                  </a:txBody>
                  <a:tcPr marL="17947" marR="17947" marT="17947" marB="17947"/>
                </a:tc>
                <a:tc hMerge="1">
                  <a:txBody>
                    <a:bodyPr/>
                    <a:lstStyle/>
                    <a:p>
                      <a:pPr algn="l"/>
                      <a:r>
                        <a:rPr lang="en-GB" sz="1900" kern="1400">
                          <a:ln>
                            <a:noFill/>
                          </a:ln>
                          <a:solidFill>
                            <a:srgbClr val="000000"/>
                          </a:solidFill>
                          <a:effectLst/>
                          <a:latin typeface="Calibri" panose="020F0502020204030204" pitchFamily="34" charset="0"/>
                        </a:rPr>
                        <a:t>Healthy red blood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400">
                          <a:ln>
                            <a:noFill/>
                          </a:ln>
                          <a:solidFill>
                            <a:srgbClr val="7030A0"/>
                          </a:solidFill>
                          <a:effectLst/>
                          <a:latin typeface="Calibri" panose="020F0502020204030204" pitchFamily="34" charset="0"/>
                        </a:rPr>
                        <a:t>Deficiency- </a:t>
                      </a:r>
                      <a:r>
                        <a:rPr lang="en-GB" sz="1900" kern="1400">
                          <a:ln>
                            <a:noFill/>
                          </a:ln>
                          <a:solidFill>
                            <a:srgbClr val="7030A0"/>
                          </a:solidFill>
                          <a:effectLst/>
                          <a:latin typeface="Calibri" panose="020F0502020204030204" pitchFamily="34" charset="0"/>
                        </a:rPr>
                        <a:t>anaemia.</a:t>
                      </a:r>
                      <a:endParaRPr lang="en-GB" sz="1400" b="1" dirty="0">
                        <a:latin typeface="Comic Sans MS" pitchFamily="66" charset="0"/>
                      </a:endParaRPr>
                    </a:p>
                  </a:txBody>
                  <a:tcPr marL="23929" marR="23929" marT="23929" marB="23929"/>
                </a:tc>
                <a:tc hMerge="1">
                  <a:txBody>
                    <a:bodyPr/>
                    <a:lstStyle/>
                    <a:p>
                      <a:pPr marR="0" indent="0" algn="l" rtl="0">
                        <a:lnSpc>
                          <a:spcPct val="93000"/>
                        </a:lnSpc>
                        <a:spcBef>
                          <a:spcPts val="0"/>
                        </a:spcBef>
                        <a:spcAft>
                          <a:spcPts val="0"/>
                        </a:spcAft>
                      </a:pPr>
                      <a:r>
                        <a:rPr lang="nn-NO" sz="1900" kern="1400">
                          <a:ln>
                            <a:noFill/>
                          </a:ln>
                          <a:solidFill>
                            <a:srgbClr val="000000"/>
                          </a:solidFill>
                          <a:effectLst/>
                          <a:latin typeface="Calibri" panose="020F0502020204030204" pitchFamily="34" charset="0"/>
                        </a:rPr>
                        <a:t>Red meat, liver, </a:t>
                      </a:r>
                      <a:r>
                        <a:rPr lang="nn-NO" sz="1900" b="1" kern="1400">
                          <a:ln>
                            <a:noFill/>
                          </a:ln>
                          <a:solidFill>
                            <a:srgbClr val="00B050"/>
                          </a:solidFill>
                          <a:effectLst/>
                          <a:latin typeface="Calibri" panose="020F0502020204030204" pitchFamily="34" charset="0"/>
                        </a:rPr>
                        <a:t>green veg.</a:t>
                      </a:r>
                      <a:endParaRPr lang="nn-NO" sz="1900" b="1" kern="1400" dirty="0">
                        <a:ln>
                          <a:noFill/>
                        </a:ln>
                        <a:solidFill>
                          <a:srgbClr val="00B050"/>
                        </a:solidFill>
                        <a:effectLst/>
                        <a:latin typeface="Calibri" panose="020F0502020204030204" pitchFamily="34" charset="0"/>
                      </a:endParaRPr>
                    </a:p>
                  </a:txBody>
                  <a:tcPr marL="23929" marR="23929" marT="23929" marB="23929"/>
                </a:tc>
                <a:tc>
                  <a:txBody>
                    <a:bodyPr/>
                    <a:lstStyle/>
                    <a:p>
                      <a:pPr marR="0" indent="0" algn="l" rtl="0">
                        <a:lnSpc>
                          <a:spcPct val="93000"/>
                        </a:lnSpc>
                        <a:spcBef>
                          <a:spcPts val="0"/>
                        </a:spcBef>
                        <a:spcAft>
                          <a:spcPts val="0"/>
                        </a:spcAft>
                      </a:pPr>
                      <a:r>
                        <a:rPr lang="nn-NO" sz="1400" kern="1400">
                          <a:ln>
                            <a:noFill/>
                          </a:ln>
                          <a:solidFill>
                            <a:srgbClr val="000000"/>
                          </a:solidFill>
                          <a:effectLst/>
                          <a:latin typeface="Calibri" panose="020F0502020204030204" pitchFamily="34" charset="0"/>
                        </a:rPr>
                        <a:t>Red meat, liver, </a:t>
                      </a:r>
                      <a:r>
                        <a:rPr lang="nn-NO" sz="1400" b="1" kern="1400">
                          <a:ln>
                            <a:noFill/>
                          </a:ln>
                          <a:solidFill>
                            <a:srgbClr val="00B050"/>
                          </a:solidFill>
                          <a:effectLst/>
                          <a:latin typeface="Calibri" panose="020F0502020204030204" pitchFamily="34" charset="0"/>
                        </a:rPr>
                        <a:t>green veg.</a:t>
                      </a:r>
                      <a:endParaRPr lang="nn-NO" sz="1400" b="1" kern="1400" dirty="0">
                        <a:ln>
                          <a:noFill/>
                        </a:ln>
                        <a:solidFill>
                          <a:srgbClr val="00B050"/>
                        </a:solidFill>
                        <a:effectLst/>
                        <a:latin typeface="Calibri" panose="020F0502020204030204" pitchFamily="34" charset="0"/>
                      </a:endParaRPr>
                    </a:p>
                  </a:txBody>
                  <a:tcPr marL="17947" marR="17947" marT="17947" marB="17947"/>
                </a:tc>
                <a:extLst>
                  <a:ext uri="{0D108BD9-81ED-4DB2-BD59-A6C34878D82A}">
                    <a16:rowId xmlns:a16="http://schemas.microsoft.com/office/drawing/2014/main" val="10005"/>
                  </a:ext>
                </a:extLst>
              </a:tr>
              <a:tr h="256667">
                <a:tc gridSpan="2">
                  <a:txBody>
                    <a:bodyPr/>
                    <a:lstStyle/>
                    <a:p>
                      <a:pPr algn="l"/>
                      <a:r>
                        <a:rPr lang="en-GB" sz="1100" b="1" dirty="0">
                          <a:latin typeface="Comic Sans MS" pitchFamily="66" charset="0"/>
                        </a:rPr>
                        <a:t>Calcium</a:t>
                      </a:r>
                    </a:p>
                  </a:txBody>
                  <a:tcPr marL="35609" marR="35609" marT="34290" marB="34290"/>
                </a:tc>
                <a:tc hMerge="1">
                  <a:txBody>
                    <a:bodyPr/>
                    <a:lstStyle/>
                    <a:p>
                      <a:pPr algn="l"/>
                      <a:endParaRPr lang="en-GB" sz="1400" b="1" dirty="0">
                        <a:latin typeface="Comic Sans MS" pitchFamily="66" charset="0"/>
                      </a:endParaRPr>
                    </a:p>
                  </a:txBody>
                  <a:tcPr marL="47478" marR="47478"/>
                </a:tc>
                <a:tc gridSpan="3">
                  <a:txBody>
                    <a:bodyPr/>
                    <a:lstStyle/>
                    <a:p>
                      <a:pPr algn="l"/>
                      <a:r>
                        <a:rPr lang="en-GB" sz="1400" kern="1400">
                          <a:ln>
                            <a:noFill/>
                          </a:ln>
                          <a:solidFill>
                            <a:srgbClr val="000000"/>
                          </a:solidFill>
                          <a:effectLst/>
                          <a:latin typeface="Calibri" panose="020F0502020204030204" pitchFamily="34" charset="0"/>
                        </a:rPr>
                        <a:t>Strong bones and teeth. </a:t>
                      </a:r>
                      <a:r>
                        <a:rPr lang="en-GB" sz="1200" kern="1400">
                          <a:ln>
                            <a:noFill/>
                          </a:ln>
                          <a:solidFill>
                            <a:srgbClr val="7030A0"/>
                          </a:solidFill>
                          <a:effectLst/>
                          <a:latin typeface="Calibri" panose="020F0502020204030204" pitchFamily="34" charset="0"/>
                        </a:rPr>
                        <a:t>Deficiency- lack of growth</a:t>
                      </a:r>
                      <a:endParaRPr lang="en-GB" sz="1100" b="1" dirty="0">
                        <a:latin typeface="Comic Sans MS" pitchFamily="66" charset="0"/>
                      </a:endParaRPr>
                    </a:p>
                  </a:txBody>
                  <a:tcPr marL="17947" marR="17947" marT="17947" marB="17947"/>
                </a:tc>
                <a:tc hMerge="1">
                  <a:txBody>
                    <a:bodyPr/>
                    <a:lstStyle/>
                    <a:p>
                      <a:pPr algn="l"/>
                      <a:r>
                        <a:rPr lang="en-GB" sz="1900" kern="1400">
                          <a:ln>
                            <a:noFill/>
                          </a:ln>
                          <a:solidFill>
                            <a:srgbClr val="000000"/>
                          </a:solidFill>
                          <a:effectLst/>
                          <a:latin typeface="Calibri" panose="020F0502020204030204" pitchFamily="34" charset="0"/>
                        </a:rPr>
                        <a:t>Strong bones and teeth. </a:t>
                      </a:r>
                      <a:r>
                        <a:rPr lang="en-GB" sz="1600" kern="1400">
                          <a:ln>
                            <a:noFill/>
                          </a:ln>
                          <a:solidFill>
                            <a:srgbClr val="7030A0"/>
                          </a:solidFill>
                          <a:effectLst/>
                          <a:latin typeface="Calibri" panose="020F0502020204030204" pitchFamily="34" charset="0"/>
                        </a:rPr>
                        <a:t>Deficiency- lack of growth</a:t>
                      </a:r>
                      <a:endParaRPr lang="en-GB" sz="1400" b="1" dirty="0">
                        <a:latin typeface="Comic Sans MS" pitchFamily="66" charset="0"/>
                      </a:endParaRPr>
                    </a:p>
                  </a:txBody>
                  <a:tcPr marL="23929" marR="23929" marT="23929" marB="23929"/>
                </a:tc>
                <a:tc hMerge="1">
                  <a:txBody>
                    <a:bodyPr/>
                    <a:lstStyle/>
                    <a:p>
                      <a:pPr marR="0" indent="0" algn="l" rtl="0">
                        <a:lnSpc>
                          <a:spcPct val="93000"/>
                        </a:lnSpc>
                        <a:spcBef>
                          <a:spcPts val="0"/>
                        </a:spcBef>
                        <a:spcAft>
                          <a:spcPts val="0"/>
                        </a:spcAft>
                      </a:pPr>
                      <a:r>
                        <a:rPr lang="en-GB" sz="1900" kern="1400">
                          <a:ln>
                            <a:noFill/>
                          </a:ln>
                          <a:solidFill>
                            <a:srgbClr val="000000"/>
                          </a:solidFill>
                          <a:effectLst/>
                          <a:latin typeface="Calibri" panose="020F0502020204030204" pitchFamily="34" charset="0"/>
                        </a:rPr>
                        <a:t>Dairy food, </a:t>
                      </a:r>
                      <a:r>
                        <a:rPr lang="en-GB" sz="1900" b="1" kern="1400">
                          <a:ln>
                            <a:noFill/>
                          </a:ln>
                          <a:solidFill>
                            <a:srgbClr val="00B050"/>
                          </a:solidFill>
                          <a:effectLst/>
                          <a:latin typeface="Calibri" panose="020F0502020204030204" pitchFamily="34" charset="0"/>
                        </a:rPr>
                        <a:t>green veg</a:t>
                      </a:r>
                      <a:r>
                        <a:rPr lang="en-GB" sz="1900" kern="1400">
                          <a:ln>
                            <a:noFill/>
                          </a:ln>
                          <a:solidFill>
                            <a:srgbClr val="000000"/>
                          </a:solidFill>
                          <a:effectLst/>
                          <a:latin typeface="Calibri" panose="020F0502020204030204" pitchFamily="34" charset="0"/>
                        </a:rPr>
                        <a:t>, nuts.</a:t>
                      </a:r>
                      <a:endParaRPr lang="en-GB" sz="1900" kern="1400" dirty="0">
                        <a:ln>
                          <a:noFill/>
                        </a:ln>
                        <a:solidFill>
                          <a:srgbClr val="000000"/>
                        </a:solidFill>
                        <a:effectLst/>
                        <a:latin typeface="Calibri" panose="020F0502020204030204" pitchFamily="34" charset="0"/>
                      </a:endParaRPr>
                    </a:p>
                  </a:txBody>
                  <a:tcPr marL="23929" marR="23929" marT="23929" marB="23929"/>
                </a:tc>
                <a:tc>
                  <a:txBody>
                    <a:bodyPr/>
                    <a:lstStyle/>
                    <a:p>
                      <a:pPr marR="0" indent="0" algn="l" rtl="0">
                        <a:lnSpc>
                          <a:spcPct val="93000"/>
                        </a:lnSpc>
                        <a:spcBef>
                          <a:spcPts val="0"/>
                        </a:spcBef>
                        <a:spcAft>
                          <a:spcPts val="0"/>
                        </a:spcAft>
                      </a:pPr>
                      <a:r>
                        <a:rPr lang="en-GB" sz="1400" kern="1400">
                          <a:ln>
                            <a:noFill/>
                          </a:ln>
                          <a:solidFill>
                            <a:srgbClr val="000000"/>
                          </a:solidFill>
                          <a:effectLst/>
                          <a:latin typeface="Calibri" panose="020F0502020204030204" pitchFamily="34" charset="0"/>
                        </a:rPr>
                        <a:t>Dairy food, </a:t>
                      </a:r>
                      <a:r>
                        <a:rPr lang="en-GB" sz="1400" b="1" kern="1400">
                          <a:ln>
                            <a:noFill/>
                          </a:ln>
                          <a:solidFill>
                            <a:srgbClr val="00B050"/>
                          </a:solidFill>
                          <a:effectLst/>
                          <a:latin typeface="Calibri" panose="020F0502020204030204" pitchFamily="34" charset="0"/>
                        </a:rPr>
                        <a:t>green veg</a:t>
                      </a:r>
                      <a:r>
                        <a:rPr lang="en-GB" sz="1400" kern="1400">
                          <a:ln>
                            <a:noFill/>
                          </a:ln>
                          <a:solidFill>
                            <a:srgbClr val="000000"/>
                          </a:solidFill>
                          <a:effectLst/>
                          <a:latin typeface="Calibri" panose="020F0502020204030204" pitchFamily="34" charset="0"/>
                        </a:rPr>
                        <a:t>, nuts.</a:t>
                      </a:r>
                      <a:endParaRPr lang="en-GB" sz="1400" kern="1400" dirty="0">
                        <a:ln>
                          <a:noFill/>
                        </a:ln>
                        <a:solidFill>
                          <a:srgbClr val="000000"/>
                        </a:solidFill>
                        <a:effectLst/>
                        <a:latin typeface="Calibri" panose="020F0502020204030204" pitchFamily="34" charset="0"/>
                      </a:endParaRPr>
                    </a:p>
                  </a:txBody>
                  <a:tcPr marL="17947" marR="17947" marT="17947" marB="17947"/>
                </a:tc>
                <a:extLst>
                  <a:ext uri="{0D108BD9-81ED-4DB2-BD59-A6C34878D82A}">
                    <a16:rowId xmlns:a16="http://schemas.microsoft.com/office/drawing/2014/main" val="10006"/>
                  </a:ext>
                </a:extLst>
              </a:tr>
              <a:tr h="273345">
                <a:tc gridSpan="2">
                  <a:txBody>
                    <a:bodyPr/>
                    <a:lstStyle/>
                    <a:p>
                      <a:pPr algn="l"/>
                      <a:r>
                        <a:rPr lang="en-GB" sz="1100" b="1" dirty="0">
                          <a:latin typeface="Comic Sans MS" pitchFamily="66" charset="0"/>
                        </a:rPr>
                        <a:t>Sodium</a:t>
                      </a:r>
                    </a:p>
                  </a:txBody>
                  <a:tcPr marL="35609" marR="35609" marT="34290" marB="34290"/>
                </a:tc>
                <a:tc hMerge="1">
                  <a:txBody>
                    <a:bodyPr/>
                    <a:lstStyle/>
                    <a:p>
                      <a:pPr algn="l"/>
                      <a:endParaRPr lang="en-GB" sz="1400" b="1" dirty="0">
                        <a:latin typeface="Comic Sans MS" pitchFamily="66" charset="0"/>
                      </a:endParaRPr>
                    </a:p>
                  </a:txBody>
                  <a:tcPr marL="47478" marR="47478"/>
                </a:tc>
                <a:tc gridSpan="3">
                  <a:txBody>
                    <a:bodyPr/>
                    <a:lstStyle/>
                    <a:p>
                      <a:pPr algn="l"/>
                      <a:r>
                        <a:rPr lang="en-GB" sz="1500" kern="1400" dirty="0">
                          <a:ln>
                            <a:noFill/>
                          </a:ln>
                          <a:solidFill>
                            <a:srgbClr val="000000"/>
                          </a:solidFill>
                          <a:effectLst/>
                          <a:latin typeface="Calibri" panose="020F0502020204030204" pitchFamily="34" charset="0"/>
                        </a:rPr>
                        <a:t>Maintain fluid levels in body. </a:t>
                      </a:r>
                      <a:r>
                        <a:rPr lang="en-GB" sz="1200" kern="1400" dirty="0">
                          <a:ln>
                            <a:noFill/>
                          </a:ln>
                          <a:solidFill>
                            <a:srgbClr val="7030A0"/>
                          </a:solidFill>
                          <a:effectLst/>
                          <a:latin typeface="Calibri" panose="020F0502020204030204" pitchFamily="34" charset="0"/>
                        </a:rPr>
                        <a:t>Deficiency- muscle cramp, dizzy</a:t>
                      </a:r>
                      <a:endParaRPr lang="en-GB" sz="1100" b="1" dirty="0">
                        <a:latin typeface="Comic Sans MS" pitchFamily="66" charset="0"/>
                      </a:endParaRPr>
                    </a:p>
                  </a:txBody>
                  <a:tcPr marL="22373" marR="22373" marT="22373" marB="22373"/>
                </a:tc>
                <a:tc hMerge="1">
                  <a:txBody>
                    <a:bodyPr/>
                    <a:lstStyle/>
                    <a:p>
                      <a:pPr algn="l"/>
                      <a:r>
                        <a:rPr lang="en-GB" sz="2000" kern="1400" dirty="0">
                          <a:ln>
                            <a:noFill/>
                          </a:ln>
                          <a:solidFill>
                            <a:srgbClr val="000000"/>
                          </a:solidFill>
                          <a:effectLst/>
                          <a:latin typeface="Calibri" panose="020F0502020204030204" pitchFamily="34" charset="0"/>
                        </a:rPr>
                        <a:t>Maintain fluid levels in body. </a:t>
                      </a:r>
                      <a:r>
                        <a:rPr lang="en-GB" sz="1600" kern="1400" dirty="0">
                          <a:ln>
                            <a:noFill/>
                          </a:ln>
                          <a:solidFill>
                            <a:srgbClr val="7030A0"/>
                          </a:solidFill>
                          <a:effectLst/>
                          <a:latin typeface="Calibri" panose="020F0502020204030204" pitchFamily="34" charset="0"/>
                        </a:rPr>
                        <a:t>Deficiency- muscle cramp, dizzy</a:t>
                      </a:r>
                      <a:endParaRPr lang="en-GB" sz="1400" b="1" dirty="0">
                        <a:latin typeface="Comic Sans MS" pitchFamily="66" charset="0"/>
                      </a:endParaRPr>
                    </a:p>
                  </a:txBody>
                  <a:tcPr marL="29830" marR="29830" marT="29830" marB="29830"/>
                </a:tc>
                <a:tc hMerge="1">
                  <a:txBody>
                    <a:bodyPr/>
                    <a:lstStyle/>
                    <a:p>
                      <a:pPr marR="0" indent="0" algn="l" rtl="0">
                        <a:lnSpc>
                          <a:spcPct val="93000"/>
                        </a:lnSpc>
                        <a:spcBef>
                          <a:spcPts val="0"/>
                        </a:spcBef>
                        <a:spcAft>
                          <a:spcPts val="0"/>
                        </a:spcAft>
                      </a:pPr>
                      <a:r>
                        <a:rPr lang="en-GB" sz="2000" kern="1400" dirty="0">
                          <a:ln>
                            <a:noFill/>
                          </a:ln>
                          <a:solidFill>
                            <a:srgbClr val="000000"/>
                          </a:solidFill>
                          <a:effectLst/>
                          <a:latin typeface="Calibri" panose="020F0502020204030204" pitchFamily="34" charset="0"/>
                        </a:rPr>
                        <a:t>Salt.</a:t>
                      </a:r>
                      <a:r>
                        <a:rPr lang="en-GB" sz="1200" kern="1400" dirty="0">
                          <a:ln>
                            <a:noFill/>
                          </a:ln>
                          <a:solidFill>
                            <a:srgbClr val="000000"/>
                          </a:solidFill>
                          <a:effectLst/>
                          <a:latin typeface="Calibri" panose="020F0502020204030204" pitchFamily="34" charset="0"/>
                        </a:rPr>
                        <a:t> </a:t>
                      </a:r>
                      <a:r>
                        <a:rPr lang="en-GB" sz="2000" kern="1400" dirty="0">
                          <a:ln>
                            <a:noFill/>
                          </a:ln>
                          <a:solidFill>
                            <a:srgbClr val="000000"/>
                          </a:solidFill>
                          <a:effectLst/>
                          <a:latin typeface="Calibri" panose="020F0502020204030204" pitchFamily="34" charset="0"/>
                        </a:rPr>
                        <a:t>Added to bacon, cheese Crisps.</a:t>
                      </a:r>
                      <a:endParaRPr lang="en-GB" sz="1200" kern="1400" dirty="0">
                        <a:ln>
                          <a:noFill/>
                        </a:ln>
                        <a:solidFill>
                          <a:srgbClr val="000000"/>
                        </a:solidFill>
                        <a:effectLst/>
                        <a:latin typeface="Calibri" panose="020F0502020204030204" pitchFamily="34" charset="0"/>
                      </a:endParaRPr>
                    </a:p>
                  </a:txBody>
                  <a:tcPr marL="29830" marR="29830" marT="29830" marB="29830"/>
                </a:tc>
                <a:tc>
                  <a:txBody>
                    <a:bodyPr/>
                    <a:lstStyle/>
                    <a:p>
                      <a:pPr marR="0" indent="0" algn="l" rtl="0">
                        <a:lnSpc>
                          <a:spcPct val="93000"/>
                        </a:lnSpc>
                        <a:spcBef>
                          <a:spcPts val="0"/>
                        </a:spcBef>
                        <a:spcAft>
                          <a:spcPts val="0"/>
                        </a:spcAft>
                      </a:pPr>
                      <a:r>
                        <a:rPr lang="en-GB" sz="1500" kern="1400" dirty="0">
                          <a:ln>
                            <a:noFill/>
                          </a:ln>
                          <a:solidFill>
                            <a:srgbClr val="000000"/>
                          </a:solidFill>
                          <a:effectLst/>
                          <a:latin typeface="Calibri" panose="020F0502020204030204" pitchFamily="34" charset="0"/>
                        </a:rPr>
                        <a:t>Salt.</a:t>
                      </a:r>
                      <a:r>
                        <a:rPr lang="en-GB" sz="900" kern="1400" dirty="0">
                          <a:ln>
                            <a:noFill/>
                          </a:ln>
                          <a:solidFill>
                            <a:srgbClr val="000000"/>
                          </a:solidFill>
                          <a:effectLst/>
                          <a:latin typeface="Calibri" panose="020F0502020204030204" pitchFamily="34" charset="0"/>
                        </a:rPr>
                        <a:t> </a:t>
                      </a:r>
                      <a:r>
                        <a:rPr lang="en-GB" sz="1500" kern="1400" dirty="0">
                          <a:ln>
                            <a:noFill/>
                          </a:ln>
                          <a:solidFill>
                            <a:srgbClr val="000000"/>
                          </a:solidFill>
                          <a:effectLst/>
                          <a:latin typeface="Calibri" panose="020F0502020204030204" pitchFamily="34" charset="0"/>
                        </a:rPr>
                        <a:t>Added to bacon, cheese Crisps.</a:t>
                      </a:r>
                      <a:endParaRPr lang="en-GB" sz="900" kern="1400" dirty="0">
                        <a:ln>
                          <a:noFill/>
                        </a:ln>
                        <a:solidFill>
                          <a:srgbClr val="000000"/>
                        </a:solidFill>
                        <a:effectLst/>
                        <a:latin typeface="Calibri" panose="020F0502020204030204" pitchFamily="34" charset="0"/>
                      </a:endParaRPr>
                    </a:p>
                  </a:txBody>
                  <a:tcPr marL="22373" marR="22373" marT="22373" marB="22373"/>
                </a:tc>
                <a:extLst>
                  <a:ext uri="{0D108BD9-81ED-4DB2-BD59-A6C34878D82A}">
                    <a16:rowId xmlns:a16="http://schemas.microsoft.com/office/drawing/2014/main" val="2210487582"/>
                  </a:ext>
                </a:extLst>
              </a:tr>
              <a:tr h="274320">
                <a:tc gridSpan="6">
                  <a:txBody>
                    <a:bodyPr/>
                    <a:lstStyle/>
                    <a:p>
                      <a:pPr algn="ctr"/>
                      <a:r>
                        <a:rPr lang="en-GB" sz="1400" b="1" dirty="0">
                          <a:latin typeface="Comic Sans MS" pitchFamily="66" charset="0"/>
                        </a:rPr>
                        <a:t>Vitamins</a:t>
                      </a:r>
                    </a:p>
                  </a:txBody>
                  <a:tcPr marL="35609" marR="35609" marT="34290" marB="3429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a:endParaRPr lang="en-GB" sz="1900" b="1" dirty="0">
                        <a:latin typeface="Comic Sans MS" pitchFamily="66" charset="0"/>
                      </a:endParaRPr>
                    </a:p>
                  </a:txBody>
                  <a:tcPr marL="47478" marR="47478"/>
                </a:tc>
                <a:tc hMerge="1">
                  <a:txBody>
                    <a:bodyPr/>
                    <a:lstStyle/>
                    <a:p>
                      <a:pPr algn="ctr"/>
                      <a:endParaRPr lang="en-GB" sz="1900" b="1" dirty="0">
                        <a:latin typeface="Comic Sans MS" pitchFamily="66" charset="0"/>
                      </a:endParaRPr>
                    </a:p>
                  </a:txBody>
                  <a:tcPr marL="47478" marR="47478"/>
                </a:tc>
                <a:extLst>
                  <a:ext uri="{0D108BD9-81ED-4DB2-BD59-A6C34878D82A}">
                    <a16:rowId xmlns:a16="http://schemas.microsoft.com/office/drawing/2014/main" val="10007"/>
                  </a:ext>
                </a:extLst>
              </a:tr>
              <a:tr h="253064">
                <a:tc>
                  <a:txBody>
                    <a:bodyPr/>
                    <a:lstStyle/>
                    <a:p>
                      <a:pPr algn="l"/>
                      <a:r>
                        <a:rPr lang="en-GB" sz="1100" b="1" dirty="0" err="1">
                          <a:latin typeface="Comic Sans MS" pitchFamily="66" charset="0"/>
                        </a:rPr>
                        <a:t>Vit</a:t>
                      </a:r>
                      <a:r>
                        <a:rPr lang="en-GB" sz="1100" b="1" dirty="0">
                          <a:latin typeface="Comic Sans MS" pitchFamily="66" charset="0"/>
                        </a:rPr>
                        <a:t> A</a:t>
                      </a:r>
                    </a:p>
                  </a:txBody>
                  <a:tcPr marL="35609" marR="35609" marT="34290" marB="34290"/>
                </a:tc>
                <a:tc gridSpan="4">
                  <a:txBody>
                    <a:bodyPr/>
                    <a:lstStyle/>
                    <a:p>
                      <a:pPr algn="l"/>
                      <a:r>
                        <a:rPr lang="en-GB" sz="1400" kern="1400" dirty="0">
                          <a:ln>
                            <a:noFill/>
                          </a:ln>
                          <a:solidFill>
                            <a:srgbClr val="000000"/>
                          </a:solidFill>
                          <a:effectLst/>
                          <a:latin typeface="Calibri" panose="020F0502020204030204" pitchFamily="34" charset="0"/>
                        </a:rPr>
                        <a:t>Eye sight in dim light, immune </a:t>
                      </a:r>
                      <a:r>
                        <a:rPr lang="en-GB" sz="1400" kern="1400" dirty="0" err="1">
                          <a:ln>
                            <a:noFill/>
                          </a:ln>
                          <a:solidFill>
                            <a:srgbClr val="000000"/>
                          </a:solidFill>
                          <a:effectLst/>
                          <a:latin typeface="Calibri" panose="020F0502020204030204" pitchFamily="34" charset="0"/>
                        </a:rPr>
                        <a:t>systme</a:t>
                      </a:r>
                      <a:r>
                        <a:rPr lang="en-GB" sz="1400" kern="1400" dirty="0">
                          <a:ln>
                            <a:noFill/>
                          </a:ln>
                          <a:solidFill>
                            <a:srgbClr val="000000"/>
                          </a:solidFill>
                          <a:effectLst/>
                          <a:latin typeface="Calibri" panose="020F0502020204030204" pitchFamily="34" charset="0"/>
                        </a:rPr>
                        <a:t>. </a:t>
                      </a:r>
                      <a:r>
                        <a:rPr lang="en-GB" sz="1200" kern="1400" dirty="0">
                          <a:ln>
                            <a:noFill/>
                          </a:ln>
                          <a:solidFill>
                            <a:srgbClr val="7030A0"/>
                          </a:solidFill>
                          <a:effectLst/>
                          <a:latin typeface="Calibri" panose="020F0502020204030204" pitchFamily="34" charset="0"/>
                        </a:rPr>
                        <a:t>Deficiency- night blindness </a:t>
                      </a:r>
                      <a:r>
                        <a:rPr lang="en-GB" sz="1100" kern="1400" dirty="0">
                          <a:ln>
                            <a:noFill/>
                          </a:ln>
                          <a:solidFill>
                            <a:srgbClr val="C00000"/>
                          </a:solidFill>
                          <a:effectLst/>
                          <a:latin typeface="Calibri" panose="020F0502020204030204" pitchFamily="34" charset="0"/>
                        </a:rPr>
                        <a:t>Fat soluble</a:t>
                      </a:r>
                      <a:endParaRPr lang="en-GB" sz="1100" b="1" dirty="0">
                        <a:latin typeface="Comic Sans MS" pitchFamily="66" charset="0"/>
                      </a:endParaRPr>
                    </a:p>
                  </a:txBody>
                  <a:tcPr marL="17947" marR="17947" marT="17947" marB="17947"/>
                </a:tc>
                <a:tc hMerge="1">
                  <a:txBody>
                    <a:bodyPr/>
                    <a:lstStyle/>
                    <a:p>
                      <a:pPr algn="l"/>
                      <a:r>
                        <a:rPr lang="en-GB" sz="1900" kern="1400">
                          <a:ln>
                            <a:noFill/>
                          </a:ln>
                          <a:solidFill>
                            <a:srgbClr val="000000"/>
                          </a:solidFill>
                          <a:effectLst/>
                          <a:latin typeface="Calibri" panose="020F0502020204030204" pitchFamily="34" charset="0"/>
                        </a:rPr>
                        <a:t>Eye sight in dim light, immune systme. </a:t>
                      </a:r>
                      <a:r>
                        <a:rPr lang="en-GB" sz="1600" kern="1400">
                          <a:ln>
                            <a:noFill/>
                          </a:ln>
                          <a:solidFill>
                            <a:srgbClr val="7030A0"/>
                          </a:solidFill>
                          <a:effectLst/>
                          <a:latin typeface="Calibri" panose="020F0502020204030204" pitchFamily="34" charset="0"/>
                        </a:rPr>
                        <a:t>Deficiency- night blindness</a:t>
                      </a:r>
                      <a:endParaRPr lang="en-GB" sz="1400" b="1" dirty="0">
                        <a:latin typeface="Comic Sans MS" pitchFamily="66" charset="0"/>
                      </a:endParaRPr>
                    </a:p>
                  </a:txBody>
                  <a:tcPr marL="23929" marR="23929" marT="23929" marB="23929"/>
                </a:tc>
                <a:tc hMerge="1">
                  <a:txBody>
                    <a:bodyPr/>
                    <a:lstStyle/>
                    <a:p>
                      <a:pPr algn="l"/>
                      <a:r>
                        <a:rPr lang="en-GB" sz="1900" kern="1400">
                          <a:ln>
                            <a:noFill/>
                          </a:ln>
                          <a:solidFill>
                            <a:srgbClr val="000000"/>
                          </a:solidFill>
                          <a:effectLst/>
                          <a:latin typeface="Calibri" panose="020F0502020204030204" pitchFamily="34" charset="0"/>
                        </a:rPr>
                        <a:t>Eye sight in dim light, immune systme. </a:t>
                      </a:r>
                      <a:r>
                        <a:rPr lang="en-GB" sz="1600" kern="1400">
                          <a:ln>
                            <a:noFill/>
                          </a:ln>
                          <a:solidFill>
                            <a:srgbClr val="7030A0"/>
                          </a:solidFill>
                          <a:effectLst/>
                          <a:latin typeface="Calibri" panose="020F0502020204030204" pitchFamily="34" charset="0"/>
                        </a:rPr>
                        <a:t>Deficiency- night blindness</a:t>
                      </a:r>
                      <a:endParaRPr lang="en-GB" sz="1400" b="1" dirty="0">
                        <a:latin typeface="Comic Sans MS" pitchFamily="66" charset="0"/>
                      </a:endParaRPr>
                    </a:p>
                  </a:txBody>
                  <a:tcPr marL="23929" marR="23929" marT="23929" marB="23929"/>
                </a:tc>
                <a:tc hMerge="1">
                  <a:txBody>
                    <a:bodyPr/>
                    <a:lstStyle/>
                    <a:p>
                      <a:pPr marR="0" indent="0" algn="l" rtl="0">
                        <a:lnSpc>
                          <a:spcPct val="93000"/>
                        </a:lnSpc>
                        <a:spcBef>
                          <a:spcPts val="0"/>
                        </a:spcBef>
                        <a:spcAft>
                          <a:spcPts val="0"/>
                        </a:spcAft>
                      </a:pPr>
                      <a:r>
                        <a:rPr lang="en-GB" sz="1900" b="1" kern="1400">
                          <a:ln>
                            <a:noFill/>
                          </a:ln>
                          <a:solidFill>
                            <a:srgbClr val="00B050"/>
                          </a:solidFill>
                          <a:effectLst/>
                          <a:latin typeface="Calibri" panose="020F0502020204030204" pitchFamily="34" charset="0"/>
                        </a:rPr>
                        <a:t>Carrot, tomato</a:t>
                      </a:r>
                      <a:r>
                        <a:rPr lang="en-GB" sz="1900" kern="1400">
                          <a:ln>
                            <a:noFill/>
                          </a:ln>
                          <a:solidFill>
                            <a:srgbClr val="000000"/>
                          </a:solidFill>
                          <a:effectLst/>
                          <a:latin typeface="Calibri" panose="020F0502020204030204" pitchFamily="34" charset="0"/>
                        </a:rPr>
                        <a:t>, egg, milk, cheese.</a:t>
                      </a:r>
                      <a:endParaRPr lang="en-GB" sz="1900" kern="1400" dirty="0">
                        <a:ln>
                          <a:noFill/>
                        </a:ln>
                        <a:solidFill>
                          <a:srgbClr val="000000"/>
                        </a:solidFill>
                        <a:effectLst/>
                        <a:latin typeface="Calibri" panose="020F0502020204030204" pitchFamily="34" charset="0"/>
                      </a:endParaRPr>
                    </a:p>
                  </a:txBody>
                  <a:tcPr marL="23929" marR="23929" marT="23929" marB="23929"/>
                </a:tc>
                <a:tc>
                  <a:txBody>
                    <a:bodyPr/>
                    <a:lstStyle/>
                    <a:p>
                      <a:pPr marR="0" indent="0" algn="l" rtl="0">
                        <a:lnSpc>
                          <a:spcPct val="93000"/>
                        </a:lnSpc>
                        <a:spcBef>
                          <a:spcPts val="0"/>
                        </a:spcBef>
                        <a:spcAft>
                          <a:spcPts val="0"/>
                        </a:spcAft>
                      </a:pPr>
                      <a:r>
                        <a:rPr lang="en-GB" sz="1400" b="1" kern="1400">
                          <a:ln>
                            <a:noFill/>
                          </a:ln>
                          <a:solidFill>
                            <a:srgbClr val="00B050"/>
                          </a:solidFill>
                          <a:effectLst/>
                          <a:latin typeface="Calibri" panose="020F0502020204030204" pitchFamily="34" charset="0"/>
                        </a:rPr>
                        <a:t>Carrot, tomato</a:t>
                      </a:r>
                      <a:r>
                        <a:rPr lang="en-GB" sz="1400" kern="1400">
                          <a:ln>
                            <a:noFill/>
                          </a:ln>
                          <a:solidFill>
                            <a:srgbClr val="000000"/>
                          </a:solidFill>
                          <a:effectLst/>
                          <a:latin typeface="Calibri" panose="020F0502020204030204" pitchFamily="34" charset="0"/>
                        </a:rPr>
                        <a:t>, egg, milk, cheese.</a:t>
                      </a:r>
                      <a:endParaRPr lang="en-GB" sz="1400" kern="1400" dirty="0">
                        <a:ln>
                          <a:noFill/>
                        </a:ln>
                        <a:solidFill>
                          <a:srgbClr val="000000"/>
                        </a:solidFill>
                        <a:effectLst/>
                        <a:latin typeface="Calibri" panose="020F0502020204030204" pitchFamily="34" charset="0"/>
                      </a:endParaRPr>
                    </a:p>
                  </a:txBody>
                  <a:tcPr marL="17947" marR="17947" marT="17947" marB="17947"/>
                </a:tc>
                <a:extLst>
                  <a:ext uri="{0D108BD9-81ED-4DB2-BD59-A6C34878D82A}">
                    <a16:rowId xmlns:a16="http://schemas.microsoft.com/office/drawing/2014/main" val="10008"/>
                  </a:ext>
                </a:extLst>
              </a:tr>
              <a:tr h="439849">
                <a:tc>
                  <a:txBody>
                    <a:bodyPr/>
                    <a:lstStyle/>
                    <a:p>
                      <a:pPr algn="l"/>
                      <a:r>
                        <a:rPr lang="en-GB" sz="1100" b="1" dirty="0" err="1">
                          <a:latin typeface="Comic Sans MS" pitchFamily="66" charset="0"/>
                        </a:rPr>
                        <a:t>Vit</a:t>
                      </a:r>
                      <a:r>
                        <a:rPr lang="en-GB" sz="1100" b="1" dirty="0">
                          <a:latin typeface="Comic Sans MS" pitchFamily="66" charset="0"/>
                        </a:rPr>
                        <a:t> B</a:t>
                      </a:r>
                    </a:p>
                  </a:txBody>
                  <a:tcPr marL="35609" marR="35609" marT="34290" marB="34290"/>
                </a:tc>
                <a:tc gridSpan="4">
                  <a:txBody>
                    <a:bodyPr/>
                    <a:lstStyle/>
                    <a:p>
                      <a:pPr algn="l"/>
                      <a:r>
                        <a:rPr lang="en-GB" sz="1400" kern="1400" dirty="0">
                          <a:ln>
                            <a:noFill/>
                          </a:ln>
                          <a:solidFill>
                            <a:srgbClr val="000000"/>
                          </a:solidFill>
                          <a:effectLst/>
                          <a:latin typeface="Calibri" panose="020F0502020204030204" pitchFamily="34" charset="0"/>
                        </a:rPr>
                        <a:t>To release energy from food. Healthy nervous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400" dirty="0">
                          <a:ln>
                            <a:noFill/>
                          </a:ln>
                          <a:solidFill>
                            <a:srgbClr val="7030A0"/>
                          </a:solidFill>
                          <a:effectLst/>
                          <a:latin typeface="Calibri" panose="020F0502020204030204" pitchFamily="34" charset="0"/>
                        </a:rPr>
                        <a:t>Deficiency- fatigue, B12 – spina bifida in babies  </a:t>
                      </a:r>
                      <a:r>
                        <a:rPr lang="en-GB" sz="1200" kern="1400" dirty="0">
                          <a:ln>
                            <a:noFill/>
                          </a:ln>
                          <a:solidFill>
                            <a:srgbClr val="C00000"/>
                          </a:solidFill>
                          <a:effectLst/>
                          <a:latin typeface="Calibri" panose="020F0502020204030204" pitchFamily="34" charset="0"/>
                        </a:rPr>
                        <a:t>Water soluble</a:t>
                      </a:r>
                      <a:endParaRPr lang="en-GB" sz="1100" b="1" dirty="0">
                        <a:latin typeface="Comic Sans MS" pitchFamily="66" charset="0"/>
                      </a:endParaRPr>
                    </a:p>
                  </a:txBody>
                  <a:tcPr marL="17947" marR="17947" marT="17947" marB="17947"/>
                </a:tc>
                <a:tc hMerge="1">
                  <a:txBody>
                    <a:bodyPr/>
                    <a:lstStyle/>
                    <a:p>
                      <a:pPr algn="l"/>
                      <a:r>
                        <a:rPr lang="en-GB" sz="1900" kern="1400" dirty="0">
                          <a:ln>
                            <a:noFill/>
                          </a:ln>
                          <a:solidFill>
                            <a:srgbClr val="000000"/>
                          </a:solidFill>
                          <a:effectLst/>
                          <a:latin typeface="Calibri" panose="020F0502020204030204" pitchFamily="34" charset="0"/>
                        </a:rPr>
                        <a:t>To release energy from food. Healthy nervous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400" dirty="0">
                          <a:ln>
                            <a:noFill/>
                          </a:ln>
                          <a:solidFill>
                            <a:srgbClr val="7030A0"/>
                          </a:solidFill>
                          <a:effectLst/>
                          <a:latin typeface="Calibri" panose="020F0502020204030204" pitchFamily="34" charset="0"/>
                        </a:rPr>
                        <a:t>Deficiency- fatigue, B12 – spina bifida in babies</a:t>
                      </a:r>
                      <a:endParaRPr lang="en-GB" sz="1600" b="1" dirty="0">
                        <a:latin typeface="Comic Sans MS" pitchFamily="66" charset="0"/>
                      </a:endParaRPr>
                    </a:p>
                  </a:txBody>
                  <a:tcPr marL="23929" marR="23929" marT="23929" marB="23929"/>
                </a:tc>
                <a:tc hMerge="1">
                  <a:txBody>
                    <a:bodyPr/>
                    <a:lstStyle/>
                    <a:p>
                      <a:pPr algn="l"/>
                      <a:r>
                        <a:rPr lang="en-GB" sz="1900" kern="1400">
                          <a:ln>
                            <a:noFill/>
                          </a:ln>
                          <a:solidFill>
                            <a:srgbClr val="000000"/>
                          </a:solidFill>
                          <a:effectLst/>
                          <a:latin typeface="Calibri" panose="020F0502020204030204" pitchFamily="34" charset="0"/>
                        </a:rPr>
                        <a:t>To release energy from food. Healthy nervous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400">
                          <a:ln>
                            <a:noFill/>
                          </a:ln>
                          <a:solidFill>
                            <a:srgbClr val="7030A0"/>
                          </a:solidFill>
                          <a:effectLst/>
                          <a:latin typeface="Calibri" panose="020F0502020204030204" pitchFamily="34" charset="0"/>
                        </a:rPr>
                        <a:t>Deficiency- lack of growth</a:t>
                      </a:r>
                      <a:endParaRPr lang="en-GB" sz="1400" b="1" dirty="0">
                        <a:latin typeface="Comic Sans MS" pitchFamily="66" charset="0"/>
                      </a:endParaRPr>
                    </a:p>
                  </a:txBody>
                  <a:tcPr marL="23929" marR="23929" marT="23929" marB="23929"/>
                </a:tc>
                <a:tc hMerge="1">
                  <a:txBody>
                    <a:bodyPr/>
                    <a:lstStyle/>
                    <a:p>
                      <a:pPr marR="0" indent="0" algn="l" rtl="0">
                        <a:lnSpc>
                          <a:spcPct val="93000"/>
                        </a:lnSpc>
                        <a:spcBef>
                          <a:spcPts val="0"/>
                        </a:spcBef>
                        <a:spcAft>
                          <a:spcPts val="0"/>
                        </a:spcAft>
                      </a:pPr>
                      <a:r>
                        <a:rPr lang="en-GB" sz="1900" kern="1400">
                          <a:ln>
                            <a:noFill/>
                          </a:ln>
                          <a:solidFill>
                            <a:srgbClr val="000000"/>
                          </a:solidFill>
                          <a:effectLst/>
                          <a:latin typeface="Calibri" panose="020F0502020204030204" pitchFamily="34" charset="0"/>
                        </a:rPr>
                        <a:t>B1  B2  B3  Folic acid</a:t>
                      </a:r>
                    </a:p>
                    <a:p>
                      <a:pPr marR="0" indent="0" algn="l" rtl="0">
                        <a:lnSpc>
                          <a:spcPct val="93000"/>
                        </a:lnSpc>
                        <a:spcBef>
                          <a:spcPts val="0"/>
                        </a:spcBef>
                        <a:spcAft>
                          <a:spcPts val="0"/>
                        </a:spcAft>
                      </a:pPr>
                      <a:r>
                        <a:rPr lang="en-GB" sz="1900" kern="1400">
                          <a:ln>
                            <a:noFill/>
                          </a:ln>
                          <a:solidFill>
                            <a:srgbClr val="FF0000"/>
                          </a:solidFill>
                          <a:effectLst/>
                          <a:latin typeface="Calibri" panose="020F0502020204030204" pitchFamily="34" charset="0"/>
                        </a:rPr>
                        <a:t>Cereal</a:t>
                      </a:r>
                      <a:r>
                        <a:rPr lang="en-GB" sz="1900" kern="1400">
                          <a:ln>
                            <a:noFill/>
                          </a:ln>
                          <a:solidFill>
                            <a:srgbClr val="000000"/>
                          </a:solidFill>
                          <a:effectLst/>
                          <a:latin typeface="Calibri" panose="020F0502020204030204" pitchFamily="34" charset="0"/>
                        </a:rPr>
                        <a:t>, milk, meat.</a:t>
                      </a:r>
                      <a:endParaRPr lang="en-GB" sz="1900" kern="1400" dirty="0">
                        <a:ln>
                          <a:noFill/>
                        </a:ln>
                        <a:solidFill>
                          <a:srgbClr val="000000"/>
                        </a:solidFill>
                        <a:effectLst/>
                        <a:latin typeface="Calibri" panose="020F0502020204030204" pitchFamily="34" charset="0"/>
                      </a:endParaRPr>
                    </a:p>
                  </a:txBody>
                  <a:tcPr marL="23929" marR="23929" marT="23929" marB="23929"/>
                </a:tc>
                <a:tc>
                  <a:txBody>
                    <a:bodyPr/>
                    <a:lstStyle/>
                    <a:p>
                      <a:pPr marR="0" indent="0" algn="l" rtl="0">
                        <a:lnSpc>
                          <a:spcPct val="93000"/>
                        </a:lnSpc>
                        <a:spcBef>
                          <a:spcPts val="0"/>
                        </a:spcBef>
                        <a:spcAft>
                          <a:spcPts val="0"/>
                        </a:spcAft>
                      </a:pPr>
                      <a:r>
                        <a:rPr lang="en-GB" sz="1400" kern="1400">
                          <a:ln>
                            <a:noFill/>
                          </a:ln>
                          <a:solidFill>
                            <a:srgbClr val="000000"/>
                          </a:solidFill>
                          <a:effectLst/>
                          <a:latin typeface="Calibri" panose="020F0502020204030204" pitchFamily="34" charset="0"/>
                        </a:rPr>
                        <a:t>B1  B2  B3  Folic acid</a:t>
                      </a:r>
                    </a:p>
                    <a:p>
                      <a:pPr marR="0" indent="0" algn="l" rtl="0">
                        <a:lnSpc>
                          <a:spcPct val="93000"/>
                        </a:lnSpc>
                        <a:spcBef>
                          <a:spcPts val="0"/>
                        </a:spcBef>
                        <a:spcAft>
                          <a:spcPts val="0"/>
                        </a:spcAft>
                      </a:pPr>
                      <a:r>
                        <a:rPr lang="en-GB" sz="1400" kern="1400">
                          <a:ln>
                            <a:noFill/>
                          </a:ln>
                          <a:solidFill>
                            <a:srgbClr val="FF0000"/>
                          </a:solidFill>
                          <a:effectLst/>
                          <a:latin typeface="Calibri" panose="020F0502020204030204" pitchFamily="34" charset="0"/>
                        </a:rPr>
                        <a:t>Cereal</a:t>
                      </a:r>
                      <a:r>
                        <a:rPr lang="en-GB" sz="1400" kern="1400">
                          <a:ln>
                            <a:noFill/>
                          </a:ln>
                          <a:solidFill>
                            <a:srgbClr val="000000"/>
                          </a:solidFill>
                          <a:effectLst/>
                          <a:latin typeface="Calibri" panose="020F0502020204030204" pitchFamily="34" charset="0"/>
                        </a:rPr>
                        <a:t>, milk, meat.</a:t>
                      </a:r>
                      <a:endParaRPr lang="en-GB" sz="1400" kern="1400" dirty="0">
                        <a:ln>
                          <a:noFill/>
                        </a:ln>
                        <a:solidFill>
                          <a:srgbClr val="000000"/>
                        </a:solidFill>
                        <a:effectLst/>
                        <a:latin typeface="Calibri" panose="020F0502020204030204" pitchFamily="34" charset="0"/>
                      </a:endParaRPr>
                    </a:p>
                  </a:txBody>
                  <a:tcPr marL="17947" marR="17947" marT="17947" marB="17947"/>
                </a:tc>
                <a:extLst>
                  <a:ext uri="{0D108BD9-81ED-4DB2-BD59-A6C34878D82A}">
                    <a16:rowId xmlns:a16="http://schemas.microsoft.com/office/drawing/2014/main" val="10009"/>
                  </a:ext>
                </a:extLst>
              </a:tr>
              <a:tr h="458804">
                <a:tc>
                  <a:txBody>
                    <a:bodyPr/>
                    <a:lstStyle/>
                    <a:p>
                      <a:pPr algn="l"/>
                      <a:r>
                        <a:rPr lang="en-GB" sz="1100" b="1" dirty="0" err="1">
                          <a:latin typeface="Comic Sans MS" pitchFamily="66" charset="0"/>
                        </a:rPr>
                        <a:t>Vit</a:t>
                      </a:r>
                      <a:r>
                        <a:rPr lang="en-GB" sz="1100" b="1" dirty="0">
                          <a:latin typeface="Comic Sans MS" pitchFamily="66" charset="0"/>
                        </a:rPr>
                        <a:t> C</a:t>
                      </a:r>
                    </a:p>
                  </a:txBody>
                  <a:tcPr marL="35609" marR="35609" marT="34290" marB="34290"/>
                </a:tc>
                <a:tc gridSpan="4">
                  <a:txBody>
                    <a:bodyPr/>
                    <a:lstStyle/>
                    <a:p>
                      <a:pPr algn="l"/>
                      <a:r>
                        <a:rPr lang="en-GB" sz="1400" kern="1400" dirty="0">
                          <a:ln>
                            <a:noFill/>
                          </a:ln>
                          <a:solidFill>
                            <a:srgbClr val="000000"/>
                          </a:solidFill>
                          <a:effectLst/>
                          <a:latin typeface="Calibri" panose="020F0502020204030204" pitchFamily="34" charset="0"/>
                        </a:rPr>
                        <a:t>Heal wounds, fight infection, help absorb iron. </a:t>
                      </a:r>
                      <a:r>
                        <a:rPr lang="en-GB" sz="1400" kern="1400" dirty="0">
                          <a:ln>
                            <a:noFill/>
                          </a:ln>
                          <a:solidFill>
                            <a:srgbClr val="7030A0"/>
                          </a:solidFill>
                          <a:effectLst/>
                          <a:latin typeface="Calibri" panose="020F0502020204030204" pitchFamily="34" charset="0"/>
                        </a:rPr>
                        <a:t>Def – bleeding, bruising, muscle pain </a:t>
                      </a:r>
                      <a:r>
                        <a:rPr lang="en-GB" sz="1400" kern="1400" dirty="0">
                          <a:ln>
                            <a:noFill/>
                          </a:ln>
                          <a:solidFill>
                            <a:srgbClr val="C00000"/>
                          </a:solidFill>
                          <a:effectLst/>
                          <a:latin typeface="Calibri" panose="020F0502020204030204" pitchFamily="34" charset="0"/>
                        </a:rPr>
                        <a:t>Water soluble</a:t>
                      </a:r>
                      <a:endParaRPr lang="en-GB" sz="1100" b="1" dirty="0">
                        <a:solidFill>
                          <a:srgbClr val="C00000"/>
                        </a:solidFill>
                        <a:latin typeface="Comic Sans MS" pitchFamily="66" charset="0"/>
                      </a:endParaRPr>
                    </a:p>
                  </a:txBody>
                  <a:tcPr marL="17947" marR="17947" marT="17947" marB="17947"/>
                </a:tc>
                <a:tc hMerge="1">
                  <a:txBody>
                    <a:bodyPr/>
                    <a:lstStyle/>
                    <a:p>
                      <a:pPr algn="l"/>
                      <a:r>
                        <a:rPr lang="en-GB" sz="1900" kern="1400" dirty="0">
                          <a:ln>
                            <a:noFill/>
                          </a:ln>
                          <a:solidFill>
                            <a:srgbClr val="000000"/>
                          </a:solidFill>
                          <a:effectLst/>
                          <a:latin typeface="Calibri" panose="020F0502020204030204" pitchFamily="34" charset="0"/>
                        </a:rPr>
                        <a:t>Heal wounds, fight infection, help absorb iron. </a:t>
                      </a:r>
                      <a:r>
                        <a:rPr lang="en-GB" sz="1800" kern="1400" dirty="0">
                          <a:ln>
                            <a:noFill/>
                          </a:ln>
                          <a:solidFill>
                            <a:srgbClr val="7030A0"/>
                          </a:solidFill>
                          <a:effectLst/>
                          <a:latin typeface="Calibri" panose="020F0502020204030204" pitchFamily="34" charset="0"/>
                        </a:rPr>
                        <a:t>Def – bleeding, bruising, muscle pain</a:t>
                      </a:r>
                      <a:endParaRPr lang="en-GB" sz="1400" b="1" dirty="0">
                        <a:solidFill>
                          <a:srgbClr val="7030A0"/>
                        </a:solidFill>
                        <a:latin typeface="Comic Sans MS" pitchFamily="66" charset="0"/>
                      </a:endParaRPr>
                    </a:p>
                  </a:txBody>
                  <a:tcPr marL="23929" marR="23929" marT="23929" marB="23929"/>
                </a:tc>
                <a:tc hMerge="1">
                  <a:txBody>
                    <a:bodyPr/>
                    <a:lstStyle/>
                    <a:p>
                      <a:pPr algn="l"/>
                      <a:r>
                        <a:rPr lang="en-GB" sz="1900" kern="1400">
                          <a:ln>
                            <a:noFill/>
                          </a:ln>
                          <a:solidFill>
                            <a:srgbClr val="000000"/>
                          </a:solidFill>
                          <a:effectLst/>
                          <a:latin typeface="Calibri" panose="020F0502020204030204" pitchFamily="34" charset="0"/>
                        </a:rPr>
                        <a:t>Heal wounds, fight infection. Helps absorb iron.</a:t>
                      </a:r>
                      <a:endParaRPr lang="en-GB" sz="1400" b="1" dirty="0">
                        <a:latin typeface="Comic Sans MS" pitchFamily="66" charset="0"/>
                      </a:endParaRPr>
                    </a:p>
                  </a:txBody>
                  <a:tcPr marL="23929" marR="23929" marT="23929" marB="23929"/>
                </a:tc>
                <a:tc hMerge="1">
                  <a:txBody>
                    <a:bodyPr/>
                    <a:lstStyle/>
                    <a:p>
                      <a:pPr marR="0" indent="0" algn="l" rtl="0">
                        <a:lnSpc>
                          <a:spcPct val="93000"/>
                        </a:lnSpc>
                        <a:spcBef>
                          <a:spcPts val="0"/>
                        </a:spcBef>
                        <a:spcAft>
                          <a:spcPts val="0"/>
                        </a:spcAft>
                      </a:pPr>
                      <a:r>
                        <a:rPr lang="nn-NO" sz="1900" b="1" kern="1400">
                          <a:ln>
                            <a:noFill/>
                          </a:ln>
                          <a:solidFill>
                            <a:srgbClr val="00B050"/>
                          </a:solidFill>
                          <a:effectLst/>
                          <a:latin typeface="Calibri" panose="020F0502020204030204" pitchFamily="34" charset="0"/>
                        </a:rPr>
                        <a:t>Orange, lemon, green veg, </a:t>
                      </a:r>
                      <a:r>
                        <a:rPr lang="nn-NO" sz="1900" b="1" kern="1400" baseline="0">
                          <a:ln>
                            <a:noFill/>
                          </a:ln>
                          <a:solidFill>
                            <a:srgbClr val="00B050"/>
                          </a:solidFill>
                          <a:effectLst/>
                          <a:latin typeface="Calibri" panose="020F0502020204030204" pitchFamily="34" charset="0"/>
                        </a:rPr>
                        <a:t> </a:t>
                      </a:r>
                      <a:r>
                        <a:rPr lang="nn-NO" sz="1900" b="1" kern="1400">
                          <a:ln>
                            <a:noFill/>
                          </a:ln>
                          <a:solidFill>
                            <a:srgbClr val="00B050"/>
                          </a:solidFill>
                          <a:effectLst/>
                          <a:latin typeface="Calibri" panose="020F0502020204030204" pitchFamily="34" charset="0"/>
                        </a:rPr>
                        <a:t>potato.</a:t>
                      </a:r>
                      <a:endParaRPr lang="nn-NO" sz="1900" b="1" kern="1400" dirty="0">
                        <a:ln>
                          <a:noFill/>
                        </a:ln>
                        <a:solidFill>
                          <a:srgbClr val="00B050"/>
                        </a:solidFill>
                        <a:effectLst/>
                        <a:latin typeface="Calibri" panose="020F0502020204030204" pitchFamily="34" charset="0"/>
                      </a:endParaRPr>
                    </a:p>
                  </a:txBody>
                  <a:tcPr marL="23929" marR="23929" marT="23929" marB="23929"/>
                </a:tc>
                <a:tc>
                  <a:txBody>
                    <a:bodyPr/>
                    <a:lstStyle/>
                    <a:p>
                      <a:pPr marR="0" indent="0" algn="l" rtl="0">
                        <a:lnSpc>
                          <a:spcPct val="93000"/>
                        </a:lnSpc>
                        <a:spcBef>
                          <a:spcPts val="0"/>
                        </a:spcBef>
                        <a:spcAft>
                          <a:spcPts val="0"/>
                        </a:spcAft>
                      </a:pPr>
                      <a:r>
                        <a:rPr lang="nn-NO" sz="1400" b="1" kern="1400" dirty="0">
                          <a:ln>
                            <a:noFill/>
                          </a:ln>
                          <a:solidFill>
                            <a:srgbClr val="00B050"/>
                          </a:solidFill>
                          <a:effectLst/>
                          <a:latin typeface="Calibri" panose="020F0502020204030204" pitchFamily="34" charset="0"/>
                        </a:rPr>
                        <a:t>Orange, lemon, green veg, </a:t>
                      </a:r>
                      <a:r>
                        <a:rPr lang="nn-NO" sz="1400" b="1" kern="1400" baseline="0" dirty="0">
                          <a:ln>
                            <a:noFill/>
                          </a:ln>
                          <a:solidFill>
                            <a:srgbClr val="00B050"/>
                          </a:solidFill>
                          <a:effectLst/>
                          <a:latin typeface="Calibri" panose="020F0502020204030204" pitchFamily="34" charset="0"/>
                        </a:rPr>
                        <a:t> </a:t>
                      </a:r>
                      <a:r>
                        <a:rPr lang="nn-NO" sz="1400" b="1" kern="1400" dirty="0">
                          <a:ln>
                            <a:noFill/>
                          </a:ln>
                          <a:solidFill>
                            <a:srgbClr val="00B050"/>
                          </a:solidFill>
                          <a:effectLst/>
                          <a:latin typeface="Calibri" panose="020F0502020204030204" pitchFamily="34" charset="0"/>
                        </a:rPr>
                        <a:t>potato.</a:t>
                      </a:r>
                    </a:p>
                  </a:txBody>
                  <a:tcPr marL="17947" marR="17947" marT="17947" marB="17947"/>
                </a:tc>
                <a:extLst>
                  <a:ext uri="{0D108BD9-81ED-4DB2-BD59-A6C34878D82A}">
                    <a16:rowId xmlns:a16="http://schemas.microsoft.com/office/drawing/2014/main" val="10010"/>
                  </a:ext>
                </a:extLst>
              </a:tr>
              <a:tr h="413084">
                <a:tc>
                  <a:txBody>
                    <a:bodyPr/>
                    <a:lstStyle/>
                    <a:p>
                      <a:pPr algn="l"/>
                      <a:r>
                        <a:rPr lang="en-GB" sz="1100" b="1" dirty="0" err="1">
                          <a:latin typeface="Comic Sans MS" pitchFamily="66" charset="0"/>
                        </a:rPr>
                        <a:t>Vit</a:t>
                      </a:r>
                      <a:r>
                        <a:rPr lang="en-GB" sz="1100" b="1" baseline="0" dirty="0">
                          <a:latin typeface="Comic Sans MS" pitchFamily="66" charset="0"/>
                        </a:rPr>
                        <a:t> D</a:t>
                      </a:r>
                      <a:endParaRPr lang="en-GB" sz="1100" b="1" dirty="0">
                        <a:latin typeface="Comic Sans MS" pitchFamily="66" charset="0"/>
                      </a:endParaRPr>
                    </a:p>
                  </a:txBody>
                  <a:tcPr marL="35609" marR="35609" marT="34290" marB="34290"/>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400" dirty="0">
                          <a:ln>
                            <a:noFill/>
                          </a:ln>
                          <a:solidFill>
                            <a:srgbClr val="000000"/>
                          </a:solidFill>
                          <a:effectLst/>
                          <a:latin typeface="Calibri" panose="020F0502020204030204" pitchFamily="34" charset="0"/>
                        </a:rPr>
                        <a:t>Works with Calcium to build strong bones/teeth. </a:t>
                      </a:r>
                      <a:r>
                        <a:rPr lang="en-GB" sz="1100" kern="1400" dirty="0">
                          <a:ln>
                            <a:noFill/>
                          </a:ln>
                          <a:solidFill>
                            <a:srgbClr val="7030A0"/>
                          </a:solidFill>
                          <a:effectLst/>
                          <a:latin typeface="Calibri" panose="020F0502020204030204" pitchFamily="34" charset="0"/>
                        </a:rPr>
                        <a:t>Deficiency- bone &amp; muscle pain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400" dirty="0">
                          <a:ln>
                            <a:noFill/>
                          </a:ln>
                          <a:solidFill>
                            <a:srgbClr val="C00000"/>
                          </a:solidFill>
                          <a:effectLst/>
                          <a:latin typeface="Calibri" panose="020F0502020204030204" pitchFamily="34" charset="0"/>
                        </a:rPr>
                        <a:t>Water soluble</a:t>
                      </a:r>
                      <a:endParaRPr lang="en-GB" sz="1100" kern="1400" dirty="0">
                        <a:ln>
                          <a:noFill/>
                        </a:ln>
                        <a:solidFill>
                          <a:srgbClr val="FF0000"/>
                        </a:solidFill>
                        <a:effectLst/>
                        <a:latin typeface="Calibri" panose="020F0502020204030204" pitchFamily="34" charset="0"/>
                      </a:endParaRPr>
                    </a:p>
                  </a:txBody>
                  <a:tcPr marL="17947" marR="17947" marT="17947" marB="17947"/>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kern="1400" dirty="0">
                          <a:ln>
                            <a:noFill/>
                          </a:ln>
                          <a:solidFill>
                            <a:srgbClr val="000000"/>
                          </a:solidFill>
                          <a:effectLst/>
                          <a:latin typeface="Calibri" panose="020F0502020204030204" pitchFamily="34" charset="0"/>
                        </a:rPr>
                        <a:t>Works with Calcium to build strong bones/teeth. </a:t>
                      </a:r>
                      <a:r>
                        <a:rPr lang="en-GB" sz="1400" kern="1400" dirty="0">
                          <a:ln>
                            <a:noFill/>
                          </a:ln>
                          <a:solidFill>
                            <a:srgbClr val="7030A0"/>
                          </a:solidFill>
                          <a:effectLst/>
                          <a:latin typeface="Calibri" panose="020F0502020204030204" pitchFamily="34" charset="0"/>
                        </a:rPr>
                        <a:t>Deficiency- bone &amp; muscle pain</a:t>
                      </a:r>
                      <a:endParaRPr lang="en-GB" sz="1400" kern="1400" dirty="0">
                        <a:ln>
                          <a:noFill/>
                        </a:ln>
                        <a:solidFill>
                          <a:srgbClr val="FF0000"/>
                        </a:solidFill>
                        <a:effectLst/>
                        <a:latin typeface="Calibri" panose="020F0502020204030204" pitchFamily="34" charset="0"/>
                      </a:endParaRPr>
                    </a:p>
                    <a:p>
                      <a:pPr algn="l"/>
                      <a:endParaRPr lang="en-GB" sz="1400" b="1" dirty="0">
                        <a:latin typeface="Comic Sans MS" pitchFamily="66" charset="0"/>
                      </a:endParaRPr>
                    </a:p>
                  </a:txBody>
                  <a:tcPr marL="23929" marR="23929" marT="23929" marB="23929"/>
                </a:tc>
                <a:tc hMerge="1">
                  <a:txBody>
                    <a:bodyPr/>
                    <a:lstStyle/>
                    <a:p>
                      <a:pPr algn="l"/>
                      <a:r>
                        <a:rPr lang="en-GB" sz="1900" kern="1400" dirty="0">
                          <a:ln>
                            <a:noFill/>
                          </a:ln>
                          <a:solidFill>
                            <a:srgbClr val="000000"/>
                          </a:solidFill>
                          <a:effectLst/>
                          <a:latin typeface="Calibri" panose="020F0502020204030204" pitchFamily="34" charset="0"/>
                        </a:rPr>
                        <a:t>Works with Calcium to build strong bones/teeth.</a:t>
                      </a:r>
                      <a:endParaRPr lang="en-GB" sz="1400" b="1" dirty="0">
                        <a:latin typeface="Comic Sans MS" pitchFamily="66" charset="0"/>
                      </a:endParaRPr>
                    </a:p>
                  </a:txBody>
                  <a:tcPr marL="23929" marR="23929" marT="23929" marB="23929"/>
                </a:tc>
                <a:tc hMerge="1">
                  <a:txBody>
                    <a:bodyPr/>
                    <a:lstStyle/>
                    <a:p>
                      <a:pPr marR="0" indent="0" algn="l" rtl="0">
                        <a:lnSpc>
                          <a:spcPct val="93000"/>
                        </a:lnSpc>
                        <a:spcBef>
                          <a:spcPts val="0"/>
                        </a:spcBef>
                        <a:spcAft>
                          <a:spcPts val="0"/>
                        </a:spcAft>
                      </a:pPr>
                      <a:r>
                        <a:rPr lang="en-GB" sz="1900" kern="1400" dirty="0">
                          <a:ln>
                            <a:noFill/>
                          </a:ln>
                          <a:solidFill>
                            <a:srgbClr val="000000"/>
                          </a:solidFill>
                          <a:effectLst/>
                          <a:latin typeface="Calibri" panose="020F0502020204030204" pitchFamily="34" charset="0"/>
                        </a:rPr>
                        <a:t>Dairy food, </a:t>
                      </a:r>
                      <a:r>
                        <a:rPr lang="en-GB" sz="1900" kern="1400" dirty="0">
                          <a:ln>
                            <a:noFill/>
                          </a:ln>
                          <a:solidFill>
                            <a:srgbClr val="FF0000"/>
                          </a:solidFill>
                          <a:effectLst/>
                          <a:latin typeface="Calibri" panose="020F0502020204030204" pitchFamily="34" charset="0"/>
                        </a:rPr>
                        <a:t>cereals.</a:t>
                      </a:r>
                      <a:r>
                        <a:rPr lang="en-GB" sz="1900" kern="1400" baseline="0" dirty="0">
                          <a:ln>
                            <a:noFill/>
                          </a:ln>
                          <a:solidFill>
                            <a:srgbClr val="000000"/>
                          </a:solidFill>
                          <a:effectLst/>
                          <a:latin typeface="Calibri" panose="020F0502020204030204" pitchFamily="34" charset="0"/>
                        </a:rPr>
                        <a:t>  </a:t>
                      </a:r>
                      <a:r>
                        <a:rPr lang="en-GB" sz="1900" kern="1400" dirty="0">
                          <a:ln>
                            <a:noFill/>
                          </a:ln>
                          <a:solidFill>
                            <a:srgbClr val="000000"/>
                          </a:solidFill>
                          <a:effectLst/>
                          <a:latin typeface="Calibri" panose="020F0502020204030204" pitchFamily="34" charset="0"/>
                        </a:rPr>
                        <a:t>Sunshine.</a:t>
                      </a:r>
                    </a:p>
                  </a:txBody>
                  <a:tcPr marL="23929" marR="23929" marT="23929" marB="23929"/>
                </a:tc>
                <a:tc>
                  <a:txBody>
                    <a:bodyPr/>
                    <a:lstStyle/>
                    <a:p>
                      <a:pPr marR="0" indent="0" algn="l" rtl="0">
                        <a:lnSpc>
                          <a:spcPct val="93000"/>
                        </a:lnSpc>
                        <a:spcBef>
                          <a:spcPts val="0"/>
                        </a:spcBef>
                        <a:spcAft>
                          <a:spcPts val="0"/>
                        </a:spcAft>
                      </a:pPr>
                      <a:r>
                        <a:rPr lang="en-GB" sz="1400" kern="1400" dirty="0">
                          <a:ln>
                            <a:noFill/>
                          </a:ln>
                          <a:solidFill>
                            <a:srgbClr val="000000"/>
                          </a:solidFill>
                          <a:effectLst/>
                          <a:latin typeface="Calibri" panose="020F0502020204030204" pitchFamily="34" charset="0"/>
                        </a:rPr>
                        <a:t>Dairy food, </a:t>
                      </a:r>
                      <a:r>
                        <a:rPr lang="en-GB" sz="1400" kern="1400" dirty="0">
                          <a:ln>
                            <a:noFill/>
                          </a:ln>
                          <a:solidFill>
                            <a:srgbClr val="FF0000"/>
                          </a:solidFill>
                          <a:effectLst/>
                          <a:latin typeface="Calibri" panose="020F0502020204030204" pitchFamily="34" charset="0"/>
                        </a:rPr>
                        <a:t>cereals.</a:t>
                      </a:r>
                      <a:r>
                        <a:rPr lang="en-GB" sz="1400" kern="1400" baseline="0" dirty="0">
                          <a:ln>
                            <a:noFill/>
                          </a:ln>
                          <a:solidFill>
                            <a:srgbClr val="000000"/>
                          </a:solidFill>
                          <a:effectLst/>
                          <a:latin typeface="Calibri" panose="020F0502020204030204" pitchFamily="34" charset="0"/>
                        </a:rPr>
                        <a:t>  </a:t>
                      </a:r>
                      <a:r>
                        <a:rPr lang="en-GB" sz="1400" kern="1400" dirty="0">
                          <a:ln>
                            <a:noFill/>
                          </a:ln>
                          <a:solidFill>
                            <a:srgbClr val="000000"/>
                          </a:solidFill>
                          <a:effectLst/>
                          <a:latin typeface="Calibri" panose="020F0502020204030204" pitchFamily="34" charset="0"/>
                        </a:rPr>
                        <a:t>Sunshine.</a:t>
                      </a:r>
                    </a:p>
                  </a:txBody>
                  <a:tcPr marL="17947" marR="17947" marT="17947" marB="17947"/>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937548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89" y="206063"/>
            <a:ext cx="7886700" cy="994172"/>
          </a:xfrm>
        </p:spPr>
        <p:txBody>
          <a:bodyPr/>
          <a:lstStyle/>
          <a:p>
            <a:r>
              <a:rPr lang="en-GB" dirty="0"/>
              <a:t>Section B – Core knowledge </a:t>
            </a:r>
          </a:p>
        </p:txBody>
      </p:sp>
      <p:sp>
        <p:nvSpPr>
          <p:cNvPr id="3" name="Content Placeholder 2"/>
          <p:cNvSpPr>
            <a:spLocks noGrp="1"/>
          </p:cNvSpPr>
          <p:nvPr>
            <p:ph idx="1"/>
          </p:nvPr>
        </p:nvSpPr>
        <p:spPr>
          <a:xfrm>
            <a:off x="158750" y="1200234"/>
            <a:ext cx="8756650" cy="5657765"/>
          </a:xfrm>
        </p:spPr>
        <p:txBody>
          <a:bodyPr>
            <a:normAutofit/>
          </a:bodyPr>
          <a:lstStyle/>
          <a:p>
            <a:r>
              <a:rPr lang="en-GB" dirty="0"/>
              <a:t>This section will test your core knowledge and may include questions on:</a:t>
            </a:r>
          </a:p>
          <a:p>
            <a:pPr algn="ctr"/>
            <a:endParaRPr lang="en-GB" dirty="0"/>
          </a:p>
          <a:p>
            <a:pPr marL="285750" indent="-285750">
              <a:buFont typeface="Wingdings" panose="05000000000000000000" pitchFamily="2" charset="2"/>
              <a:buChar char="q"/>
            </a:pPr>
            <a:r>
              <a:rPr lang="en-GB" dirty="0"/>
              <a:t>Food, Nutrition and health</a:t>
            </a:r>
          </a:p>
          <a:p>
            <a:pPr marL="285750" indent="-285750">
              <a:buFont typeface="Wingdings" panose="05000000000000000000" pitchFamily="2" charset="2"/>
              <a:buChar char="q"/>
            </a:pPr>
            <a:r>
              <a:rPr lang="en-GB" dirty="0"/>
              <a:t>Food Science</a:t>
            </a:r>
          </a:p>
          <a:p>
            <a:pPr marL="285750" indent="-285750">
              <a:buFont typeface="Wingdings" panose="05000000000000000000" pitchFamily="2" charset="2"/>
              <a:buChar char="q"/>
            </a:pPr>
            <a:r>
              <a:rPr lang="en-GB" dirty="0"/>
              <a:t>Food Safety</a:t>
            </a:r>
          </a:p>
          <a:p>
            <a:pPr marL="285750" indent="-285750">
              <a:buFont typeface="Wingdings" panose="05000000000000000000" pitchFamily="2" charset="2"/>
              <a:buChar char="q"/>
            </a:pPr>
            <a:r>
              <a:rPr lang="en-GB" dirty="0"/>
              <a:t>Food Choice</a:t>
            </a:r>
          </a:p>
          <a:p>
            <a:pPr marL="285750" indent="-285750">
              <a:buFont typeface="Wingdings" panose="05000000000000000000" pitchFamily="2" charset="2"/>
              <a:buChar char="q"/>
            </a:pPr>
            <a:r>
              <a:rPr lang="en-GB" dirty="0"/>
              <a:t>Food Provenance</a:t>
            </a:r>
          </a:p>
          <a:p>
            <a:pPr marL="285750" indent="-285750">
              <a:buFont typeface="Wingdings" panose="05000000000000000000" pitchFamily="2" charset="2"/>
              <a:buChar char="q"/>
            </a:pPr>
            <a:r>
              <a:rPr lang="en-GB" dirty="0"/>
              <a:t>Food preparation and cooking </a:t>
            </a:r>
          </a:p>
          <a:p>
            <a:pPr marL="0" indent="0">
              <a:buNone/>
            </a:pPr>
            <a:r>
              <a:rPr lang="en-GB" dirty="0"/>
              <a:t>techniques</a:t>
            </a:r>
          </a:p>
          <a:p>
            <a:endParaRPr lang="en-GB" dirty="0"/>
          </a:p>
        </p:txBody>
      </p:sp>
      <p:pic>
        <p:nvPicPr>
          <p:cNvPr id="8" name="Picture 7">
            <a:extLst>
              <a:ext uri="{FF2B5EF4-FFF2-40B4-BE49-F238E27FC236}">
                <a16:creationId xmlns:a16="http://schemas.microsoft.com/office/drawing/2014/main" id="{71F52077-B106-4956-8D79-83EFF0375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581" y="2452641"/>
            <a:ext cx="2316108" cy="2840328"/>
          </a:xfrm>
          <a:prstGeom prst="rect">
            <a:avLst/>
          </a:prstGeom>
        </p:spPr>
      </p:pic>
    </p:spTree>
    <p:extLst>
      <p:ext uri="{BB962C8B-B14F-4D97-AF65-F5344CB8AC3E}">
        <p14:creationId xmlns:p14="http://schemas.microsoft.com/office/powerpoint/2010/main" val="193147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32CC7D-F0D0-4C30-99E8-7F933F3CE13F}"/>
              </a:ext>
            </a:extLst>
          </p:cNvPr>
          <p:cNvSpPr>
            <a:spLocks noGrp="1"/>
          </p:cNvSpPr>
          <p:nvPr>
            <p:ph type="ctrTitle"/>
          </p:nvPr>
        </p:nvSpPr>
        <p:spPr>
          <a:xfrm>
            <a:off x="685800" y="-238919"/>
            <a:ext cx="7772400" cy="2387600"/>
          </a:xfrm>
        </p:spPr>
        <p:txBody>
          <a:bodyPr/>
          <a:lstStyle/>
          <a:p>
            <a:r>
              <a:rPr lang="en-GB" dirty="0"/>
              <a:t>Dietary related health problems</a:t>
            </a:r>
          </a:p>
        </p:txBody>
      </p:sp>
      <p:sp>
        <p:nvSpPr>
          <p:cNvPr id="5" name="Subtitle 4">
            <a:extLst>
              <a:ext uri="{FF2B5EF4-FFF2-40B4-BE49-F238E27FC236}">
                <a16:creationId xmlns:a16="http://schemas.microsoft.com/office/drawing/2014/main" id="{38C9A57F-A52D-4302-91D1-B4A3716B1403}"/>
              </a:ext>
            </a:extLst>
          </p:cNvPr>
          <p:cNvSpPr>
            <a:spLocks noGrp="1"/>
          </p:cNvSpPr>
          <p:nvPr>
            <p:ph type="subTitle" idx="1"/>
          </p:nvPr>
        </p:nvSpPr>
        <p:spPr/>
        <p:txBody>
          <a:bodyPr/>
          <a:lstStyle/>
          <a:p>
            <a:endParaRPr lang="en-GB" dirty="0"/>
          </a:p>
        </p:txBody>
      </p:sp>
      <p:pic>
        <p:nvPicPr>
          <p:cNvPr id="2" name="Picture 1">
            <a:extLst>
              <a:ext uri="{FF2B5EF4-FFF2-40B4-BE49-F238E27FC236}">
                <a16:creationId xmlns:a16="http://schemas.microsoft.com/office/drawing/2014/main" id="{7200BDF9-B4F7-0C16-F074-A5CDA1B64952}"/>
              </a:ext>
            </a:extLst>
          </p:cNvPr>
          <p:cNvPicPr>
            <a:picLocks noChangeAspect="1"/>
          </p:cNvPicPr>
          <p:nvPr/>
        </p:nvPicPr>
        <p:blipFill>
          <a:blip r:embed="rId2"/>
          <a:stretch>
            <a:fillRect/>
          </a:stretch>
        </p:blipFill>
        <p:spPr>
          <a:xfrm>
            <a:off x="1634490" y="2471579"/>
            <a:ext cx="5875020" cy="3916680"/>
          </a:xfrm>
          <a:prstGeom prst="rect">
            <a:avLst/>
          </a:prstGeom>
        </p:spPr>
      </p:pic>
    </p:spTree>
    <p:extLst>
      <p:ext uri="{BB962C8B-B14F-4D97-AF65-F5344CB8AC3E}">
        <p14:creationId xmlns:p14="http://schemas.microsoft.com/office/powerpoint/2010/main" val="2331648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4263" y="525389"/>
          <a:ext cx="8995474" cy="5829300"/>
        </p:xfrm>
        <a:graphic>
          <a:graphicData uri="http://schemas.openxmlformats.org/drawingml/2006/table">
            <a:tbl>
              <a:tblPr firstRow="1" bandRow="1">
                <a:tableStyleId>{5940675A-B579-460E-94D1-54222C63F5DA}</a:tableStyleId>
              </a:tblPr>
              <a:tblGrid>
                <a:gridCol w="2886848">
                  <a:extLst>
                    <a:ext uri="{9D8B030D-6E8A-4147-A177-3AD203B41FA5}">
                      <a16:colId xmlns:a16="http://schemas.microsoft.com/office/drawing/2014/main" val="1755402201"/>
                    </a:ext>
                  </a:extLst>
                </a:gridCol>
                <a:gridCol w="2055970">
                  <a:extLst>
                    <a:ext uri="{9D8B030D-6E8A-4147-A177-3AD203B41FA5}">
                      <a16:colId xmlns:a16="http://schemas.microsoft.com/office/drawing/2014/main" val="2224510207"/>
                    </a:ext>
                  </a:extLst>
                </a:gridCol>
                <a:gridCol w="4052656">
                  <a:extLst>
                    <a:ext uri="{9D8B030D-6E8A-4147-A177-3AD203B41FA5}">
                      <a16:colId xmlns:a16="http://schemas.microsoft.com/office/drawing/2014/main" val="2057866075"/>
                    </a:ext>
                  </a:extLst>
                </a:gridCol>
              </a:tblGrid>
              <a:tr h="617220">
                <a:tc>
                  <a:txBody>
                    <a:bodyPr/>
                    <a:lstStyle/>
                    <a:p>
                      <a:endParaRPr lang="en-GB" sz="1800" dirty="0"/>
                    </a:p>
                  </a:txBody>
                  <a:tcPr marL="68580" marR="68580" marT="34290" marB="34290">
                    <a:solidFill>
                      <a:schemeClr val="bg1"/>
                    </a:solidFill>
                  </a:tcPr>
                </a:tc>
                <a:tc>
                  <a:txBody>
                    <a:bodyPr/>
                    <a:lstStyle/>
                    <a:p>
                      <a:r>
                        <a:rPr lang="en-GB" sz="1800" b="1" dirty="0"/>
                        <a:t>Leads to……..</a:t>
                      </a:r>
                    </a:p>
                  </a:txBody>
                  <a:tcPr marL="68580" marR="68580" marT="34290" marB="34290">
                    <a:solidFill>
                      <a:schemeClr val="bg1"/>
                    </a:solidFill>
                  </a:tcPr>
                </a:tc>
                <a:tc>
                  <a:txBody>
                    <a:bodyPr/>
                    <a:lstStyle/>
                    <a:p>
                      <a:r>
                        <a:rPr lang="en-GB" sz="1800" b="1" dirty="0"/>
                        <a:t>How to change diet</a:t>
                      </a:r>
                      <a:r>
                        <a:rPr lang="en-GB" sz="1800" b="1" baseline="0" dirty="0"/>
                        <a:t> to prevent this</a:t>
                      </a:r>
                      <a:endParaRPr lang="en-GB" sz="1800" b="1" dirty="0"/>
                    </a:p>
                  </a:txBody>
                  <a:tcPr marL="68580" marR="68580" marT="34290" marB="34290">
                    <a:solidFill>
                      <a:schemeClr val="bg1"/>
                    </a:solidFill>
                  </a:tcPr>
                </a:tc>
                <a:extLst>
                  <a:ext uri="{0D108BD9-81ED-4DB2-BD59-A6C34878D82A}">
                    <a16:rowId xmlns:a16="http://schemas.microsoft.com/office/drawing/2014/main" val="1151422562"/>
                  </a:ext>
                </a:extLst>
              </a:tr>
              <a:tr h="1165860">
                <a:tc>
                  <a:txBody>
                    <a:bodyPr/>
                    <a:lstStyle/>
                    <a:p>
                      <a:r>
                        <a:rPr lang="en-GB" sz="1800" b="1" dirty="0"/>
                        <a:t>Too much sugar </a:t>
                      </a:r>
                    </a:p>
                  </a:txBody>
                  <a:tcPr marL="68580" marR="68580" marT="34290" marB="34290">
                    <a:solidFill>
                      <a:schemeClr val="bg1"/>
                    </a:solidFill>
                  </a:tcPr>
                </a:tc>
                <a:tc>
                  <a:txBody>
                    <a:bodyPr/>
                    <a:lstStyle/>
                    <a:p>
                      <a:r>
                        <a:rPr lang="en-GB" sz="1800" dirty="0"/>
                        <a:t>Obesity</a:t>
                      </a:r>
                    </a:p>
                    <a:p>
                      <a:r>
                        <a:rPr lang="en-GB" sz="1800" dirty="0"/>
                        <a:t>Tooth decay</a:t>
                      </a:r>
                    </a:p>
                    <a:p>
                      <a:r>
                        <a:rPr lang="en-GB" sz="1800" dirty="0"/>
                        <a:t>Risk of</a:t>
                      </a:r>
                      <a:r>
                        <a:rPr lang="en-GB" sz="1800" baseline="0" dirty="0"/>
                        <a:t> diabetes</a:t>
                      </a:r>
                      <a:endParaRPr lang="en-GB" sz="1800" dirty="0"/>
                    </a:p>
                  </a:txBody>
                  <a:tcPr marL="68580" marR="68580" marT="34290" marB="34290">
                    <a:solidFill>
                      <a:schemeClr val="bg1"/>
                    </a:solidFill>
                  </a:tcPr>
                </a:tc>
                <a:tc>
                  <a:txBody>
                    <a:bodyPr/>
                    <a:lstStyle/>
                    <a:p>
                      <a:r>
                        <a:rPr lang="en-GB" sz="1800" dirty="0"/>
                        <a:t>Use sweeteners </a:t>
                      </a:r>
                    </a:p>
                    <a:p>
                      <a:r>
                        <a:rPr lang="en-GB" sz="1800" dirty="0"/>
                        <a:t>Replace sugar in a recipe with dried fruit</a:t>
                      </a:r>
                    </a:p>
                    <a:p>
                      <a:r>
                        <a:rPr lang="en-GB" sz="1800" dirty="0"/>
                        <a:t>Put</a:t>
                      </a:r>
                      <a:r>
                        <a:rPr lang="en-GB" sz="1800" baseline="0" dirty="0"/>
                        <a:t> a bit less sugar in the recipe</a:t>
                      </a:r>
                      <a:endParaRPr lang="en-GB" sz="1800" dirty="0"/>
                    </a:p>
                  </a:txBody>
                  <a:tcPr marL="68580" marR="68580" marT="34290" marB="34290">
                    <a:solidFill>
                      <a:schemeClr val="bg1"/>
                    </a:solidFill>
                  </a:tcPr>
                </a:tc>
                <a:extLst>
                  <a:ext uri="{0D108BD9-81ED-4DB2-BD59-A6C34878D82A}">
                    <a16:rowId xmlns:a16="http://schemas.microsoft.com/office/drawing/2014/main" val="2044762767"/>
                  </a:ext>
                </a:extLst>
              </a:tr>
              <a:tr h="1165860">
                <a:tc>
                  <a:txBody>
                    <a:bodyPr/>
                    <a:lstStyle/>
                    <a:p>
                      <a:r>
                        <a:rPr lang="en-GB" sz="1800" b="1" dirty="0"/>
                        <a:t>Too much fat</a:t>
                      </a:r>
                    </a:p>
                  </a:txBody>
                  <a:tcPr marL="68580" marR="68580" marT="34290" marB="34290">
                    <a:solidFill>
                      <a:schemeClr val="bg1"/>
                    </a:solidFill>
                  </a:tcPr>
                </a:tc>
                <a:tc>
                  <a:txBody>
                    <a:bodyPr/>
                    <a:lstStyle/>
                    <a:p>
                      <a:r>
                        <a:rPr lang="en-GB" sz="1800" dirty="0"/>
                        <a:t>High</a:t>
                      </a:r>
                      <a:r>
                        <a:rPr lang="en-GB" sz="1800" baseline="0" dirty="0"/>
                        <a:t> cholesterol</a:t>
                      </a:r>
                    </a:p>
                    <a:p>
                      <a:r>
                        <a:rPr lang="en-GB" sz="1800" baseline="0" dirty="0"/>
                        <a:t>Blocked arteries</a:t>
                      </a:r>
                    </a:p>
                    <a:p>
                      <a:r>
                        <a:rPr lang="en-GB" sz="1800" baseline="0" dirty="0"/>
                        <a:t>Heart disease.</a:t>
                      </a:r>
                    </a:p>
                    <a:p>
                      <a:r>
                        <a:rPr lang="en-GB" sz="1800" baseline="0" dirty="0"/>
                        <a:t>Obesity</a:t>
                      </a:r>
                      <a:endParaRPr lang="en-GB" sz="1800" dirty="0"/>
                    </a:p>
                  </a:txBody>
                  <a:tcPr marL="68580" marR="68580" marT="34290" marB="34290">
                    <a:solidFill>
                      <a:schemeClr val="bg1"/>
                    </a:solidFill>
                  </a:tcPr>
                </a:tc>
                <a:tc>
                  <a:txBody>
                    <a:bodyPr/>
                    <a:lstStyle/>
                    <a:p>
                      <a:r>
                        <a:rPr lang="en-GB" sz="1800" dirty="0"/>
                        <a:t>Use</a:t>
                      </a:r>
                      <a:r>
                        <a:rPr lang="en-GB" sz="1800" baseline="0" dirty="0"/>
                        <a:t> reduced fat spread, cheese, sausages etc</a:t>
                      </a:r>
                    </a:p>
                    <a:p>
                      <a:r>
                        <a:rPr lang="en-GB" sz="1800" baseline="0" dirty="0"/>
                        <a:t>Cut fat off meat e.g. rind off bacon</a:t>
                      </a:r>
                    </a:p>
                    <a:p>
                      <a:r>
                        <a:rPr lang="en-GB" sz="1800" baseline="0" dirty="0"/>
                        <a:t>Grill, boil or bake rather than fry</a:t>
                      </a:r>
                      <a:endParaRPr lang="en-GB" sz="1800" dirty="0"/>
                    </a:p>
                  </a:txBody>
                  <a:tcPr marL="68580" marR="68580" marT="34290" marB="34290">
                    <a:solidFill>
                      <a:schemeClr val="bg1"/>
                    </a:solidFill>
                  </a:tcPr>
                </a:tc>
                <a:extLst>
                  <a:ext uri="{0D108BD9-81ED-4DB2-BD59-A6C34878D82A}">
                    <a16:rowId xmlns:a16="http://schemas.microsoft.com/office/drawing/2014/main" val="545220166"/>
                  </a:ext>
                </a:extLst>
              </a:tr>
              <a:tr h="1440180">
                <a:tc>
                  <a:txBody>
                    <a:bodyPr/>
                    <a:lstStyle/>
                    <a:p>
                      <a:r>
                        <a:rPr lang="en-GB" sz="1800" b="1" dirty="0"/>
                        <a:t>Too much salt</a:t>
                      </a:r>
                    </a:p>
                  </a:txBody>
                  <a:tcPr marL="68580" marR="68580" marT="34290" marB="3429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High blood pressure which puts a strain on</a:t>
                      </a:r>
                      <a:r>
                        <a:rPr lang="en-GB" sz="1800" baseline="0" dirty="0"/>
                        <a:t> the heart.</a:t>
                      </a:r>
                      <a:endParaRPr lang="en-GB" sz="1800" dirty="0"/>
                    </a:p>
                    <a:p>
                      <a:endParaRPr lang="en-GB" sz="1800" dirty="0"/>
                    </a:p>
                  </a:txBody>
                  <a:tcPr marL="68580" marR="68580" marT="34290" marB="34290">
                    <a:solidFill>
                      <a:schemeClr val="bg1"/>
                    </a:solidFill>
                  </a:tcPr>
                </a:tc>
                <a:tc>
                  <a:txBody>
                    <a:bodyPr/>
                    <a:lstStyle/>
                    <a:p>
                      <a:r>
                        <a:rPr lang="en-GB" sz="1800" dirty="0"/>
                        <a:t>Replace salt with herbs</a:t>
                      </a:r>
                    </a:p>
                    <a:p>
                      <a:r>
                        <a:rPr lang="en-GB" sz="1800" dirty="0"/>
                        <a:t>Use a bit less salt in a recipe</a:t>
                      </a:r>
                    </a:p>
                    <a:p>
                      <a:r>
                        <a:rPr lang="en-GB" sz="1800" dirty="0"/>
                        <a:t>Eat less salty foods – nuts, bacon or buy a “Low salt “ version.</a:t>
                      </a:r>
                    </a:p>
                  </a:txBody>
                  <a:tcPr marL="68580" marR="68580" marT="34290" marB="34290">
                    <a:solidFill>
                      <a:schemeClr val="bg1"/>
                    </a:solidFill>
                  </a:tcPr>
                </a:tc>
                <a:extLst>
                  <a:ext uri="{0D108BD9-81ED-4DB2-BD59-A6C34878D82A}">
                    <a16:rowId xmlns:a16="http://schemas.microsoft.com/office/drawing/2014/main" val="820757750"/>
                  </a:ext>
                </a:extLst>
              </a:tr>
              <a:tr h="1440180">
                <a:tc>
                  <a:txBody>
                    <a:bodyPr/>
                    <a:lstStyle/>
                    <a:p>
                      <a:r>
                        <a:rPr lang="en-GB" sz="1800" b="1" dirty="0"/>
                        <a:t>Too little </a:t>
                      </a:r>
                    </a:p>
                    <a:p>
                      <a:r>
                        <a:rPr lang="en-GB" sz="1800" b="1" dirty="0"/>
                        <a:t>fibre</a:t>
                      </a:r>
                    </a:p>
                  </a:txBody>
                  <a:tcPr marL="68580" marR="68580" marT="34290" marB="34290">
                    <a:solidFill>
                      <a:schemeClr val="bg1"/>
                    </a:solidFill>
                  </a:tcPr>
                </a:tc>
                <a:tc>
                  <a:txBody>
                    <a:bodyPr/>
                    <a:lstStyle/>
                    <a:p>
                      <a:r>
                        <a:rPr lang="en-GB" sz="1800" dirty="0"/>
                        <a:t>Constipation</a:t>
                      </a:r>
                    </a:p>
                    <a:p>
                      <a:r>
                        <a:rPr lang="en-GB" sz="1800" dirty="0"/>
                        <a:t>Diverticular disease</a:t>
                      </a:r>
                    </a:p>
                    <a:p>
                      <a:r>
                        <a:rPr lang="en-GB" sz="1800" dirty="0"/>
                        <a:t>Risk of bowel cancer</a:t>
                      </a:r>
                    </a:p>
                  </a:txBody>
                  <a:tcPr marL="68580" marR="68580" marT="34290" marB="34290">
                    <a:solidFill>
                      <a:schemeClr val="bg1"/>
                    </a:solidFill>
                  </a:tcPr>
                </a:tc>
                <a:tc>
                  <a:txBody>
                    <a:bodyPr/>
                    <a:lstStyle/>
                    <a:p>
                      <a:r>
                        <a:rPr lang="en-GB" sz="1800" dirty="0"/>
                        <a:t>Eat more fruit and veg – especially skins.</a:t>
                      </a:r>
                    </a:p>
                    <a:p>
                      <a:r>
                        <a:rPr lang="en-GB" sz="1800" dirty="0"/>
                        <a:t>Switch to “wholemeal” bread, pasta,</a:t>
                      </a:r>
                      <a:r>
                        <a:rPr lang="en-GB" sz="1800" baseline="0" dirty="0"/>
                        <a:t> rice.</a:t>
                      </a:r>
                    </a:p>
                    <a:p>
                      <a:r>
                        <a:rPr lang="en-GB" sz="1800" baseline="0" dirty="0"/>
                        <a:t>Increase insoluble fibre intake</a:t>
                      </a:r>
                      <a:endParaRPr lang="en-GB" sz="1800" dirty="0"/>
                    </a:p>
                  </a:txBody>
                  <a:tcPr marL="68580" marR="68580" marT="34290" marB="34290">
                    <a:solidFill>
                      <a:schemeClr val="bg1"/>
                    </a:solidFill>
                  </a:tcPr>
                </a:tc>
                <a:extLst>
                  <a:ext uri="{0D108BD9-81ED-4DB2-BD59-A6C34878D82A}">
                    <a16:rowId xmlns:a16="http://schemas.microsoft.com/office/drawing/2014/main" val="684052323"/>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159" y="1561497"/>
            <a:ext cx="1229568" cy="77462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177" y="2716979"/>
            <a:ext cx="1080924" cy="7230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087" y="3805799"/>
            <a:ext cx="1276180" cy="92271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629" y="2818017"/>
            <a:ext cx="637061" cy="58928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3098" y="3772550"/>
            <a:ext cx="940655" cy="87010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6780" y="1388374"/>
            <a:ext cx="947750" cy="94775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102" y="2492289"/>
            <a:ext cx="947750" cy="94775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492" y="5263150"/>
            <a:ext cx="1911218" cy="1069461"/>
          </a:xfrm>
          <a:prstGeom prst="rect">
            <a:avLst/>
          </a:prstGeom>
        </p:spPr>
      </p:pic>
    </p:spTree>
    <p:extLst>
      <p:ext uri="{BB962C8B-B14F-4D97-AF65-F5344CB8AC3E}">
        <p14:creationId xmlns:p14="http://schemas.microsoft.com/office/powerpoint/2010/main" val="1633646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1717" y="961423"/>
          <a:ext cx="8995474" cy="5566529"/>
        </p:xfrm>
        <a:graphic>
          <a:graphicData uri="http://schemas.openxmlformats.org/drawingml/2006/table">
            <a:tbl>
              <a:tblPr firstRow="1" bandRow="1">
                <a:tableStyleId>{5940675A-B579-460E-94D1-54222C63F5DA}</a:tableStyleId>
              </a:tblPr>
              <a:tblGrid>
                <a:gridCol w="2972429">
                  <a:extLst>
                    <a:ext uri="{9D8B030D-6E8A-4147-A177-3AD203B41FA5}">
                      <a16:colId xmlns:a16="http://schemas.microsoft.com/office/drawing/2014/main" val="1755402201"/>
                    </a:ext>
                  </a:extLst>
                </a:gridCol>
                <a:gridCol w="6023045">
                  <a:extLst>
                    <a:ext uri="{9D8B030D-6E8A-4147-A177-3AD203B41FA5}">
                      <a16:colId xmlns:a16="http://schemas.microsoft.com/office/drawing/2014/main" val="2224510207"/>
                    </a:ext>
                  </a:extLst>
                </a:gridCol>
              </a:tblGrid>
              <a:tr h="487016">
                <a:tc gridSpan="2">
                  <a:txBody>
                    <a:bodyPr/>
                    <a:lstStyle/>
                    <a:p>
                      <a:pPr algn="ctr"/>
                      <a:r>
                        <a:rPr lang="en-GB" sz="2400" b="1" dirty="0"/>
                        <a:t>Special diets</a:t>
                      </a:r>
                      <a:endParaRPr lang="en-GB" sz="2100" b="1" dirty="0">
                        <a:solidFill>
                          <a:srgbClr val="FF0000"/>
                        </a:solidFill>
                      </a:endParaRPr>
                    </a:p>
                  </a:txBody>
                  <a:tcPr marL="68580" marR="68580" marT="34290" marB="34290"/>
                </a:tc>
                <a:tc hMerge="1">
                  <a:txBody>
                    <a:bodyPr/>
                    <a:lstStyle/>
                    <a:p>
                      <a:endParaRPr lang="en-GB" sz="2400" b="1" dirty="0"/>
                    </a:p>
                  </a:txBody>
                  <a:tcPr/>
                </a:tc>
                <a:extLst>
                  <a:ext uri="{0D108BD9-81ED-4DB2-BD59-A6C34878D82A}">
                    <a16:rowId xmlns:a16="http://schemas.microsoft.com/office/drawing/2014/main" val="1151422562"/>
                  </a:ext>
                </a:extLst>
              </a:tr>
              <a:tr h="538276">
                <a:tc>
                  <a:txBody>
                    <a:bodyPr/>
                    <a:lstStyle/>
                    <a:p>
                      <a:r>
                        <a:rPr lang="en-GB" sz="2700" b="1" dirty="0"/>
                        <a:t>Diabetic</a:t>
                      </a:r>
                    </a:p>
                  </a:txBody>
                  <a:tcPr marL="68580" marR="68580" marT="34290" marB="34290"/>
                </a:tc>
                <a:tc>
                  <a:txBody>
                    <a:bodyPr/>
                    <a:lstStyle/>
                    <a:p>
                      <a:endParaRPr lang="en-GB" sz="1800" dirty="0"/>
                    </a:p>
                  </a:txBody>
                  <a:tcPr marL="68580" marR="68580" marT="34290" marB="34290"/>
                </a:tc>
                <a:extLst>
                  <a:ext uri="{0D108BD9-81ED-4DB2-BD59-A6C34878D82A}">
                    <a16:rowId xmlns:a16="http://schemas.microsoft.com/office/drawing/2014/main" val="2044762767"/>
                  </a:ext>
                </a:extLst>
              </a:tr>
              <a:tr h="891540">
                <a:tc>
                  <a:txBody>
                    <a:bodyPr/>
                    <a:lstStyle/>
                    <a:p>
                      <a:r>
                        <a:rPr lang="en-GB" sz="2700" b="1" dirty="0"/>
                        <a:t>Low fat</a:t>
                      </a:r>
                      <a:r>
                        <a:rPr lang="en-GB" sz="1500" b="1" dirty="0"/>
                        <a:t>/</a:t>
                      </a:r>
                      <a:r>
                        <a:rPr lang="en-GB" sz="2700" b="1" dirty="0"/>
                        <a:t>Low Calorie</a:t>
                      </a:r>
                    </a:p>
                  </a:txBody>
                  <a:tcPr marL="68580" marR="68580" marT="34290" marB="34290"/>
                </a:tc>
                <a:tc>
                  <a:txBody>
                    <a:bodyPr/>
                    <a:lstStyle/>
                    <a:p>
                      <a:endParaRPr lang="en-GB" sz="1800" dirty="0"/>
                    </a:p>
                  </a:txBody>
                  <a:tcPr marL="68580" marR="68580" marT="34290" marB="34290"/>
                </a:tc>
                <a:extLst>
                  <a:ext uri="{0D108BD9-81ED-4DB2-BD59-A6C34878D82A}">
                    <a16:rowId xmlns:a16="http://schemas.microsoft.com/office/drawing/2014/main" val="545220166"/>
                  </a:ext>
                </a:extLst>
              </a:tr>
              <a:tr h="538276">
                <a:tc>
                  <a:txBody>
                    <a:bodyPr/>
                    <a:lstStyle/>
                    <a:p>
                      <a:r>
                        <a:rPr lang="en-GB" sz="2700" b="1" dirty="0"/>
                        <a:t>Low salt</a:t>
                      </a:r>
                    </a:p>
                  </a:txBody>
                  <a:tcPr marL="68580" marR="68580" marT="34290" marB="34290"/>
                </a:tc>
                <a:tc>
                  <a:txBody>
                    <a:bodyPr/>
                    <a:lstStyle/>
                    <a:p>
                      <a:endParaRPr lang="en-GB" sz="1800" dirty="0"/>
                    </a:p>
                  </a:txBody>
                  <a:tcPr marL="68580" marR="68580" marT="34290" marB="34290"/>
                </a:tc>
                <a:extLst>
                  <a:ext uri="{0D108BD9-81ED-4DB2-BD59-A6C34878D82A}">
                    <a16:rowId xmlns:a16="http://schemas.microsoft.com/office/drawing/2014/main" val="820757750"/>
                  </a:ext>
                </a:extLst>
              </a:tr>
              <a:tr h="538276">
                <a:tc>
                  <a:txBody>
                    <a:bodyPr/>
                    <a:lstStyle/>
                    <a:p>
                      <a:r>
                        <a:rPr lang="en-GB" sz="2700" b="1" dirty="0"/>
                        <a:t>High</a:t>
                      </a:r>
                      <a:r>
                        <a:rPr lang="en-GB" sz="2700" b="1" baseline="0" dirty="0"/>
                        <a:t> </a:t>
                      </a:r>
                      <a:r>
                        <a:rPr lang="en-GB" sz="2700" b="1" dirty="0"/>
                        <a:t>Fibre</a:t>
                      </a:r>
                    </a:p>
                  </a:txBody>
                  <a:tcPr marL="68580" marR="68580" marT="34290" marB="34290"/>
                </a:tc>
                <a:tc>
                  <a:txBody>
                    <a:bodyPr/>
                    <a:lstStyle/>
                    <a:p>
                      <a:endParaRPr lang="en-GB" sz="1800" dirty="0"/>
                    </a:p>
                  </a:txBody>
                  <a:tcPr marL="68580" marR="68580" marT="34290" marB="34290"/>
                </a:tc>
                <a:extLst>
                  <a:ext uri="{0D108BD9-81ED-4DB2-BD59-A6C34878D82A}">
                    <a16:rowId xmlns:a16="http://schemas.microsoft.com/office/drawing/2014/main" val="684052323"/>
                  </a:ext>
                </a:extLst>
              </a:tr>
              <a:tr h="891540">
                <a:tc>
                  <a:txBody>
                    <a:bodyPr/>
                    <a:lstStyle/>
                    <a:p>
                      <a:r>
                        <a:rPr lang="en-GB" sz="2700" b="1" dirty="0"/>
                        <a:t>Lactose intolerant</a:t>
                      </a:r>
                    </a:p>
                  </a:txBody>
                  <a:tcPr marL="68580" marR="68580" marT="34290" marB="34290"/>
                </a:tc>
                <a:tc>
                  <a:txBody>
                    <a:bodyPr/>
                    <a:lstStyle/>
                    <a:p>
                      <a:endParaRPr lang="en-GB" sz="1800" dirty="0"/>
                    </a:p>
                  </a:txBody>
                  <a:tcPr marL="68580" marR="68580" marT="34290" marB="34290"/>
                </a:tc>
                <a:extLst>
                  <a:ext uri="{0D108BD9-81ED-4DB2-BD59-A6C34878D82A}">
                    <a16:rowId xmlns:a16="http://schemas.microsoft.com/office/drawing/2014/main" val="1410932878"/>
                  </a:ext>
                </a:extLst>
              </a:tr>
              <a:tr h="538276">
                <a:tc>
                  <a:txBody>
                    <a:bodyPr/>
                    <a:lstStyle/>
                    <a:p>
                      <a:r>
                        <a:rPr lang="en-GB" sz="2700" b="1" dirty="0"/>
                        <a:t>Coeliac</a:t>
                      </a:r>
                    </a:p>
                  </a:txBody>
                  <a:tcPr marL="68580" marR="68580" marT="34290" marB="34290"/>
                </a:tc>
                <a:tc>
                  <a:txBody>
                    <a:bodyPr/>
                    <a:lstStyle/>
                    <a:p>
                      <a:endParaRPr lang="en-GB" sz="1800" dirty="0"/>
                    </a:p>
                  </a:txBody>
                  <a:tcPr marL="68580" marR="68580" marT="34290" marB="34290"/>
                </a:tc>
                <a:extLst>
                  <a:ext uri="{0D108BD9-81ED-4DB2-BD59-A6C34878D82A}">
                    <a16:rowId xmlns:a16="http://schemas.microsoft.com/office/drawing/2014/main" val="2876196535"/>
                  </a:ext>
                </a:extLst>
              </a:tr>
              <a:tr h="576724">
                <a:tc>
                  <a:txBody>
                    <a:bodyPr/>
                    <a:lstStyle/>
                    <a:p>
                      <a:r>
                        <a:rPr lang="en-GB" sz="2700" b="1" dirty="0"/>
                        <a:t>Pregnancy</a:t>
                      </a:r>
                    </a:p>
                  </a:txBody>
                  <a:tcPr marL="68580" marR="68580" marT="34290" marB="34290"/>
                </a:tc>
                <a:tc>
                  <a:txBody>
                    <a:bodyPr/>
                    <a:lstStyle/>
                    <a:p>
                      <a:endParaRPr lang="en-GB" sz="1800" dirty="0"/>
                    </a:p>
                  </a:txBody>
                  <a:tcPr marL="68580" marR="68580" marT="34290" marB="34290"/>
                </a:tc>
                <a:extLst>
                  <a:ext uri="{0D108BD9-81ED-4DB2-BD59-A6C34878D82A}">
                    <a16:rowId xmlns:a16="http://schemas.microsoft.com/office/drawing/2014/main" val="1031863341"/>
                  </a:ext>
                </a:extLst>
              </a:tr>
              <a:tr h="566605">
                <a:tc>
                  <a:txBody>
                    <a:bodyPr/>
                    <a:lstStyle/>
                    <a:p>
                      <a:r>
                        <a:rPr lang="en-GB" sz="2700" b="1" dirty="0"/>
                        <a:t>Nut allergy</a:t>
                      </a:r>
                    </a:p>
                  </a:txBody>
                  <a:tcPr marL="68580" marR="68580" marT="34290" marB="34290"/>
                </a:tc>
                <a:tc>
                  <a:txBody>
                    <a:bodyPr/>
                    <a:lstStyle/>
                    <a:p>
                      <a:endParaRPr lang="en-GB" sz="1800" dirty="0"/>
                    </a:p>
                  </a:txBody>
                  <a:tcPr marL="68580" marR="68580" marT="34290" marB="34290"/>
                </a:tc>
                <a:extLst>
                  <a:ext uri="{0D108BD9-81ED-4DB2-BD59-A6C34878D82A}">
                    <a16:rowId xmlns:a16="http://schemas.microsoft.com/office/drawing/2014/main" val="3802720914"/>
                  </a:ext>
                </a:extLst>
              </a:tr>
            </a:tbl>
          </a:graphicData>
        </a:graphic>
      </p:graphicFrame>
      <p:sp>
        <p:nvSpPr>
          <p:cNvPr id="4" name="TextBox 3">
            <a:extLst>
              <a:ext uri="{FF2B5EF4-FFF2-40B4-BE49-F238E27FC236}">
                <a16:creationId xmlns:a16="http://schemas.microsoft.com/office/drawing/2014/main" id="{F6817871-5C03-7B4A-2AFD-8DD6C219C838}"/>
              </a:ext>
            </a:extLst>
          </p:cNvPr>
          <p:cNvSpPr txBox="1"/>
          <p:nvPr/>
        </p:nvSpPr>
        <p:spPr>
          <a:xfrm>
            <a:off x="518160" y="-45720"/>
            <a:ext cx="7934960" cy="1015663"/>
          </a:xfrm>
          <a:prstGeom prst="rect">
            <a:avLst/>
          </a:prstGeom>
          <a:noFill/>
        </p:spPr>
        <p:txBody>
          <a:bodyPr wrap="square">
            <a:spAutoFit/>
          </a:bodyPr>
          <a:lstStyle/>
          <a:p>
            <a:pPr algn="ctr"/>
            <a:r>
              <a:rPr lang="en-GB" sz="6000" dirty="0">
                <a:latin typeface="Tahoma" panose="020B0604030504040204" pitchFamily="34" charset="0"/>
                <a:ea typeface="Times New Roman" panose="02020603050405020304" pitchFamily="18" charset="0"/>
              </a:rPr>
              <a:t>Special Diets</a:t>
            </a:r>
            <a:endParaRPr lang="en-GB" sz="6000" dirty="0"/>
          </a:p>
        </p:txBody>
      </p:sp>
    </p:spTree>
    <p:extLst>
      <p:ext uri="{BB962C8B-B14F-4D97-AF65-F5344CB8AC3E}">
        <p14:creationId xmlns:p14="http://schemas.microsoft.com/office/powerpoint/2010/main" val="2841830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436" t="36091" r="25000"/>
          <a:stretch/>
        </p:blipFill>
        <p:spPr>
          <a:xfrm>
            <a:off x="338560" y="1117681"/>
            <a:ext cx="5052075" cy="4670384"/>
          </a:xfrm>
          <a:prstGeom prst="rect">
            <a:avLst/>
          </a:prstGeom>
        </p:spPr>
      </p:pic>
      <p:sp>
        <p:nvSpPr>
          <p:cNvPr id="4" name="TextBox 3"/>
          <p:cNvSpPr txBox="1"/>
          <p:nvPr/>
        </p:nvSpPr>
        <p:spPr>
          <a:xfrm>
            <a:off x="4402540" y="1671678"/>
            <a:ext cx="824696" cy="553998"/>
          </a:xfrm>
          <a:prstGeom prst="rect">
            <a:avLst/>
          </a:prstGeom>
          <a:noFill/>
        </p:spPr>
        <p:txBody>
          <a:bodyPr wrap="square" rtlCol="0">
            <a:spAutoFit/>
          </a:bodyPr>
          <a:lstStyle/>
          <a:p>
            <a:r>
              <a:rPr lang="en-GB" sz="1500" b="1" dirty="0"/>
              <a:t>6 marks</a:t>
            </a:r>
          </a:p>
        </p:txBody>
      </p:sp>
      <p:sp>
        <p:nvSpPr>
          <p:cNvPr id="5" name="TextBox 4"/>
          <p:cNvSpPr txBox="1"/>
          <p:nvPr/>
        </p:nvSpPr>
        <p:spPr>
          <a:xfrm>
            <a:off x="5720787" y="1117681"/>
            <a:ext cx="3272742" cy="1338828"/>
          </a:xfrm>
          <a:prstGeom prst="rect">
            <a:avLst/>
          </a:prstGeom>
          <a:noFill/>
        </p:spPr>
        <p:txBody>
          <a:bodyPr wrap="square" rtlCol="0">
            <a:spAutoFit/>
          </a:bodyPr>
          <a:lstStyle/>
          <a:p>
            <a:pPr marL="214313" indent="-214313">
              <a:buFont typeface="Arial" panose="020B0604020202020204" pitchFamily="34" charset="0"/>
              <a:buChar char="•"/>
            </a:pPr>
            <a:r>
              <a:rPr lang="en-GB" sz="1350" b="1" dirty="0"/>
              <a:t>What 3 (or 4) points would you include?</a:t>
            </a:r>
          </a:p>
          <a:p>
            <a:endParaRPr lang="en-GB" sz="1350" b="1" dirty="0"/>
          </a:p>
          <a:p>
            <a:pPr marL="214313" indent="-214313">
              <a:buFont typeface="Arial" panose="020B0604020202020204" pitchFamily="34" charset="0"/>
              <a:buChar char="•"/>
            </a:pPr>
            <a:r>
              <a:rPr lang="en-GB" sz="1350" b="1" dirty="0"/>
              <a:t>How would you explain each?</a:t>
            </a:r>
          </a:p>
          <a:p>
            <a:endParaRPr lang="en-GB" sz="1350" b="1" dirty="0"/>
          </a:p>
          <a:p>
            <a:pPr marL="214313" indent="-214313">
              <a:buFont typeface="Arial" panose="020B0604020202020204" pitchFamily="34" charset="0"/>
              <a:buChar char="•"/>
            </a:pPr>
            <a:r>
              <a:rPr lang="en-GB" sz="1350" b="1" dirty="0"/>
              <a:t>What examples would you give?</a:t>
            </a:r>
          </a:p>
        </p:txBody>
      </p:sp>
      <p:sp>
        <p:nvSpPr>
          <p:cNvPr id="2" name="TextBox 1">
            <a:extLst>
              <a:ext uri="{FF2B5EF4-FFF2-40B4-BE49-F238E27FC236}">
                <a16:creationId xmlns:a16="http://schemas.microsoft.com/office/drawing/2014/main" id="{C610FC2D-3C78-4B56-A49E-C3BBDBADA662}"/>
              </a:ext>
            </a:extLst>
          </p:cNvPr>
          <p:cNvSpPr txBox="1"/>
          <p:nvPr/>
        </p:nvSpPr>
        <p:spPr>
          <a:xfrm>
            <a:off x="150471" y="1069936"/>
            <a:ext cx="4664417" cy="1200329"/>
          </a:xfrm>
          <a:prstGeom prst="rect">
            <a:avLst/>
          </a:prstGeom>
          <a:solidFill>
            <a:schemeClr val="bg1"/>
          </a:solidFill>
        </p:spPr>
        <p:txBody>
          <a:bodyPr wrap="square" rtlCol="0">
            <a:spAutoFit/>
          </a:bodyPr>
          <a:lstStyle/>
          <a:p>
            <a:r>
              <a:rPr lang="en-GB" dirty="0"/>
              <a:t>We all need energy from food to keep us alive.</a:t>
            </a:r>
          </a:p>
          <a:p>
            <a:r>
              <a:rPr lang="en-GB" dirty="0"/>
              <a:t>Discuss why people have different energy needs</a:t>
            </a:r>
            <a:r>
              <a:rPr lang="en-GB" sz="1350" dirty="0"/>
              <a:t>.</a:t>
            </a:r>
          </a:p>
        </p:txBody>
      </p:sp>
    </p:spTree>
    <p:extLst>
      <p:ext uri="{BB962C8B-B14F-4D97-AF65-F5344CB8AC3E}">
        <p14:creationId xmlns:p14="http://schemas.microsoft.com/office/powerpoint/2010/main" val="526172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959" y="0"/>
            <a:ext cx="9034041" cy="7017306"/>
          </a:xfrm>
          <a:prstGeom prst="rect">
            <a:avLst/>
          </a:prstGeom>
        </p:spPr>
        <p:txBody>
          <a:bodyPr wrap="square">
            <a:spAutoFit/>
          </a:bodyPr>
          <a:lstStyle/>
          <a:p>
            <a:r>
              <a:rPr lang="en-GB" b="1" dirty="0">
                <a:solidFill>
                  <a:srgbClr val="FF0000"/>
                </a:solidFill>
              </a:rPr>
              <a:t>Age</a:t>
            </a:r>
          </a:p>
          <a:p>
            <a:r>
              <a:rPr lang="en-GB" dirty="0">
                <a:solidFill>
                  <a:srgbClr val="0070C0"/>
                </a:solidFill>
              </a:rPr>
              <a:t>Energy input should be greater than energy out put in </a:t>
            </a:r>
            <a:r>
              <a:rPr lang="en-GB" dirty="0">
                <a:solidFill>
                  <a:srgbClr val="00B050"/>
                </a:solidFill>
              </a:rPr>
              <a:t>children</a:t>
            </a:r>
            <a:r>
              <a:rPr lang="en-GB" dirty="0"/>
              <a:t>.   </a:t>
            </a:r>
            <a:r>
              <a:rPr lang="en-GB" dirty="0">
                <a:solidFill>
                  <a:srgbClr val="00B050"/>
                </a:solidFill>
              </a:rPr>
              <a:t>Older people: </a:t>
            </a:r>
            <a:r>
              <a:rPr lang="en-GB" dirty="0">
                <a:solidFill>
                  <a:srgbClr val="0070C0"/>
                </a:solidFill>
              </a:rPr>
              <a:t>tend to use less energy as metabolism slows down due to reduced physical activity. </a:t>
            </a:r>
          </a:p>
          <a:p>
            <a:endParaRPr lang="en-GB" dirty="0"/>
          </a:p>
          <a:p>
            <a:r>
              <a:rPr lang="en-GB" b="1" dirty="0">
                <a:solidFill>
                  <a:srgbClr val="FF0000"/>
                </a:solidFill>
              </a:rPr>
              <a:t>Gender/Sex</a:t>
            </a:r>
            <a:r>
              <a:rPr lang="en-GB" dirty="0">
                <a:solidFill>
                  <a:srgbClr val="FF0000"/>
                </a:solidFill>
              </a:rPr>
              <a:t> </a:t>
            </a:r>
          </a:p>
          <a:p>
            <a:r>
              <a:rPr lang="en-GB" dirty="0">
                <a:solidFill>
                  <a:srgbClr val="00B050"/>
                </a:solidFill>
              </a:rPr>
              <a:t>Males </a:t>
            </a:r>
            <a:r>
              <a:rPr lang="en-GB" dirty="0">
                <a:solidFill>
                  <a:srgbClr val="0070C0"/>
                </a:solidFill>
              </a:rPr>
              <a:t>tend to use more energy than </a:t>
            </a:r>
            <a:r>
              <a:rPr lang="en-GB" dirty="0">
                <a:solidFill>
                  <a:srgbClr val="00B050"/>
                </a:solidFill>
              </a:rPr>
              <a:t>females </a:t>
            </a:r>
            <a:r>
              <a:rPr lang="en-GB" dirty="0">
                <a:solidFill>
                  <a:srgbClr val="0070C0"/>
                </a:solidFill>
              </a:rPr>
              <a:t>as they are bigger and have more muscle tissue. </a:t>
            </a:r>
            <a:endParaRPr lang="en-GB" dirty="0"/>
          </a:p>
          <a:p>
            <a:endParaRPr lang="en-GB" dirty="0"/>
          </a:p>
          <a:p>
            <a:r>
              <a:rPr lang="en-GB" b="1" dirty="0">
                <a:solidFill>
                  <a:srgbClr val="FF0000"/>
                </a:solidFill>
              </a:rPr>
              <a:t>State of the body </a:t>
            </a:r>
          </a:p>
          <a:p>
            <a:r>
              <a:rPr lang="en-GB" dirty="0">
                <a:solidFill>
                  <a:srgbClr val="00B050"/>
                </a:solidFill>
              </a:rPr>
              <a:t>Pregnancy</a:t>
            </a:r>
            <a:r>
              <a:rPr lang="en-GB" dirty="0"/>
              <a:t> </a:t>
            </a:r>
            <a:r>
              <a:rPr lang="en-GB" dirty="0">
                <a:solidFill>
                  <a:srgbClr val="0070C0"/>
                </a:solidFill>
              </a:rPr>
              <a:t>needs extra energy for the growth of the baby. Energy input should be greater than energy out put.  Lactation needs extra energy for the production of milk</a:t>
            </a:r>
            <a:r>
              <a:rPr lang="en-GB" dirty="0"/>
              <a:t>.  </a:t>
            </a:r>
            <a:r>
              <a:rPr lang="en-GB" dirty="0">
                <a:solidFill>
                  <a:srgbClr val="00B050"/>
                </a:solidFill>
              </a:rPr>
              <a:t>Illness and after operations </a:t>
            </a:r>
            <a:r>
              <a:rPr lang="en-GB" dirty="0">
                <a:solidFill>
                  <a:srgbClr val="0070C0"/>
                </a:solidFill>
              </a:rPr>
              <a:t>the metabolism may be reduced due to less physical activity</a:t>
            </a:r>
            <a:r>
              <a:rPr lang="en-GB" dirty="0"/>
              <a:t>.  </a:t>
            </a:r>
          </a:p>
          <a:p>
            <a:endParaRPr lang="en-GB" dirty="0"/>
          </a:p>
          <a:p>
            <a:r>
              <a:rPr lang="en-GB" b="1" dirty="0">
                <a:solidFill>
                  <a:srgbClr val="FF0000"/>
                </a:solidFill>
              </a:rPr>
              <a:t>Physical activity/occupation </a:t>
            </a:r>
          </a:p>
          <a:p>
            <a:r>
              <a:rPr lang="en-GB" dirty="0">
                <a:solidFill>
                  <a:srgbClr val="0070C0"/>
                </a:solidFill>
              </a:rPr>
              <a:t> People who have physically demanding jobs or take lots of exercise use more energy than people who sit down all day.  energetic jobs like </a:t>
            </a:r>
            <a:r>
              <a:rPr lang="en-GB" dirty="0">
                <a:solidFill>
                  <a:srgbClr val="00B050"/>
                </a:solidFill>
              </a:rPr>
              <a:t>builders or athletes </a:t>
            </a:r>
            <a:r>
              <a:rPr lang="en-GB" dirty="0">
                <a:solidFill>
                  <a:srgbClr val="0070C0"/>
                </a:solidFill>
              </a:rPr>
              <a:t>need more energy from their food compared to </a:t>
            </a:r>
            <a:r>
              <a:rPr lang="en-GB" dirty="0">
                <a:solidFill>
                  <a:srgbClr val="00B050"/>
                </a:solidFill>
              </a:rPr>
              <a:t>office workers</a:t>
            </a:r>
          </a:p>
          <a:p>
            <a:endParaRPr lang="en-GB" dirty="0"/>
          </a:p>
          <a:p>
            <a:r>
              <a:rPr lang="en-GB" b="1" dirty="0">
                <a:solidFill>
                  <a:srgbClr val="FF0000"/>
                </a:solidFill>
              </a:rPr>
              <a:t>Basic Metabolic Rate </a:t>
            </a:r>
          </a:p>
          <a:p>
            <a:r>
              <a:rPr lang="en-GB" dirty="0">
                <a:solidFill>
                  <a:srgbClr val="0070C0"/>
                </a:solidFill>
              </a:rPr>
              <a:t>This is the rate we burn up calories and it differs with each person. BMR is high in times of growth. </a:t>
            </a:r>
          </a:p>
          <a:p>
            <a:r>
              <a:rPr lang="en-GB" dirty="0"/>
              <a:t>It is affected by, </a:t>
            </a:r>
            <a:r>
              <a:rPr lang="en-GB" dirty="0">
                <a:solidFill>
                  <a:srgbClr val="00B050"/>
                </a:solidFill>
              </a:rPr>
              <a:t>body size, shape, weight, sex, age, rate of growth, amount of sleep, and state of nutrition. </a:t>
            </a:r>
            <a:r>
              <a:rPr lang="en-GB" dirty="0"/>
              <a:t></a:t>
            </a:r>
            <a:endParaRPr lang="en-GB" dirty="0">
              <a:solidFill>
                <a:srgbClr val="0070C0"/>
              </a:solidFill>
            </a:endParaRPr>
          </a:p>
          <a:p>
            <a:endParaRPr lang="en-GB" dirty="0"/>
          </a:p>
        </p:txBody>
      </p:sp>
    </p:spTree>
    <p:extLst>
      <p:ext uri="{BB962C8B-B14F-4D97-AF65-F5344CB8AC3E}">
        <p14:creationId xmlns:p14="http://schemas.microsoft.com/office/powerpoint/2010/main" val="894125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F8074F-6554-45A5-93CF-E6F667CE5184}"/>
              </a:ext>
            </a:extLst>
          </p:cNvPr>
          <p:cNvSpPr>
            <a:spLocks noGrp="1"/>
          </p:cNvSpPr>
          <p:nvPr>
            <p:ph type="ctrTitle"/>
          </p:nvPr>
        </p:nvSpPr>
        <p:spPr>
          <a:xfrm>
            <a:off x="685800" y="1122363"/>
            <a:ext cx="7772400" cy="1197504"/>
          </a:xfrm>
        </p:spPr>
        <p:txBody>
          <a:bodyPr/>
          <a:lstStyle/>
          <a:p>
            <a:r>
              <a:rPr lang="en-GB" b="1" dirty="0"/>
              <a:t>Food Science</a:t>
            </a:r>
          </a:p>
        </p:txBody>
      </p:sp>
      <p:pic>
        <p:nvPicPr>
          <p:cNvPr id="6" name="Picture 5">
            <a:extLst>
              <a:ext uri="{FF2B5EF4-FFF2-40B4-BE49-F238E27FC236}">
                <a16:creationId xmlns:a16="http://schemas.microsoft.com/office/drawing/2014/main" id="{55C6111E-88F4-46C3-B066-1B95E93E79C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37733" y="2709334"/>
            <a:ext cx="6468533" cy="3657600"/>
          </a:xfrm>
          <a:prstGeom prst="rect">
            <a:avLst/>
          </a:prstGeom>
        </p:spPr>
      </p:pic>
    </p:spTree>
    <p:extLst>
      <p:ext uri="{BB962C8B-B14F-4D97-AF65-F5344CB8AC3E}">
        <p14:creationId xmlns:p14="http://schemas.microsoft.com/office/powerpoint/2010/main" val="4043535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145" y="-11628"/>
            <a:ext cx="7886700" cy="1325563"/>
          </a:xfrm>
        </p:spPr>
        <p:txBody>
          <a:bodyPr>
            <a:normAutofit/>
          </a:bodyPr>
          <a:lstStyle/>
          <a:p>
            <a:br>
              <a:rPr lang="en-GB" dirty="0">
                <a:solidFill>
                  <a:srgbClr val="FF0000"/>
                </a:solidFill>
              </a:rPr>
            </a:br>
            <a:r>
              <a:rPr lang="en-GB" dirty="0"/>
              <a:t>Denaturation &amp; Coagulation</a:t>
            </a:r>
          </a:p>
        </p:txBody>
      </p:sp>
      <p:pic>
        <p:nvPicPr>
          <p:cNvPr id="4" name="Content Placeholder 3"/>
          <p:cNvPicPr>
            <a:picLocks noGrp="1" noChangeAspect="1"/>
          </p:cNvPicPr>
          <p:nvPr>
            <p:ph idx="1"/>
          </p:nvPr>
        </p:nvPicPr>
        <p:blipFill rotWithShape="1">
          <a:blip r:embed="rId2"/>
          <a:srcRect l="5583" t="10898" r="37343" b="20965"/>
          <a:stretch/>
        </p:blipFill>
        <p:spPr>
          <a:xfrm>
            <a:off x="367145" y="1764435"/>
            <a:ext cx="5085387" cy="4131733"/>
          </a:xfrm>
          <a:prstGeom prst="rect">
            <a:avLst/>
          </a:prstGeom>
        </p:spPr>
      </p:pic>
      <p:pic>
        <p:nvPicPr>
          <p:cNvPr id="5" name="Picture 4"/>
          <p:cNvPicPr>
            <a:picLocks noChangeAspect="1"/>
          </p:cNvPicPr>
          <p:nvPr/>
        </p:nvPicPr>
        <p:blipFill>
          <a:blip r:embed="rId3"/>
          <a:stretch>
            <a:fillRect/>
          </a:stretch>
        </p:blipFill>
        <p:spPr>
          <a:xfrm>
            <a:off x="6490855" y="1313935"/>
            <a:ext cx="2286000" cy="1524000"/>
          </a:xfrm>
          <a:prstGeom prst="rect">
            <a:avLst/>
          </a:prstGeom>
        </p:spPr>
      </p:pic>
      <p:pic>
        <p:nvPicPr>
          <p:cNvPr id="3" name="Picture 2">
            <a:hlinkClick r:id="rId4"/>
            <a:extLst>
              <a:ext uri="{FF2B5EF4-FFF2-40B4-BE49-F238E27FC236}">
                <a16:creationId xmlns:a16="http://schemas.microsoft.com/office/drawing/2014/main" id="{8772A96A-BC21-470F-8075-32E8FDF95CE6}"/>
              </a:ext>
            </a:extLst>
          </p:cNvPr>
          <p:cNvPicPr>
            <a:picLocks noChangeAspect="1"/>
          </p:cNvPicPr>
          <p:nvPr/>
        </p:nvPicPr>
        <p:blipFill>
          <a:blip r:embed="rId5"/>
          <a:stretch>
            <a:fillRect/>
          </a:stretch>
        </p:blipFill>
        <p:spPr>
          <a:xfrm>
            <a:off x="5306210" y="2837935"/>
            <a:ext cx="3783912" cy="2837934"/>
          </a:xfrm>
          <a:prstGeom prst="rect">
            <a:avLst/>
          </a:prstGeom>
        </p:spPr>
      </p:pic>
    </p:spTree>
    <p:extLst>
      <p:ext uri="{BB962C8B-B14F-4D97-AF65-F5344CB8AC3E}">
        <p14:creationId xmlns:p14="http://schemas.microsoft.com/office/powerpoint/2010/main" val="1139708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383"/>
            <a:ext cx="7886700" cy="994172"/>
          </a:xfrm>
        </p:spPr>
        <p:txBody>
          <a:bodyPr/>
          <a:lstStyle/>
          <a:p>
            <a:r>
              <a:rPr lang="en-GB" b="1" dirty="0">
                <a:solidFill>
                  <a:srgbClr val="0070C0"/>
                </a:solidFill>
              </a:rPr>
              <a:t>Oxygen </a:t>
            </a:r>
          </a:p>
        </p:txBody>
      </p:sp>
      <p:sp>
        <p:nvSpPr>
          <p:cNvPr id="3" name="Content Placeholder 2"/>
          <p:cNvSpPr>
            <a:spLocks noGrp="1"/>
          </p:cNvSpPr>
          <p:nvPr>
            <p:ph idx="1"/>
          </p:nvPr>
        </p:nvSpPr>
        <p:spPr>
          <a:xfrm>
            <a:off x="-1" y="1061555"/>
            <a:ext cx="9003323" cy="3263504"/>
          </a:xfrm>
        </p:spPr>
        <p:txBody>
          <a:bodyPr>
            <a:normAutofit fontScale="92500" lnSpcReduction="20000"/>
          </a:bodyPr>
          <a:lstStyle/>
          <a:p>
            <a:r>
              <a:rPr lang="en-GB" dirty="0"/>
              <a:t>Oxygen can have a negative effect on many foods.</a:t>
            </a:r>
          </a:p>
          <a:p>
            <a:r>
              <a:rPr lang="en-GB" dirty="0"/>
              <a:t>Fruit and vegetables – cut surfaces go brown due to oxidising of enzymes – </a:t>
            </a:r>
            <a:r>
              <a:rPr lang="en-GB" b="1" dirty="0">
                <a:solidFill>
                  <a:srgbClr val="002060"/>
                </a:solidFill>
              </a:rPr>
              <a:t>Enzymatic browning </a:t>
            </a:r>
          </a:p>
          <a:p>
            <a:r>
              <a:rPr lang="en-GB" dirty="0"/>
              <a:t>Meat – the red surface becomes brown/grey due to oxygen affecting the myoglobin. </a:t>
            </a:r>
          </a:p>
          <a:p>
            <a:r>
              <a:rPr lang="en-GB" dirty="0"/>
              <a:t>Fish – oxygen works with fish enzymes</a:t>
            </a:r>
          </a:p>
          <a:p>
            <a:pPr marL="0" indent="0">
              <a:buNone/>
            </a:pPr>
            <a:r>
              <a:rPr lang="en-GB" dirty="0"/>
              <a:t>   making it spoil rapidly and smell very fishy. </a:t>
            </a:r>
          </a:p>
          <a:p>
            <a:r>
              <a:rPr lang="en-GB" dirty="0"/>
              <a:t>Fats and oils – oxygen turns fats and oils rancid.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38" t="24898"/>
          <a:stretch/>
        </p:blipFill>
        <p:spPr>
          <a:xfrm>
            <a:off x="1587164" y="4159948"/>
            <a:ext cx="5710452" cy="2603651"/>
          </a:xfrm>
          <a:prstGeom prst="rect">
            <a:avLst/>
          </a:prstGeom>
        </p:spPr>
      </p:pic>
    </p:spTree>
    <p:extLst>
      <p:ext uri="{BB962C8B-B14F-4D97-AF65-F5344CB8AC3E}">
        <p14:creationId xmlns:p14="http://schemas.microsoft.com/office/powerpoint/2010/main" val="968087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p:cNvPicPr>
          <p:nvPr/>
        </p:nvPicPr>
        <p:blipFill>
          <a:blip r:embed="rId2">
            <a:extLst>
              <a:ext uri="{28A0092B-C50C-407E-A947-70E740481C1C}">
                <a14:useLocalDpi xmlns:a14="http://schemas.microsoft.com/office/drawing/2010/main" val="0"/>
              </a:ext>
            </a:extLst>
          </a:blip>
          <a:srcRect l="17712" t="69600" r="50000" b="13600"/>
          <a:stretch>
            <a:fillRect/>
          </a:stretch>
        </p:blipFill>
        <p:spPr bwMode="auto">
          <a:xfrm>
            <a:off x="6051550" y="42863"/>
            <a:ext cx="295116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p:cNvPicPr>
            <a:picLocks noChangeAspect="1"/>
          </p:cNvPicPr>
          <p:nvPr/>
        </p:nvPicPr>
        <p:blipFill>
          <a:blip r:embed="rId3">
            <a:extLst>
              <a:ext uri="{28A0092B-C50C-407E-A947-70E740481C1C}">
                <a14:useLocalDpi xmlns:a14="http://schemas.microsoft.com/office/drawing/2010/main" val="0"/>
              </a:ext>
            </a:extLst>
          </a:blip>
          <a:srcRect l="25587" t="56532" r="50000" b="29001"/>
          <a:stretch>
            <a:fillRect/>
          </a:stretch>
        </p:blipFill>
        <p:spPr bwMode="auto">
          <a:xfrm>
            <a:off x="2900363" y="955675"/>
            <a:ext cx="46386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p:cNvPicPr>
            <a:picLocks noChangeAspect="1"/>
          </p:cNvPicPr>
          <p:nvPr/>
        </p:nvPicPr>
        <p:blipFill>
          <a:blip r:embed="rId3">
            <a:extLst>
              <a:ext uri="{28A0092B-C50C-407E-A947-70E740481C1C}">
                <a14:useLocalDpi xmlns:a14="http://schemas.microsoft.com/office/drawing/2010/main" val="0"/>
              </a:ext>
            </a:extLst>
          </a:blip>
          <a:srcRect l="74535" t="15315" r="12988" b="59714"/>
          <a:stretch>
            <a:fillRect/>
          </a:stretch>
        </p:blipFill>
        <p:spPr bwMode="auto">
          <a:xfrm>
            <a:off x="39688" y="2698750"/>
            <a:ext cx="249396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19050" y="6350"/>
            <a:ext cx="8043863"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Comic Sans MS" pitchFamily="66" charset="0"/>
              </a:defRPr>
            </a:lvl6pPr>
            <a:lvl7pPr marL="914400" algn="ctr" rtl="0" fontAlgn="base">
              <a:spcBef>
                <a:spcPct val="0"/>
              </a:spcBef>
              <a:spcAft>
                <a:spcPct val="0"/>
              </a:spcAft>
              <a:defRPr sz="4400">
                <a:solidFill>
                  <a:schemeClr val="tx2"/>
                </a:solidFill>
                <a:latin typeface="Comic Sans MS" pitchFamily="66" charset="0"/>
              </a:defRPr>
            </a:lvl7pPr>
            <a:lvl8pPr marL="1371600" algn="ctr" rtl="0" fontAlgn="base">
              <a:spcBef>
                <a:spcPct val="0"/>
              </a:spcBef>
              <a:spcAft>
                <a:spcPct val="0"/>
              </a:spcAft>
              <a:defRPr sz="4400">
                <a:solidFill>
                  <a:schemeClr val="tx2"/>
                </a:solidFill>
                <a:latin typeface="Comic Sans MS" pitchFamily="66" charset="0"/>
              </a:defRPr>
            </a:lvl8pPr>
            <a:lvl9pPr marL="1828800" algn="ctr" rtl="0" fontAlgn="base">
              <a:spcBef>
                <a:spcPct val="0"/>
              </a:spcBef>
              <a:spcAft>
                <a:spcPct val="0"/>
              </a:spcAft>
              <a:defRPr sz="4400">
                <a:solidFill>
                  <a:schemeClr val="tx2"/>
                </a:solidFill>
                <a:latin typeface="Comic Sans MS" pitchFamily="66" charset="0"/>
              </a:defRPr>
            </a:lvl9pPr>
          </a:lstStyle>
          <a:p>
            <a:pPr algn="l">
              <a:defRPr/>
            </a:pPr>
            <a:r>
              <a:rPr lang="en-US" altLang="en-US" sz="3200" kern="0" dirty="0">
                <a:solidFill>
                  <a:schemeClr val="tx1"/>
                </a:solidFill>
              </a:rPr>
              <a:t>ENZYMIC BROWNING - facts</a:t>
            </a:r>
          </a:p>
        </p:txBody>
      </p:sp>
      <p:pic>
        <p:nvPicPr>
          <p:cNvPr id="7174" name="Picture 12">
            <a:hlinkClick r:id="rId4"/>
          </p:cNvPr>
          <p:cNvPicPr>
            <a:picLocks noChangeAspect="1"/>
          </p:cNvPicPr>
          <p:nvPr/>
        </p:nvPicPr>
        <p:blipFill>
          <a:blip r:embed="rId5" cstate="print">
            <a:extLst>
              <a:ext uri="{28A0092B-C50C-407E-A947-70E740481C1C}">
                <a14:useLocalDpi xmlns:a14="http://schemas.microsoft.com/office/drawing/2010/main" val="0"/>
              </a:ext>
            </a:extLst>
          </a:blip>
          <a:srcRect l="20863" t="19202" r="20862" b="13602"/>
          <a:stretch>
            <a:fillRect/>
          </a:stretch>
        </p:blipFill>
        <p:spPr bwMode="auto">
          <a:xfrm>
            <a:off x="5148263" y="4119563"/>
            <a:ext cx="3744912"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8"/>
          <p:cNvSpPr/>
          <p:nvPr/>
        </p:nvSpPr>
        <p:spPr>
          <a:xfrm>
            <a:off x="200025" y="854075"/>
            <a:ext cx="2333625" cy="1692275"/>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rgbClr val="FF0000"/>
                </a:solidFill>
              </a:rPr>
              <a:t>What causes </a:t>
            </a:r>
            <a:r>
              <a:rPr lang="en-GB" sz="2400" dirty="0" err="1">
                <a:solidFill>
                  <a:srgbClr val="FF0000"/>
                </a:solidFill>
              </a:rPr>
              <a:t>enzymic</a:t>
            </a:r>
            <a:r>
              <a:rPr lang="en-GB" sz="2400" dirty="0">
                <a:solidFill>
                  <a:srgbClr val="FF0000"/>
                </a:solidFill>
              </a:rPr>
              <a:t> browning?</a:t>
            </a:r>
          </a:p>
        </p:txBody>
      </p:sp>
      <p:sp>
        <p:nvSpPr>
          <p:cNvPr id="7176" name="Rectangle 2"/>
          <p:cNvSpPr>
            <a:spLocks noChangeArrowheads="1"/>
          </p:cNvSpPr>
          <p:nvPr/>
        </p:nvSpPr>
        <p:spPr bwMode="auto">
          <a:xfrm>
            <a:off x="2697163" y="2698750"/>
            <a:ext cx="2109787" cy="3816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 typeface="Symbol" panose="05050102010706020507" pitchFamily="18" charset="2"/>
              <a:buChar char=""/>
            </a:pPr>
            <a:r>
              <a:rPr lang="en-GB" altLang="en-US" sz="1100">
                <a:ea typeface="Times New Roman" panose="02020603050405020304" pitchFamily="18" charset="0"/>
                <a:cs typeface="Arial" panose="020B0604020202020204" pitchFamily="34" charset="0"/>
              </a:rPr>
              <a:t>Plant cells contain storage </a:t>
            </a:r>
            <a:r>
              <a:rPr lang="en-GB" altLang="en-US" sz="1100" u="sng">
                <a:ea typeface="Times New Roman" panose="02020603050405020304" pitchFamily="18" charset="0"/>
                <a:cs typeface="Arial" panose="020B0604020202020204" pitchFamily="34" charset="0"/>
              </a:rPr>
              <a:t>vacuoles </a:t>
            </a:r>
            <a:r>
              <a:rPr lang="en-GB" altLang="en-US" sz="1100">
                <a:ea typeface="Times New Roman" panose="02020603050405020304" pitchFamily="18" charset="0"/>
                <a:cs typeface="Arial" panose="020B0604020202020204" pitchFamily="34" charset="0"/>
              </a:rPr>
              <a:t>(spaces) in the centre, which may contain a variety of natural substances. Around the outside of the vacuole is </a:t>
            </a:r>
            <a:r>
              <a:rPr lang="en-GB" altLang="en-US" sz="1100" u="sng">
                <a:ea typeface="Times New Roman" panose="02020603050405020304" pitchFamily="18" charset="0"/>
                <a:cs typeface="Arial" panose="020B0604020202020204" pitchFamily="34" charset="0"/>
              </a:rPr>
              <a:t>cytoplasm</a:t>
            </a:r>
            <a:r>
              <a:rPr lang="en-GB" altLang="en-US" sz="1100">
                <a:ea typeface="Times New Roman" panose="02020603050405020304" pitchFamily="18" charset="0"/>
                <a:cs typeface="Arial" panose="020B0604020202020204" pitchFamily="34" charset="0"/>
              </a:rPr>
              <a:t> which contains substances called </a:t>
            </a:r>
            <a:r>
              <a:rPr lang="en-GB" altLang="en-US" sz="1100" u="sng">
                <a:ea typeface="Times New Roman" panose="02020603050405020304" pitchFamily="18" charset="0"/>
                <a:cs typeface="Arial" panose="020B0604020202020204" pitchFamily="34" charset="0"/>
              </a:rPr>
              <a:t>enzymes</a:t>
            </a:r>
            <a:r>
              <a:rPr lang="en-GB" altLang="en-US" sz="1100">
                <a:ea typeface="Times New Roman" panose="02020603050405020304" pitchFamily="18" charset="0"/>
                <a:cs typeface="Arial" panose="020B0604020202020204" pitchFamily="34" charset="0"/>
              </a:rPr>
              <a:t>.</a:t>
            </a:r>
          </a:p>
          <a:p>
            <a:pPr>
              <a:spcBef>
                <a:spcPct val="0"/>
              </a:spcBef>
              <a:buFont typeface="Symbol" panose="05050102010706020507" pitchFamily="18" charset="2"/>
              <a:buChar char=""/>
            </a:pPr>
            <a:r>
              <a:rPr lang="en-GB" altLang="en-US" sz="1100">
                <a:ea typeface="Times New Roman" panose="02020603050405020304" pitchFamily="18" charset="0"/>
                <a:cs typeface="Arial" panose="020B0604020202020204" pitchFamily="34" charset="0"/>
              </a:rPr>
              <a:t>When the cell in broken up, the enzymes in the cytoplasm and </a:t>
            </a:r>
            <a:r>
              <a:rPr lang="en-GB" altLang="en-US" sz="1100" u="sng">
                <a:ea typeface="Times New Roman" panose="02020603050405020304" pitchFamily="18" charset="0"/>
                <a:cs typeface="Arial" panose="020B0604020202020204" pitchFamily="34" charset="0"/>
              </a:rPr>
              <a:t>oxygen</a:t>
            </a:r>
            <a:r>
              <a:rPr lang="en-GB" altLang="en-US" sz="1100">
                <a:ea typeface="Times New Roman" panose="02020603050405020304" pitchFamily="18" charset="0"/>
                <a:cs typeface="Arial" panose="020B0604020202020204" pitchFamily="34" charset="0"/>
              </a:rPr>
              <a:t> from the air mix with the substances in the vacuole. When substances combine with (pick up) oxygen it is called </a:t>
            </a:r>
            <a:r>
              <a:rPr lang="en-GB" altLang="en-US" sz="1100" u="sng">
                <a:ea typeface="Times New Roman" panose="02020603050405020304" pitchFamily="18" charset="0"/>
                <a:cs typeface="Arial" panose="020B0604020202020204" pitchFamily="34" charset="0"/>
              </a:rPr>
              <a:t>oxidation</a:t>
            </a:r>
            <a:r>
              <a:rPr lang="en-GB" altLang="en-US" sz="1100">
                <a:ea typeface="Times New Roman" panose="02020603050405020304" pitchFamily="18" charset="0"/>
                <a:cs typeface="Arial" panose="020B0604020202020204" pitchFamily="34" charset="0"/>
              </a:rPr>
              <a:t>. This makes the substances join together and change </a:t>
            </a:r>
            <a:r>
              <a:rPr lang="en-GB" altLang="en-US" sz="1100" u="sng">
                <a:ea typeface="Times New Roman" panose="02020603050405020304" pitchFamily="18" charset="0"/>
                <a:cs typeface="Arial" panose="020B0604020202020204" pitchFamily="34" charset="0"/>
              </a:rPr>
              <a:t>colour</a:t>
            </a:r>
            <a:r>
              <a:rPr lang="en-GB" altLang="en-US" sz="1100">
                <a:ea typeface="Times New Roman" panose="02020603050405020304" pitchFamily="18" charset="0"/>
                <a:cs typeface="Arial" panose="020B0604020202020204" pitchFamily="34" charset="0"/>
              </a:rPr>
              <a:t>. </a:t>
            </a:r>
          </a:p>
        </p:txBody>
      </p:sp>
      <p:sp>
        <p:nvSpPr>
          <p:cNvPr id="9" name="Arrow: Right 8"/>
          <p:cNvSpPr/>
          <p:nvPr/>
        </p:nvSpPr>
        <p:spPr>
          <a:xfrm rot="13452955">
            <a:off x="1900238" y="5427663"/>
            <a:ext cx="1179512" cy="5524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Rounded Rectangle 8"/>
          <p:cNvSpPr/>
          <p:nvPr/>
        </p:nvSpPr>
        <p:spPr>
          <a:xfrm>
            <a:off x="6392863" y="2306638"/>
            <a:ext cx="2571750" cy="17272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Watch the video in the AQA text book on page 162 on </a:t>
            </a:r>
            <a:r>
              <a:rPr lang="en-GB" sz="1600" dirty="0" err="1"/>
              <a:t>enzymic</a:t>
            </a:r>
            <a:r>
              <a:rPr lang="en-GB" sz="1600" dirty="0"/>
              <a:t> browning and prevention</a:t>
            </a:r>
          </a:p>
        </p:txBody>
      </p:sp>
    </p:spTree>
    <p:extLst>
      <p:ext uri="{BB962C8B-B14F-4D97-AF65-F5344CB8AC3E}">
        <p14:creationId xmlns:p14="http://schemas.microsoft.com/office/powerpoint/2010/main" val="3131502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FE9E2-CBB4-4301-9025-45AC2C8675DA}"/>
              </a:ext>
            </a:extLst>
          </p:cNvPr>
          <p:cNvSpPr>
            <a:spLocks noGrp="1"/>
          </p:cNvSpPr>
          <p:nvPr>
            <p:ph type="title"/>
          </p:nvPr>
        </p:nvSpPr>
        <p:spPr>
          <a:solidFill>
            <a:srgbClr val="92D050"/>
          </a:solidFill>
        </p:spPr>
        <p:txBody>
          <a:bodyPr/>
          <a:lstStyle/>
          <a:p>
            <a:r>
              <a:rPr lang="en-GB" dirty="0"/>
              <a:t>Further Revision Topics</a:t>
            </a:r>
          </a:p>
        </p:txBody>
      </p:sp>
      <p:sp>
        <p:nvSpPr>
          <p:cNvPr id="3" name="Content Placeholder 2">
            <a:extLst>
              <a:ext uri="{FF2B5EF4-FFF2-40B4-BE49-F238E27FC236}">
                <a16:creationId xmlns:a16="http://schemas.microsoft.com/office/drawing/2014/main" id="{994442C7-4D70-4E98-9DAE-BF630C1003DB}"/>
              </a:ext>
            </a:extLst>
          </p:cNvPr>
          <p:cNvSpPr>
            <a:spLocks noGrp="1"/>
          </p:cNvSpPr>
          <p:nvPr>
            <p:ph idx="1"/>
          </p:nvPr>
        </p:nvSpPr>
        <p:spPr/>
        <p:txBody>
          <a:bodyPr>
            <a:normAutofit lnSpcReduction="10000"/>
          </a:bodyPr>
          <a:lstStyle/>
          <a:p>
            <a:r>
              <a:rPr lang="en-GB" dirty="0"/>
              <a:t>Complete a retrieval mind map based on these topics</a:t>
            </a:r>
          </a:p>
          <a:p>
            <a:endParaRPr lang="en-GB" dirty="0"/>
          </a:p>
          <a:p>
            <a:r>
              <a:rPr lang="en-GB" dirty="0"/>
              <a:t>Vegetarian Diets</a:t>
            </a:r>
          </a:p>
          <a:p>
            <a:r>
              <a:rPr lang="en-GB" dirty="0"/>
              <a:t>Sensory Testing</a:t>
            </a:r>
          </a:p>
          <a:p>
            <a:r>
              <a:rPr lang="en-GB" dirty="0"/>
              <a:t>Food Production Systems</a:t>
            </a:r>
          </a:p>
          <a:p>
            <a:r>
              <a:rPr lang="en-GB" dirty="0"/>
              <a:t>Seasonal Foods</a:t>
            </a:r>
          </a:p>
          <a:p>
            <a:r>
              <a:rPr lang="en-GB" dirty="0"/>
              <a:t>Food Waste and packaging</a:t>
            </a:r>
          </a:p>
          <a:p>
            <a:r>
              <a:rPr lang="en-GB" dirty="0"/>
              <a:t>The function of Ingredients</a:t>
            </a:r>
          </a:p>
        </p:txBody>
      </p:sp>
      <p:pic>
        <p:nvPicPr>
          <p:cNvPr id="4" name="Picture 3">
            <a:extLst>
              <a:ext uri="{FF2B5EF4-FFF2-40B4-BE49-F238E27FC236}">
                <a16:creationId xmlns:a16="http://schemas.microsoft.com/office/drawing/2014/main" id="{DC0B6D84-4560-4847-B5BB-5E19C1B803A6}"/>
              </a:ext>
            </a:extLst>
          </p:cNvPr>
          <p:cNvPicPr>
            <a:picLocks noChangeAspect="1"/>
          </p:cNvPicPr>
          <p:nvPr/>
        </p:nvPicPr>
        <p:blipFill>
          <a:blip r:embed="rId2"/>
          <a:stretch>
            <a:fillRect/>
          </a:stretch>
        </p:blipFill>
        <p:spPr>
          <a:xfrm>
            <a:off x="5535318" y="2768913"/>
            <a:ext cx="3288054" cy="2464762"/>
          </a:xfrm>
          <a:prstGeom prst="rect">
            <a:avLst/>
          </a:prstGeom>
        </p:spPr>
      </p:pic>
    </p:spTree>
    <p:extLst>
      <p:ext uri="{BB962C8B-B14F-4D97-AF65-F5344CB8AC3E}">
        <p14:creationId xmlns:p14="http://schemas.microsoft.com/office/powerpoint/2010/main" val="2211790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D23C-742C-4EAD-A1A6-2B4FFB530A42}"/>
              </a:ext>
            </a:extLst>
          </p:cNvPr>
          <p:cNvSpPr>
            <a:spLocks noGrp="1"/>
          </p:cNvSpPr>
          <p:nvPr>
            <p:ph type="title"/>
          </p:nvPr>
        </p:nvSpPr>
        <p:spPr/>
        <p:txBody>
          <a:bodyPr/>
          <a:lstStyle/>
          <a:p>
            <a:r>
              <a:rPr lang="en-GB" dirty="0"/>
              <a:t>Topics on revision sheet…</a:t>
            </a:r>
          </a:p>
        </p:txBody>
      </p:sp>
      <p:sp>
        <p:nvSpPr>
          <p:cNvPr id="3" name="Content Placeholder 2">
            <a:extLst>
              <a:ext uri="{FF2B5EF4-FFF2-40B4-BE49-F238E27FC236}">
                <a16:creationId xmlns:a16="http://schemas.microsoft.com/office/drawing/2014/main" id="{1AA376E7-6C02-4509-BF79-BF92C9E24140}"/>
              </a:ext>
            </a:extLst>
          </p:cNvPr>
          <p:cNvSpPr>
            <a:spLocks noGrp="1"/>
          </p:cNvSpPr>
          <p:nvPr>
            <p:ph idx="1"/>
          </p:nvPr>
        </p:nvSpPr>
        <p:spPr>
          <a:xfrm>
            <a:off x="350354" y="1690689"/>
            <a:ext cx="5096289" cy="4351338"/>
          </a:xfrm>
        </p:spPr>
        <p:txBody>
          <a:bodyPr>
            <a:normAutofit fontScale="85000" lnSpcReduction="20000"/>
          </a:bodyPr>
          <a:lstStyle/>
          <a:p>
            <a:r>
              <a:rPr lang="en-GB" dirty="0"/>
              <a:t>Different cooking methods and effect they have on food and nutrients</a:t>
            </a:r>
          </a:p>
          <a:p>
            <a:r>
              <a:rPr lang="en-GB" dirty="0"/>
              <a:t>Food choice and different lifestyles</a:t>
            </a:r>
          </a:p>
          <a:p>
            <a:r>
              <a:rPr lang="en-GB" dirty="0"/>
              <a:t>Healthy eating, nutrition and energy balance</a:t>
            </a:r>
          </a:p>
          <a:p>
            <a:r>
              <a:rPr lang="en-GB" dirty="0"/>
              <a:t>Micronutrients examples and functions</a:t>
            </a:r>
          </a:p>
          <a:p>
            <a:r>
              <a:rPr lang="en-GB" dirty="0"/>
              <a:t>Food science terms denaturation, enzymic browning, coagulation</a:t>
            </a:r>
          </a:p>
          <a:p>
            <a:r>
              <a:rPr lang="en-GB" dirty="0"/>
              <a:t>Dietary related health problems</a:t>
            </a:r>
          </a:p>
        </p:txBody>
      </p:sp>
      <p:pic>
        <p:nvPicPr>
          <p:cNvPr id="4" name="Picture 3">
            <a:extLst>
              <a:ext uri="{FF2B5EF4-FFF2-40B4-BE49-F238E27FC236}">
                <a16:creationId xmlns:a16="http://schemas.microsoft.com/office/drawing/2014/main" id="{E579DAEB-A4B5-4ACA-8A38-A42E41B27531}"/>
              </a:ext>
            </a:extLst>
          </p:cNvPr>
          <p:cNvPicPr>
            <a:picLocks noChangeAspect="1"/>
          </p:cNvPicPr>
          <p:nvPr/>
        </p:nvPicPr>
        <p:blipFill>
          <a:blip r:embed="rId2"/>
          <a:stretch>
            <a:fillRect/>
          </a:stretch>
        </p:blipFill>
        <p:spPr>
          <a:xfrm>
            <a:off x="5574047" y="1539445"/>
            <a:ext cx="3429297" cy="4953429"/>
          </a:xfrm>
          <a:prstGeom prst="rect">
            <a:avLst/>
          </a:prstGeom>
        </p:spPr>
      </p:pic>
    </p:spTree>
    <p:extLst>
      <p:ext uri="{BB962C8B-B14F-4D97-AF65-F5344CB8AC3E}">
        <p14:creationId xmlns:p14="http://schemas.microsoft.com/office/powerpoint/2010/main" val="1843000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696CE36B-9B7A-4306-9060-CB0D15EE7041}"/>
              </a:ext>
            </a:extLst>
          </p:cNvPr>
          <p:cNvSpPr>
            <a:spLocks noGrp="1" noChangeArrowheads="1"/>
          </p:cNvSpPr>
          <p:nvPr>
            <p:ph type="title"/>
          </p:nvPr>
        </p:nvSpPr>
        <p:spPr>
          <a:xfrm>
            <a:off x="822325" y="303213"/>
            <a:ext cx="7504113" cy="1143000"/>
          </a:xfrm>
        </p:spPr>
        <p:txBody>
          <a:bodyPr>
            <a:normAutofit fontScale="90000"/>
          </a:bodyPr>
          <a:lstStyle/>
          <a:p>
            <a:r>
              <a:rPr lang="en-GB" altLang="en-US">
                <a:solidFill>
                  <a:srgbClr val="0066FF"/>
                </a:solidFill>
              </a:rPr>
              <a:t>What do these terms mean?</a:t>
            </a:r>
          </a:p>
        </p:txBody>
      </p:sp>
      <p:pic>
        <p:nvPicPr>
          <p:cNvPr id="8195" name="Picture 9" descr="veglogo">
            <a:extLst>
              <a:ext uri="{FF2B5EF4-FFF2-40B4-BE49-F238E27FC236}">
                <a16:creationId xmlns:a16="http://schemas.microsoft.com/office/drawing/2014/main" id="{90AF70E4-CF9D-486F-A07E-43DB1098656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673975" y="304800"/>
            <a:ext cx="12954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0" descr="untitled">
            <a:extLst>
              <a:ext uri="{FF2B5EF4-FFF2-40B4-BE49-F238E27FC236}">
                <a16:creationId xmlns:a16="http://schemas.microsoft.com/office/drawing/2014/main" id="{AF398CA0-8171-4E38-9DCC-E432B8CB0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303213"/>
            <a:ext cx="10318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6C79E1B3-736E-4897-9D9A-CBDA0B162422}"/>
              </a:ext>
            </a:extLst>
          </p:cNvPr>
          <p:cNvGraphicFramePr>
            <a:graphicFrameLocks noGrp="1"/>
          </p:cNvGraphicFramePr>
          <p:nvPr>
            <p:extLst>
              <p:ext uri="{D42A27DB-BD31-4B8C-83A1-F6EECF244321}">
                <p14:modId xmlns:p14="http://schemas.microsoft.com/office/powerpoint/2010/main" val="1097236699"/>
              </p:ext>
            </p:extLst>
          </p:nvPr>
        </p:nvGraphicFramePr>
        <p:xfrm>
          <a:off x="395288" y="1684338"/>
          <a:ext cx="8574087" cy="4843463"/>
        </p:xfrm>
        <a:graphic>
          <a:graphicData uri="http://schemas.openxmlformats.org/drawingml/2006/table">
            <a:tbl>
              <a:tblPr/>
              <a:tblGrid>
                <a:gridCol w="2366339">
                  <a:extLst>
                    <a:ext uri="{9D8B030D-6E8A-4147-A177-3AD203B41FA5}">
                      <a16:colId xmlns:a16="http://schemas.microsoft.com/office/drawing/2014/main" val="20000"/>
                    </a:ext>
                  </a:extLst>
                </a:gridCol>
                <a:gridCol w="6207748">
                  <a:extLst>
                    <a:ext uri="{9D8B030D-6E8A-4147-A177-3AD203B41FA5}">
                      <a16:colId xmlns:a16="http://schemas.microsoft.com/office/drawing/2014/main" val="20001"/>
                    </a:ext>
                  </a:extLst>
                </a:gridCol>
              </a:tblGrid>
              <a:tr h="457188">
                <a:tc>
                  <a:txBody>
                    <a:bodyPr/>
                    <a:lstStyle/>
                    <a:p>
                      <a:r>
                        <a:rPr lang="en-GB" sz="2000" b="1" dirty="0">
                          <a:solidFill>
                            <a:srgbClr val="000000"/>
                          </a:solidFill>
                          <a:effectLst/>
                          <a:latin typeface="Arial" panose="020B0604020202020204" pitchFamily="34" charset="0"/>
                          <a:ea typeface="Times New Roman" panose="02020603050405020304" pitchFamily="18" charset="0"/>
                        </a:rPr>
                        <a:t>Term</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n-GB" sz="2000" b="1" dirty="0">
                          <a:solidFill>
                            <a:srgbClr val="000000"/>
                          </a:solidFill>
                          <a:effectLst/>
                          <a:latin typeface="Arial" panose="020B0604020202020204" pitchFamily="34" charset="0"/>
                          <a:ea typeface="Times New Roman" panose="02020603050405020304" pitchFamily="18" charset="0"/>
                        </a:rPr>
                        <a:t>Description</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1097166">
                <a:tc>
                  <a:txBody>
                    <a:bodyPr/>
                    <a:lstStyle/>
                    <a:p>
                      <a:r>
                        <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Lacto-</a:t>
                      </a:r>
                      <a:r>
                        <a:rPr lang="en-GB" sz="2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ovo</a:t>
                      </a:r>
                      <a:r>
                        <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-vegetarian</a:t>
                      </a: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endPar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1003121">
                <a:tc>
                  <a:txBody>
                    <a:bodyPr/>
                    <a:lstStyle/>
                    <a:p>
                      <a:r>
                        <a:rPr lang="en-GB" sz="2000" b="1" kern="1200" dirty="0" err="1">
                          <a:solidFill>
                            <a:srgbClr val="FF0000"/>
                          </a:solidFill>
                          <a:effectLst/>
                          <a:latin typeface="Arial" panose="020B0604020202020204" pitchFamily="34" charset="0"/>
                          <a:ea typeface="+mn-ea"/>
                          <a:cs typeface="Arial" panose="020B0604020202020204" pitchFamily="34" charset="0"/>
                        </a:rPr>
                        <a:t>Pescatarian</a:t>
                      </a:r>
                      <a:endParaRPr lang="en-GB"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endParaRPr lang="en-GB"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2859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Vegan</a:t>
                      </a:r>
                    </a:p>
                    <a:p>
                      <a:endPar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72A5BE34-BE58-44BC-ACC1-EBF3E4427E6E}"/>
              </a:ext>
            </a:extLst>
          </p:cNvPr>
          <p:cNvSpPr>
            <a:spLocks noGrp="1" noChangeArrowheads="1"/>
          </p:cNvSpPr>
          <p:nvPr>
            <p:ph type="title"/>
          </p:nvPr>
        </p:nvSpPr>
        <p:spPr>
          <a:xfrm>
            <a:off x="1020417" y="303213"/>
            <a:ext cx="7306021" cy="1143000"/>
          </a:xfrm>
        </p:spPr>
        <p:txBody>
          <a:bodyPr>
            <a:normAutofit fontScale="90000"/>
          </a:bodyPr>
          <a:lstStyle/>
          <a:p>
            <a:r>
              <a:rPr lang="en-GB" altLang="en-US" dirty="0">
                <a:solidFill>
                  <a:srgbClr val="0066FF"/>
                </a:solidFill>
              </a:rPr>
              <a:t>What do these terms mean?</a:t>
            </a:r>
          </a:p>
        </p:txBody>
      </p:sp>
      <p:pic>
        <p:nvPicPr>
          <p:cNvPr id="9219" name="Picture 9" descr="veglogo">
            <a:extLst>
              <a:ext uri="{FF2B5EF4-FFF2-40B4-BE49-F238E27FC236}">
                <a16:creationId xmlns:a16="http://schemas.microsoft.com/office/drawing/2014/main" id="{631CDC78-CBB1-423F-B612-71810A66699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673975" y="304800"/>
            <a:ext cx="12954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0" descr="untitled">
            <a:extLst>
              <a:ext uri="{FF2B5EF4-FFF2-40B4-BE49-F238E27FC236}">
                <a16:creationId xmlns:a16="http://schemas.microsoft.com/office/drawing/2014/main" id="{924135AD-FF01-49AB-8B2D-5E30ED620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303213"/>
            <a:ext cx="10318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6C79E1B3-736E-4897-9D9A-CBDA0B162422}"/>
              </a:ext>
            </a:extLst>
          </p:cNvPr>
          <p:cNvGraphicFramePr>
            <a:graphicFrameLocks noGrp="1"/>
          </p:cNvGraphicFramePr>
          <p:nvPr/>
        </p:nvGraphicFramePr>
        <p:xfrm>
          <a:off x="395288" y="1684338"/>
          <a:ext cx="8574087" cy="4843463"/>
        </p:xfrm>
        <a:graphic>
          <a:graphicData uri="http://schemas.openxmlformats.org/drawingml/2006/table">
            <a:tbl>
              <a:tblPr/>
              <a:tblGrid>
                <a:gridCol w="2366339">
                  <a:extLst>
                    <a:ext uri="{9D8B030D-6E8A-4147-A177-3AD203B41FA5}">
                      <a16:colId xmlns:a16="http://schemas.microsoft.com/office/drawing/2014/main" val="20000"/>
                    </a:ext>
                  </a:extLst>
                </a:gridCol>
                <a:gridCol w="6207748">
                  <a:extLst>
                    <a:ext uri="{9D8B030D-6E8A-4147-A177-3AD203B41FA5}">
                      <a16:colId xmlns:a16="http://schemas.microsoft.com/office/drawing/2014/main" val="20001"/>
                    </a:ext>
                  </a:extLst>
                </a:gridCol>
              </a:tblGrid>
              <a:tr h="457188">
                <a:tc>
                  <a:txBody>
                    <a:bodyPr/>
                    <a:lstStyle/>
                    <a:p>
                      <a:r>
                        <a:rPr lang="en-GB" sz="2000" b="1" dirty="0">
                          <a:solidFill>
                            <a:srgbClr val="000000"/>
                          </a:solidFill>
                          <a:effectLst/>
                          <a:latin typeface="Arial" panose="020B0604020202020204" pitchFamily="34" charset="0"/>
                          <a:ea typeface="Times New Roman" panose="02020603050405020304" pitchFamily="18" charset="0"/>
                        </a:rPr>
                        <a:t>Term</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2000" b="1" dirty="0">
                          <a:solidFill>
                            <a:srgbClr val="000000"/>
                          </a:solidFill>
                          <a:effectLst/>
                          <a:latin typeface="Arial" panose="020B0604020202020204" pitchFamily="34" charset="0"/>
                          <a:ea typeface="Times New Roman" panose="02020603050405020304" pitchFamily="18" charset="0"/>
                        </a:rPr>
                        <a:t>Description</a:t>
                      </a:r>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7166">
                <a:tc>
                  <a:txBody>
                    <a:bodyPr/>
                    <a:lstStyle/>
                    <a:p>
                      <a:r>
                        <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Lacto-</a:t>
                      </a:r>
                      <a:r>
                        <a:rPr lang="en-GB" sz="2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ovo</a:t>
                      </a:r>
                      <a:r>
                        <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-vegetarian</a:t>
                      </a: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Don’t eat meat, fish and poultry; but will eat dairy products and eggs (usually free range).</a:t>
                      </a: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03121">
                <a:tc>
                  <a:txBody>
                    <a:bodyPr/>
                    <a:lstStyle/>
                    <a:p>
                      <a:r>
                        <a:rPr lang="en-GB" sz="2000" b="1" kern="1200" dirty="0" err="1">
                          <a:solidFill>
                            <a:srgbClr val="FF0000"/>
                          </a:solidFill>
                          <a:effectLst/>
                          <a:latin typeface="Arial" panose="020B0604020202020204" pitchFamily="34" charset="0"/>
                          <a:ea typeface="+mn-ea"/>
                          <a:cs typeface="Arial" panose="020B0604020202020204" pitchFamily="34" charset="0"/>
                        </a:rPr>
                        <a:t>Pescatarian</a:t>
                      </a:r>
                      <a:endParaRPr lang="en-GB"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Don’t eat meat but will eat fish, eggs and dairy produce</a:t>
                      </a: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859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Vegan</a:t>
                      </a:r>
                    </a:p>
                    <a:p>
                      <a:endPar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0000"/>
                          </a:solidFill>
                          <a:effectLst/>
                          <a:latin typeface="Arial" panose="020B0604020202020204" pitchFamily="34" charset="0"/>
                          <a:ea typeface="Times New Roman" panose="02020603050405020304" pitchFamily="18" charset="0"/>
                        </a:rPr>
                        <a:t>Don’t eat any foods of animal origin (will not eat dairy products either); diets comprise vegetables, vegetable oils, cereals, pulses such as beans and lentils, nuts, fruit and seeds</a:t>
                      </a:r>
                      <a:endParaRPr lang="en-GB" sz="2000" dirty="0">
                        <a:solidFill>
                          <a:srgbClr val="000000"/>
                        </a:solidFill>
                        <a:effectLst/>
                        <a:latin typeface="Times New Roman" panose="02020603050405020304" pitchFamily="18" charset="0"/>
                        <a:ea typeface="Times New Roman" panose="02020603050405020304" pitchFamily="18" charset="0"/>
                      </a:endParaRPr>
                    </a:p>
                    <a:p>
                      <a:endParaRPr lang="en-GB" sz="2000" dirty="0">
                        <a:solidFill>
                          <a:srgbClr val="000000"/>
                        </a:solidFill>
                        <a:effectLst/>
                        <a:latin typeface="Times New Roman" panose="02020603050405020304" pitchFamily="18" charset="0"/>
                        <a:ea typeface="Times New Roman" panose="02020603050405020304" pitchFamily="18" charset="0"/>
                      </a:endParaRPr>
                    </a:p>
                  </a:txBody>
                  <a:tcPr marL="76202" marR="76202" marT="76194" marB="7619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8A7B7BC3-3099-4147-AE89-30B330F25721}"/>
              </a:ext>
            </a:extLst>
          </p:cNvPr>
          <p:cNvSpPr>
            <a:spLocks noGrp="1" noChangeArrowheads="1"/>
          </p:cNvSpPr>
          <p:nvPr>
            <p:ph type="title"/>
          </p:nvPr>
        </p:nvSpPr>
        <p:spPr>
          <a:xfrm>
            <a:off x="1187450" y="98425"/>
            <a:ext cx="6918325" cy="1143000"/>
          </a:xfrm>
        </p:spPr>
        <p:txBody>
          <a:bodyPr/>
          <a:lstStyle/>
          <a:p>
            <a:r>
              <a:rPr lang="en-GB" altLang="en-US" sz="3200">
                <a:solidFill>
                  <a:srgbClr val="0066FF"/>
                </a:solidFill>
              </a:rPr>
              <a:t>VEGETARIANS &amp; VEGANS</a:t>
            </a:r>
          </a:p>
        </p:txBody>
      </p:sp>
      <p:sp>
        <p:nvSpPr>
          <p:cNvPr id="11267" name="Rectangle 6">
            <a:extLst>
              <a:ext uri="{FF2B5EF4-FFF2-40B4-BE49-F238E27FC236}">
                <a16:creationId xmlns:a16="http://schemas.microsoft.com/office/drawing/2014/main" id="{32BF92ED-275B-46EF-93CE-801F73B85ABC}"/>
              </a:ext>
            </a:extLst>
          </p:cNvPr>
          <p:cNvSpPr>
            <a:spLocks noChangeArrowheads="1"/>
          </p:cNvSpPr>
          <p:nvPr/>
        </p:nvSpPr>
        <p:spPr bwMode="auto">
          <a:xfrm>
            <a:off x="276225" y="1144588"/>
            <a:ext cx="81359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Font typeface="Comic Sans MS" panose="030F0702030302020204" pitchFamily="66" charset="0"/>
              <a:buAutoNum type="arabicPeriod"/>
            </a:pPr>
            <a:r>
              <a:rPr lang="en-GB" altLang="en-US" sz="1800"/>
              <a:t>Which of these foods do vegetarians not eat?</a:t>
            </a:r>
          </a:p>
          <a:p>
            <a:pPr eaLnBrk="1" hangingPunct="1">
              <a:spcBef>
                <a:spcPct val="0"/>
              </a:spcBef>
              <a:buFont typeface="Comic Sans MS" panose="030F0702030302020204" pitchFamily="66" charset="0"/>
              <a:buAutoNum type="arabicPeriod"/>
            </a:pPr>
            <a:endParaRPr lang="en-GB" altLang="en-US" sz="1800"/>
          </a:p>
          <a:p>
            <a:pPr eaLnBrk="1" hangingPunct="1">
              <a:spcBef>
                <a:spcPct val="0"/>
              </a:spcBef>
              <a:buFont typeface="Comic Sans MS" panose="030F0702030302020204" pitchFamily="66" charset="0"/>
              <a:buAutoNum type="arabicPeriod"/>
            </a:pPr>
            <a:r>
              <a:rPr lang="en-GB" altLang="en-US" sz="1800"/>
              <a:t>Which of these foods do vegans not eat?</a:t>
            </a:r>
          </a:p>
        </p:txBody>
      </p:sp>
      <p:pic>
        <p:nvPicPr>
          <p:cNvPr id="8" name="Picture 9" descr="veglogo">
            <a:extLst>
              <a:ext uri="{FF2B5EF4-FFF2-40B4-BE49-F238E27FC236}">
                <a16:creationId xmlns:a16="http://schemas.microsoft.com/office/drawing/2014/main" id="{185D60E8-D6AD-4913-A443-3316C18B437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8575" y="77788"/>
            <a:ext cx="15843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untitled">
            <a:extLst>
              <a:ext uri="{FF2B5EF4-FFF2-40B4-BE49-F238E27FC236}">
                <a16:creationId xmlns:a16="http://schemas.microsoft.com/office/drawing/2014/main" id="{B162F574-2353-4AA4-A49D-B1032C3F1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1588"/>
            <a:ext cx="1344613"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a:extLst>
              <a:ext uri="{FF2B5EF4-FFF2-40B4-BE49-F238E27FC236}">
                <a16:creationId xmlns:a16="http://schemas.microsoft.com/office/drawing/2014/main" id="{CF9D5523-C162-405E-A284-B665FEEA9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 y="4637088"/>
            <a:ext cx="2162176"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9">
            <a:extLst>
              <a:ext uri="{FF2B5EF4-FFF2-40B4-BE49-F238E27FC236}">
                <a16:creationId xmlns:a16="http://schemas.microsoft.com/office/drawing/2014/main" id="{D50CFB74-AA0A-407A-8A3A-968C196E54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1488" y="3548063"/>
            <a:ext cx="217170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10">
            <a:extLst>
              <a:ext uri="{FF2B5EF4-FFF2-40B4-BE49-F238E27FC236}">
                <a16:creationId xmlns:a16="http://schemas.microsoft.com/office/drawing/2014/main" id="{BEDD8DB9-23D6-444C-979C-606AA62AE4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8" y="2095500"/>
            <a:ext cx="260032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3" name="Picture 11">
            <a:extLst>
              <a:ext uri="{FF2B5EF4-FFF2-40B4-BE49-F238E27FC236}">
                <a16:creationId xmlns:a16="http://schemas.microsoft.com/office/drawing/2014/main" id="{BD889A26-02D6-46F4-ABE2-C8F616181C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2538" y="2041525"/>
            <a:ext cx="1898650" cy="189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4" name="Picture 13">
            <a:extLst>
              <a:ext uri="{FF2B5EF4-FFF2-40B4-BE49-F238E27FC236}">
                <a16:creationId xmlns:a16="http://schemas.microsoft.com/office/drawing/2014/main" id="{5884FF9E-0004-4B8A-8334-E24A8EFC8C8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98675" y="5141913"/>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4">
            <a:extLst>
              <a:ext uri="{FF2B5EF4-FFF2-40B4-BE49-F238E27FC236}">
                <a16:creationId xmlns:a16="http://schemas.microsoft.com/office/drawing/2014/main" id="{24E1B0F1-E486-450F-9664-314C1165E28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43375" y="2835275"/>
            <a:ext cx="1628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5">
            <a:extLst>
              <a:ext uri="{FF2B5EF4-FFF2-40B4-BE49-F238E27FC236}">
                <a16:creationId xmlns:a16="http://schemas.microsoft.com/office/drawing/2014/main" id="{E06D3D46-9E91-4841-A571-F9FECE8625E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70738" y="5141913"/>
            <a:ext cx="1973262"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6">
            <a:extLst>
              <a:ext uri="{FF2B5EF4-FFF2-40B4-BE49-F238E27FC236}">
                <a16:creationId xmlns:a16="http://schemas.microsoft.com/office/drawing/2014/main" id="{C51F90A6-7E0C-4C1A-85A5-4F9A8112391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64113" y="4691063"/>
            <a:ext cx="21050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7">
            <a:extLst>
              <a:ext uri="{FF2B5EF4-FFF2-40B4-BE49-F238E27FC236}">
                <a16:creationId xmlns:a16="http://schemas.microsoft.com/office/drawing/2014/main" id="{6D7A37C4-24C5-4DE6-B0A3-E74599615FB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829300" y="3330575"/>
            <a:ext cx="33147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8">
            <a:extLst>
              <a:ext uri="{FF2B5EF4-FFF2-40B4-BE49-F238E27FC236}">
                <a16:creationId xmlns:a16="http://schemas.microsoft.com/office/drawing/2014/main" id="{61A54B73-4FB6-41C6-8D91-9F850ADD220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81750" y="1644650"/>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9">
            <a:extLst>
              <a:ext uri="{FF2B5EF4-FFF2-40B4-BE49-F238E27FC236}">
                <a16:creationId xmlns:a16="http://schemas.microsoft.com/office/drawing/2014/main" id="{27DF2EF2-2EB9-455E-AFF7-55C92D0AD20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68925" y="1525588"/>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20">
            <a:extLst>
              <a:ext uri="{FF2B5EF4-FFF2-40B4-BE49-F238E27FC236}">
                <a16:creationId xmlns:a16="http://schemas.microsoft.com/office/drawing/2014/main" id="{9897FC0C-FDDB-481A-BC14-034C15A86C46}"/>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04788" y="3430588"/>
            <a:ext cx="224948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6B023A1-F24C-4FB1-9DA0-9B37495156E1}"/>
              </a:ext>
            </a:extLst>
          </p:cNvPr>
          <p:cNvSpPr>
            <a:spLocks noGrp="1" noChangeArrowheads="1"/>
          </p:cNvSpPr>
          <p:nvPr>
            <p:ph type="title"/>
          </p:nvPr>
        </p:nvSpPr>
        <p:spPr/>
        <p:txBody>
          <a:bodyPr/>
          <a:lstStyle/>
          <a:p>
            <a:endParaRPr lang="en-US" altLang="en-US"/>
          </a:p>
        </p:txBody>
      </p:sp>
      <p:graphicFrame>
        <p:nvGraphicFramePr>
          <p:cNvPr id="4" name="Content Placeholder 3">
            <a:extLst>
              <a:ext uri="{FF2B5EF4-FFF2-40B4-BE49-F238E27FC236}">
                <a16:creationId xmlns:a16="http://schemas.microsoft.com/office/drawing/2014/main" id="{BC8CE4AE-8349-46B7-AE94-8A4C49919F13}"/>
              </a:ext>
            </a:extLst>
          </p:cNvPr>
          <p:cNvGraphicFramePr>
            <a:graphicFrameLocks noGrp="1"/>
          </p:cNvGraphicFramePr>
          <p:nvPr>
            <p:ph idx="1"/>
            <p:extLst>
              <p:ext uri="{D42A27DB-BD31-4B8C-83A1-F6EECF244321}">
                <p14:modId xmlns:p14="http://schemas.microsoft.com/office/powerpoint/2010/main" val="2845048065"/>
              </p:ext>
            </p:extLst>
          </p:nvPr>
        </p:nvGraphicFramePr>
        <p:xfrm>
          <a:off x="457200" y="620713"/>
          <a:ext cx="8337550" cy="5761037"/>
        </p:xfrm>
        <a:graphic>
          <a:graphicData uri="http://schemas.openxmlformats.org/drawingml/2006/table">
            <a:tbl>
              <a:tblPr firstRow="1" bandRow="1">
                <a:tableStyleId>{5C22544A-7EE6-4342-B048-85BDC9FD1C3A}</a:tableStyleId>
              </a:tblPr>
              <a:tblGrid>
                <a:gridCol w="4168775">
                  <a:extLst>
                    <a:ext uri="{9D8B030D-6E8A-4147-A177-3AD203B41FA5}">
                      <a16:colId xmlns:a16="http://schemas.microsoft.com/office/drawing/2014/main" val="20000"/>
                    </a:ext>
                  </a:extLst>
                </a:gridCol>
                <a:gridCol w="4168775">
                  <a:extLst>
                    <a:ext uri="{9D8B030D-6E8A-4147-A177-3AD203B41FA5}">
                      <a16:colId xmlns:a16="http://schemas.microsoft.com/office/drawing/2014/main" val="20001"/>
                    </a:ext>
                  </a:extLst>
                </a:gridCol>
              </a:tblGrid>
              <a:tr h="935080">
                <a:tc>
                  <a:txBody>
                    <a:bodyPr/>
                    <a:lstStyle/>
                    <a:p>
                      <a:pPr algn="ctr"/>
                      <a:r>
                        <a:rPr lang="en-GB" sz="2400" b="0" dirty="0">
                          <a:solidFill>
                            <a:srgbClr val="FF0000"/>
                          </a:solidFill>
                        </a:rPr>
                        <a:t>Lacto-</a:t>
                      </a:r>
                      <a:r>
                        <a:rPr lang="en-GB" sz="2400" b="0" dirty="0" err="1">
                          <a:solidFill>
                            <a:srgbClr val="FF0000"/>
                          </a:solidFill>
                        </a:rPr>
                        <a:t>ovo</a:t>
                      </a:r>
                      <a:r>
                        <a:rPr lang="en-GB" sz="2400" b="0" dirty="0">
                          <a:solidFill>
                            <a:srgbClr val="FF0000"/>
                          </a:solidFill>
                        </a:rPr>
                        <a:t> VEGETARIANS</a:t>
                      </a:r>
                      <a:endParaRPr lang="en-GB" sz="2400" b="0" baseline="0" dirty="0">
                        <a:solidFill>
                          <a:srgbClr val="FF0000"/>
                        </a:solidFill>
                      </a:endParaRPr>
                    </a:p>
                    <a:p>
                      <a:pPr algn="ctr"/>
                      <a:r>
                        <a:rPr lang="en-GB" sz="2400" b="0" baseline="0" dirty="0">
                          <a:solidFill>
                            <a:srgbClr val="FF0000"/>
                          </a:solidFill>
                        </a:rPr>
                        <a:t>avoid these foods</a:t>
                      </a:r>
                      <a:endParaRPr lang="en-GB" sz="2400" b="0" dirty="0">
                        <a:solidFill>
                          <a:srgbClr val="FF0000"/>
                        </a:solidFill>
                      </a:endParaRPr>
                    </a:p>
                  </a:txBody>
                  <a:tcPr marT="45730" marB="45730"/>
                </a:tc>
                <a:tc>
                  <a:txBody>
                    <a:bodyPr/>
                    <a:lstStyle/>
                    <a:p>
                      <a:pPr algn="ctr"/>
                      <a:r>
                        <a:rPr lang="en-GB" sz="2400" b="0" dirty="0">
                          <a:solidFill>
                            <a:srgbClr val="FF0000"/>
                          </a:solidFill>
                        </a:rPr>
                        <a:t>VEGANS</a:t>
                      </a:r>
                    </a:p>
                    <a:p>
                      <a:pPr algn="ctr"/>
                      <a:r>
                        <a:rPr lang="en-GB" sz="2400" b="0" dirty="0">
                          <a:solidFill>
                            <a:srgbClr val="FF0000"/>
                          </a:solidFill>
                        </a:rPr>
                        <a:t>avoid these foods</a:t>
                      </a:r>
                    </a:p>
                  </a:txBody>
                  <a:tcPr marT="45730" marB="45730"/>
                </a:tc>
                <a:extLst>
                  <a:ext uri="{0D108BD9-81ED-4DB2-BD59-A6C34878D82A}">
                    <a16:rowId xmlns:a16="http://schemas.microsoft.com/office/drawing/2014/main" val="10000"/>
                  </a:ext>
                </a:extLst>
              </a:tr>
              <a:tr h="4825957">
                <a:tc>
                  <a:txBody>
                    <a:bodyPr/>
                    <a:lstStyle/>
                    <a:p>
                      <a:endParaRPr lang="en-GB" sz="1800" b="1" dirty="0"/>
                    </a:p>
                    <a:p>
                      <a:endParaRPr lang="en-GB" sz="1800" b="1" dirty="0"/>
                    </a:p>
                    <a:p>
                      <a:endParaRPr lang="en-GB" sz="1800" b="1" dirty="0"/>
                    </a:p>
                    <a:p>
                      <a:endParaRPr lang="en-GB" sz="1800" b="1" dirty="0"/>
                    </a:p>
                    <a:p>
                      <a:endParaRPr lang="en-GB" sz="1800" b="1" dirty="0"/>
                    </a:p>
                    <a:p>
                      <a:endParaRPr lang="en-GB" sz="1800" b="1" dirty="0"/>
                    </a:p>
                    <a:p>
                      <a:endParaRPr lang="en-GB" sz="1800" b="1" dirty="0"/>
                    </a:p>
                    <a:p>
                      <a:endParaRPr lang="en-GB" sz="1800" b="1" dirty="0"/>
                    </a:p>
                    <a:p>
                      <a:endParaRPr lang="en-GB" sz="1800" b="1" dirty="0"/>
                    </a:p>
                    <a:p>
                      <a:endParaRPr lang="en-GB" sz="1800" b="1" dirty="0"/>
                    </a:p>
                    <a:p>
                      <a:endParaRPr lang="en-GB" sz="1800" b="1" dirty="0"/>
                    </a:p>
                    <a:p>
                      <a:endParaRPr lang="en-GB" sz="1800" b="1" dirty="0"/>
                    </a:p>
                    <a:p>
                      <a:endParaRPr lang="en-GB" sz="1800" b="1" dirty="0"/>
                    </a:p>
                  </a:txBody>
                  <a:tcPr marT="45730" marB="45730"/>
                </a:tc>
                <a:tc>
                  <a:txBody>
                    <a:bodyPr/>
                    <a:lstStyle/>
                    <a:p>
                      <a:endParaRPr lang="en-GB" sz="1800" b="1" dirty="0"/>
                    </a:p>
                  </a:txBody>
                  <a:tcPr marT="45730" marB="45730"/>
                </a:tc>
                <a:extLst>
                  <a:ext uri="{0D108BD9-81ED-4DB2-BD59-A6C34878D82A}">
                    <a16:rowId xmlns:a16="http://schemas.microsoft.com/office/drawing/2014/main" val="10001"/>
                  </a:ext>
                </a:extLst>
              </a:tr>
            </a:tbl>
          </a:graphicData>
        </a:graphic>
      </p:graphicFrame>
      <p:pic>
        <p:nvPicPr>
          <p:cNvPr id="13326" name="Picture 4">
            <a:extLst>
              <a:ext uri="{FF2B5EF4-FFF2-40B4-BE49-F238E27FC236}">
                <a16:creationId xmlns:a16="http://schemas.microsoft.com/office/drawing/2014/main" id="{C08C0FAA-1D83-4637-B665-DEDFB6F36B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0838" y="2760663"/>
            <a:ext cx="2516187"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6">
            <a:extLst>
              <a:ext uri="{FF2B5EF4-FFF2-40B4-BE49-F238E27FC236}">
                <a16:creationId xmlns:a16="http://schemas.microsoft.com/office/drawing/2014/main" id="{4C432BAE-2EB6-4DC9-A7F0-903EBD7376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9725" y="4654550"/>
            <a:ext cx="1465263"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7">
            <a:extLst>
              <a:ext uri="{FF2B5EF4-FFF2-40B4-BE49-F238E27FC236}">
                <a16:creationId xmlns:a16="http://schemas.microsoft.com/office/drawing/2014/main" id="{C6CE0473-9112-43D3-AFEB-E978EACD6F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513" y="3629025"/>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20">
            <a:extLst>
              <a:ext uri="{FF2B5EF4-FFF2-40B4-BE49-F238E27FC236}">
                <a16:creationId xmlns:a16="http://schemas.microsoft.com/office/drawing/2014/main" id="{A7DAA810-3B4D-4960-89AA-A394C7278BE0}"/>
              </a:ext>
            </a:extLst>
          </p:cNvPr>
          <p:cNvPicPr>
            <a:picLocks noChangeAspect="1"/>
          </p:cNvPicPr>
          <p:nvPr/>
        </p:nvPicPr>
        <p:blipFill>
          <a:blip r:embed="rId5">
            <a:extLst>
              <a:ext uri="{28A0092B-C50C-407E-A947-70E740481C1C}">
                <a14:useLocalDpi xmlns:a14="http://schemas.microsoft.com/office/drawing/2010/main" val="0"/>
              </a:ext>
            </a:extLst>
          </a:blip>
          <a:srcRect t="2" r="51541" b="-1237"/>
          <a:stretch>
            <a:fillRect/>
          </a:stretch>
        </p:blipFill>
        <p:spPr bwMode="auto">
          <a:xfrm>
            <a:off x="4811713" y="1465263"/>
            <a:ext cx="36385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21">
            <a:extLst>
              <a:ext uri="{FF2B5EF4-FFF2-40B4-BE49-F238E27FC236}">
                <a16:creationId xmlns:a16="http://schemas.microsoft.com/office/drawing/2014/main" id="{D6117233-4561-4346-98BB-744C979D9723}"/>
              </a:ext>
            </a:extLst>
          </p:cNvPr>
          <p:cNvPicPr>
            <a:picLocks noChangeAspect="1"/>
          </p:cNvPicPr>
          <p:nvPr/>
        </p:nvPicPr>
        <p:blipFill>
          <a:blip r:embed="rId6">
            <a:extLst>
              <a:ext uri="{28A0092B-C50C-407E-A947-70E740481C1C}">
                <a14:useLocalDpi xmlns:a14="http://schemas.microsoft.com/office/drawing/2010/main" val="0"/>
              </a:ext>
            </a:extLst>
          </a:blip>
          <a:srcRect l="48459" t="6854"/>
          <a:stretch>
            <a:fillRect/>
          </a:stretch>
        </p:blipFill>
        <p:spPr bwMode="auto">
          <a:xfrm>
            <a:off x="4876800" y="3870325"/>
            <a:ext cx="3681413"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1" name="Picture 6">
            <a:extLst>
              <a:ext uri="{FF2B5EF4-FFF2-40B4-BE49-F238E27FC236}">
                <a16:creationId xmlns:a16="http://schemas.microsoft.com/office/drawing/2014/main" id="{57B8D13B-DE23-4780-8BCB-D1511228F5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8725" y="4713288"/>
            <a:ext cx="1427163" cy="142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32" name="Picture 23">
            <a:extLst>
              <a:ext uri="{FF2B5EF4-FFF2-40B4-BE49-F238E27FC236}">
                <a16:creationId xmlns:a16="http://schemas.microsoft.com/office/drawing/2014/main" id="{149C667F-4CCB-4E10-B4CE-28F9B03090F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63688" y="1630363"/>
            <a:ext cx="21844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96E9E17A-1400-4B5C-846C-6CB4011D09A2}"/>
              </a:ext>
            </a:extLst>
          </p:cNvPr>
          <p:cNvSpPr>
            <a:spLocks noGrp="1" noChangeArrowheads="1"/>
          </p:cNvSpPr>
          <p:nvPr>
            <p:ph type="title"/>
          </p:nvPr>
        </p:nvSpPr>
        <p:spPr>
          <a:xfrm>
            <a:off x="468313" y="-80963"/>
            <a:ext cx="8229600" cy="1143001"/>
          </a:xfrm>
        </p:spPr>
        <p:txBody>
          <a:bodyPr/>
          <a:lstStyle/>
          <a:p>
            <a:r>
              <a:rPr lang="en-GB" altLang="en-US">
                <a:solidFill>
                  <a:srgbClr val="0066FF"/>
                </a:solidFill>
              </a:rPr>
              <a:t>Vegetarian Alternatives</a:t>
            </a:r>
          </a:p>
        </p:txBody>
      </p:sp>
      <p:sp>
        <p:nvSpPr>
          <p:cNvPr id="116739" name="Rectangle 3">
            <a:extLst>
              <a:ext uri="{FF2B5EF4-FFF2-40B4-BE49-F238E27FC236}">
                <a16:creationId xmlns:a16="http://schemas.microsoft.com/office/drawing/2014/main" id="{2BD44ED1-ED37-4ECE-97FC-2FDD9013E16B}"/>
              </a:ext>
            </a:extLst>
          </p:cNvPr>
          <p:cNvSpPr>
            <a:spLocks noChangeArrowheads="1"/>
          </p:cNvSpPr>
          <p:nvPr/>
        </p:nvSpPr>
        <p:spPr bwMode="auto">
          <a:xfrm>
            <a:off x="190500" y="765175"/>
            <a:ext cx="87836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defRPr/>
            </a:pPr>
            <a:r>
              <a:rPr lang="en-GB" altLang="en-US" sz="1800" dirty="0">
                <a:solidFill>
                  <a:srgbClr val="000000"/>
                </a:solidFill>
                <a:latin typeface="+mn-lt"/>
                <a:cs typeface="Times New Roman" panose="02020603050405020304" pitchFamily="18" charset="0"/>
              </a:rPr>
              <a:t>Many teenagers are adopting a vegetarian style of eating. These need to be well planned to ensure they provide the nutrients needed for growth and health. Such diets can be particularly problematic if they are also low in energy. </a:t>
            </a:r>
          </a:p>
          <a:p>
            <a:pPr>
              <a:spcBef>
                <a:spcPct val="0"/>
              </a:spcBef>
              <a:buFontTx/>
              <a:buNone/>
              <a:defRPr/>
            </a:pPr>
            <a:r>
              <a:rPr lang="en-GB" altLang="en-US" sz="1800" dirty="0">
                <a:solidFill>
                  <a:srgbClr val="000000"/>
                </a:solidFill>
                <a:latin typeface="+mn-lt"/>
                <a:cs typeface="Times New Roman" panose="02020603050405020304" pitchFamily="18" charset="0"/>
              </a:rPr>
              <a:t>Special attention should be given to the iron intake of girls, as iron deficiency anaemia is three times more common in vegetarian teenagers compared with non-vegetarians.</a:t>
            </a:r>
          </a:p>
          <a:p>
            <a:pPr>
              <a:spcBef>
                <a:spcPct val="0"/>
              </a:spcBef>
              <a:buFontTx/>
              <a:buNone/>
              <a:defRPr/>
            </a:pPr>
            <a:r>
              <a:rPr lang="en-GB" altLang="en-US" sz="1800" dirty="0">
                <a:solidFill>
                  <a:srgbClr val="000000"/>
                </a:solidFill>
                <a:latin typeface="+mn-lt"/>
                <a:cs typeface="Times New Roman" panose="02020603050405020304" pitchFamily="18" charset="0"/>
              </a:rPr>
              <a:t>A vegetarian diet that maintains good health in adulthood may not necessarily be appropriate for infants and young children.</a:t>
            </a:r>
          </a:p>
        </p:txBody>
      </p:sp>
      <p:pic>
        <p:nvPicPr>
          <p:cNvPr id="15364" name="Picture 4">
            <a:extLst>
              <a:ext uri="{FF2B5EF4-FFF2-40B4-BE49-F238E27FC236}">
                <a16:creationId xmlns:a16="http://schemas.microsoft.com/office/drawing/2014/main" id="{E70C0CEF-F634-4806-907F-A58B1D6458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11785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a:extLst>
              <a:ext uri="{FF2B5EF4-FFF2-40B4-BE49-F238E27FC236}">
                <a16:creationId xmlns:a16="http://schemas.microsoft.com/office/drawing/2014/main" id="{2CC26E83-3299-4AFF-852C-C8DD34259E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7625" y="3024188"/>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F838131D-2857-4512-B0BA-20D942B070B4}"/>
              </a:ext>
            </a:extLst>
          </p:cNvPr>
          <p:cNvSpPr/>
          <p:nvPr/>
        </p:nvSpPr>
        <p:spPr>
          <a:xfrm>
            <a:off x="3308350" y="4868863"/>
            <a:ext cx="2808288" cy="8715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FF0000"/>
                </a:solidFill>
              </a:rPr>
              <a:t>Alternatives for protein</a:t>
            </a:r>
          </a:p>
        </p:txBody>
      </p:sp>
      <p:pic>
        <p:nvPicPr>
          <p:cNvPr id="15367" name="Picture 7">
            <a:extLst>
              <a:ext uri="{FF2B5EF4-FFF2-40B4-BE49-F238E27FC236}">
                <a16:creationId xmlns:a16="http://schemas.microsoft.com/office/drawing/2014/main" id="{52AC5BA1-7D4B-475A-833D-184EF5EF16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7263" y="30241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a:extLst>
              <a:ext uri="{FF2B5EF4-FFF2-40B4-BE49-F238E27FC236}">
                <a16:creationId xmlns:a16="http://schemas.microsoft.com/office/drawing/2014/main" id="{3CC22141-5194-4B41-8354-C3D7A39393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0" y="4911725"/>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0">
            <a:extLst>
              <a:ext uri="{FF2B5EF4-FFF2-40B4-BE49-F238E27FC236}">
                <a16:creationId xmlns:a16="http://schemas.microsoft.com/office/drawing/2014/main" id="{165A2415-555F-4626-B15C-92611E9550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2238" y="4868863"/>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7CF8D95-43C4-4473-93F6-28D409DD96D9}"/>
              </a:ext>
            </a:extLst>
          </p:cNvPr>
          <p:cNvSpPr>
            <a:spLocks noGrp="1" noChangeArrowheads="1"/>
          </p:cNvSpPr>
          <p:nvPr>
            <p:ph type="title"/>
          </p:nvPr>
        </p:nvSpPr>
        <p:spPr>
          <a:xfrm>
            <a:off x="0" y="-85725"/>
            <a:ext cx="9144000" cy="1143000"/>
          </a:xfrm>
        </p:spPr>
        <p:txBody>
          <a:bodyPr/>
          <a:lstStyle/>
          <a:p>
            <a:r>
              <a:rPr lang="en-GB" altLang="en-US" sz="3600">
                <a:solidFill>
                  <a:srgbClr val="0066FF"/>
                </a:solidFill>
              </a:rPr>
              <a:t>Why do people choose a vegetarian diet?</a:t>
            </a:r>
          </a:p>
        </p:txBody>
      </p:sp>
      <p:sp>
        <p:nvSpPr>
          <p:cNvPr id="17411" name="Rectangle 6">
            <a:extLst>
              <a:ext uri="{FF2B5EF4-FFF2-40B4-BE49-F238E27FC236}">
                <a16:creationId xmlns:a16="http://schemas.microsoft.com/office/drawing/2014/main" id="{3C4BB12F-E79A-4BC6-8505-6B033798D404}"/>
              </a:ext>
            </a:extLst>
          </p:cNvPr>
          <p:cNvSpPr>
            <a:spLocks noChangeArrowheads="1"/>
          </p:cNvSpPr>
          <p:nvPr/>
        </p:nvSpPr>
        <p:spPr bwMode="auto">
          <a:xfrm>
            <a:off x="1042988" y="550863"/>
            <a:ext cx="8940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GB" altLang="en-US" sz="1600" b="1">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en-GB" altLang="en-US" sz="1600">
                <a:solidFill>
                  <a:srgbClr val="000000"/>
                </a:solidFill>
                <a:latin typeface="Arial" panose="020B0604020202020204" pitchFamily="34" charset="0"/>
                <a:cs typeface="Times New Roman" panose="02020603050405020304" pitchFamily="18" charset="0"/>
              </a:rPr>
              <a:t>There are many reasons why people choose to follow a vegetarian diet.</a:t>
            </a:r>
            <a:endParaRPr lang="en-GB" altLang="en-US" sz="16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en-GB" altLang="en-US" sz="16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en-GB" altLang="en-US" sz="1600">
              <a:solidFill>
                <a:srgbClr val="000000"/>
              </a:solidFill>
              <a:latin typeface="Arial" panose="020B060402020202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20E8F1E3-BFBD-4FD5-8A52-4117748AF932}"/>
              </a:ext>
            </a:extLst>
          </p:cNvPr>
          <p:cNvSpPr/>
          <p:nvPr/>
        </p:nvSpPr>
        <p:spPr>
          <a:xfrm>
            <a:off x="41275" y="1204913"/>
            <a:ext cx="3013075" cy="19431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solidFill>
                  <a:srgbClr val="000000"/>
                </a:solidFill>
                <a:latin typeface="Arial" panose="020B0604020202020204" pitchFamily="34" charset="0"/>
                <a:ea typeface="Times New Roman" panose="02020603050405020304" pitchFamily="18" charset="0"/>
              </a:rPr>
              <a:t>Religion</a:t>
            </a:r>
            <a:r>
              <a:rPr lang="en-GB" sz="2000" dirty="0">
                <a:solidFill>
                  <a:srgbClr val="000000"/>
                </a:solidFill>
                <a:latin typeface="Arial" panose="020B0604020202020204" pitchFamily="34" charset="0"/>
                <a:ea typeface="Times New Roman" panose="02020603050405020304" pitchFamily="18" charset="0"/>
              </a:rPr>
              <a:t> – vegetarianism is the dietary choice for several religions.</a:t>
            </a:r>
            <a:endParaRPr lang="en-GB" sz="2000" dirty="0">
              <a:solidFill>
                <a:srgbClr val="000000"/>
              </a:solidFill>
              <a:latin typeface="Times New Roman" panose="02020603050405020304" pitchFamily="18" charset="0"/>
              <a:ea typeface="Times New Roman" panose="02020603050405020304" pitchFamily="18" charset="0"/>
            </a:endParaRPr>
          </a:p>
          <a:p>
            <a:pPr algn="ctr">
              <a:defRPr/>
            </a:pPr>
            <a:endParaRPr lang="en-GB" sz="1600" dirty="0"/>
          </a:p>
        </p:txBody>
      </p:sp>
      <p:sp>
        <p:nvSpPr>
          <p:cNvPr id="9" name="Oval 8">
            <a:extLst>
              <a:ext uri="{FF2B5EF4-FFF2-40B4-BE49-F238E27FC236}">
                <a16:creationId xmlns:a16="http://schemas.microsoft.com/office/drawing/2014/main" id="{C619331F-3E70-4F81-B3F3-FF948FE5F0AE}"/>
              </a:ext>
            </a:extLst>
          </p:cNvPr>
          <p:cNvSpPr/>
          <p:nvPr/>
        </p:nvSpPr>
        <p:spPr>
          <a:xfrm>
            <a:off x="120650" y="3006725"/>
            <a:ext cx="4032250" cy="3789363"/>
          </a:xfrm>
          <a:prstGeom prst="ellipse">
            <a:avLst/>
          </a:prstGeom>
          <a:solidFill>
            <a:srgbClr val="C1B6E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000000"/>
                </a:solidFill>
                <a:latin typeface="Arial" panose="020B0604020202020204" pitchFamily="34" charset="0"/>
                <a:ea typeface="Times New Roman" panose="02020603050405020304" pitchFamily="18" charset="0"/>
              </a:rPr>
              <a:t>Health </a:t>
            </a:r>
            <a:r>
              <a:rPr lang="en-GB" dirty="0">
                <a:solidFill>
                  <a:srgbClr val="000000"/>
                </a:solidFill>
                <a:latin typeface="Arial" panose="020B0604020202020204" pitchFamily="34" charset="0"/>
                <a:ea typeface="Times New Roman" panose="02020603050405020304" pitchFamily="18" charset="0"/>
              </a:rPr>
              <a:t>– some people think that a diet which includes cereals, fruits, vegetables, pulses and nuts, possibly with the addition of milk products and eggs, is healthier than one that contains meat and meat products.</a:t>
            </a:r>
            <a:endParaRPr lang="en-GB" dirty="0">
              <a:solidFill>
                <a:srgbClr val="000000"/>
              </a:solidFill>
              <a:latin typeface="Times New Roman" panose="02020603050405020304" pitchFamily="18" charset="0"/>
              <a:ea typeface="Times New Roman" panose="02020603050405020304" pitchFamily="18" charset="0"/>
            </a:endParaRPr>
          </a:p>
          <a:p>
            <a:pPr algn="ctr">
              <a:defRPr/>
            </a:pPr>
            <a:endParaRPr lang="en-GB" dirty="0"/>
          </a:p>
        </p:txBody>
      </p:sp>
      <p:sp>
        <p:nvSpPr>
          <p:cNvPr id="10" name="Oval 9">
            <a:extLst>
              <a:ext uri="{FF2B5EF4-FFF2-40B4-BE49-F238E27FC236}">
                <a16:creationId xmlns:a16="http://schemas.microsoft.com/office/drawing/2014/main" id="{B7567838-7245-4FBB-B01A-8163AAB39459}"/>
              </a:ext>
            </a:extLst>
          </p:cNvPr>
          <p:cNvSpPr/>
          <p:nvPr/>
        </p:nvSpPr>
        <p:spPr>
          <a:xfrm>
            <a:off x="3125788" y="1204913"/>
            <a:ext cx="3240087" cy="3095625"/>
          </a:xfrm>
          <a:prstGeom prst="ellipse">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000000"/>
                </a:solidFill>
                <a:latin typeface="Arial" panose="020B0604020202020204" pitchFamily="34" charset="0"/>
                <a:ea typeface="Times New Roman" panose="02020603050405020304" pitchFamily="18" charset="0"/>
              </a:rPr>
              <a:t>Animal welfare </a:t>
            </a:r>
            <a:r>
              <a:rPr lang="en-GB" dirty="0">
                <a:solidFill>
                  <a:srgbClr val="000000"/>
                </a:solidFill>
                <a:latin typeface="Arial" panose="020B0604020202020204" pitchFamily="34" charset="0"/>
                <a:ea typeface="Times New Roman" panose="02020603050405020304" pitchFamily="18" charset="0"/>
              </a:rPr>
              <a:t>– some people believe that it is wrong to kill animals for food or they may object to the way animals are reared and kept in intensive farming.</a:t>
            </a:r>
            <a:endParaRPr lang="en-GB" dirty="0">
              <a:solidFill>
                <a:srgbClr val="000000"/>
              </a:solidFill>
              <a:latin typeface="Times New Roman" panose="02020603050405020304" pitchFamily="18" charset="0"/>
              <a:ea typeface="Times New Roman" panose="02020603050405020304" pitchFamily="18" charset="0"/>
            </a:endParaRPr>
          </a:p>
          <a:p>
            <a:pPr algn="ctr">
              <a:defRPr/>
            </a:pPr>
            <a:endParaRPr lang="en-GB" dirty="0"/>
          </a:p>
        </p:txBody>
      </p:sp>
      <p:sp>
        <p:nvSpPr>
          <p:cNvPr id="11" name="Oval 10">
            <a:extLst>
              <a:ext uri="{FF2B5EF4-FFF2-40B4-BE49-F238E27FC236}">
                <a16:creationId xmlns:a16="http://schemas.microsoft.com/office/drawing/2014/main" id="{BCB676CB-933A-49DD-992C-8A744C941269}"/>
              </a:ext>
            </a:extLst>
          </p:cNvPr>
          <p:cNvSpPr/>
          <p:nvPr/>
        </p:nvSpPr>
        <p:spPr>
          <a:xfrm>
            <a:off x="6230938" y="1204913"/>
            <a:ext cx="2805112" cy="2728912"/>
          </a:xfrm>
          <a:prstGeom prst="ellipse">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000000"/>
                </a:solidFill>
                <a:latin typeface="Arial" panose="020B0604020202020204" pitchFamily="34" charset="0"/>
                <a:ea typeface="Times New Roman" panose="02020603050405020304" pitchFamily="18" charset="0"/>
              </a:rPr>
              <a:t>Taste – </a:t>
            </a:r>
            <a:r>
              <a:rPr lang="en-GB" dirty="0">
                <a:solidFill>
                  <a:srgbClr val="000000"/>
                </a:solidFill>
                <a:latin typeface="Arial" panose="020B0604020202020204" pitchFamily="34" charset="0"/>
                <a:ea typeface="Times New Roman" panose="02020603050405020304" pitchFamily="18" charset="0"/>
              </a:rPr>
              <a:t>some people don’t like the taste and texture of meat or fish. Allergy or intolerance is not usually a reason.</a:t>
            </a:r>
            <a:endParaRPr lang="en-GB" dirty="0">
              <a:solidFill>
                <a:srgbClr val="000000"/>
              </a:solidFill>
              <a:latin typeface="Times New Roman" panose="02020603050405020304" pitchFamily="18" charset="0"/>
              <a:ea typeface="Times New Roman" panose="02020603050405020304" pitchFamily="18" charset="0"/>
            </a:endParaRPr>
          </a:p>
          <a:p>
            <a:pPr algn="ctr">
              <a:defRPr/>
            </a:pPr>
            <a:endParaRPr lang="en-GB" dirty="0"/>
          </a:p>
        </p:txBody>
      </p:sp>
      <p:sp>
        <p:nvSpPr>
          <p:cNvPr id="12" name="Oval 11">
            <a:extLst>
              <a:ext uri="{FF2B5EF4-FFF2-40B4-BE49-F238E27FC236}">
                <a16:creationId xmlns:a16="http://schemas.microsoft.com/office/drawing/2014/main" id="{9D07B32A-C59A-4AB3-AF59-B08F96272A92}"/>
              </a:ext>
            </a:extLst>
          </p:cNvPr>
          <p:cNvSpPr/>
          <p:nvPr/>
        </p:nvSpPr>
        <p:spPr>
          <a:xfrm>
            <a:off x="5100638" y="3667125"/>
            <a:ext cx="3671887" cy="3168650"/>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000000"/>
                </a:solidFill>
                <a:latin typeface="Arial" panose="020B0604020202020204" pitchFamily="34" charset="0"/>
                <a:ea typeface="Times New Roman" panose="02020603050405020304" pitchFamily="18" charset="0"/>
              </a:rPr>
              <a:t>Environmental issues </a:t>
            </a:r>
            <a:r>
              <a:rPr lang="en-GB" dirty="0">
                <a:solidFill>
                  <a:srgbClr val="000000"/>
                </a:solidFill>
                <a:latin typeface="Arial" panose="020B0604020202020204" pitchFamily="34" charset="0"/>
                <a:ea typeface="Times New Roman" panose="02020603050405020304" pitchFamily="18" charset="0"/>
              </a:rPr>
              <a:t>– people may feel that meat production is expensive compared with cereal and crop production, and that it is wasteful in resources and pollutes the environment</a:t>
            </a:r>
            <a:endParaRPr lang="en-GB" dirty="0"/>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FC0ADE4-4CDC-489A-802E-F988F4052C5F}"/>
              </a:ext>
            </a:extLst>
          </p:cNvPr>
          <p:cNvGraphicFramePr>
            <a:graphicFrameLocks noGrp="1"/>
          </p:cNvGraphicFramePr>
          <p:nvPr>
            <p:ph idx="1"/>
          </p:nvPr>
        </p:nvGraphicFramePr>
        <p:xfrm>
          <a:off x="468313" y="2187575"/>
          <a:ext cx="8147050" cy="3606799"/>
        </p:xfrm>
        <a:graphic>
          <a:graphicData uri="http://schemas.openxmlformats.org/drawingml/2006/table">
            <a:tbl>
              <a:tblPr/>
              <a:tblGrid>
                <a:gridCol w="2528087">
                  <a:extLst>
                    <a:ext uri="{9D8B030D-6E8A-4147-A177-3AD203B41FA5}">
                      <a16:colId xmlns:a16="http://schemas.microsoft.com/office/drawing/2014/main" val="20000"/>
                    </a:ext>
                  </a:extLst>
                </a:gridCol>
                <a:gridCol w="5618963">
                  <a:extLst>
                    <a:ext uri="{9D8B030D-6E8A-4147-A177-3AD203B41FA5}">
                      <a16:colId xmlns:a16="http://schemas.microsoft.com/office/drawing/2014/main" val="20001"/>
                    </a:ext>
                  </a:extLst>
                </a:gridCol>
              </a:tblGrid>
              <a:tr h="344299">
                <a:tc>
                  <a:txBody>
                    <a:bodyPr/>
                    <a:lstStyle/>
                    <a:p>
                      <a:pPr marR="0" indent="0" algn="l" rtl="0">
                        <a:spcBef>
                          <a:spcPts val="0"/>
                        </a:spcBef>
                        <a:spcAft>
                          <a:spcPts val="0"/>
                        </a:spcAft>
                      </a:pPr>
                      <a:r>
                        <a:rPr lang="en-GB" sz="2000" kern="1400">
                          <a:ln>
                            <a:noFill/>
                          </a:ln>
                          <a:solidFill>
                            <a:srgbClr val="000000"/>
                          </a:solidFill>
                          <a:effectLst/>
                          <a:latin typeface="Comic Sans MS" panose="030F0702030302020204" pitchFamily="66" charset="0"/>
                        </a:rPr>
                        <a:t>DISH</a:t>
                      </a:r>
                      <a:endParaRPr lang="en-GB" sz="2000" kern="1400">
                        <a:ln>
                          <a:noFill/>
                        </a:ln>
                        <a:solidFill>
                          <a:srgbClr val="000000"/>
                        </a:solidFill>
                        <a:effectLst/>
                        <a:latin typeface="Times New Roman" panose="02020603050405020304" pitchFamily="18" charset="0"/>
                      </a:endParaRPr>
                    </a:p>
                  </a:txBody>
                  <a:tcPr marL="19702" marR="19702" marT="19707" marB="1970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l" rtl="0">
                        <a:spcBef>
                          <a:spcPts val="0"/>
                        </a:spcBef>
                        <a:spcAft>
                          <a:spcPts val="0"/>
                        </a:spcAft>
                      </a:pPr>
                      <a:r>
                        <a:rPr lang="en-GB" sz="2000" kern="1400" dirty="0">
                          <a:ln>
                            <a:noFill/>
                          </a:ln>
                          <a:solidFill>
                            <a:srgbClr val="000000"/>
                          </a:solidFill>
                          <a:effectLst/>
                          <a:latin typeface="Comic Sans MS" panose="030F0702030302020204" pitchFamily="66" charset="0"/>
                        </a:rPr>
                        <a:t>ADAPTATION</a:t>
                      </a:r>
                      <a:endParaRPr lang="en-GB" sz="2000" kern="1400" dirty="0">
                        <a:ln>
                          <a:noFill/>
                        </a:ln>
                        <a:solidFill>
                          <a:srgbClr val="000000"/>
                        </a:solidFill>
                        <a:effectLst/>
                        <a:latin typeface="Times New Roman" panose="02020603050405020304" pitchFamily="18" charset="0"/>
                      </a:endParaRPr>
                    </a:p>
                  </a:txBody>
                  <a:tcPr marL="19702" marR="19702" marT="19707" marB="1970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87500">
                <a:tc>
                  <a:txBody>
                    <a:bodyPr/>
                    <a:lstStyle/>
                    <a:p>
                      <a:pPr marR="0" indent="0" algn="l" rtl="0">
                        <a:spcBef>
                          <a:spcPts val="0"/>
                        </a:spcBef>
                        <a:spcAft>
                          <a:spcPts val="0"/>
                        </a:spcAft>
                      </a:pPr>
                      <a:r>
                        <a:rPr lang="en-GB" sz="2000" kern="1400" dirty="0">
                          <a:ln>
                            <a:noFill/>
                          </a:ln>
                          <a:solidFill>
                            <a:srgbClr val="000000"/>
                          </a:solidFill>
                          <a:effectLst/>
                          <a:latin typeface="Comic Sans MS" panose="030F0702030302020204" pitchFamily="66" charset="0"/>
                        </a:rPr>
                        <a:t>Chicken curry</a:t>
                      </a:r>
                      <a:endParaRPr lang="en-GB" sz="2000" kern="1400" dirty="0">
                        <a:ln>
                          <a:noFill/>
                        </a:ln>
                        <a:solidFill>
                          <a:srgbClr val="000000"/>
                        </a:solidFill>
                        <a:effectLst/>
                        <a:latin typeface="Times New Roman" panose="02020603050405020304" pitchFamily="18" charset="0"/>
                      </a:endParaRPr>
                    </a:p>
                  </a:txBody>
                  <a:tcPr marL="19702" marR="19702" marT="19707" marB="1970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sz="2000"/>
                    </a:p>
                  </a:txBody>
                  <a:tcPr marL="19702" marR="19702" marT="19707" marB="1970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87500">
                <a:tc>
                  <a:txBody>
                    <a:bodyPr/>
                    <a:lstStyle/>
                    <a:p>
                      <a:pPr marR="0" indent="0" algn="l" rtl="0">
                        <a:spcBef>
                          <a:spcPts val="0"/>
                        </a:spcBef>
                        <a:spcAft>
                          <a:spcPts val="0"/>
                        </a:spcAft>
                      </a:pPr>
                      <a:r>
                        <a:rPr lang="en-GB" sz="2000" kern="1400">
                          <a:ln>
                            <a:noFill/>
                          </a:ln>
                          <a:solidFill>
                            <a:srgbClr val="000000"/>
                          </a:solidFill>
                          <a:effectLst/>
                          <a:latin typeface="Comic Sans MS" panose="030F0702030302020204" pitchFamily="66" charset="0"/>
                        </a:rPr>
                        <a:t>Lasagne</a:t>
                      </a:r>
                      <a:endParaRPr lang="en-GB" sz="2000" kern="1400">
                        <a:ln>
                          <a:noFill/>
                        </a:ln>
                        <a:solidFill>
                          <a:srgbClr val="000000"/>
                        </a:solidFill>
                        <a:effectLst/>
                        <a:latin typeface="Times New Roman" panose="02020603050405020304" pitchFamily="18" charset="0"/>
                      </a:endParaRPr>
                    </a:p>
                  </a:txBody>
                  <a:tcPr marL="19702" marR="19702" marT="19707" marB="1970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sz="2000"/>
                    </a:p>
                  </a:txBody>
                  <a:tcPr marL="19702" marR="19702" marT="19707" marB="1970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87500">
                <a:tc>
                  <a:txBody>
                    <a:bodyPr/>
                    <a:lstStyle/>
                    <a:p>
                      <a:pPr marR="0" indent="0" algn="l" rtl="0">
                        <a:spcBef>
                          <a:spcPts val="0"/>
                        </a:spcBef>
                        <a:spcAft>
                          <a:spcPts val="0"/>
                        </a:spcAft>
                      </a:pPr>
                      <a:r>
                        <a:rPr lang="en-GB" sz="2000" kern="1400" dirty="0">
                          <a:ln>
                            <a:noFill/>
                          </a:ln>
                          <a:solidFill>
                            <a:srgbClr val="000000"/>
                          </a:solidFill>
                          <a:effectLst/>
                          <a:latin typeface="Comic Sans MS" panose="030F0702030302020204" pitchFamily="66" charset="0"/>
                        </a:rPr>
                        <a:t>Fish Cakes</a:t>
                      </a:r>
                      <a:endParaRPr lang="en-GB" sz="2000" kern="1400" dirty="0">
                        <a:ln>
                          <a:noFill/>
                        </a:ln>
                        <a:solidFill>
                          <a:srgbClr val="000000"/>
                        </a:solidFill>
                        <a:effectLst/>
                        <a:latin typeface="Times New Roman" panose="02020603050405020304" pitchFamily="18" charset="0"/>
                      </a:endParaRPr>
                    </a:p>
                  </a:txBody>
                  <a:tcPr marL="19702" marR="19702" marT="19707" marB="1970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sz="2000" dirty="0"/>
                    </a:p>
                  </a:txBody>
                  <a:tcPr marL="19702" marR="19702" marT="19707" marB="1970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8451" name="Control 1">
            <a:extLst>
              <a:ext uri="{FF2B5EF4-FFF2-40B4-BE49-F238E27FC236}">
                <a16:creationId xmlns:a16="http://schemas.microsoft.com/office/drawing/2014/main" id="{C114F5A4-55FC-4E6F-B2A2-9D71877B3B19}"/>
              </a:ext>
            </a:extLst>
          </p:cNvPr>
          <p:cNvSpPr>
            <a:spLocks noChangeArrowheads="1" noChangeShapeType="1"/>
          </p:cNvSpPr>
          <p:nvPr/>
        </p:nvSpPr>
        <p:spPr bwMode="auto">
          <a:xfrm>
            <a:off x="3162300" y="2066925"/>
            <a:ext cx="6726238" cy="795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0" tIns="0" rIns="0" bIns="0"/>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n-US" altLang="en-US" sz="1800"/>
          </a:p>
        </p:txBody>
      </p:sp>
      <p:sp>
        <p:nvSpPr>
          <p:cNvPr id="18452" name="Title 1">
            <a:extLst>
              <a:ext uri="{FF2B5EF4-FFF2-40B4-BE49-F238E27FC236}">
                <a16:creationId xmlns:a16="http://schemas.microsoft.com/office/drawing/2014/main" id="{9F61FAEB-F08A-42FC-B363-42BDEA53A5A0}"/>
              </a:ext>
            </a:extLst>
          </p:cNvPr>
          <p:cNvSpPr>
            <a:spLocks noGrp="1" noChangeArrowheads="1"/>
          </p:cNvSpPr>
          <p:nvPr>
            <p:ph type="title"/>
          </p:nvPr>
        </p:nvSpPr>
        <p:spPr>
          <a:xfrm>
            <a:off x="468313" y="-80963"/>
            <a:ext cx="8229600" cy="1143001"/>
          </a:xfrm>
        </p:spPr>
        <p:txBody>
          <a:bodyPr/>
          <a:lstStyle/>
          <a:p>
            <a:r>
              <a:rPr lang="en-GB" altLang="en-US">
                <a:solidFill>
                  <a:srgbClr val="0066FF"/>
                </a:solidFill>
              </a:rPr>
              <a:t>Adapting recipes</a:t>
            </a:r>
          </a:p>
        </p:txBody>
      </p:sp>
      <p:sp>
        <p:nvSpPr>
          <p:cNvPr id="18453" name="TextBox 6">
            <a:extLst>
              <a:ext uri="{FF2B5EF4-FFF2-40B4-BE49-F238E27FC236}">
                <a16:creationId xmlns:a16="http://schemas.microsoft.com/office/drawing/2014/main" id="{2F79E9C8-7D3A-4794-88FB-53F4602A2739}"/>
              </a:ext>
            </a:extLst>
          </p:cNvPr>
          <p:cNvSpPr txBox="1">
            <a:spLocks noChangeArrowheads="1"/>
          </p:cNvSpPr>
          <p:nvPr/>
        </p:nvSpPr>
        <p:spPr bwMode="auto">
          <a:xfrm>
            <a:off x="468313" y="1044575"/>
            <a:ext cx="83518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GB" altLang="en-US" sz="1800"/>
              <a:t>How could you adapt the following dishes to make them suitable for vegetarians?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
            <a:extLst>
              <a:ext uri="{FF2B5EF4-FFF2-40B4-BE49-F238E27FC236}">
                <a16:creationId xmlns:a16="http://schemas.microsoft.com/office/drawing/2014/main" id="{B5338224-321C-4F12-8278-3DDFE3E8ACDE}"/>
              </a:ext>
            </a:extLst>
          </p:cNvPr>
          <p:cNvSpPr txBox="1">
            <a:spLocks noChangeArrowheads="1"/>
          </p:cNvSpPr>
          <p:nvPr/>
        </p:nvSpPr>
        <p:spPr bwMode="auto">
          <a:xfrm>
            <a:off x="2266950" y="-12700"/>
            <a:ext cx="470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GB" altLang="en-US" sz="4000">
                <a:solidFill>
                  <a:srgbClr val="0066FF"/>
                </a:solidFill>
              </a:rPr>
              <a:t>Adapting recipes.</a:t>
            </a:r>
          </a:p>
        </p:txBody>
      </p:sp>
      <p:pic>
        <p:nvPicPr>
          <p:cNvPr id="21507" name="Picture 12">
            <a:extLst>
              <a:ext uri="{FF2B5EF4-FFF2-40B4-BE49-F238E27FC236}">
                <a16:creationId xmlns:a16="http://schemas.microsoft.com/office/drawing/2014/main" id="{BF1F48E3-3AFB-4756-868C-CEF5F86B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6363"/>
            <a:ext cx="213995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3">
            <a:extLst>
              <a:ext uri="{FF2B5EF4-FFF2-40B4-BE49-F238E27FC236}">
                <a16:creationId xmlns:a16="http://schemas.microsoft.com/office/drawing/2014/main" id="{3E2DAA56-A6D0-4077-B232-E6AEF37A7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018" b="8449"/>
          <a:stretch>
            <a:fillRect/>
          </a:stretch>
        </p:blipFill>
        <p:spPr bwMode="auto">
          <a:xfrm>
            <a:off x="6845300" y="106363"/>
            <a:ext cx="183038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4DF659FF-BC69-495B-A19C-766FC48F0BAA}"/>
              </a:ext>
            </a:extLst>
          </p:cNvPr>
          <p:cNvCxnSpPr>
            <a:cxnSpLocks/>
          </p:cNvCxnSpPr>
          <p:nvPr/>
        </p:nvCxnSpPr>
        <p:spPr>
          <a:xfrm>
            <a:off x="4572000" y="3198813"/>
            <a:ext cx="0" cy="3470275"/>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10F39C7-23DE-48E1-A665-B324AB06435A}"/>
              </a:ext>
            </a:extLst>
          </p:cNvPr>
          <p:cNvCxnSpPr>
            <a:cxnSpLocks/>
          </p:cNvCxnSpPr>
          <p:nvPr/>
        </p:nvCxnSpPr>
        <p:spPr>
          <a:xfrm>
            <a:off x="4572000" y="695325"/>
            <a:ext cx="0" cy="134938"/>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ECB1265-06D3-4095-9F11-55AF6CCA377F}"/>
              </a:ext>
            </a:extLst>
          </p:cNvPr>
          <p:cNvSpPr/>
          <p:nvPr/>
        </p:nvSpPr>
        <p:spPr>
          <a:xfrm>
            <a:off x="323850" y="1989138"/>
            <a:ext cx="2982913" cy="4608512"/>
          </a:xfrm>
          <a:prstGeom prst="rect">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Arial" panose="020B0604020202020204" pitchFamily="34" charset="0"/>
              <a:buChar char="•"/>
              <a:defRPr/>
            </a:pPr>
            <a:r>
              <a:rPr lang="en-GB" dirty="0">
                <a:solidFill>
                  <a:schemeClr val="tx1"/>
                </a:solidFill>
              </a:rPr>
              <a:t>The meat can be swapped for Quorn</a:t>
            </a:r>
          </a:p>
          <a:p>
            <a:pPr marL="285750" indent="-285750">
              <a:buFont typeface="Arial" panose="020B0604020202020204" pitchFamily="34" charset="0"/>
              <a:buChar char="•"/>
              <a:defRPr/>
            </a:pPr>
            <a:endParaRPr lang="en-GB" dirty="0">
              <a:solidFill>
                <a:schemeClr val="tx1"/>
              </a:solidFill>
            </a:endParaRPr>
          </a:p>
          <a:p>
            <a:pPr marL="285750" indent="-285750">
              <a:buFont typeface="Arial" panose="020B0604020202020204" pitchFamily="34" charset="0"/>
              <a:buChar char="•"/>
              <a:defRPr/>
            </a:pPr>
            <a:r>
              <a:rPr lang="en-GB" dirty="0">
                <a:solidFill>
                  <a:schemeClr val="tx1"/>
                </a:solidFill>
              </a:rPr>
              <a:t>Could be a vegetable </a:t>
            </a:r>
            <a:r>
              <a:rPr lang="en-GB" dirty="0" err="1">
                <a:solidFill>
                  <a:schemeClr val="tx1"/>
                </a:solidFill>
              </a:rPr>
              <a:t>stirfry</a:t>
            </a:r>
            <a:r>
              <a:rPr lang="en-GB" dirty="0">
                <a:solidFill>
                  <a:schemeClr val="tx1"/>
                </a:solidFill>
              </a:rPr>
              <a:t> by using adding more vegetables and no meat</a:t>
            </a:r>
          </a:p>
          <a:p>
            <a:pPr marL="285750" indent="-285750">
              <a:buFont typeface="Arial" panose="020B0604020202020204" pitchFamily="34" charset="0"/>
              <a:buChar char="•"/>
              <a:defRPr/>
            </a:pPr>
            <a:endParaRPr lang="en-GB" dirty="0">
              <a:solidFill>
                <a:schemeClr val="tx1"/>
              </a:solidFill>
            </a:endParaRPr>
          </a:p>
          <a:p>
            <a:pPr>
              <a:defRPr/>
            </a:pPr>
            <a:endParaRPr lang="en-GB" dirty="0">
              <a:solidFill>
                <a:schemeClr val="tx1"/>
              </a:solidFill>
            </a:endParaRPr>
          </a:p>
          <a:p>
            <a:pPr marL="285750" indent="-285750">
              <a:buFont typeface="Arial" panose="020B0604020202020204" pitchFamily="34" charset="0"/>
              <a:buChar char="•"/>
              <a:defRPr/>
            </a:pPr>
            <a:endParaRPr lang="en-GB" dirty="0">
              <a:solidFill>
                <a:schemeClr val="tx1"/>
              </a:solidFill>
            </a:endParaRPr>
          </a:p>
        </p:txBody>
      </p:sp>
      <p:sp>
        <p:nvSpPr>
          <p:cNvPr id="30" name="Rectangle 29">
            <a:extLst>
              <a:ext uri="{FF2B5EF4-FFF2-40B4-BE49-F238E27FC236}">
                <a16:creationId xmlns:a16="http://schemas.microsoft.com/office/drawing/2014/main" id="{879C392D-749C-4AC5-B8B1-9874CC9641B3}"/>
              </a:ext>
            </a:extLst>
          </p:cNvPr>
          <p:cNvSpPr/>
          <p:nvPr/>
        </p:nvSpPr>
        <p:spPr>
          <a:xfrm>
            <a:off x="5940425" y="1989138"/>
            <a:ext cx="2982913" cy="4608512"/>
          </a:xfrm>
          <a:prstGeom prst="rect">
            <a:avLst/>
          </a:prstGeom>
          <a:solidFill>
            <a:schemeClr val="bg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Arial" panose="020B0604020202020204" pitchFamily="34" charset="0"/>
              <a:buChar char="•"/>
              <a:defRPr/>
            </a:pPr>
            <a:r>
              <a:rPr lang="en-GB" dirty="0">
                <a:solidFill>
                  <a:schemeClr val="tx1"/>
                </a:solidFill>
              </a:rPr>
              <a:t>Could be a vegetable </a:t>
            </a:r>
            <a:r>
              <a:rPr lang="en-GB" dirty="0" err="1">
                <a:solidFill>
                  <a:schemeClr val="tx1"/>
                </a:solidFill>
              </a:rPr>
              <a:t>stirfry</a:t>
            </a:r>
            <a:r>
              <a:rPr lang="en-GB" dirty="0">
                <a:solidFill>
                  <a:schemeClr val="tx1"/>
                </a:solidFill>
              </a:rPr>
              <a:t> by using adding more vegetables and no meat</a:t>
            </a:r>
          </a:p>
          <a:p>
            <a:pPr marL="285750" indent="-285750">
              <a:buFont typeface="Arial" panose="020B0604020202020204" pitchFamily="34" charset="0"/>
              <a:buChar char="•"/>
              <a:defRPr/>
            </a:pPr>
            <a:endParaRPr lang="en-GB" dirty="0">
              <a:solidFill>
                <a:schemeClr val="tx1"/>
              </a:solidFill>
            </a:endParaRPr>
          </a:p>
          <a:p>
            <a:pPr marL="285750" indent="-285750">
              <a:buFont typeface="Arial" panose="020B0604020202020204" pitchFamily="34" charset="0"/>
              <a:buChar char="•"/>
              <a:defRPr/>
            </a:pPr>
            <a:r>
              <a:rPr lang="en-GB" dirty="0">
                <a:solidFill>
                  <a:schemeClr val="tx1"/>
                </a:solidFill>
              </a:rPr>
              <a:t>The recipe can be halved.</a:t>
            </a:r>
          </a:p>
          <a:p>
            <a:pPr marL="285750" indent="-285750">
              <a:buFont typeface="Arial" panose="020B0604020202020204" pitchFamily="34" charset="0"/>
              <a:buChar char="•"/>
              <a:defRPr/>
            </a:pPr>
            <a:endParaRPr lang="en-GB" dirty="0">
              <a:solidFill>
                <a:schemeClr val="tx1"/>
              </a:solidFill>
            </a:endParaRPr>
          </a:p>
          <a:p>
            <a:pPr marL="285750" indent="-285750">
              <a:buFont typeface="Arial" panose="020B0604020202020204" pitchFamily="34" charset="0"/>
              <a:buChar char="•"/>
              <a:defRPr/>
            </a:pPr>
            <a:r>
              <a:rPr lang="en-GB" dirty="0">
                <a:solidFill>
                  <a:schemeClr val="tx1"/>
                </a:solidFill>
              </a:rPr>
              <a:t>Can miss out some of the herbs and spices </a:t>
            </a:r>
          </a:p>
          <a:p>
            <a:pPr marL="285750" indent="-285750">
              <a:buFont typeface="Arial" panose="020B0604020202020204" pitchFamily="34" charset="0"/>
              <a:buChar char="•"/>
              <a:defRPr/>
            </a:pPr>
            <a:endParaRPr lang="en-GB" dirty="0">
              <a:solidFill>
                <a:schemeClr val="tx1"/>
              </a:solidFill>
            </a:endParaRPr>
          </a:p>
          <a:p>
            <a:pPr marL="285750" indent="-285750">
              <a:buFont typeface="Arial" panose="020B0604020202020204" pitchFamily="34" charset="0"/>
              <a:buChar char="•"/>
              <a:defRPr/>
            </a:pPr>
            <a:endParaRPr lang="en-GB" dirty="0">
              <a:solidFill>
                <a:schemeClr val="tx1"/>
              </a:solidFill>
            </a:endParaRPr>
          </a:p>
          <a:p>
            <a:pPr marL="285750" indent="-285750">
              <a:buFont typeface="Arial" panose="020B0604020202020204" pitchFamily="34" charset="0"/>
              <a:buChar char="•"/>
              <a:defRPr/>
            </a:pPr>
            <a:endParaRPr lang="en-GB" dirty="0"/>
          </a:p>
        </p:txBody>
      </p:sp>
      <p:sp>
        <p:nvSpPr>
          <p:cNvPr id="21513" name="TextBox 23">
            <a:extLst>
              <a:ext uri="{FF2B5EF4-FFF2-40B4-BE49-F238E27FC236}">
                <a16:creationId xmlns:a16="http://schemas.microsoft.com/office/drawing/2014/main" id="{F52B5504-BA45-4C9A-BB7C-08743164D908}"/>
              </a:ext>
            </a:extLst>
          </p:cNvPr>
          <p:cNvSpPr txBox="1">
            <a:spLocks noChangeArrowheads="1"/>
          </p:cNvSpPr>
          <p:nvPr/>
        </p:nvSpPr>
        <p:spPr bwMode="auto">
          <a:xfrm>
            <a:off x="3656013" y="860425"/>
            <a:ext cx="2035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GB" altLang="en-US" sz="1800"/>
              <a:t>Original recipe</a:t>
            </a:r>
          </a:p>
        </p:txBody>
      </p:sp>
      <p:sp>
        <p:nvSpPr>
          <p:cNvPr id="13" name="Rectangle 2">
            <a:extLst>
              <a:ext uri="{FF2B5EF4-FFF2-40B4-BE49-F238E27FC236}">
                <a16:creationId xmlns:a16="http://schemas.microsoft.com/office/drawing/2014/main" id="{43D511CF-D845-4B87-B03A-50B1762E6C10}"/>
              </a:ext>
            </a:extLst>
          </p:cNvPr>
          <p:cNvSpPr txBox="1">
            <a:spLocks noChangeArrowheads="1"/>
          </p:cNvSpPr>
          <p:nvPr/>
        </p:nvSpPr>
        <p:spPr bwMode="auto">
          <a:xfrm>
            <a:off x="3594100" y="5627688"/>
            <a:ext cx="2066925" cy="738187"/>
          </a:xfrm>
          <a:prstGeom prst="rect">
            <a:avLst/>
          </a:prstGeom>
          <a:solidFill>
            <a:schemeClr val="bg1"/>
          </a:solid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Comic Sans MS" pitchFamily="66" charset="0"/>
              </a:defRPr>
            </a:lvl6pPr>
            <a:lvl7pPr marL="914400" algn="ctr" rtl="0" fontAlgn="base">
              <a:spcBef>
                <a:spcPct val="0"/>
              </a:spcBef>
              <a:spcAft>
                <a:spcPct val="0"/>
              </a:spcAft>
              <a:defRPr sz="4400">
                <a:solidFill>
                  <a:schemeClr val="tx2"/>
                </a:solidFill>
                <a:latin typeface="Comic Sans MS" pitchFamily="66" charset="0"/>
              </a:defRPr>
            </a:lvl7pPr>
            <a:lvl8pPr marL="1371600" algn="ctr" rtl="0" fontAlgn="base">
              <a:spcBef>
                <a:spcPct val="0"/>
              </a:spcBef>
              <a:spcAft>
                <a:spcPct val="0"/>
              </a:spcAft>
              <a:defRPr sz="4400">
                <a:solidFill>
                  <a:schemeClr val="tx2"/>
                </a:solidFill>
                <a:latin typeface="Comic Sans MS" pitchFamily="66" charset="0"/>
              </a:defRPr>
            </a:lvl8pPr>
            <a:lvl9pPr marL="1828800" algn="ctr" rtl="0" fontAlgn="base">
              <a:spcBef>
                <a:spcPct val="0"/>
              </a:spcBef>
              <a:spcAft>
                <a:spcPct val="0"/>
              </a:spcAft>
              <a:defRPr sz="4400">
                <a:solidFill>
                  <a:schemeClr val="tx2"/>
                </a:solidFill>
                <a:latin typeface="Comic Sans MS" pitchFamily="66" charset="0"/>
              </a:defRPr>
            </a:lvl9pPr>
          </a:lstStyle>
          <a:p>
            <a:pPr eaLnBrk="1" hangingPunct="1">
              <a:defRPr/>
            </a:pPr>
            <a:r>
              <a:rPr lang="en-GB" altLang="en-US" sz="2000" kern="0" dirty="0">
                <a:solidFill>
                  <a:srgbClr val="0066FF"/>
                </a:solidFill>
              </a:rPr>
              <a:t>Chicken </a:t>
            </a:r>
            <a:r>
              <a:rPr lang="en-GB" altLang="en-US" sz="2000" kern="0" dirty="0" err="1">
                <a:solidFill>
                  <a:srgbClr val="0066FF"/>
                </a:solidFill>
              </a:rPr>
              <a:t>stirfry</a:t>
            </a:r>
            <a:endParaRPr lang="en-GB" altLang="en-US" sz="2000" kern="0" dirty="0">
              <a:solidFill>
                <a:srgbClr val="0066FF"/>
              </a:solidFill>
            </a:endParaRPr>
          </a:p>
        </p:txBody>
      </p:sp>
      <p:sp>
        <p:nvSpPr>
          <p:cNvPr id="14" name="TextBox 13">
            <a:extLst>
              <a:ext uri="{FF2B5EF4-FFF2-40B4-BE49-F238E27FC236}">
                <a16:creationId xmlns:a16="http://schemas.microsoft.com/office/drawing/2014/main" id="{D2313CC9-45C7-4510-8AE8-D2C111682960}"/>
              </a:ext>
            </a:extLst>
          </p:cNvPr>
          <p:cNvSpPr txBox="1"/>
          <p:nvPr/>
        </p:nvSpPr>
        <p:spPr>
          <a:xfrm>
            <a:off x="3406775" y="1244600"/>
            <a:ext cx="2430463" cy="1816100"/>
          </a:xfrm>
          <a:prstGeom prst="rect">
            <a:avLst/>
          </a:prstGeom>
          <a:noFill/>
          <a:ln>
            <a:solidFill>
              <a:schemeClr val="tx1"/>
            </a:solidFill>
          </a:ln>
        </p:spPr>
        <p:txBody>
          <a:bodyPr>
            <a:spAutoFit/>
          </a:bodyPr>
          <a:lstStyle/>
          <a:p>
            <a:pPr>
              <a:defRPr/>
            </a:pPr>
            <a:r>
              <a:rPr lang="en-GB" sz="1400" u="sng" dirty="0"/>
              <a:t>Ingredients </a:t>
            </a:r>
          </a:p>
          <a:p>
            <a:pPr marL="285750" indent="-285750">
              <a:buFont typeface="Arial" pitchFamily="34" charset="0"/>
              <a:buChar char="•"/>
              <a:defRPr/>
            </a:pPr>
            <a:r>
              <a:rPr lang="en-GB" sz="1400" dirty="0"/>
              <a:t>2 chicken breasts</a:t>
            </a:r>
          </a:p>
          <a:p>
            <a:pPr marL="285750" indent="-285750">
              <a:buFont typeface="Arial" pitchFamily="34" charset="0"/>
              <a:buChar char="•"/>
              <a:defRPr/>
            </a:pPr>
            <a:r>
              <a:rPr lang="en-GB" sz="1400" dirty="0"/>
              <a:t>2 cloves garlic</a:t>
            </a:r>
          </a:p>
          <a:p>
            <a:pPr marL="285750" indent="-285750">
              <a:buFont typeface="Arial" pitchFamily="34" charset="0"/>
              <a:buChar char="•"/>
              <a:defRPr/>
            </a:pPr>
            <a:r>
              <a:rPr lang="en-GB" sz="1400" dirty="0"/>
              <a:t>2cm root of fresh ginger or 1 tsp dried</a:t>
            </a:r>
          </a:p>
          <a:p>
            <a:pPr marL="285750" indent="-285750">
              <a:buFont typeface="Arial" pitchFamily="34" charset="0"/>
              <a:buChar char="•"/>
              <a:defRPr/>
            </a:pPr>
            <a:r>
              <a:rPr lang="en-GB" sz="1400" dirty="0"/>
              <a:t>1 </a:t>
            </a:r>
            <a:r>
              <a:rPr lang="en-GB" sz="1400" b="1" dirty="0"/>
              <a:t>TBSP</a:t>
            </a:r>
            <a:r>
              <a:rPr lang="en-GB" sz="1400" dirty="0"/>
              <a:t> oil</a:t>
            </a:r>
          </a:p>
          <a:p>
            <a:pPr marL="285750" indent="-285750">
              <a:buFont typeface="Arial" pitchFamily="34" charset="0"/>
              <a:buChar char="•"/>
              <a:defRPr/>
            </a:pPr>
            <a:r>
              <a:rPr lang="en-GB" sz="1400" dirty="0"/>
              <a:t>2 vegetables of choice </a:t>
            </a:r>
          </a:p>
          <a:p>
            <a:pPr marL="285750" indent="-285750">
              <a:buFont typeface="Arial" pitchFamily="34" charset="0"/>
              <a:buChar char="•"/>
              <a:defRPr/>
            </a:pPr>
            <a:r>
              <a:rPr lang="en-GB" sz="1400" dirty="0"/>
              <a:t>2-4 </a:t>
            </a:r>
            <a:r>
              <a:rPr lang="en-GB" sz="1400" b="1" dirty="0"/>
              <a:t>TBSP </a:t>
            </a:r>
            <a:r>
              <a:rPr lang="en-GB" sz="1400" dirty="0"/>
              <a:t>soy sauce</a:t>
            </a:r>
          </a:p>
        </p:txBody>
      </p:sp>
      <p:pic>
        <p:nvPicPr>
          <p:cNvPr id="21516" name="Picture 4">
            <a:extLst>
              <a:ext uri="{FF2B5EF4-FFF2-40B4-BE49-F238E27FC236}">
                <a16:creationId xmlns:a16="http://schemas.microsoft.com/office/drawing/2014/main" id="{B2ACA28B-52A8-48FC-9B8E-8528DE943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113" y="3629025"/>
            <a:ext cx="21240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F0696BD-2FE9-4B50-81A6-92053DD47515}"/>
              </a:ext>
            </a:extLst>
          </p:cNvPr>
          <p:cNvSpPr>
            <a:spLocks noGrp="1" noChangeArrowheads="1"/>
          </p:cNvSpPr>
          <p:nvPr>
            <p:ph type="title"/>
          </p:nvPr>
        </p:nvSpPr>
        <p:spPr>
          <a:xfrm>
            <a:off x="539750" y="65088"/>
            <a:ext cx="9036050" cy="1143000"/>
          </a:xfrm>
        </p:spPr>
        <p:txBody>
          <a:bodyPr/>
          <a:lstStyle/>
          <a:p>
            <a:r>
              <a:rPr lang="en-GB" altLang="en-US">
                <a:solidFill>
                  <a:srgbClr val="0066FF"/>
                </a:solidFill>
              </a:rPr>
              <a:t>Sensory Taste Testing</a:t>
            </a:r>
            <a:endParaRPr lang="en-US" altLang="en-US">
              <a:solidFill>
                <a:srgbClr val="0066FF"/>
              </a:solidFill>
            </a:endParaRPr>
          </a:p>
        </p:txBody>
      </p:sp>
      <p:sp>
        <p:nvSpPr>
          <p:cNvPr id="96259" name="Rectangle 3">
            <a:extLst>
              <a:ext uri="{FF2B5EF4-FFF2-40B4-BE49-F238E27FC236}">
                <a16:creationId xmlns:a16="http://schemas.microsoft.com/office/drawing/2014/main" id="{D9E580C1-D8B2-4C9C-8D0A-C84BDBD3087B}"/>
              </a:ext>
            </a:extLst>
          </p:cNvPr>
          <p:cNvSpPr txBox="1">
            <a:spLocks noChangeArrowheads="1"/>
          </p:cNvSpPr>
          <p:nvPr/>
        </p:nvSpPr>
        <p:spPr bwMode="auto">
          <a:xfrm>
            <a:off x="215900" y="1001713"/>
            <a:ext cx="8856663" cy="15636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defRPr/>
            </a:pPr>
            <a:r>
              <a:rPr lang="en-GB" altLang="en-US" sz="2400" b="1" dirty="0">
                <a:solidFill>
                  <a:srgbClr val="0066FF"/>
                </a:solidFill>
              </a:rPr>
              <a:t>LO</a:t>
            </a:r>
            <a:r>
              <a:rPr lang="en-GB" altLang="en-US" sz="2400" dirty="0"/>
              <a:t> – </a:t>
            </a:r>
            <a:r>
              <a:rPr lang="en-GB" altLang="en-US" sz="2000" dirty="0">
                <a:latin typeface="+mn-lt"/>
                <a:cs typeface="Arial" panose="020B0604020202020204" pitchFamily="34" charset="0"/>
              </a:rPr>
              <a:t>To know how to produce accurate and fair results when carrying out sensory analysis.</a:t>
            </a:r>
          </a:p>
          <a:p>
            <a:pPr eaLnBrk="1" hangingPunct="1">
              <a:spcBef>
                <a:spcPct val="50000"/>
              </a:spcBef>
              <a:defRPr/>
            </a:pPr>
            <a:r>
              <a:rPr lang="en-GB" altLang="en-US" sz="2000" b="1" dirty="0">
                <a:solidFill>
                  <a:srgbClr val="0066FF"/>
                </a:solidFill>
              </a:rPr>
              <a:t>LO</a:t>
            </a:r>
            <a:r>
              <a:rPr lang="en-GB" altLang="en-US" sz="2000" dirty="0"/>
              <a:t> – </a:t>
            </a:r>
            <a:r>
              <a:rPr lang="en-GB" altLang="en-US" sz="2000" dirty="0">
                <a:latin typeface="+mn-lt"/>
                <a:cs typeface="Arial" panose="020B0604020202020204" pitchFamily="34" charset="0"/>
              </a:rPr>
              <a:t>To learn about the different types of tests which can be used in sensory analysis.</a:t>
            </a:r>
          </a:p>
          <a:p>
            <a:pPr eaLnBrk="1" hangingPunct="1">
              <a:spcBef>
                <a:spcPct val="0"/>
              </a:spcBef>
              <a:buFontTx/>
              <a:buNone/>
              <a:defRPr/>
            </a:pPr>
            <a:endParaRPr lang="en-GB" altLang="en-US" sz="2800" dirty="0"/>
          </a:p>
          <a:p>
            <a:pPr eaLnBrk="1" hangingPunct="1">
              <a:spcBef>
                <a:spcPct val="0"/>
              </a:spcBef>
              <a:defRPr/>
            </a:pPr>
            <a:endParaRPr lang="en-GB" altLang="en-US" sz="2000" dirty="0"/>
          </a:p>
          <a:p>
            <a:pPr eaLnBrk="1" hangingPunct="1">
              <a:defRPr/>
            </a:pPr>
            <a:endParaRPr lang="en-GB" altLang="en-US" sz="2000" dirty="0"/>
          </a:p>
        </p:txBody>
      </p:sp>
      <p:sp>
        <p:nvSpPr>
          <p:cNvPr id="6148" name="Rectangle 3">
            <a:extLst>
              <a:ext uri="{FF2B5EF4-FFF2-40B4-BE49-F238E27FC236}">
                <a16:creationId xmlns:a16="http://schemas.microsoft.com/office/drawing/2014/main" id="{0557A9D0-509A-4F8B-946B-516E684FB01B}"/>
              </a:ext>
            </a:extLst>
          </p:cNvPr>
          <p:cNvSpPr txBox="1">
            <a:spLocks noChangeArrowheads="1"/>
          </p:cNvSpPr>
          <p:nvPr/>
        </p:nvSpPr>
        <p:spPr bwMode="auto">
          <a:xfrm>
            <a:off x="26988" y="2924175"/>
            <a:ext cx="9045575" cy="345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buFontTx/>
              <a:buNone/>
            </a:pPr>
            <a:r>
              <a:rPr lang="en-GB" altLang="en-US" sz="2000" b="1" u="sng">
                <a:solidFill>
                  <a:srgbClr val="0066FF"/>
                </a:solidFill>
              </a:rPr>
              <a:t>STARTER</a:t>
            </a:r>
            <a:endParaRPr lang="en-GB" altLang="en-US" sz="2000" b="1" u="sng"/>
          </a:p>
          <a:p>
            <a:pPr eaLnBrk="1" hangingPunct="1">
              <a:buFontTx/>
              <a:buNone/>
            </a:pPr>
            <a:endParaRPr lang="en-GB" altLang="en-US" sz="2000"/>
          </a:p>
          <a:p>
            <a:pPr eaLnBrk="1" hangingPunct="1">
              <a:buFontTx/>
              <a:buNone/>
            </a:pPr>
            <a:endParaRPr lang="en-GB" altLang="en-US" sz="2000"/>
          </a:p>
        </p:txBody>
      </p:sp>
      <p:pic>
        <p:nvPicPr>
          <p:cNvPr id="6149" name="Picture 7">
            <a:extLst>
              <a:ext uri="{FF2B5EF4-FFF2-40B4-BE49-F238E27FC236}">
                <a16:creationId xmlns:a16="http://schemas.microsoft.com/office/drawing/2014/main" id="{F40E65B4-B1D4-4BDB-9580-D214DADB5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4486275"/>
            <a:ext cx="1439863"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loud Callout 15">
            <a:extLst>
              <a:ext uri="{FF2B5EF4-FFF2-40B4-BE49-F238E27FC236}">
                <a16:creationId xmlns:a16="http://schemas.microsoft.com/office/drawing/2014/main" id="{4F75E03C-2A79-4915-B4F1-75C9627A547E}"/>
              </a:ext>
            </a:extLst>
          </p:cNvPr>
          <p:cNvSpPr/>
          <p:nvPr/>
        </p:nvSpPr>
        <p:spPr>
          <a:xfrm>
            <a:off x="1477963" y="2325688"/>
            <a:ext cx="3478212" cy="2160587"/>
          </a:xfrm>
          <a:prstGeom prst="cloudCallout">
            <a:avLst>
              <a:gd name="adj1" fmla="val -61187"/>
              <a:gd name="adj2" fmla="val 97163"/>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2000" dirty="0">
                <a:solidFill>
                  <a:srgbClr val="0070C0"/>
                </a:solidFill>
              </a:rPr>
              <a:t>When describing food for sensory analysis what 2 words can you not use?</a:t>
            </a:r>
          </a:p>
        </p:txBody>
      </p:sp>
      <p:sp>
        <p:nvSpPr>
          <p:cNvPr id="6151" name="Text Box 7">
            <a:extLst>
              <a:ext uri="{FF2B5EF4-FFF2-40B4-BE49-F238E27FC236}">
                <a16:creationId xmlns:a16="http://schemas.microsoft.com/office/drawing/2014/main" id="{B6A4BE90-FC08-457B-ABB5-BA46079965E0}"/>
              </a:ext>
            </a:extLst>
          </p:cNvPr>
          <p:cNvSpPr txBox="1">
            <a:spLocks noChangeArrowheads="1"/>
          </p:cNvSpPr>
          <p:nvPr/>
        </p:nvSpPr>
        <p:spPr bwMode="auto">
          <a:xfrm>
            <a:off x="1584325" y="4221163"/>
            <a:ext cx="5508625" cy="1616075"/>
          </a:xfrm>
          <a:prstGeom prst="rect">
            <a:avLst/>
          </a:prstGeom>
          <a:solidFill>
            <a:srgbClr val="FFFF00"/>
          </a:solidFill>
          <a:ln w="9525" algn="ctr">
            <a:solidFill>
              <a:srgbClr val="FF6600"/>
            </a:solidFill>
            <a:miter lim="800000"/>
            <a:headEnd/>
            <a:tailEnd/>
          </a:ln>
        </p:spPr>
        <p:txBody>
          <a:bodyPr>
            <a:spAutoFit/>
          </a:bodyPr>
          <a:lstStyle>
            <a:lvl1pPr marL="271463" indent="-271463">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FontTx/>
              <a:buBlip>
                <a:blip r:embed="rId3"/>
              </a:buBlip>
            </a:pPr>
            <a:r>
              <a:rPr lang="en-GB" altLang="en-GB" sz="1800">
                <a:solidFill>
                  <a:srgbClr val="000066"/>
                </a:solidFill>
                <a:latin typeface="Arial" panose="020B0604020202020204" pitchFamily="34" charset="0"/>
                <a:cs typeface="Arial" panose="020B0604020202020204" pitchFamily="34" charset="0"/>
              </a:rPr>
              <a:t>This is because they do not tell you any detail about the product being tasted – for example, how you could make it nicer or less horrible.</a:t>
            </a:r>
          </a:p>
          <a:p>
            <a:pPr eaLnBrk="1" hangingPunct="1">
              <a:spcBef>
                <a:spcPct val="50000"/>
              </a:spcBef>
              <a:buFontTx/>
              <a:buBlip>
                <a:blip r:embed="rId3"/>
              </a:buBlip>
            </a:pPr>
            <a:r>
              <a:rPr lang="en-GB" altLang="en-GB" sz="1800">
                <a:solidFill>
                  <a:srgbClr val="000066"/>
                </a:solidFill>
                <a:latin typeface="Arial" panose="020B0604020202020204" pitchFamily="34" charset="0"/>
                <a:cs typeface="Arial" panose="020B0604020202020204" pitchFamily="34" charset="0"/>
              </a:rPr>
              <a:t>Instead, </a:t>
            </a:r>
            <a:r>
              <a:rPr lang="en-GB" altLang="en-GB" sz="1800" b="1">
                <a:solidFill>
                  <a:srgbClr val="006600"/>
                </a:solidFill>
                <a:latin typeface="Arial" panose="020B0604020202020204" pitchFamily="34" charset="0"/>
                <a:cs typeface="Arial" panose="020B0604020202020204" pitchFamily="34" charset="0"/>
              </a:rPr>
              <a:t>descriptive adjectives</a:t>
            </a:r>
            <a:r>
              <a:rPr lang="en-GB" altLang="en-GB" sz="1800">
                <a:solidFill>
                  <a:srgbClr val="000066"/>
                </a:solidFill>
                <a:latin typeface="Arial" panose="020B0604020202020204" pitchFamily="34" charset="0"/>
                <a:cs typeface="Arial" panose="020B0604020202020204" pitchFamily="34" charset="0"/>
              </a:rPr>
              <a:t> should be used to describe the product.</a:t>
            </a:r>
          </a:p>
        </p:txBody>
      </p:sp>
      <p:pic>
        <p:nvPicPr>
          <p:cNvPr id="6152" name="Picture 9" descr="eatingcake">
            <a:extLst>
              <a:ext uri="{FF2B5EF4-FFF2-40B4-BE49-F238E27FC236}">
                <a16:creationId xmlns:a16="http://schemas.microsoft.com/office/drawing/2014/main" id="{EC71E26C-21E9-4931-BEE5-9860ABBEF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5575" y="3573463"/>
            <a:ext cx="1296988"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AutoShape 14">
            <a:extLst>
              <a:ext uri="{FF2B5EF4-FFF2-40B4-BE49-F238E27FC236}">
                <a16:creationId xmlns:a16="http://schemas.microsoft.com/office/drawing/2014/main" id="{D992572E-7BAF-4C37-B670-1695834BEBE6}"/>
              </a:ext>
            </a:extLst>
          </p:cNvPr>
          <p:cNvSpPr>
            <a:spLocks noChangeArrowheads="1"/>
          </p:cNvSpPr>
          <p:nvPr/>
        </p:nvSpPr>
        <p:spPr bwMode="auto">
          <a:xfrm flipH="1">
            <a:off x="6686550" y="2763838"/>
            <a:ext cx="2287588" cy="863600"/>
          </a:xfrm>
          <a:prstGeom prst="wedgeEllipseCallout">
            <a:avLst>
              <a:gd name="adj1" fmla="val -6560"/>
              <a:gd name="adj2" fmla="val 14930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GB" altLang="en-US" sz="1800"/>
              <a:t>Urgh, I don’t like this!</a:t>
            </a:r>
          </a:p>
        </p:txBody>
      </p:sp>
      <p:sp>
        <p:nvSpPr>
          <p:cNvPr id="6154" name="Text Box 15">
            <a:extLst>
              <a:ext uri="{FF2B5EF4-FFF2-40B4-BE49-F238E27FC236}">
                <a16:creationId xmlns:a16="http://schemas.microsoft.com/office/drawing/2014/main" id="{D4BEF759-BD9B-4C43-943D-E79A5B8EF983}"/>
              </a:ext>
            </a:extLst>
          </p:cNvPr>
          <p:cNvSpPr txBox="1">
            <a:spLocks noChangeArrowheads="1"/>
          </p:cNvSpPr>
          <p:nvPr/>
        </p:nvSpPr>
        <p:spPr bwMode="auto">
          <a:xfrm>
            <a:off x="1584325" y="5910263"/>
            <a:ext cx="5508625" cy="830262"/>
          </a:xfrm>
          <a:prstGeom prst="rect">
            <a:avLst/>
          </a:prstGeom>
          <a:solidFill>
            <a:srgbClr val="FFFF00"/>
          </a:solidFill>
          <a:ln w="9525" algn="ctr">
            <a:solidFill>
              <a:srgbClr val="FF6600"/>
            </a:solidFill>
            <a:miter lim="800000"/>
            <a:headEnd/>
            <a:tailEnd/>
          </a:ln>
        </p:spPr>
        <p:txBody>
          <a:bodyPr>
            <a:spAutoFit/>
          </a:bodyPr>
          <a:lstStyle>
            <a:lvl1pPr marL="271463" indent="-271463">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FontTx/>
              <a:buBlip>
                <a:blip r:embed="rId3"/>
              </a:buBlip>
            </a:pPr>
            <a:r>
              <a:rPr lang="en-GB" altLang="en-GB" sz="1600">
                <a:solidFill>
                  <a:srgbClr val="000066"/>
                </a:solidFill>
                <a:latin typeface="Arial" panose="020B0604020202020204" pitchFamily="34" charset="0"/>
                <a:cs typeface="Arial" panose="020B0604020202020204" pitchFamily="34" charset="0"/>
              </a:rPr>
              <a:t>If food is being tasted as part of research to help develop food products, such statements should not be used – in fact they are banned! </a:t>
            </a:r>
            <a:endParaRPr lang="en-GB" altLang="en-US" sz="1600">
              <a:solidFill>
                <a:srgbClr val="000066"/>
              </a:solidFill>
              <a:latin typeface="Arial" panose="020B0604020202020204" pitchFamily="34" charset="0"/>
              <a:cs typeface="Arial" panose="020B0604020202020204" pitchFamily="34" charset="0"/>
            </a:endParaRPr>
          </a:p>
        </p:txBody>
      </p:sp>
      <p:sp>
        <p:nvSpPr>
          <p:cNvPr id="2" name="Rounded Rectangle 1">
            <a:extLst>
              <a:ext uri="{FF2B5EF4-FFF2-40B4-BE49-F238E27FC236}">
                <a16:creationId xmlns:a16="http://schemas.microsoft.com/office/drawing/2014/main" id="{3537A4C3-4F39-4DCB-9205-00F93AB931C4}"/>
              </a:ext>
            </a:extLst>
          </p:cNvPr>
          <p:cNvSpPr/>
          <p:nvPr/>
        </p:nvSpPr>
        <p:spPr>
          <a:xfrm>
            <a:off x="4859338" y="2763838"/>
            <a:ext cx="1584325" cy="4572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FF0000"/>
                </a:solidFill>
              </a:rPr>
              <a:t>NICE</a:t>
            </a:r>
          </a:p>
        </p:txBody>
      </p:sp>
      <p:sp>
        <p:nvSpPr>
          <p:cNvPr id="12" name="Rounded Rectangle 11">
            <a:extLst>
              <a:ext uri="{FF2B5EF4-FFF2-40B4-BE49-F238E27FC236}">
                <a16:creationId xmlns:a16="http://schemas.microsoft.com/office/drawing/2014/main" id="{B1769AEE-82BE-4B80-9700-44133A2FE5B1}"/>
              </a:ext>
            </a:extLst>
          </p:cNvPr>
          <p:cNvSpPr/>
          <p:nvPr/>
        </p:nvSpPr>
        <p:spPr>
          <a:xfrm>
            <a:off x="4908550" y="3419475"/>
            <a:ext cx="1584325" cy="4572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FF0000"/>
                </a:solidFill>
              </a:rPr>
              <a:t>HORRIBLE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a:extLst>
              <a:ext uri="{FF2B5EF4-FFF2-40B4-BE49-F238E27FC236}">
                <a16:creationId xmlns:a16="http://schemas.microsoft.com/office/drawing/2014/main" id="{BEBE489A-440C-4DA0-BA2B-B45D6C6CC769}"/>
              </a:ext>
            </a:extLst>
          </p:cNvPr>
          <p:cNvSpPr>
            <a:spLocks noGrp="1" noChangeArrowheads="1"/>
          </p:cNvSpPr>
          <p:nvPr>
            <p:ph type="title"/>
          </p:nvPr>
        </p:nvSpPr>
        <p:spPr>
          <a:xfrm>
            <a:off x="493713" y="-55563"/>
            <a:ext cx="8229600" cy="1143001"/>
          </a:xfrm>
        </p:spPr>
        <p:txBody>
          <a:bodyPr/>
          <a:lstStyle/>
          <a:p>
            <a:r>
              <a:rPr lang="en-GB" altLang="en-US" sz="4000">
                <a:solidFill>
                  <a:srgbClr val="0066FF"/>
                </a:solidFill>
              </a:rPr>
              <a:t>What sensory organs are used?</a:t>
            </a:r>
          </a:p>
        </p:txBody>
      </p:sp>
      <p:pic>
        <p:nvPicPr>
          <p:cNvPr id="7171" name="Picture 7" descr="hear">
            <a:extLst>
              <a:ext uri="{FF2B5EF4-FFF2-40B4-BE49-F238E27FC236}">
                <a16:creationId xmlns:a16="http://schemas.microsoft.com/office/drawing/2014/main" id="{13D35C2C-2D6B-46C5-AB01-6942CED2D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981075"/>
            <a:ext cx="135255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8">
            <a:extLst>
              <a:ext uri="{FF2B5EF4-FFF2-40B4-BE49-F238E27FC236}">
                <a16:creationId xmlns:a16="http://schemas.microsoft.com/office/drawing/2014/main" id="{2491A742-80C4-49D9-9AD6-554C74EB57AC}"/>
              </a:ext>
            </a:extLst>
          </p:cNvPr>
          <p:cNvSpPr txBox="1">
            <a:spLocks noChangeArrowheads="1"/>
          </p:cNvSpPr>
          <p:nvPr/>
        </p:nvSpPr>
        <p:spPr bwMode="auto">
          <a:xfrm>
            <a:off x="4067175" y="2492375"/>
            <a:ext cx="1512888"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GB" altLang="en-GB" sz="1800" b="1">
                <a:solidFill>
                  <a:srgbClr val="006600"/>
                </a:solidFill>
                <a:latin typeface="Arial" panose="020B0604020202020204" pitchFamily="34" charset="0"/>
              </a:rPr>
              <a:t>Taste</a:t>
            </a:r>
            <a:r>
              <a:rPr lang="en-GB" altLang="en-GB" sz="1800">
                <a:solidFill>
                  <a:srgbClr val="000066"/>
                </a:solidFill>
                <a:latin typeface="Arial" panose="020B0604020202020204" pitchFamily="34" charset="0"/>
              </a:rPr>
              <a:t> lemons, chocolate and blue cheese.</a:t>
            </a:r>
          </a:p>
        </p:txBody>
      </p:sp>
      <p:sp>
        <p:nvSpPr>
          <p:cNvPr id="7173" name="Text Box 9">
            <a:extLst>
              <a:ext uri="{FF2B5EF4-FFF2-40B4-BE49-F238E27FC236}">
                <a16:creationId xmlns:a16="http://schemas.microsoft.com/office/drawing/2014/main" id="{FBDF70D6-66A2-4F40-AB12-D5839DAA411B}"/>
              </a:ext>
            </a:extLst>
          </p:cNvPr>
          <p:cNvSpPr txBox="1">
            <a:spLocks noChangeArrowheads="1"/>
          </p:cNvSpPr>
          <p:nvPr/>
        </p:nvSpPr>
        <p:spPr bwMode="auto">
          <a:xfrm>
            <a:off x="1257300" y="4354513"/>
            <a:ext cx="6840538" cy="118745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GB" altLang="en-GB" sz="1800">
                <a:solidFill>
                  <a:schemeClr val="bg1"/>
                </a:solidFill>
                <a:latin typeface="Arial" panose="020B0604020202020204" pitchFamily="34" charset="0"/>
              </a:rPr>
              <a:t>When tasting food and describing what the food is like, descriptive adjectives</a:t>
            </a:r>
            <a:r>
              <a:rPr lang="en-GB" altLang="en-GB" sz="1800" b="1">
                <a:solidFill>
                  <a:schemeClr val="bg1"/>
                </a:solidFill>
                <a:latin typeface="Arial" panose="020B0604020202020204" pitchFamily="34" charset="0"/>
              </a:rPr>
              <a:t> </a:t>
            </a:r>
            <a:r>
              <a:rPr lang="en-GB" altLang="en-GB" sz="1800">
                <a:solidFill>
                  <a:schemeClr val="bg1"/>
                </a:solidFill>
                <a:latin typeface="Arial" panose="020B0604020202020204" pitchFamily="34" charset="0"/>
              </a:rPr>
              <a:t>should be used. This is done by using all five sensory organs. </a:t>
            </a:r>
          </a:p>
        </p:txBody>
      </p:sp>
      <p:sp>
        <p:nvSpPr>
          <p:cNvPr id="7174" name="Text Box 10">
            <a:extLst>
              <a:ext uri="{FF2B5EF4-FFF2-40B4-BE49-F238E27FC236}">
                <a16:creationId xmlns:a16="http://schemas.microsoft.com/office/drawing/2014/main" id="{41DC49AE-E06A-46E7-B34C-D85052E04822}"/>
              </a:ext>
            </a:extLst>
          </p:cNvPr>
          <p:cNvSpPr txBox="1">
            <a:spLocks noChangeArrowheads="1"/>
          </p:cNvSpPr>
          <p:nvPr/>
        </p:nvSpPr>
        <p:spPr bwMode="auto">
          <a:xfrm>
            <a:off x="250825" y="2492375"/>
            <a:ext cx="1800225"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GB" altLang="en-GB" sz="1800" b="1">
                <a:solidFill>
                  <a:srgbClr val="006600"/>
                </a:solidFill>
                <a:latin typeface="Arial" panose="020B0604020202020204" pitchFamily="34" charset="0"/>
              </a:rPr>
              <a:t>Hear</a:t>
            </a:r>
            <a:r>
              <a:rPr lang="en-GB" altLang="en-GB" sz="1800">
                <a:solidFill>
                  <a:srgbClr val="006600"/>
                </a:solidFill>
                <a:latin typeface="Arial" panose="020B0604020202020204" pitchFamily="34" charset="0"/>
              </a:rPr>
              <a:t> </a:t>
            </a:r>
            <a:r>
              <a:rPr lang="en-GB" altLang="en-GB" sz="1800">
                <a:solidFill>
                  <a:srgbClr val="000066"/>
                </a:solidFill>
                <a:latin typeface="Arial" panose="020B0604020202020204" pitchFamily="34" charset="0"/>
              </a:rPr>
              <a:t>the snap of a crunchy biscuit and the fizz of a drink.</a:t>
            </a:r>
          </a:p>
        </p:txBody>
      </p:sp>
      <p:pic>
        <p:nvPicPr>
          <p:cNvPr id="7175" name="Picture 11" descr="smell">
            <a:extLst>
              <a:ext uri="{FF2B5EF4-FFF2-40B4-BE49-F238E27FC236}">
                <a16:creationId xmlns:a16="http://schemas.microsoft.com/office/drawing/2014/main" id="{02FBC856-6857-45D1-A138-40D0E6EF7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095375"/>
            <a:ext cx="12446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12">
            <a:extLst>
              <a:ext uri="{FF2B5EF4-FFF2-40B4-BE49-F238E27FC236}">
                <a16:creationId xmlns:a16="http://schemas.microsoft.com/office/drawing/2014/main" id="{B804CB07-9F72-4198-ACD0-B37CAF7925BC}"/>
              </a:ext>
            </a:extLst>
          </p:cNvPr>
          <p:cNvSpPr txBox="1">
            <a:spLocks noChangeArrowheads="1"/>
          </p:cNvSpPr>
          <p:nvPr/>
        </p:nvSpPr>
        <p:spPr bwMode="auto">
          <a:xfrm>
            <a:off x="5868988" y="2492375"/>
            <a:ext cx="15113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GB" altLang="en-GB" sz="1800" b="1">
                <a:solidFill>
                  <a:srgbClr val="006600"/>
                </a:solidFill>
                <a:latin typeface="Arial" panose="020B0604020202020204" pitchFamily="34" charset="0"/>
              </a:rPr>
              <a:t>Smell</a:t>
            </a:r>
            <a:r>
              <a:rPr lang="en-GB" altLang="en-GB" sz="1800">
                <a:solidFill>
                  <a:srgbClr val="000066"/>
                </a:solidFill>
                <a:latin typeface="Arial" panose="020B0604020202020204" pitchFamily="34" charset="0"/>
              </a:rPr>
              <a:t> coffee and bread freshly made.</a:t>
            </a:r>
          </a:p>
        </p:txBody>
      </p:sp>
      <p:pic>
        <p:nvPicPr>
          <p:cNvPr id="7177" name="Picture 15" descr="see">
            <a:extLst>
              <a:ext uri="{FF2B5EF4-FFF2-40B4-BE49-F238E27FC236}">
                <a16:creationId xmlns:a16="http://schemas.microsoft.com/office/drawing/2014/main" id="{C9A7C9C5-AA68-4C56-A977-B659F8E65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1052513"/>
            <a:ext cx="12382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 Box 16">
            <a:extLst>
              <a:ext uri="{FF2B5EF4-FFF2-40B4-BE49-F238E27FC236}">
                <a16:creationId xmlns:a16="http://schemas.microsoft.com/office/drawing/2014/main" id="{5BB6C2AC-8F75-4B58-81DC-A5A8F7AA44E7}"/>
              </a:ext>
            </a:extLst>
          </p:cNvPr>
          <p:cNvSpPr txBox="1">
            <a:spLocks noChangeArrowheads="1"/>
          </p:cNvSpPr>
          <p:nvPr/>
        </p:nvSpPr>
        <p:spPr bwMode="auto">
          <a:xfrm>
            <a:off x="7380288" y="2492375"/>
            <a:ext cx="1655762"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GB" altLang="en-GB" sz="1800" b="1">
                <a:solidFill>
                  <a:srgbClr val="006600"/>
                </a:solidFill>
                <a:latin typeface="Arial" panose="020B0604020202020204" pitchFamily="34" charset="0"/>
              </a:rPr>
              <a:t>See</a:t>
            </a:r>
            <a:r>
              <a:rPr lang="en-GB" altLang="en-GB" sz="1800">
                <a:solidFill>
                  <a:srgbClr val="000066"/>
                </a:solidFill>
                <a:latin typeface="Arial" panose="020B0604020202020204" pitchFamily="34" charset="0"/>
              </a:rPr>
              <a:t> a ripe banana and a trifle decorated with piped cream.</a:t>
            </a:r>
            <a:endParaRPr lang="en-GB" altLang="en-US" sz="1800">
              <a:solidFill>
                <a:srgbClr val="000066"/>
              </a:solidFill>
              <a:latin typeface="Arial" panose="020B0604020202020204" pitchFamily="34" charset="0"/>
            </a:endParaRPr>
          </a:p>
        </p:txBody>
      </p:sp>
      <p:pic>
        <p:nvPicPr>
          <p:cNvPr id="7179" name="Picture 18" descr="taste">
            <a:extLst>
              <a:ext uri="{FF2B5EF4-FFF2-40B4-BE49-F238E27FC236}">
                <a16:creationId xmlns:a16="http://schemas.microsoft.com/office/drawing/2014/main" id="{6BC9B147-A16B-45D0-9CFA-FE6CE3507E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1052513"/>
            <a:ext cx="10763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 Box 19">
            <a:extLst>
              <a:ext uri="{FF2B5EF4-FFF2-40B4-BE49-F238E27FC236}">
                <a16:creationId xmlns:a16="http://schemas.microsoft.com/office/drawing/2014/main" id="{CAE11CB5-3944-4E81-977A-7D7753B3CDDE}"/>
              </a:ext>
            </a:extLst>
          </p:cNvPr>
          <p:cNvSpPr txBox="1">
            <a:spLocks noChangeArrowheads="1"/>
          </p:cNvSpPr>
          <p:nvPr/>
        </p:nvSpPr>
        <p:spPr bwMode="auto">
          <a:xfrm>
            <a:off x="2195513" y="2492375"/>
            <a:ext cx="1439862"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GB" altLang="en-GB" sz="1800" b="1">
                <a:solidFill>
                  <a:srgbClr val="006600"/>
                </a:solidFill>
                <a:latin typeface="Arial" panose="020B0604020202020204" pitchFamily="34" charset="0"/>
              </a:rPr>
              <a:t>Touch</a:t>
            </a:r>
            <a:r>
              <a:rPr lang="en-GB" altLang="en-GB" sz="1800">
                <a:solidFill>
                  <a:srgbClr val="000066"/>
                </a:solidFill>
                <a:latin typeface="Arial" panose="020B0604020202020204" pitchFamily="34" charset="0"/>
              </a:rPr>
              <a:t> a ripe pear and crusty bread.</a:t>
            </a:r>
            <a:endParaRPr lang="en-GB" altLang="en-US" sz="1800">
              <a:latin typeface="Arial" panose="020B0604020202020204" pitchFamily="34" charset="0"/>
            </a:endParaRPr>
          </a:p>
        </p:txBody>
      </p:sp>
      <p:pic>
        <p:nvPicPr>
          <p:cNvPr id="7181" name="Picture 20" descr="touch">
            <a:extLst>
              <a:ext uri="{FF2B5EF4-FFF2-40B4-BE49-F238E27FC236}">
                <a16:creationId xmlns:a16="http://schemas.microsoft.com/office/drawing/2014/main" id="{636F540E-A499-4012-8147-F8381150BE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4713" y="981075"/>
            <a:ext cx="1274762"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E8563-3267-48F6-BF8E-5CA23AF73D74}"/>
              </a:ext>
            </a:extLst>
          </p:cNvPr>
          <p:cNvSpPr>
            <a:spLocks noGrp="1"/>
          </p:cNvSpPr>
          <p:nvPr>
            <p:ph type="ctrTitle"/>
          </p:nvPr>
        </p:nvSpPr>
        <p:spPr>
          <a:xfrm>
            <a:off x="685800" y="579024"/>
            <a:ext cx="7772400" cy="2387600"/>
          </a:xfrm>
        </p:spPr>
        <p:txBody>
          <a:bodyPr>
            <a:normAutofit/>
          </a:bodyPr>
          <a:lstStyle/>
          <a:p>
            <a:r>
              <a:rPr lang="en-GB" dirty="0"/>
              <a:t>Cooking Methods</a:t>
            </a:r>
            <a:br>
              <a:rPr lang="en-GB" dirty="0"/>
            </a:br>
            <a:endParaRPr lang="en-GB" dirty="0"/>
          </a:p>
        </p:txBody>
      </p:sp>
      <p:sp>
        <p:nvSpPr>
          <p:cNvPr id="3" name="Subtitle 2">
            <a:extLst>
              <a:ext uri="{FF2B5EF4-FFF2-40B4-BE49-F238E27FC236}">
                <a16:creationId xmlns:a16="http://schemas.microsoft.com/office/drawing/2014/main" id="{C99F8A75-1FE6-4885-B924-CB5E407C02D3}"/>
              </a:ext>
            </a:extLst>
          </p:cNvPr>
          <p:cNvSpPr>
            <a:spLocks noGrp="1"/>
          </p:cNvSpPr>
          <p:nvPr>
            <p:ph type="subTitle" idx="1"/>
          </p:nvPr>
        </p:nvSpPr>
        <p:spPr/>
        <p:txBody>
          <a:bodyPr/>
          <a:lstStyle/>
          <a:p>
            <a:endParaRPr lang="en-GB"/>
          </a:p>
        </p:txBody>
      </p:sp>
      <p:pic>
        <p:nvPicPr>
          <p:cNvPr id="6" name="Picture 5">
            <a:extLst>
              <a:ext uri="{FF2B5EF4-FFF2-40B4-BE49-F238E27FC236}">
                <a16:creationId xmlns:a16="http://schemas.microsoft.com/office/drawing/2014/main" id="{0C30A12D-0E8F-1B95-64AD-37564F9C4D7D}"/>
              </a:ext>
            </a:extLst>
          </p:cNvPr>
          <p:cNvPicPr>
            <a:picLocks noChangeAspect="1"/>
          </p:cNvPicPr>
          <p:nvPr/>
        </p:nvPicPr>
        <p:blipFill>
          <a:blip r:embed="rId2"/>
          <a:stretch>
            <a:fillRect/>
          </a:stretch>
        </p:blipFill>
        <p:spPr>
          <a:xfrm>
            <a:off x="1143000" y="2352003"/>
            <a:ext cx="6590347" cy="3078747"/>
          </a:xfrm>
          <a:prstGeom prst="rect">
            <a:avLst/>
          </a:prstGeom>
        </p:spPr>
      </p:pic>
    </p:spTree>
    <p:extLst>
      <p:ext uri="{BB962C8B-B14F-4D97-AF65-F5344CB8AC3E}">
        <p14:creationId xmlns:p14="http://schemas.microsoft.com/office/powerpoint/2010/main" val="3393394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A759FDB3-B715-4EAA-8C29-BA646F0DD712}"/>
              </a:ext>
            </a:extLst>
          </p:cNvPr>
          <p:cNvSpPr>
            <a:spLocks noGrp="1" noChangeArrowheads="1"/>
          </p:cNvSpPr>
          <p:nvPr>
            <p:ph type="title"/>
          </p:nvPr>
        </p:nvSpPr>
        <p:spPr>
          <a:xfrm>
            <a:off x="71438" y="71438"/>
            <a:ext cx="9005887" cy="788987"/>
          </a:xfrm>
        </p:spPr>
        <p:txBody>
          <a:bodyPr/>
          <a:lstStyle/>
          <a:p>
            <a:r>
              <a:rPr lang="en-GB" altLang="en-US" sz="3600">
                <a:solidFill>
                  <a:srgbClr val="0066FF"/>
                </a:solidFill>
              </a:rPr>
              <a:t>Can you guess the food being described?</a:t>
            </a:r>
          </a:p>
        </p:txBody>
      </p:sp>
      <p:sp>
        <p:nvSpPr>
          <p:cNvPr id="8195" name="PubRRectCallout">
            <a:extLst>
              <a:ext uri="{FF2B5EF4-FFF2-40B4-BE49-F238E27FC236}">
                <a16:creationId xmlns:a16="http://schemas.microsoft.com/office/drawing/2014/main" id="{972B4B8B-63F4-48D9-981A-3D81C410CDDC}"/>
              </a:ext>
            </a:extLst>
          </p:cNvPr>
          <p:cNvSpPr>
            <a:spLocks noEditPoints="1" noChangeArrowheads="1"/>
          </p:cNvSpPr>
          <p:nvPr/>
        </p:nvSpPr>
        <p:spPr bwMode="auto">
          <a:xfrm>
            <a:off x="1619250" y="1052513"/>
            <a:ext cx="6048375" cy="23034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17694720 60000 65536"/>
              <a:gd name="T11" fmla="*/ 11796480 60000 65536"/>
              <a:gd name="T12" fmla="*/ 5898240 60000 65536"/>
              <a:gd name="T13" fmla="*/ 5898240 60000 65536"/>
              <a:gd name="T14" fmla="*/ 0 60000 65536"/>
              <a:gd name="T15" fmla="*/ 145 w 21600"/>
              <a:gd name="T16" fmla="*/ 145 h 21600"/>
              <a:gd name="T17" fmla="*/ 21409 w 21600"/>
              <a:gd name="T18" fmla="*/ 17106 h 21600"/>
            </a:gdLst>
            <a:ahLst/>
            <a:cxnLst>
              <a:cxn ang="T10">
                <a:pos x="T0" y="T1"/>
              </a:cxn>
              <a:cxn ang="T11">
                <a:pos x="T2" y="T3"/>
              </a:cxn>
              <a:cxn ang="T12">
                <a:pos x="T4" y="T5"/>
              </a:cxn>
              <a:cxn ang="T13">
                <a:pos x="T6" y="T7"/>
              </a:cxn>
              <a:cxn ang="T14">
                <a:pos x="T8" y="T9"/>
              </a:cxn>
            </a:cxnLst>
            <a:rect l="T15" t="T16" r="T17" b="T18"/>
            <a:pathLst>
              <a:path w="21600" h="21600">
                <a:moveTo>
                  <a:pt x="532" y="0"/>
                </a:moveTo>
                <a:cubicBezTo>
                  <a:pt x="238" y="0"/>
                  <a:pt x="0" y="238"/>
                  <a:pt x="0" y="532"/>
                </a:cubicBezTo>
                <a:lnTo>
                  <a:pt x="0" y="16745"/>
                </a:lnTo>
                <a:cubicBezTo>
                  <a:pt x="0" y="17039"/>
                  <a:pt x="238" y="17277"/>
                  <a:pt x="532" y="17277"/>
                </a:cubicBezTo>
                <a:lnTo>
                  <a:pt x="2623" y="17277"/>
                </a:lnTo>
                <a:lnTo>
                  <a:pt x="8607" y="21600"/>
                </a:lnTo>
                <a:lnTo>
                  <a:pt x="6515" y="17277"/>
                </a:lnTo>
                <a:lnTo>
                  <a:pt x="21016" y="17277"/>
                </a:lnTo>
                <a:cubicBezTo>
                  <a:pt x="21339" y="17277"/>
                  <a:pt x="21600" y="17039"/>
                  <a:pt x="21600" y="16745"/>
                </a:cubicBezTo>
                <a:lnTo>
                  <a:pt x="21600" y="532"/>
                </a:lnTo>
                <a:cubicBezTo>
                  <a:pt x="21600" y="238"/>
                  <a:pt x="21339" y="0"/>
                  <a:pt x="21016" y="0"/>
                </a:cubicBezTo>
                <a:lnTo>
                  <a:pt x="532" y="0"/>
                </a:lnTo>
                <a:close/>
              </a:path>
            </a:pathLst>
          </a:custGeom>
          <a:solidFill>
            <a:srgbClr val="C0C0C0"/>
          </a:solidFill>
          <a:ln w="9525">
            <a:solidFill>
              <a:schemeClr val="tx1"/>
            </a:solidFill>
            <a:miter lim="800000"/>
            <a:headEnd/>
            <a:tailEnd/>
          </a:ln>
          <a:effectLst>
            <a:outerShdw dist="107763" dir="2700000" algn="ctr" rotWithShape="0">
              <a:srgbClr val="808080"/>
            </a:outerShdw>
          </a:effectLst>
        </p:spPr>
        <p:txBody>
          <a:bodyPr/>
          <a:lstStyle/>
          <a:p>
            <a:endParaRPr lang="en-GB"/>
          </a:p>
        </p:txBody>
      </p:sp>
      <p:sp>
        <p:nvSpPr>
          <p:cNvPr id="7180" name="Text Box 12">
            <a:extLst>
              <a:ext uri="{FF2B5EF4-FFF2-40B4-BE49-F238E27FC236}">
                <a16:creationId xmlns:a16="http://schemas.microsoft.com/office/drawing/2014/main" id="{745DCD7F-78B8-4826-958C-AFF3A139D2C6}"/>
              </a:ext>
            </a:extLst>
          </p:cNvPr>
          <p:cNvSpPr txBox="1">
            <a:spLocks noChangeArrowheads="1"/>
          </p:cNvSpPr>
          <p:nvPr/>
        </p:nvSpPr>
        <p:spPr bwMode="auto">
          <a:xfrm>
            <a:off x="2770188" y="1700213"/>
            <a:ext cx="3817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GB" altLang="en-GB" sz="1800">
                <a:solidFill>
                  <a:srgbClr val="000066"/>
                </a:solidFill>
              </a:rPr>
              <a:t>yeasty, crumbly, doughy</a:t>
            </a:r>
          </a:p>
        </p:txBody>
      </p:sp>
      <p:sp>
        <p:nvSpPr>
          <p:cNvPr id="7173" name="Text Box 5">
            <a:extLst>
              <a:ext uri="{FF2B5EF4-FFF2-40B4-BE49-F238E27FC236}">
                <a16:creationId xmlns:a16="http://schemas.microsoft.com/office/drawing/2014/main" id="{26D88019-AC34-4A68-A5EE-36091579B741}"/>
              </a:ext>
            </a:extLst>
          </p:cNvPr>
          <p:cNvSpPr txBox="1">
            <a:spLocks noChangeArrowheads="1"/>
          </p:cNvSpPr>
          <p:nvPr/>
        </p:nvSpPr>
        <p:spPr bwMode="auto">
          <a:xfrm>
            <a:off x="1835150" y="1557338"/>
            <a:ext cx="5618163" cy="822325"/>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1085850" indent="-457200">
              <a:defRPr>
                <a:solidFill>
                  <a:schemeClr val="tx1"/>
                </a:solidFill>
                <a:latin typeface="Comic Sans MS" panose="030F0702030302020204" pitchFamily="66" charset="0"/>
              </a:defRPr>
            </a:lvl2pPr>
            <a:lvl3pPr marL="1722438" indent="-457200">
              <a:defRPr>
                <a:solidFill>
                  <a:schemeClr val="tx1"/>
                </a:solidFill>
                <a:latin typeface="Comic Sans MS" panose="030F0702030302020204" pitchFamily="66" charset="0"/>
              </a:defRPr>
            </a:lvl3pPr>
            <a:lvl4pPr marL="2359025" indent="-457200">
              <a:defRPr>
                <a:solidFill>
                  <a:schemeClr val="tx1"/>
                </a:solidFill>
                <a:latin typeface="Comic Sans MS" panose="030F0702030302020204" pitchFamily="66" charset="0"/>
              </a:defRPr>
            </a:lvl4pPr>
            <a:lvl5pPr marL="2995613" indent="-457200">
              <a:defRPr>
                <a:solidFill>
                  <a:schemeClr val="tx1"/>
                </a:solidFill>
                <a:latin typeface="Comic Sans MS" panose="030F0702030302020204" pitchFamily="66" charset="0"/>
              </a:defRPr>
            </a:lvl5pPr>
            <a:lvl6pPr marL="3452813" indent="-457200" eaLnBrk="0" fontAlgn="base" hangingPunct="0">
              <a:spcBef>
                <a:spcPct val="0"/>
              </a:spcBef>
              <a:spcAft>
                <a:spcPct val="0"/>
              </a:spcAft>
              <a:defRPr>
                <a:solidFill>
                  <a:schemeClr val="tx1"/>
                </a:solidFill>
                <a:latin typeface="Comic Sans MS" panose="030F0702030302020204" pitchFamily="66" charset="0"/>
              </a:defRPr>
            </a:lvl6pPr>
            <a:lvl7pPr marL="3910013" indent="-457200" eaLnBrk="0" fontAlgn="base" hangingPunct="0">
              <a:spcBef>
                <a:spcPct val="0"/>
              </a:spcBef>
              <a:spcAft>
                <a:spcPct val="0"/>
              </a:spcAft>
              <a:defRPr>
                <a:solidFill>
                  <a:schemeClr val="tx1"/>
                </a:solidFill>
                <a:latin typeface="Comic Sans MS" panose="030F0702030302020204" pitchFamily="66" charset="0"/>
              </a:defRPr>
            </a:lvl7pPr>
            <a:lvl8pPr marL="4367213" indent="-457200" eaLnBrk="0" fontAlgn="base" hangingPunct="0">
              <a:spcBef>
                <a:spcPct val="0"/>
              </a:spcBef>
              <a:spcAft>
                <a:spcPct val="0"/>
              </a:spcAft>
              <a:defRPr>
                <a:solidFill>
                  <a:schemeClr val="tx1"/>
                </a:solidFill>
                <a:latin typeface="Comic Sans MS" panose="030F0702030302020204" pitchFamily="66" charset="0"/>
              </a:defRPr>
            </a:lvl8pPr>
            <a:lvl9pPr marL="4824413" indent="-457200" eaLnBrk="0" fontAlgn="base" hangingPunct="0">
              <a:spcBef>
                <a:spcPct val="0"/>
              </a:spcBef>
              <a:spcAft>
                <a:spcPct val="0"/>
              </a:spcAft>
              <a:defRPr>
                <a:solidFill>
                  <a:schemeClr val="tx1"/>
                </a:solidFill>
                <a:latin typeface="Comic Sans MS" panose="030F0702030302020204" pitchFamily="66" charset="0"/>
              </a:defRPr>
            </a:lvl9pPr>
          </a:lstStyle>
          <a:p>
            <a:pPr algn="ctr">
              <a:spcBef>
                <a:spcPct val="50000"/>
              </a:spcBef>
            </a:pPr>
            <a:r>
              <a:rPr lang="en-GB" altLang="en-GB" sz="2400">
                <a:solidFill>
                  <a:srgbClr val="000066"/>
                </a:solidFill>
              </a:rPr>
              <a:t>a fragrant, juicy, orange, sweet and oval fruit</a:t>
            </a:r>
          </a:p>
        </p:txBody>
      </p:sp>
      <p:sp>
        <p:nvSpPr>
          <p:cNvPr id="7191" name="Text Box 23">
            <a:extLst>
              <a:ext uri="{FF2B5EF4-FFF2-40B4-BE49-F238E27FC236}">
                <a16:creationId xmlns:a16="http://schemas.microsoft.com/office/drawing/2014/main" id="{09AC19AE-1E6B-4CC5-946F-4C142968A9E0}"/>
              </a:ext>
            </a:extLst>
          </p:cNvPr>
          <p:cNvSpPr txBox="1">
            <a:spLocks noChangeArrowheads="1"/>
          </p:cNvSpPr>
          <p:nvPr/>
        </p:nvSpPr>
        <p:spPr bwMode="auto">
          <a:xfrm>
            <a:off x="900113" y="4365625"/>
            <a:ext cx="3384550" cy="914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FontTx/>
              <a:buNone/>
            </a:pPr>
            <a:r>
              <a:rPr lang="en-GB" altLang="en-US" sz="5400">
                <a:solidFill>
                  <a:srgbClr val="000066"/>
                </a:solidFill>
              </a:rPr>
              <a:t>bread</a:t>
            </a:r>
          </a:p>
        </p:txBody>
      </p:sp>
      <p:pic>
        <p:nvPicPr>
          <p:cNvPr id="7193" name="Picture 25" descr="bread">
            <a:extLst>
              <a:ext uri="{FF2B5EF4-FFF2-40B4-BE49-F238E27FC236}">
                <a16:creationId xmlns:a16="http://schemas.microsoft.com/office/drawing/2014/main" id="{274A9F3B-818A-4740-8A62-409A95D79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716338"/>
            <a:ext cx="22860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descr="mangoes">
            <a:extLst>
              <a:ext uri="{FF2B5EF4-FFF2-40B4-BE49-F238E27FC236}">
                <a16:creationId xmlns:a16="http://schemas.microsoft.com/office/drawing/2014/main" id="{5BFBD803-B002-4549-8A2C-B3042C36C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705225"/>
            <a:ext cx="230505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 Box 10">
            <a:extLst>
              <a:ext uri="{FF2B5EF4-FFF2-40B4-BE49-F238E27FC236}">
                <a16:creationId xmlns:a16="http://schemas.microsoft.com/office/drawing/2014/main" id="{B9A5A8C3-1443-478A-8A49-13C8D28FEAA5}"/>
              </a:ext>
            </a:extLst>
          </p:cNvPr>
          <p:cNvSpPr txBox="1">
            <a:spLocks noChangeArrowheads="1"/>
          </p:cNvSpPr>
          <p:nvPr/>
        </p:nvSpPr>
        <p:spPr bwMode="auto">
          <a:xfrm>
            <a:off x="1835150" y="1527175"/>
            <a:ext cx="5616575" cy="822325"/>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FontTx/>
              <a:buNone/>
            </a:pPr>
            <a:r>
              <a:rPr lang="en-GB" altLang="en-GB" sz="1800">
                <a:solidFill>
                  <a:srgbClr val="000066"/>
                </a:solidFill>
              </a:rPr>
              <a:t>rich, fatty, sweet, light brown with a bit of a crunch but then smooth</a:t>
            </a:r>
          </a:p>
        </p:txBody>
      </p:sp>
      <p:sp>
        <p:nvSpPr>
          <p:cNvPr id="7179" name="Text Box 11">
            <a:extLst>
              <a:ext uri="{FF2B5EF4-FFF2-40B4-BE49-F238E27FC236}">
                <a16:creationId xmlns:a16="http://schemas.microsoft.com/office/drawing/2014/main" id="{ECCA9E49-98B6-4A8E-87D6-481910DD0A10}"/>
              </a:ext>
            </a:extLst>
          </p:cNvPr>
          <p:cNvSpPr txBox="1">
            <a:spLocks noChangeArrowheads="1"/>
          </p:cNvSpPr>
          <p:nvPr/>
        </p:nvSpPr>
        <p:spPr bwMode="auto">
          <a:xfrm>
            <a:off x="1835150" y="1557338"/>
            <a:ext cx="5472113" cy="822325"/>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FontTx/>
              <a:buNone/>
            </a:pPr>
            <a:r>
              <a:rPr lang="en-GB" altLang="en-GB" sz="1800">
                <a:solidFill>
                  <a:srgbClr val="000066"/>
                </a:solidFill>
              </a:rPr>
              <a:t>juicy, meaty, a little spicy, a little chewy, a long thin shape</a:t>
            </a:r>
            <a:endParaRPr lang="en-GB" altLang="en-US" sz="1800"/>
          </a:p>
        </p:txBody>
      </p:sp>
      <p:sp>
        <p:nvSpPr>
          <p:cNvPr id="7177" name="Text Box 9">
            <a:extLst>
              <a:ext uri="{FF2B5EF4-FFF2-40B4-BE49-F238E27FC236}">
                <a16:creationId xmlns:a16="http://schemas.microsoft.com/office/drawing/2014/main" id="{FBA3326D-7FBF-42CF-AF8E-F44568C477E3}"/>
              </a:ext>
            </a:extLst>
          </p:cNvPr>
          <p:cNvSpPr txBox="1">
            <a:spLocks noChangeArrowheads="1"/>
          </p:cNvSpPr>
          <p:nvPr/>
        </p:nvSpPr>
        <p:spPr bwMode="auto">
          <a:xfrm>
            <a:off x="1692275" y="1196975"/>
            <a:ext cx="5975350" cy="1552575"/>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FontTx/>
              <a:buNone/>
            </a:pPr>
            <a:r>
              <a:rPr lang="en-GB" altLang="en-GB" sz="1800">
                <a:solidFill>
                  <a:srgbClr val="000066"/>
                </a:solidFill>
              </a:rPr>
              <a:t>a crumbly and fatty base with a yellow, smooth, tangy and sweet filling as well as a light, sweet, fluffy and eggy topping</a:t>
            </a:r>
          </a:p>
        </p:txBody>
      </p:sp>
      <p:sp>
        <p:nvSpPr>
          <p:cNvPr id="7182" name="Text Box 14">
            <a:extLst>
              <a:ext uri="{FF2B5EF4-FFF2-40B4-BE49-F238E27FC236}">
                <a16:creationId xmlns:a16="http://schemas.microsoft.com/office/drawing/2014/main" id="{AC32280D-BF0B-4EAE-8EDD-965279C6BEBA}"/>
              </a:ext>
            </a:extLst>
          </p:cNvPr>
          <p:cNvSpPr txBox="1">
            <a:spLocks noChangeArrowheads="1"/>
          </p:cNvSpPr>
          <p:nvPr/>
        </p:nvSpPr>
        <p:spPr bwMode="auto">
          <a:xfrm>
            <a:off x="1476375" y="4365625"/>
            <a:ext cx="2376488"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GB" altLang="en-US" sz="5400">
                <a:solidFill>
                  <a:srgbClr val="000066"/>
                </a:solidFill>
              </a:rPr>
              <a:t>mango</a:t>
            </a:r>
          </a:p>
        </p:txBody>
      </p:sp>
      <p:pic>
        <p:nvPicPr>
          <p:cNvPr id="7184" name="Picture 16" descr="chocolate">
            <a:extLst>
              <a:ext uri="{FF2B5EF4-FFF2-40B4-BE49-F238E27FC236}">
                <a16:creationId xmlns:a16="http://schemas.microsoft.com/office/drawing/2014/main" id="{D7F49450-0813-4724-82BB-7743FACD87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3644900"/>
            <a:ext cx="239712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Text Box 17">
            <a:extLst>
              <a:ext uri="{FF2B5EF4-FFF2-40B4-BE49-F238E27FC236}">
                <a16:creationId xmlns:a16="http://schemas.microsoft.com/office/drawing/2014/main" id="{626B2ECD-040B-47C8-91B7-B64C6A0F2939}"/>
              </a:ext>
            </a:extLst>
          </p:cNvPr>
          <p:cNvSpPr txBox="1">
            <a:spLocks noChangeArrowheads="1"/>
          </p:cNvSpPr>
          <p:nvPr/>
        </p:nvSpPr>
        <p:spPr bwMode="auto">
          <a:xfrm>
            <a:off x="395288" y="4437063"/>
            <a:ext cx="424815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FontTx/>
              <a:buNone/>
            </a:pPr>
            <a:r>
              <a:rPr lang="en-GB" altLang="en-US" sz="5400">
                <a:solidFill>
                  <a:srgbClr val="000066"/>
                </a:solidFill>
              </a:rPr>
              <a:t>chocolate</a:t>
            </a:r>
          </a:p>
        </p:txBody>
      </p:sp>
      <p:sp>
        <p:nvSpPr>
          <p:cNvPr id="7187" name="Text Box 19">
            <a:extLst>
              <a:ext uri="{FF2B5EF4-FFF2-40B4-BE49-F238E27FC236}">
                <a16:creationId xmlns:a16="http://schemas.microsoft.com/office/drawing/2014/main" id="{4BE6081C-006C-477E-B19B-753111C7B466}"/>
              </a:ext>
            </a:extLst>
          </p:cNvPr>
          <p:cNvSpPr txBox="1">
            <a:spLocks noChangeArrowheads="1"/>
          </p:cNvSpPr>
          <p:nvPr/>
        </p:nvSpPr>
        <p:spPr bwMode="auto">
          <a:xfrm>
            <a:off x="323850" y="4508500"/>
            <a:ext cx="424815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FontTx/>
              <a:buNone/>
            </a:pPr>
            <a:r>
              <a:rPr lang="en-GB" altLang="en-US" sz="5400">
                <a:solidFill>
                  <a:srgbClr val="000066"/>
                </a:solidFill>
              </a:rPr>
              <a:t>sausage</a:t>
            </a:r>
          </a:p>
        </p:txBody>
      </p:sp>
      <p:pic>
        <p:nvPicPr>
          <p:cNvPr id="7195" name="Picture 27" descr="sausage">
            <a:extLst>
              <a:ext uri="{FF2B5EF4-FFF2-40B4-BE49-F238E27FC236}">
                <a16:creationId xmlns:a16="http://schemas.microsoft.com/office/drawing/2014/main" id="{2D2EB0B4-092D-47AF-BE4E-726B969A7F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174" r="14174"/>
          <a:stretch>
            <a:fillRect/>
          </a:stretch>
        </p:blipFill>
        <p:spPr bwMode="auto">
          <a:xfrm>
            <a:off x="4356100" y="3644900"/>
            <a:ext cx="36480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Text Box 15">
            <a:extLst>
              <a:ext uri="{FF2B5EF4-FFF2-40B4-BE49-F238E27FC236}">
                <a16:creationId xmlns:a16="http://schemas.microsoft.com/office/drawing/2014/main" id="{695C7020-1177-4901-921C-6DD71C7BDDA4}"/>
              </a:ext>
            </a:extLst>
          </p:cNvPr>
          <p:cNvSpPr txBox="1">
            <a:spLocks noChangeArrowheads="1"/>
          </p:cNvSpPr>
          <p:nvPr/>
        </p:nvSpPr>
        <p:spPr bwMode="auto">
          <a:xfrm>
            <a:off x="179388" y="3462338"/>
            <a:ext cx="3959225" cy="2559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FontTx/>
              <a:buNone/>
            </a:pPr>
            <a:r>
              <a:rPr lang="en-GB" altLang="en-US" sz="5400">
                <a:solidFill>
                  <a:srgbClr val="000066"/>
                </a:solidFill>
              </a:rPr>
              <a:t>lemon meringue pie</a:t>
            </a:r>
          </a:p>
        </p:txBody>
      </p:sp>
      <p:pic>
        <p:nvPicPr>
          <p:cNvPr id="7197" name="Picture 29" descr="Lemon meringue pie">
            <a:extLst>
              <a:ext uri="{FF2B5EF4-FFF2-40B4-BE49-F238E27FC236}">
                <a16:creationId xmlns:a16="http://schemas.microsoft.com/office/drawing/2014/main" id="{EE6B4774-2BAE-4F69-8B23-2DE1959A0F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3644900"/>
            <a:ext cx="37290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80"/>
                                        </p:tgtEl>
                                        <p:attrNameLst>
                                          <p:attrName>style.visibility</p:attrName>
                                        </p:attrNameLst>
                                      </p:cBhvr>
                                      <p:to>
                                        <p:strVal val="visible"/>
                                      </p:to>
                                    </p:set>
                                    <p:animEffect transition="in" filter="dissolve">
                                      <p:cBhvr>
                                        <p:cTn id="7" dur="500"/>
                                        <p:tgtEl>
                                          <p:spTgt spid="71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91"/>
                                        </p:tgtEl>
                                        <p:attrNameLst>
                                          <p:attrName>style.visibility</p:attrName>
                                        </p:attrNameLst>
                                      </p:cBhvr>
                                      <p:to>
                                        <p:strVal val="visible"/>
                                      </p:to>
                                    </p:set>
                                    <p:animEffect transition="in" filter="dissolve">
                                      <p:cBhvr>
                                        <p:cTn id="12" dur="500"/>
                                        <p:tgtEl>
                                          <p:spTgt spid="7191"/>
                                        </p:tgtEl>
                                      </p:cBhvr>
                                    </p:animEffect>
                                  </p:childTnLst>
                                </p:cTn>
                              </p:par>
                              <p:par>
                                <p:cTn id="13" presetID="9" presetClass="entr" presetSubtype="0" fill="hold" nodeType="withEffect">
                                  <p:stCondLst>
                                    <p:cond delay="0"/>
                                  </p:stCondLst>
                                  <p:childTnLst>
                                    <p:set>
                                      <p:cBhvr>
                                        <p:cTn id="14" dur="1" fill="hold">
                                          <p:stCondLst>
                                            <p:cond delay="0"/>
                                          </p:stCondLst>
                                        </p:cTn>
                                        <p:tgtEl>
                                          <p:spTgt spid="7193"/>
                                        </p:tgtEl>
                                        <p:attrNameLst>
                                          <p:attrName>style.visibility</p:attrName>
                                        </p:attrNameLst>
                                      </p:cBhvr>
                                      <p:to>
                                        <p:strVal val="visible"/>
                                      </p:to>
                                    </p:set>
                                    <p:animEffect transition="in" filter="dissolve">
                                      <p:cBhvr>
                                        <p:cTn id="15" dur="500"/>
                                        <p:tgtEl>
                                          <p:spTgt spid="71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173"/>
                                        </p:tgtEl>
                                        <p:attrNameLst>
                                          <p:attrName>style.visibility</p:attrName>
                                        </p:attrNameLst>
                                      </p:cBhvr>
                                      <p:to>
                                        <p:strVal val="visible"/>
                                      </p:to>
                                    </p:set>
                                    <p:animEffect transition="in" filter="dissolve">
                                      <p:cBhvr>
                                        <p:cTn id="20" dur="500"/>
                                        <p:tgtEl>
                                          <p:spTgt spid="71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182"/>
                                        </p:tgtEl>
                                        <p:attrNameLst>
                                          <p:attrName>style.visibility</p:attrName>
                                        </p:attrNameLst>
                                      </p:cBhvr>
                                      <p:to>
                                        <p:strVal val="visible"/>
                                      </p:to>
                                    </p:set>
                                    <p:animEffect transition="in" filter="dissolve">
                                      <p:cBhvr>
                                        <p:cTn id="25" dur="500"/>
                                        <p:tgtEl>
                                          <p:spTgt spid="7182"/>
                                        </p:tgtEl>
                                      </p:cBhvr>
                                    </p:animEffect>
                                  </p:childTnLst>
                                </p:cTn>
                              </p:par>
                              <p:par>
                                <p:cTn id="26" presetID="9" presetClass="entr" presetSubtype="0" fill="hold" nodeType="withEffect">
                                  <p:stCondLst>
                                    <p:cond delay="0"/>
                                  </p:stCondLst>
                                  <p:childTnLst>
                                    <p:set>
                                      <p:cBhvr>
                                        <p:cTn id="27" dur="1" fill="hold">
                                          <p:stCondLst>
                                            <p:cond delay="0"/>
                                          </p:stCondLst>
                                        </p:cTn>
                                        <p:tgtEl>
                                          <p:spTgt spid="7181"/>
                                        </p:tgtEl>
                                        <p:attrNameLst>
                                          <p:attrName>style.visibility</p:attrName>
                                        </p:attrNameLst>
                                      </p:cBhvr>
                                      <p:to>
                                        <p:strVal val="visible"/>
                                      </p:to>
                                    </p:set>
                                    <p:animEffect transition="in" filter="dissolve">
                                      <p:cBhvr>
                                        <p:cTn id="28" dur="500"/>
                                        <p:tgtEl>
                                          <p:spTgt spid="718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178"/>
                                        </p:tgtEl>
                                        <p:attrNameLst>
                                          <p:attrName>style.visibility</p:attrName>
                                        </p:attrNameLst>
                                      </p:cBhvr>
                                      <p:to>
                                        <p:strVal val="visible"/>
                                      </p:to>
                                    </p:set>
                                    <p:animEffect transition="in" filter="dissolve">
                                      <p:cBhvr>
                                        <p:cTn id="33" dur="500"/>
                                        <p:tgtEl>
                                          <p:spTgt spid="717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7185"/>
                                        </p:tgtEl>
                                        <p:attrNameLst>
                                          <p:attrName>style.visibility</p:attrName>
                                        </p:attrNameLst>
                                      </p:cBhvr>
                                      <p:to>
                                        <p:strVal val="visible"/>
                                      </p:to>
                                    </p:set>
                                    <p:animEffect transition="in" filter="dissolve">
                                      <p:cBhvr>
                                        <p:cTn id="38" dur="500"/>
                                        <p:tgtEl>
                                          <p:spTgt spid="7185"/>
                                        </p:tgtEl>
                                      </p:cBhvr>
                                    </p:animEffect>
                                  </p:childTnLst>
                                </p:cTn>
                              </p:par>
                              <p:par>
                                <p:cTn id="39" presetID="9" presetClass="entr" presetSubtype="0" fill="hold" nodeType="withEffect">
                                  <p:stCondLst>
                                    <p:cond delay="0"/>
                                  </p:stCondLst>
                                  <p:childTnLst>
                                    <p:set>
                                      <p:cBhvr>
                                        <p:cTn id="40" dur="1" fill="hold">
                                          <p:stCondLst>
                                            <p:cond delay="0"/>
                                          </p:stCondLst>
                                        </p:cTn>
                                        <p:tgtEl>
                                          <p:spTgt spid="7184"/>
                                        </p:tgtEl>
                                        <p:attrNameLst>
                                          <p:attrName>style.visibility</p:attrName>
                                        </p:attrNameLst>
                                      </p:cBhvr>
                                      <p:to>
                                        <p:strVal val="visible"/>
                                      </p:to>
                                    </p:set>
                                    <p:animEffect transition="in" filter="dissolve">
                                      <p:cBhvr>
                                        <p:cTn id="41" dur="500"/>
                                        <p:tgtEl>
                                          <p:spTgt spid="718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7179"/>
                                        </p:tgtEl>
                                        <p:attrNameLst>
                                          <p:attrName>style.visibility</p:attrName>
                                        </p:attrNameLst>
                                      </p:cBhvr>
                                      <p:to>
                                        <p:strVal val="visible"/>
                                      </p:to>
                                    </p:set>
                                    <p:animEffect transition="in" filter="dissolve">
                                      <p:cBhvr>
                                        <p:cTn id="46" dur="500"/>
                                        <p:tgtEl>
                                          <p:spTgt spid="717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7187"/>
                                        </p:tgtEl>
                                        <p:attrNameLst>
                                          <p:attrName>style.visibility</p:attrName>
                                        </p:attrNameLst>
                                      </p:cBhvr>
                                      <p:to>
                                        <p:strVal val="visible"/>
                                      </p:to>
                                    </p:set>
                                    <p:animEffect transition="in" filter="dissolve">
                                      <p:cBhvr>
                                        <p:cTn id="51" dur="500"/>
                                        <p:tgtEl>
                                          <p:spTgt spid="7187"/>
                                        </p:tgtEl>
                                      </p:cBhvr>
                                    </p:animEffect>
                                  </p:childTnLst>
                                </p:cTn>
                              </p:par>
                              <p:par>
                                <p:cTn id="52" presetID="9" presetClass="entr" presetSubtype="0" fill="hold" nodeType="withEffect">
                                  <p:stCondLst>
                                    <p:cond delay="0"/>
                                  </p:stCondLst>
                                  <p:childTnLst>
                                    <p:set>
                                      <p:cBhvr>
                                        <p:cTn id="53" dur="1" fill="hold">
                                          <p:stCondLst>
                                            <p:cond delay="0"/>
                                          </p:stCondLst>
                                        </p:cTn>
                                        <p:tgtEl>
                                          <p:spTgt spid="7195"/>
                                        </p:tgtEl>
                                        <p:attrNameLst>
                                          <p:attrName>style.visibility</p:attrName>
                                        </p:attrNameLst>
                                      </p:cBhvr>
                                      <p:to>
                                        <p:strVal val="visible"/>
                                      </p:to>
                                    </p:set>
                                    <p:animEffect transition="in" filter="dissolve">
                                      <p:cBhvr>
                                        <p:cTn id="54" dur="500"/>
                                        <p:tgtEl>
                                          <p:spTgt spid="719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7177"/>
                                        </p:tgtEl>
                                        <p:attrNameLst>
                                          <p:attrName>style.visibility</p:attrName>
                                        </p:attrNameLst>
                                      </p:cBhvr>
                                      <p:to>
                                        <p:strVal val="visible"/>
                                      </p:to>
                                    </p:set>
                                    <p:animEffect transition="in" filter="dissolve">
                                      <p:cBhvr>
                                        <p:cTn id="59" dur="500"/>
                                        <p:tgtEl>
                                          <p:spTgt spid="717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7183"/>
                                        </p:tgtEl>
                                        <p:attrNameLst>
                                          <p:attrName>style.visibility</p:attrName>
                                        </p:attrNameLst>
                                      </p:cBhvr>
                                      <p:to>
                                        <p:strVal val="visible"/>
                                      </p:to>
                                    </p:set>
                                    <p:animEffect transition="in" filter="dissolve">
                                      <p:cBhvr>
                                        <p:cTn id="64" dur="500"/>
                                        <p:tgtEl>
                                          <p:spTgt spid="7183"/>
                                        </p:tgtEl>
                                      </p:cBhvr>
                                    </p:animEffect>
                                  </p:childTnLst>
                                </p:cTn>
                              </p:par>
                              <p:par>
                                <p:cTn id="65" presetID="9" presetClass="entr" presetSubtype="0" fill="hold" nodeType="withEffect">
                                  <p:stCondLst>
                                    <p:cond delay="0"/>
                                  </p:stCondLst>
                                  <p:childTnLst>
                                    <p:set>
                                      <p:cBhvr>
                                        <p:cTn id="66" dur="1" fill="hold">
                                          <p:stCondLst>
                                            <p:cond delay="0"/>
                                          </p:stCondLst>
                                        </p:cTn>
                                        <p:tgtEl>
                                          <p:spTgt spid="7197"/>
                                        </p:tgtEl>
                                        <p:attrNameLst>
                                          <p:attrName>style.visibility</p:attrName>
                                        </p:attrNameLst>
                                      </p:cBhvr>
                                      <p:to>
                                        <p:strVal val="visible"/>
                                      </p:to>
                                    </p:set>
                                    <p:animEffect transition="in" filter="dissolve">
                                      <p:cBhvr>
                                        <p:cTn id="67" dur="500"/>
                                        <p:tgtEl>
                                          <p:spTgt spid="7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0" grpId="0"/>
      <p:bldP spid="7173" grpId="0" animBg="1"/>
      <p:bldP spid="7191" grpId="0"/>
      <p:bldP spid="7178" grpId="0" animBg="1"/>
      <p:bldP spid="7179" grpId="0" animBg="1"/>
      <p:bldP spid="7177" grpId="0" animBg="1"/>
      <p:bldP spid="7182" grpId="0" animBg="1"/>
      <p:bldP spid="7185" grpId="0" animBg="1"/>
      <p:bldP spid="7187" grpId="0" animBg="1"/>
      <p:bldP spid="718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a:extLst>
              <a:ext uri="{FF2B5EF4-FFF2-40B4-BE49-F238E27FC236}">
                <a16:creationId xmlns:a16="http://schemas.microsoft.com/office/drawing/2014/main" id="{D5B7FF22-3E6A-42B2-9C96-7DA4AC798819}"/>
              </a:ext>
            </a:extLst>
          </p:cNvPr>
          <p:cNvSpPr>
            <a:spLocks noGrp="1" noChangeArrowheads="1"/>
          </p:cNvSpPr>
          <p:nvPr>
            <p:ph type="title"/>
          </p:nvPr>
        </p:nvSpPr>
        <p:spPr>
          <a:xfrm>
            <a:off x="471488" y="-134938"/>
            <a:ext cx="8229600" cy="1143001"/>
          </a:xfrm>
        </p:spPr>
        <p:txBody>
          <a:bodyPr/>
          <a:lstStyle/>
          <a:p>
            <a:r>
              <a:rPr lang="en-GB" altLang="en-US" sz="3600">
                <a:solidFill>
                  <a:srgbClr val="0066FF"/>
                </a:solidFill>
              </a:rPr>
              <a:t>How is sensory analysis carried out?</a:t>
            </a:r>
          </a:p>
        </p:txBody>
      </p:sp>
      <p:pic>
        <p:nvPicPr>
          <p:cNvPr id="10243" name="Picture 8" descr="sensoryanalysiscartoon">
            <a:extLst>
              <a:ext uri="{FF2B5EF4-FFF2-40B4-BE49-F238E27FC236}">
                <a16:creationId xmlns:a16="http://schemas.microsoft.com/office/drawing/2014/main" id="{35D78B1B-4867-4E55-AC7A-DDEC1B8B4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196975"/>
            <a:ext cx="8467725"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9">
            <a:extLst>
              <a:ext uri="{FF2B5EF4-FFF2-40B4-BE49-F238E27FC236}">
                <a16:creationId xmlns:a16="http://schemas.microsoft.com/office/drawing/2014/main" id="{DA1329F3-7956-4F8F-9914-12586F23B6FA}"/>
              </a:ext>
            </a:extLst>
          </p:cNvPr>
          <p:cNvSpPr txBox="1">
            <a:spLocks noChangeArrowheads="1"/>
          </p:cNvSpPr>
          <p:nvPr/>
        </p:nvSpPr>
        <p:spPr bwMode="auto">
          <a:xfrm>
            <a:off x="107950" y="765175"/>
            <a:ext cx="9036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FontTx/>
              <a:buNone/>
            </a:pPr>
            <a:r>
              <a:rPr lang="en-GB" altLang="en-US" sz="1800" b="1">
                <a:solidFill>
                  <a:srgbClr val="FF9900"/>
                </a:solidFill>
              </a:rPr>
              <a:t>How can sensory analysis be carried out so that it is fair?</a:t>
            </a:r>
          </a:p>
        </p:txBody>
      </p:sp>
      <p:sp>
        <p:nvSpPr>
          <p:cNvPr id="10245" name="Text Box 10">
            <a:extLst>
              <a:ext uri="{FF2B5EF4-FFF2-40B4-BE49-F238E27FC236}">
                <a16:creationId xmlns:a16="http://schemas.microsoft.com/office/drawing/2014/main" id="{02AE3096-DF5B-4D85-A957-2C60DAB3D966}"/>
              </a:ext>
            </a:extLst>
          </p:cNvPr>
          <p:cNvSpPr txBox="1">
            <a:spLocks noChangeArrowheads="1"/>
          </p:cNvSpPr>
          <p:nvPr/>
        </p:nvSpPr>
        <p:spPr bwMode="auto">
          <a:xfrm>
            <a:off x="755650" y="5919788"/>
            <a:ext cx="756126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FontTx/>
              <a:buNone/>
            </a:pPr>
            <a:r>
              <a:rPr lang="en-GB" altLang="en-US" sz="1800">
                <a:solidFill>
                  <a:srgbClr val="000066"/>
                </a:solidFill>
                <a:latin typeface="Arial" panose="020B0604020202020204" pitchFamily="34" charset="0"/>
              </a:rPr>
              <a:t>Three different types of test (preference, discrimination, grading) are used in sensory analysis.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20F62A-D09E-4BE3-86B3-7507820538A8}"/>
              </a:ext>
            </a:extLst>
          </p:cNvPr>
          <p:cNvSpPr/>
          <p:nvPr/>
        </p:nvSpPr>
        <p:spPr>
          <a:xfrm>
            <a:off x="179388" y="115888"/>
            <a:ext cx="8748712" cy="367347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91" name="Title 1">
            <a:extLst>
              <a:ext uri="{FF2B5EF4-FFF2-40B4-BE49-F238E27FC236}">
                <a16:creationId xmlns:a16="http://schemas.microsoft.com/office/drawing/2014/main" id="{66876CE9-B680-4E1A-86F4-5EDFBE81C9A1}"/>
              </a:ext>
            </a:extLst>
          </p:cNvPr>
          <p:cNvSpPr>
            <a:spLocks noGrp="1" noChangeArrowheads="1"/>
          </p:cNvSpPr>
          <p:nvPr>
            <p:ph type="title"/>
          </p:nvPr>
        </p:nvSpPr>
        <p:spPr>
          <a:xfrm>
            <a:off x="636588" y="274638"/>
            <a:ext cx="8229600" cy="1143000"/>
          </a:xfrm>
        </p:spPr>
        <p:txBody>
          <a:bodyPr/>
          <a:lstStyle/>
          <a:p>
            <a:endParaRPr lang="en-US" altLang="en-US"/>
          </a:p>
        </p:txBody>
      </p:sp>
      <p:pic>
        <p:nvPicPr>
          <p:cNvPr id="12292" name="Picture 2">
            <a:extLst>
              <a:ext uri="{FF2B5EF4-FFF2-40B4-BE49-F238E27FC236}">
                <a16:creationId xmlns:a16="http://schemas.microsoft.com/office/drawing/2014/main" id="{01E3F899-491D-404E-8F56-05E0F862094F}"/>
              </a:ext>
            </a:extLst>
          </p:cNvPr>
          <p:cNvPicPr>
            <a:picLocks noChangeAspect="1"/>
          </p:cNvPicPr>
          <p:nvPr/>
        </p:nvPicPr>
        <p:blipFill>
          <a:blip r:embed="rId2">
            <a:extLst>
              <a:ext uri="{28A0092B-C50C-407E-A947-70E740481C1C}">
                <a14:useLocalDpi xmlns:a14="http://schemas.microsoft.com/office/drawing/2010/main" val="0"/>
              </a:ext>
            </a:extLst>
          </a:blip>
          <a:srcRect l="30283" t="40196" r="7059" b="32225"/>
          <a:stretch>
            <a:fillRect/>
          </a:stretch>
        </p:blipFill>
        <p:spPr bwMode="auto">
          <a:xfrm>
            <a:off x="287338" y="700088"/>
            <a:ext cx="835183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a:extLst>
              <a:ext uri="{FF2B5EF4-FFF2-40B4-BE49-F238E27FC236}">
                <a16:creationId xmlns:a16="http://schemas.microsoft.com/office/drawing/2014/main" id="{FA063C62-B379-432A-B548-092AFF332B37}"/>
              </a:ext>
            </a:extLst>
          </p:cNvPr>
          <p:cNvPicPr>
            <a:picLocks noChangeAspect="1"/>
          </p:cNvPicPr>
          <p:nvPr/>
        </p:nvPicPr>
        <p:blipFill>
          <a:blip r:embed="rId2">
            <a:extLst>
              <a:ext uri="{28A0092B-C50C-407E-A947-70E740481C1C}">
                <a14:useLocalDpi xmlns:a14="http://schemas.microsoft.com/office/drawing/2010/main" val="0"/>
              </a:ext>
            </a:extLst>
          </a:blip>
          <a:srcRect l="29047" t="36162" r="29021" b="59180"/>
          <a:stretch>
            <a:fillRect/>
          </a:stretch>
        </p:blipFill>
        <p:spPr bwMode="auto">
          <a:xfrm>
            <a:off x="287338" y="188913"/>
            <a:ext cx="59261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
            <a:extLst>
              <a:ext uri="{FF2B5EF4-FFF2-40B4-BE49-F238E27FC236}">
                <a16:creationId xmlns:a16="http://schemas.microsoft.com/office/drawing/2014/main" id="{A3DA711E-7C45-4246-8271-3D49B690E8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7425" y="3875088"/>
            <a:ext cx="4592638"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0B89131-18C9-40EF-B769-62DE2C386ACC}"/>
              </a:ext>
            </a:extLst>
          </p:cNvPr>
          <p:cNvSpPr>
            <a:spLocks noGrp="1" noChangeArrowheads="1"/>
          </p:cNvSpPr>
          <p:nvPr>
            <p:ph type="title"/>
          </p:nvPr>
        </p:nvSpPr>
        <p:spPr>
          <a:xfrm>
            <a:off x="457200" y="11113"/>
            <a:ext cx="8229600" cy="1143000"/>
          </a:xfrm>
        </p:spPr>
        <p:txBody>
          <a:bodyPr/>
          <a:lstStyle/>
          <a:p>
            <a:r>
              <a:rPr lang="en-US" altLang="en-US">
                <a:solidFill>
                  <a:srgbClr val="0066FF"/>
                </a:solidFill>
              </a:rPr>
              <a:t>Types of Sensory Tests</a:t>
            </a:r>
          </a:p>
        </p:txBody>
      </p:sp>
      <p:sp>
        <p:nvSpPr>
          <p:cNvPr id="112643" name="Content Placeholder 2">
            <a:extLst>
              <a:ext uri="{FF2B5EF4-FFF2-40B4-BE49-F238E27FC236}">
                <a16:creationId xmlns:a16="http://schemas.microsoft.com/office/drawing/2014/main" id="{BDBD33DA-B036-4238-8B2C-8E4A55FC9FFD}"/>
              </a:ext>
            </a:extLst>
          </p:cNvPr>
          <p:cNvSpPr>
            <a:spLocks noGrp="1"/>
          </p:cNvSpPr>
          <p:nvPr>
            <p:ph idx="1"/>
          </p:nvPr>
        </p:nvSpPr>
        <p:spPr>
          <a:xfrm>
            <a:off x="323850" y="1268413"/>
            <a:ext cx="8640763" cy="4465637"/>
          </a:xfrm>
        </p:spPr>
        <p:txBody>
          <a:bodyPr/>
          <a:lstStyle/>
          <a:p>
            <a:pPr marL="0" indent="0">
              <a:buFontTx/>
              <a:buNone/>
              <a:defRPr/>
            </a:pPr>
            <a:r>
              <a:rPr lang="en-GB" altLang="en-US" dirty="0"/>
              <a:t>Sensory tests can be split into 3 categories. </a:t>
            </a:r>
          </a:p>
          <a:p>
            <a:pPr marL="0" indent="0">
              <a:buFontTx/>
              <a:buNone/>
              <a:defRPr/>
            </a:pPr>
            <a:endParaRPr lang="en-GB" altLang="en-US" dirty="0"/>
          </a:p>
          <a:p>
            <a:pPr>
              <a:defRPr/>
            </a:pPr>
            <a:r>
              <a:rPr lang="en-GB" altLang="en-US" dirty="0">
                <a:solidFill>
                  <a:srgbClr val="FF0000"/>
                </a:solidFill>
              </a:rPr>
              <a:t>Preference</a:t>
            </a:r>
            <a:r>
              <a:rPr lang="en-GB" altLang="en-US" dirty="0"/>
              <a:t> </a:t>
            </a:r>
            <a:r>
              <a:rPr lang="en-GB" altLang="en-US" sz="2000" i="1" dirty="0"/>
              <a:t>(used to see whether people enjoy a food)</a:t>
            </a:r>
          </a:p>
          <a:p>
            <a:pPr>
              <a:defRPr/>
            </a:pPr>
            <a:endParaRPr lang="en-GB" altLang="en-US" sz="2000" i="1" dirty="0"/>
          </a:p>
          <a:p>
            <a:pPr>
              <a:defRPr/>
            </a:pPr>
            <a:endParaRPr lang="en-GB" altLang="en-US" sz="2000" i="1" dirty="0"/>
          </a:p>
          <a:p>
            <a:pPr>
              <a:defRPr/>
            </a:pPr>
            <a:r>
              <a:rPr lang="en-GB" altLang="en-US" dirty="0">
                <a:solidFill>
                  <a:srgbClr val="FF9900"/>
                </a:solidFill>
              </a:rPr>
              <a:t>Discrimination</a:t>
            </a:r>
            <a:r>
              <a:rPr lang="en-GB" altLang="en-US" dirty="0"/>
              <a:t> </a:t>
            </a:r>
            <a:r>
              <a:rPr lang="en-GB" altLang="en-US" sz="2000" i="1" dirty="0"/>
              <a:t>(check if people can tell the difference)</a:t>
            </a:r>
          </a:p>
          <a:p>
            <a:pPr>
              <a:defRPr/>
            </a:pPr>
            <a:endParaRPr lang="en-GB" altLang="en-US" dirty="0"/>
          </a:p>
          <a:p>
            <a:pPr>
              <a:defRPr/>
            </a:pPr>
            <a:r>
              <a:rPr lang="en-GB" altLang="en-US" dirty="0">
                <a:solidFill>
                  <a:srgbClr val="00B050"/>
                </a:solidFill>
              </a:rPr>
              <a:t>Grading</a:t>
            </a:r>
            <a:r>
              <a:rPr lang="en-GB" altLang="en-US" dirty="0"/>
              <a:t> </a:t>
            </a:r>
            <a:r>
              <a:rPr lang="en-GB" altLang="en-US" sz="2000" i="1" dirty="0"/>
              <a:t>(used to compare food characteristics)</a:t>
            </a:r>
          </a:p>
          <a:p>
            <a:pPr>
              <a:defRPr/>
            </a:pPr>
            <a:endParaRPr lang="en-GB" altLang="en-US" dirty="0"/>
          </a:p>
          <a:p>
            <a:pPr>
              <a:defRPr/>
            </a:pPr>
            <a:endParaRPr lang="en-GB"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a:extLst>
              <a:ext uri="{FF2B5EF4-FFF2-40B4-BE49-F238E27FC236}">
                <a16:creationId xmlns:a16="http://schemas.microsoft.com/office/drawing/2014/main" id="{CE33C9BE-4A2D-43FE-BA66-972C0597EC64}"/>
              </a:ext>
            </a:extLst>
          </p:cNvPr>
          <p:cNvSpPr txBox="1">
            <a:spLocks noChangeArrowheads="1"/>
          </p:cNvSpPr>
          <p:nvPr/>
        </p:nvSpPr>
        <p:spPr bwMode="auto">
          <a:xfrm>
            <a:off x="107950" y="2071688"/>
            <a:ext cx="9036050" cy="3013075"/>
          </a:xfrm>
          <a:prstGeom prst="rect">
            <a:avLst/>
          </a:prstGeom>
          <a:noFill/>
          <a:ln>
            <a:noFill/>
          </a:ln>
          <a:effectLst/>
          <a:extLst>
            <a:ext uri="{909E8E84-426E-40DD-AFC4-6F175D3DCCD1}">
              <a14:hiddenFill xmlns:a14="http://schemas.microsoft.com/office/drawing/2010/main">
                <a:solidFill>
                  <a:srgbClr val="6600CC">
                    <a:alpha val="50195"/>
                  </a:srgbClr>
                </a:solidFill>
              </a14:hiddenFill>
            </a:ex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FontTx/>
              <a:buBlip>
                <a:blip r:embed="rId3"/>
              </a:buBlip>
            </a:pPr>
            <a:r>
              <a:rPr lang="en-GB" altLang="en-GB" sz="2400">
                <a:solidFill>
                  <a:srgbClr val="000066"/>
                </a:solidFill>
                <a:latin typeface="Arial" panose="020B0604020202020204" pitchFamily="34" charset="0"/>
                <a:cs typeface="Arial" panose="020B0604020202020204" pitchFamily="34" charset="0"/>
              </a:rPr>
              <a:t>monitor regular samples from the production line</a:t>
            </a:r>
          </a:p>
          <a:p>
            <a:pPr eaLnBrk="1" hangingPunct="1">
              <a:spcBef>
                <a:spcPct val="50000"/>
              </a:spcBef>
              <a:buFontTx/>
              <a:buBlip>
                <a:blip r:embed="rId3"/>
              </a:buBlip>
            </a:pPr>
            <a:r>
              <a:rPr lang="en-GB" altLang="en-GB" sz="2400">
                <a:solidFill>
                  <a:srgbClr val="000066"/>
                </a:solidFill>
                <a:latin typeface="Arial" panose="020B0604020202020204" pitchFamily="34" charset="0"/>
                <a:cs typeface="Arial" panose="020B0604020202020204" pitchFamily="34" charset="0"/>
              </a:rPr>
              <a:t>measure the shelf life of a product</a:t>
            </a:r>
          </a:p>
          <a:p>
            <a:pPr eaLnBrk="1" hangingPunct="1">
              <a:spcBef>
                <a:spcPct val="50000"/>
              </a:spcBef>
              <a:buFontTx/>
              <a:buBlip>
                <a:blip r:embed="rId3"/>
              </a:buBlip>
            </a:pPr>
            <a:r>
              <a:rPr lang="en-GB" altLang="en-GB" sz="2400">
                <a:solidFill>
                  <a:srgbClr val="000066"/>
                </a:solidFill>
                <a:latin typeface="Arial" panose="020B0604020202020204" pitchFamily="34" charset="0"/>
                <a:cs typeface="Arial" panose="020B0604020202020204" pitchFamily="34" charset="0"/>
              </a:rPr>
              <a:t>find out if people can distinguish between a ‘new improved’ product and the original one</a:t>
            </a:r>
          </a:p>
          <a:p>
            <a:pPr eaLnBrk="1" hangingPunct="1">
              <a:spcBef>
                <a:spcPct val="50000"/>
              </a:spcBef>
              <a:buFontTx/>
              <a:buBlip>
                <a:blip r:embed="rId3"/>
              </a:buBlip>
            </a:pPr>
            <a:r>
              <a:rPr lang="en-GB" altLang="en-GB" sz="2400">
                <a:solidFill>
                  <a:srgbClr val="000066"/>
                </a:solidFill>
                <a:latin typeface="Arial" panose="020B0604020202020204" pitchFamily="34" charset="0"/>
                <a:cs typeface="Arial" panose="020B0604020202020204" pitchFamily="34" charset="0"/>
              </a:rPr>
              <a:t>monitor the development of a new product</a:t>
            </a:r>
          </a:p>
          <a:p>
            <a:pPr eaLnBrk="1" hangingPunct="1">
              <a:spcBef>
                <a:spcPct val="50000"/>
              </a:spcBef>
              <a:buFontTx/>
              <a:buBlip>
                <a:blip r:embed="rId3"/>
              </a:buBlip>
            </a:pPr>
            <a:r>
              <a:rPr lang="en-GB" altLang="en-GB" sz="2400">
                <a:solidFill>
                  <a:srgbClr val="000066"/>
                </a:solidFill>
                <a:latin typeface="Arial" panose="020B0604020202020204" pitchFamily="34" charset="0"/>
                <a:cs typeface="Arial" panose="020B0604020202020204" pitchFamily="34" charset="0"/>
              </a:rPr>
              <a:t>check that a new product is liked by consumers.</a:t>
            </a:r>
          </a:p>
        </p:txBody>
      </p:sp>
      <p:sp>
        <p:nvSpPr>
          <p:cNvPr id="18435" name="Rectangle 4">
            <a:extLst>
              <a:ext uri="{FF2B5EF4-FFF2-40B4-BE49-F238E27FC236}">
                <a16:creationId xmlns:a16="http://schemas.microsoft.com/office/drawing/2014/main" id="{871C040D-BECE-4FD0-AE22-2CEF79C7C448}"/>
              </a:ext>
            </a:extLst>
          </p:cNvPr>
          <p:cNvSpPr>
            <a:spLocks noGrp="1" noChangeArrowheads="1"/>
          </p:cNvSpPr>
          <p:nvPr>
            <p:ph type="title"/>
          </p:nvPr>
        </p:nvSpPr>
        <p:spPr>
          <a:xfrm>
            <a:off x="647700" y="42863"/>
            <a:ext cx="7956550" cy="549275"/>
          </a:xfrm>
        </p:spPr>
        <p:txBody>
          <a:bodyPr/>
          <a:lstStyle/>
          <a:p>
            <a:r>
              <a:rPr lang="en-GB" altLang="en-US" sz="3200">
                <a:solidFill>
                  <a:srgbClr val="0066FF"/>
                </a:solidFill>
              </a:rPr>
              <a:t>How is sensory analysis used in industry?</a:t>
            </a:r>
          </a:p>
        </p:txBody>
      </p:sp>
      <p:sp>
        <p:nvSpPr>
          <p:cNvPr id="18436" name="Text Box 6">
            <a:extLst>
              <a:ext uri="{FF2B5EF4-FFF2-40B4-BE49-F238E27FC236}">
                <a16:creationId xmlns:a16="http://schemas.microsoft.com/office/drawing/2014/main" id="{14649385-DEEE-42AB-9143-09BF60D67E3A}"/>
              </a:ext>
            </a:extLst>
          </p:cNvPr>
          <p:cNvSpPr txBox="1">
            <a:spLocks noChangeArrowheads="1"/>
          </p:cNvSpPr>
          <p:nvPr/>
        </p:nvSpPr>
        <p:spPr bwMode="auto">
          <a:xfrm>
            <a:off x="73025" y="873125"/>
            <a:ext cx="90709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FontTx/>
              <a:buNone/>
            </a:pPr>
            <a:r>
              <a:rPr lang="en-GB" altLang="en-GB" sz="1800">
                <a:solidFill>
                  <a:srgbClr val="000066"/>
                </a:solidFill>
                <a:latin typeface="Arial" panose="020B0604020202020204" pitchFamily="34" charset="0"/>
              </a:rPr>
              <a:t>Food manufacturers use sensory analysis to </a:t>
            </a:r>
            <a:r>
              <a:rPr lang="en-GB" altLang="en-GB" sz="1800" b="1">
                <a:solidFill>
                  <a:srgbClr val="006600"/>
                </a:solidFill>
                <a:latin typeface="Arial" panose="020B0604020202020204" pitchFamily="34" charset="0"/>
              </a:rPr>
              <a:t>develop new products</a:t>
            </a:r>
            <a:r>
              <a:rPr lang="en-GB" altLang="en-GB" sz="1800">
                <a:solidFill>
                  <a:srgbClr val="000066"/>
                </a:solidFill>
                <a:latin typeface="Arial" panose="020B0604020202020204" pitchFamily="34" charset="0"/>
              </a:rPr>
              <a:t> and </a:t>
            </a:r>
            <a:r>
              <a:rPr lang="en-GB" altLang="en-GB" sz="1800" b="1">
                <a:solidFill>
                  <a:srgbClr val="006600"/>
                </a:solidFill>
                <a:latin typeface="Arial" panose="020B0604020202020204" pitchFamily="34" charset="0"/>
              </a:rPr>
              <a:t>check the quality of existing products</a:t>
            </a:r>
            <a:r>
              <a:rPr lang="en-GB" altLang="en-GB" sz="1800">
                <a:solidFill>
                  <a:srgbClr val="000066"/>
                </a:solidFill>
                <a:latin typeface="Arial" panose="020B0604020202020204" pitchFamily="34" charset="0"/>
              </a:rPr>
              <a:t>. Sensory analysis is used 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dissolve">
                                      <p:cBhvr>
                                        <p:cTn id="17" dur="500"/>
                                        <p:tgtEl>
                                          <p:spTgt spid="16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dissolve">
                                      <p:cBhvr>
                                        <p:cTn id="22" dur="500"/>
                                        <p:tgtEl>
                                          <p:spTgt spid="163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dissolve">
                                      <p:cBhvr>
                                        <p:cTn id="27" dur="500"/>
                                        <p:tgtEl>
                                          <p:spTgt spid="16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BC3F-FAAB-4C24-B7E1-6CDD538E247D}"/>
              </a:ext>
            </a:extLst>
          </p:cNvPr>
          <p:cNvSpPr>
            <a:spLocks noGrp="1"/>
          </p:cNvSpPr>
          <p:nvPr>
            <p:ph type="title"/>
          </p:nvPr>
        </p:nvSpPr>
        <p:spPr/>
        <p:txBody>
          <a:bodyPr/>
          <a:lstStyle/>
          <a:p>
            <a:r>
              <a:rPr lang="en-GB" dirty="0"/>
              <a:t>Food Production Systems</a:t>
            </a:r>
          </a:p>
        </p:txBody>
      </p:sp>
      <p:pic>
        <p:nvPicPr>
          <p:cNvPr id="3" name="Picture 2">
            <a:extLst>
              <a:ext uri="{FF2B5EF4-FFF2-40B4-BE49-F238E27FC236}">
                <a16:creationId xmlns:a16="http://schemas.microsoft.com/office/drawing/2014/main" id="{A2629A07-C9F8-48E0-8297-2B96FF4BFC6D}"/>
              </a:ext>
            </a:extLst>
          </p:cNvPr>
          <p:cNvPicPr>
            <a:picLocks noChangeAspect="1"/>
          </p:cNvPicPr>
          <p:nvPr/>
        </p:nvPicPr>
        <p:blipFill rotWithShape="1">
          <a:blip r:embed="rId2"/>
          <a:srcRect l="9131" t="9594" r="12609" b="11785"/>
          <a:stretch/>
        </p:blipFill>
        <p:spPr>
          <a:xfrm>
            <a:off x="4803086" y="1642680"/>
            <a:ext cx="4116787" cy="4041914"/>
          </a:xfrm>
          <a:prstGeom prst="rect">
            <a:avLst/>
          </a:prstGeom>
        </p:spPr>
      </p:pic>
      <p:sp>
        <p:nvSpPr>
          <p:cNvPr id="8" name="Subtitle 2">
            <a:extLst>
              <a:ext uri="{FF2B5EF4-FFF2-40B4-BE49-F238E27FC236}">
                <a16:creationId xmlns:a16="http://schemas.microsoft.com/office/drawing/2014/main" id="{B393F042-3A74-4B57-BCE6-CC78FB859393}"/>
              </a:ext>
            </a:extLst>
          </p:cNvPr>
          <p:cNvSpPr txBox="1">
            <a:spLocks/>
          </p:cNvSpPr>
          <p:nvPr/>
        </p:nvSpPr>
        <p:spPr>
          <a:xfrm>
            <a:off x="224127" y="1690689"/>
            <a:ext cx="4578959" cy="3993905"/>
          </a:xfrm>
          <a:prstGeom prst="rect">
            <a:avLst/>
          </a:prstGeom>
          <a:ln w="66675" cmpd="thickThin">
            <a:solidFill>
              <a:schemeClr val="tx1"/>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GB" sz="2400" u="sng" dirty="0">
              <a:hlinkClick r:id="rId3"/>
            </a:endParaRPr>
          </a:p>
          <a:p>
            <a:pPr marL="0" indent="0">
              <a:buNone/>
            </a:pPr>
            <a:r>
              <a:rPr lang="en-GB" sz="2400" u="sng" dirty="0">
                <a:hlinkClick r:id="rId3"/>
              </a:rPr>
              <a:t>www.illuminate.digital/aqafood</a:t>
            </a:r>
            <a:endParaRPr lang="en-GB" sz="2400" u="sng" dirty="0"/>
          </a:p>
          <a:p>
            <a:pPr marL="0" indent="0">
              <a:buNone/>
            </a:pPr>
            <a:r>
              <a:rPr lang="nl-NL" sz="2400" dirty="0"/>
              <a:t>Student Username: SWALTON3 </a:t>
            </a:r>
          </a:p>
          <a:p>
            <a:pPr marL="0" indent="0">
              <a:buNone/>
            </a:pPr>
            <a:r>
              <a:rPr lang="nl-NL" sz="2400" dirty="0"/>
              <a:t>Student Password: STUDENT3</a:t>
            </a:r>
          </a:p>
          <a:p>
            <a:pPr marL="0" indent="0">
              <a:buNone/>
            </a:pPr>
            <a:endParaRPr lang="nl-NL" sz="2400" dirty="0"/>
          </a:p>
          <a:p>
            <a:pPr marL="0" indent="0">
              <a:buNone/>
            </a:pPr>
            <a:r>
              <a:rPr lang="nl-NL" sz="2400" dirty="0"/>
              <a:t>Use your online textbook to research </a:t>
            </a:r>
            <a:r>
              <a:rPr lang="nl-NL" sz="2400" dirty="0">
                <a:solidFill>
                  <a:srgbClr val="7030A0"/>
                </a:solidFill>
              </a:rPr>
              <a:t>Food Production Systems page 274</a:t>
            </a:r>
            <a:endParaRPr lang="en-GB" sz="2400" dirty="0">
              <a:solidFill>
                <a:srgbClr val="7030A0"/>
              </a:solidFill>
            </a:endParaRPr>
          </a:p>
        </p:txBody>
      </p:sp>
    </p:spTree>
    <p:extLst>
      <p:ext uri="{BB962C8B-B14F-4D97-AF65-F5344CB8AC3E}">
        <p14:creationId xmlns:p14="http://schemas.microsoft.com/office/powerpoint/2010/main" val="20717326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14242EBB-7AB6-4FE5-9A12-66F10E2955E4}"/>
              </a:ext>
            </a:extLst>
          </p:cNvPr>
          <p:cNvSpPr>
            <a:spLocks noGrp="1" noChangeArrowheads="1"/>
          </p:cNvSpPr>
          <p:nvPr>
            <p:ph type="title"/>
          </p:nvPr>
        </p:nvSpPr>
        <p:spPr>
          <a:xfrm>
            <a:off x="457200" y="-46038"/>
            <a:ext cx="8229600" cy="1143001"/>
          </a:xfrm>
        </p:spPr>
        <p:txBody>
          <a:bodyPr/>
          <a:lstStyle/>
          <a:p>
            <a:r>
              <a:rPr lang="en-GB" altLang="en-US" dirty="0">
                <a:solidFill>
                  <a:srgbClr val="00CC00"/>
                </a:solidFill>
              </a:rPr>
              <a:t>Seasonal Food</a:t>
            </a:r>
          </a:p>
        </p:txBody>
      </p:sp>
      <p:pic>
        <p:nvPicPr>
          <p:cNvPr id="12291" name="Picture 7">
            <a:extLst>
              <a:ext uri="{FF2B5EF4-FFF2-40B4-BE49-F238E27FC236}">
                <a16:creationId xmlns:a16="http://schemas.microsoft.com/office/drawing/2014/main" id="{9F7DD130-64D1-44FE-B78C-022822A34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4292600"/>
            <a:ext cx="1439863"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Callout 4">
            <a:extLst>
              <a:ext uri="{FF2B5EF4-FFF2-40B4-BE49-F238E27FC236}">
                <a16:creationId xmlns:a16="http://schemas.microsoft.com/office/drawing/2014/main" id="{AE29469E-8F5F-4053-A268-3D96C652BAA0}"/>
              </a:ext>
            </a:extLst>
          </p:cNvPr>
          <p:cNvSpPr/>
          <p:nvPr/>
        </p:nvSpPr>
        <p:spPr>
          <a:xfrm>
            <a:off x="1604169" y="3343276"/>
            <a:ext cx="5803796" cy="2235890"/>
          </a:xfrm>
          <a:prstGeom prst="cloudCallout">
            <a:avLst>
              <a:gd name="adj1" fmla="val -61080"/>
              <a:gd name="adj2" fmla="val 37613"/>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2800" dirty="0">
              <a:solidFill>
                <a:srgbClr val="0070C0"/>
              </a:solidFill>
            </a:endParaRPr>
          </a:p>
        </p:txBody>
      </p:sp>
      <p:pic>
        <p:nvPicPr>
          <p:cNvPr id="12293" name="Picture 5">
            <a:extLst>
              <a:ext uri="{FF2B5EF4-FFF2-40B4-BE49-F238E27FC236}">
                <a16:creationId xmlns:a16="http://schemas.microsoft.com/office/drawing/2014/main" id="{2CC566C3-040C-482F-903C-1691DC11C24D}"/>
              </a:ext>
            </a:extLst>
          </p:cNvPr>
          <p:cNvPicPr>
            <a:picLocks noChangeAspect="1"/>
          </p:cNvPicPr>
          <p:nvPr/>
        </p:nvPicPr>
        <p:blipFill>
          <a:blip r:embed="rId3">
            <a:extLst>
              <a:ext uri="{28A0092B-C50C-407E-A947-70E740481C1C}">
                <a14:useLocalDpi xmlns:a14="http://schemas.microsoft.com/office/drawing/2010/main" val="0"/>
              </a:ext>
            </a:extLst>
          </a:blip>
          <a:srcRect t="42392"/>
          <a:stretch>
            <a:fillRect/>
          </a:stretch>
        </p:blipFill>
        <p:spPr bwMode="auto">
          <a:xfrm>
            <a:off x="104775" y="1550988"/>
            <a:ext cx="6915150" cy="1811337"/>
          </a:xfrm>
          <a:prstGeom prst="rect">
            <a:avLst/>
          </a:prstGeom>
          <a:noFill/>
          <a:ln w="38100">
            <a:solidFill>
              <a:srgbClr val="00CC00"/>
            </a:solidFill>
            <a:miter lim="800000"/>
            <a:headEnd/>
            <a:tailEnd/>
          </a:ln>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CCEB239D-22CB-4507-B29D-90B47AB6AE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97688" y="679450"/>
            <a:ext cx="212248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Rectangle 7">
            <a:extLst>
              <a:ext uri="{FF2B5EF4-FFF2-40B4-BE49-F238E27FC236}">
                <a16:creationId xmlns:a16="http://schemas.microsoft.com/office/drawing/2014/main" id="{E190FD53-583E-434B-84C2-5AE2BFCDD5F1}"/>
              </a:ext>
            </a:extLst>
          </p:cNvPr>
          <p:cNvSpPr>
            <a:spLocks noChangeArrowheads="1"/>
          </p:cNvSpPr>
          <p:nvPr/>
        </p:nvSpPr>
        <p:spPr bwMode="auto">
          <a:xfrm>
            <a:off x="323850" y="944563"/>
            <a:ext cx="482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GB" altLang="en-US" sz="2400">
                <a:solidFill>
                  <a:srgbClr val="0070C0"/>
                </a:solidFill>
              </a:rPr>
              <a:t>Unscramble the following words.</a:t>
            </a:r>
          </a:p>
        </p:txBody>
      </p:sp>
      <p:sp>
        <p:nvSpPr>
          <p:cNvPr id="12296" name="Content Placeholder 2">
            <a:extLst>
              <a:ext uri="{FF2B5EF4-FFF2-40B4-BE49-F238E27FC236}">
                <a16:creationId xmlns:a16="http://schemas.microsoft.com/office/drawing/2014/main" id="{F8AB9110-D7C1-47F6-936A-2F1D31150875}"/>
              </a:ext>
            </a:extLst>
          </p:cNvPr>
          <p:cNvSpPr>
            <a:spLocks noGrp="1" noChangeArrowheads="1"/>
          </p:cNvSpPr>
          <p:nvPr>
            <p:ph idx="1"/>
          </p:nvPr>
        </p:nvSpPr>
        <p:spPr>
          <a:xfrm>
            <a:off x="2735262" y="4234346"/>
            <a:ext cx="4102100" cy="1457325"/>
          </a:xfrm>
        </p:spPr>
        <p:txBody>
          <a:bodyPr>
            <a:normAutofit/>
          </a:bodyPr>
          <a:lstStyle/>
          <a:p>
            <a:pPr marL="0" indent="0">
              <a:buFontTx/>
              <a:buNone/>
            </a:pPr>
            <a:r>
              <a:rPr lang="en-GB" altLang="en-US" sz="2400" dirty="0">
                <a:solidFill>
                  <a:srgbClr val="0066FF"/>
                </a:solidFill>
              </a:rPr>
              <a:t>Why is it important to try to eat seasonal food?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0610C1EB-02C8-4626-A7B9-28E8ED68F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88913"/>
            <a:ext cx="4032250" cy="3024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a:extLst>
              <a:ext uri="{FF2B5EF4-FFF2-40B4-BE49-F238E27FC236}">
                <a16:creationId xmlns:a16="http://schemas.microsoft.com/office/drawing/2014/main" id="{9BCE0E53-0FC7-4924-BB5C-4AFE5B9A9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8913"/>
            <a:ext cx="4032250" cy="3024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a:extLst>
              <a:ext uri="{FF2B5EF4-FFF2-40B4-BE49-F238E27FC236}">
                <a16:creationId xmlns:a16="http://schemas.microsoft.com/office/drawing/2014/main" id="{DB8EACB5-A28F-4276-B52B-1A23C98AE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3463925"/>
            <a:ext cx="4032250" cy="3033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a:extLst>
              <a:ext uri="{FF2B5EF4-FFF2-40B4-BE49-F238E27FC236}">
                <a16:creationId xmlns:a16="http://schemas.microsoft.com/office/drawing/2014/main" id="{CBB19837-78C3-439D-8D3A-47FF67B3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3463925"/>
            <a:ext cx="4043363" cy="3033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86575-2DD9-4FF0-B128-867AF0F36ECC}"/>
              </a:ext>
            </a:extLst>
          </p:cNvPr>
          <p:cNvSpPr>
            <a:spLocks noGrp="1"/>
          </p:cNvSpPr>
          <p:nvPr>
            <p:ph type="title"/>
          </p:nvPr>
        </p:nvSpPr>
        <p:spPr>
          <a:xfrm>
            <a:off x="628650" y="92766"/>
            <a:ext cx="7886700" cy="1597924"/>
          </a:xfrm>
          <a:solidFill>
            <a:schemeClr val="accent2"/>
          </a:solidFill>
        </p:spPr>
        <p:txBody>
          <a:bodyPr>
            <a:noAutofit/>
          </a:bodyPr>
          <a:lstStyle/>
          <a:p>
            <a:pPr fontAlgn="base"/>
            <a:r>
              <a:rPr lang="en-GB" sz="2800" b="1" dirty="0"/>
              <a:t>What does seasonal food mean?</a:t>
            </a:r>
            <a:br>
              <a:rPr lang="en-GB" sz="2800" b="1" dirty="0"/>
            </a:br>
            <a:r>
              <a:rPr lang="en-GB" sz="2800" dirty="0"/>
              <a:t>Different foods grow better at different times of the year.</a:t>
            </a:r>
          </a:p>
        </p:txBody>
      </p:sp>
      <p:pic>
        <p:nvPicPr>
          <p:cNvPr id="4" name="Content Placeholder 3">
            <a:hlinkClick r:id="rId2"/>
            <a:extLst>
              <a:ext uri="{FF2B5EF4-FFF2-40B4-BE49-F238E27FC236}">
                <a16:creationId xmlns:a16="http://schemas.microsoft.com/office/drawing/2014/main" id="{932F49C0-3124-4725-A2D0-61FC92415DCE}"/>
              </a:ext>
            </a:extLst>
          </p:cNvPr>
          <p:cNvPicPr>
            <a:picLocks noGrp="1" noChangeAspect="1"/>
          </p:cNvPicPr>
          <p:nvPr>
            <p:ph idx="1"/>
          </p:nvPr>
        </p:nvPicPr>
        <p:blipFill>
          <a:blip r:embed="rId3"/>
          <a:stretch>
            <a:fillRect/>
          </a:stretch>
        </p:blipFill>
        <p:spPr>
          <a:xfrm>
            <a:off x="1360129" y="1825625"/>
            <a:ext cx="6423742" cy="4351338"/>
          </a:xfrm>
          <a:prstGeom prst="rect">
            <a:avLst/>
          </a:prstGeom>
        </p:spPr>
      </p:pic>
    </p:spTree>
    <p:extLst>
      <p:ext uri="{BB962C8B-B14F-4D97-AF65-F5344CB8AC3E}">
        <p14:creationId xmlns:p14="http://schemas.microsoft.com/office/powerpoint/2010/main" val="542104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7DA2-6A8B-4EA8-8337-6337D58944F3}"/>
              </a:ext>
            </a:extLst>
          </p:cNvPr>
          <p:cNvSpPr>
            <a:spLocks noGrp="1"/>
          </p:cNvSpPr>
          <p:nvPr>
            <p:ph type="title"/>
          </p:nvPr>
        </p:nvSpPr>
        <p:spPr>
          <a:xfrm>
            <a:off x="628650" y="365126"/>
            <a:ext cx="7886700" cy="1569691"/>
          </a:xfrm>
          <a:solidFill>
            <a:schemeClr val="accent2">
              <a:lumMod val="40000"/>
              <a:lumOff val="60000"/>
            </a:schemeClr>
          </a:solidFill>
        </p:spPr>
        <p:txBody>
          <a:bodyPr>
            <a:normAutofit fontScale="90000"/>
          </a:bodyPr>
          <a:lstStyle/>
          <a:p>
            <a:r>
              <a:rPr lang="en-GB" dirty="0"/>
              <a:t>Food Waste</a:t>
            </a:r>
            <a:br>
              <a:rPr lang="en-GB" dirty="0"/>
            </a:br>
            <a:r>
              <a:rPr lang="en-GB" sz="3600" dirty="0"/>
              <a:t>Watch BBC bitesize video’s to find out more</a:t>
            </a:r>
            <a:endParaRPr lang="en-GB" dirty="0"/>
          </a:p>
        </p:txBody>
      </p:sp>
      <p:pic>
        <p:nvPicPr>
          <p:cNvPr id="4" name="Content Placeholder 3">
            <a:hlinkClick r:id="rId2"/>
            <a:extLst>
              <a:ext uri="{FF2B5EF4-FFF2-40B4-BE49-F238E27FC236}">
                <a16:creationId xmlns:a16="http://schemas.microsoft.com/office/drawing/2014/main" id="{3CD44A3B-D19F-4745-8AD8-9DD774901BDD}"/>
              </a:ext>
            </a:extLst>
          </p:cNvPr>
          <p:cNvPicPr>
            <a:picLocks noGrp="1" noChangeAspect="1"/>
          </p:cNvPicPr>
          <p:nvPr>
            <p:ph idx="1"/>
          </p:nvPr>
        </p:nvPicPr>
        <p:blipFill>
          <a:blip r:embed="rId3"/>
          <a:stretch>
            <a:fillRect/>
          </a:stretch>
        </p:blipFill>
        <p:spPr>
          <a:xfrm>
            <a:off x="628650" y="2029619"/>
            <a:ext cx="7886700" cy="3943350"/>
          </a:xfrm>
          <a:prstGeom prst="rect">
            <a:avLst/>
          </a:prstGeom>
        </p:spPr>
      </p:pic>
    </p:spTree>
    <p:extLst>
      <p:ext uri="{BB962C8B-B14F-4D97-AF65-F5344CB8AC3E}">
        <p14:creationId xmlns:p14="http://schemas.microsoft.com/office/powerpoint/2010/main" val="918477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6E01EAE-E75D-47E1-B6C4-F5FD7E3B9CE1}"/>
              </a:ext>
            </a:extLst>
          </p:cNvPr>
          <p:cNvSpPr>
            <a:spLocks noGrp="1" noChangeArrowheads="1"/>
          </p:cNvSpPr>
          <p:nvPr>
            <p:ph type="ctrTitle"/>
          </p:nvPr>
        </p:nvSpPr>
        <p:spPr>
          <a:xfrm>
            <a:off x="259080" y="296464"/>
            <a:ext cx="4627880" cy="917972"/>
          </a:xfrm>
          <a:solidFill>
            <a:schemeClr val="bg1"/>
          </a:solidFill>
        </p:spPr>
        <p:txBody>
          <a:bodyPr anchor="ctr"/>
          <a:lstStyle/>
          <a:p>
            <a:pPr algn="l" eaLnBrk="1" hangingPunct="1"/>
            <a:r>
              <a:rPr lang="en-GB" altLang="en-US" sz="3300"/>
              <a:t>Why do we cook food?</a:t>
            </a:r>
          </a:p>
        </p:txBody>
      </p:sp>
      <p:sp>
        <p:nvSpPr>
          <p:cNvPr id="3075" name="Rectangle 3">
            <a:extLst>
              <a:ext uri="{FF2B5EF4-FFF2-40B4-BE49-F238E27FC236}">
                <a16:creationId xmlns:a16="http://schemas.microsoft.com/office/drawing/2014/main" id="{B8875172-0607-4E70-A863-21D51237902B}"/>
              </a:ext>
            </a:extLst>
          </p:cNvPr>
          <p:cNvSpPr>
            <a:spLocks noGrp="1" noChangeArrowheads="1"/>
          </p:cNvSpPr>
          <p:nvPr>
            <p:ph type="subTitle" idx="1"/>
          </p:nvPr>
        </p:nvSpPr>
        <p:spPr>
          <a:xfrm>
            <a:off x="259080" y="1499713"/>
            <a:ext cx="4627880" cy="3590447"/>
          </a:xfrm>
          <a:solidFill>
            <a:schemeClr val="accent4">
              <a:lumMod val="20000"/>
              <a:lumOff val="80000"/>
            </a:schemeClr>
          </a:solidFill>
        </p:spPr>
        <p:txBody>
          <a:bodyPr/>
          <a:lstStyle/>
          <a:p>
            <a:pPr marL="385763" indent="-385763" algn="l">
              <a:buFontTx/>
              <a:buAutoNum type="arabicPeriod"/>
              <a:defRPr/>
            </a:pPr>
            <a:r>
              <a:rPr lang="en-GB" altLang="en-US" dirty="0"/>
              <a:t>To make food easier to digest</a:t>
            </a:r>
          </a:p>
          <a:p>
            <a:pPr marL="385763" indent="-385763" algn="l">
              <a:buFontTx/>
              <a:buAutoNum type="arabicPeriod"/>
              <a:defRPr/>
            </a:pPr>
            <a:r>
              <a:rPr lang="en-GB" altLang="en-US" dirty="0"/>
              <a:t>To make food look and smell and taste better</a:t>
            </a:r>
          </a:p>
          <a:p>
            <a:pPr marL="385763" indent="-385763" algn="l">
              <a:buFontTx/>
              <a:buAutoNum type="arabicPeriod"/>
              <a:defRPr/>
            </a:pPr>
            <a:r>
              <a:rPr lang="en-GB" altLang="en-US" dirty="0"/>
              <a:t>To make food safer to eat</a:t>
            </a:r>
          </a:p>
          <a:p>
            <a:pPr marL="385763" indent="-385763" algn="l">
              <a:buFontTx/>
              <a:buAutoNum type="arabicPeriod"/>
              <a:defRPr/>
            </a:pPr>
            <a:r>
              <a:rPr lang="en-GB" altLang="en-US" dirty="0"/>
              <a:t>To prevent spoilage and increase its keeping qualities</a:t>
            </a:r>
          </a:p>
        </p:txBody>
      </p:sp>
      <p:sp>
        <p:nvSpPr>
          <p:cNvPr id="4" name="Title 1">
            <a:extLst>
              <a:ext uri="{FF2B5EF4-FFF2-40B4-BE49-F238E27FC236}">
                <a16:creationId xmlns:a16="http://schemas.microsoft.com/office/drawing/2014/main" id="{830D5F5D-8585-A369-9FFD-EFE6AEF07551}"/>
              </a:ext>
            </a:extLst>
          </p:cNvPr>
          <p:cNvSpPr txBox="1">
            <a:spLocks/>
          </p:cNvSpPr>
          <p:nvPr/>
        </p:nvSpPr>
        <p:spPr>
          <a:xfrm>
            <a:off x="5183505" y="275679"/>
            <a:ext cx="3658870" cy="1277777"/>
          </a:xfrm>
          <a:prstGeom prst="rect">
            <a:avLst/>
          </a:prstGeom>
          <a:solidFill>
            <a:schemeClr val="bg1"/>
          </a:solidFill>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b="1" u="sng" dirty="0"/>
              <a:t>Cooking Methods</a:t>
            </a:r>
            <a:br>
              <a:rPr lang="en-GB" altLang="en-US" b="1" u="sng" dirty="0"/>
            </a:br>
            <a:endParaRPr lang="en-US" altLang="en-US" dirty="0"/>
          </a:p>
        </p:txBody>
      </p:sp>
      <p:sp>
        <p:nvSpPr>
          <p:cNvPr id="5" name="Rectangle 3">
            <a:extLst>
              <a:ext uri="{FF2B5EF4-FFF2-40B4-BE49-F238E27FC236}">
                <a16:creationId xmlns:a16="http://schemas.microsoft.com/office/drawing/2014/main" id="{78A4ACE3-6F6D-27B0-5080-38FD4498B0B2}"/>
              </a:ext>
            </a:extLst>
          </p:cNvPr>
          <p:cNvSpPr txBox="1">
            <a:spLocks noChangeArrowheads="1"/>
          </p:cNvSpPr>
          <p:nvPr/>
        </p:nvSpPr>
        <p:spPr>
          <a:xfrm>
            <a:off x="5140960" y="1913023"/>
            <a:ext cx="3743960" cy="3735937"/>
          </a:xfrm>
          <a:prstGeom prst="rect">
            <a:avLst/>
          </a:prstGeom>
          <a:solidFill>
            <a:schemeClr val="bg1">
              <a:lumMod val="85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r>
              <a:rPr lang="en-GB" altLang="en-US" sz="3000" dirty="0"/>
              <a:t>There are 2 main methods:-</a:t>
            </a:r>
          </a:p>
          <a:p>
            <a:pPr marL="457200" indent="-457200"/>
            <a:endParaRPr lang="en-GB" altLang="en-US" sz="3000" dirty="0"/>
          </a:p>
          <a:p>
            <a:pPr marL="428625" indent="-342900">
              <a:buFontTx/>
              <a:buAutoNum type="arabicPeriod"/>
            </a:pPr>
            <a:r>
              <a:rPr lang="en-GB" altLang="en-US" sz="3300" dirty="0"/>
              <a:t>Cooking in water or fat (moist heat)</a:t>
            </a:r>
          </a:p>
          <a:p>
            <a:pPr marL="428625" indent="-342900">
              <a:buFontTx/>
              <a:buAutoNum type="arabicPeriod"/>
            </a:pPr>
            <a:endParaRPr lang="en-GB" altLang="en-US" sz="3300" dirty="0"/>
          </a:p>
          <a:p>
            <a:pPr marL="428625" indent="-342900">
              <a:buFontTx/>
              <a:buAutoNum type="arabicPeriod"/>
            </a:pPr>
            <a:r>
              <a:rPr lang="en-GB" altLang="en-US" sz="3300" dirty="0"/>
              <a:t>Cooking in an oven (dry heat)</a:t>
            </a:r>
          </a:p>
          <a:p>
            <a:pPr marL="457200" indent="-457200"/>
            <a:endParaRPr lang="en-GB" altLang="en-US" sz="3000" dirty="0"/>
          </a:p>
        </p:txBody>
      </p:sp>
      <p:cxnSp>
        <p:nvCxnSpPr>
          <p:cNvPr id="3" name="Straight Connector 2">
            <a:extLst>
              <a:ext uri="{FF2B5EF4-FFF2-40B4-BE49-F238E27FC236}">
                <a16:creationId xmlns:a16="http://schemas.microsoft.com/office/drawing/2014/main" id="{996D2892-B34A-E848-FB4B-52364B067936}"/>
              </a:ext>
            </a:extLst>
          </p:cNvPr>
          <p:cNvCxnSpPr/>
          <p:nvPr/>
        </p:nvCxnSpPr>
        <p:spPr>
          <a:xfrm>
            <a:off x="4886960" y="121920"/>
            <a:ext cx="0" cy="646176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8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5AE9-E582-4E70-AC4B-EB5F03062E08}"/>
              </a:ext>
            </a:extLst>
          </p:cNvPr>
          <p:cNvSpPr>
            <a:spLocks noGrp="1"/>
          </p:cNvSpPr>
          <p:nvPr>
            <p:ph type="title"/>
          </p:nvPr>
        </p:nvSpPr>
        <p:spPr>
          <a:xfrm>
            <a:off x="628650" y="365127"/>
            <a:ext cx="7886700" cy="668544"/>
          </a:xfrm>
          <a:solidFill>
            <a:srgbClr val="FFCCFF"/>
          </a:solidFill>
        </p:spPr>
        <p:txBody>
          <a:bodyPr>
            <a:normAutofit fontScale="90000"/>
          </a:bodyPr>
          <a:lstStyle/>
          <a:p>
            <a:r>
              <a:rPr lang="en-GB" dirty="0"/>
              <a:t>The function of Ingredients</a:t>
            </a:r>
          </a:p>
        </p:txBody>
      </p:sp>
      <p:pic>
        <p:nvPicPr>
          <p:cNvPr id="4" name="Content Placeholder 3">
            <a:extLst>
              <a:ext uri="{FF2B5EF4-FFF2-40B4-BE49-F238E27FC236}">
                <a16:creationId xmlns:a16="http://schemas.microsoft.com/office/drawing/2014/main" id="{EF400BCA-00D2-4298-B630-D4F0BC93EE6E}"/>
              </a:ext>
            </a:extLst>
          </p:cNvPr>
          <p:cNvPicPr>
            <a:picLocks noGrp="1" noChangeAspect="1"/>
          </p:cNvPicPr>
          <p:nvPr>
            <p:ph idx="1"/>
          </p:nvPr>
        </p:nvPicPr>
        <p:blipFill>
          <a:blip r:embed="rId2"/>
          <a:stretch>
            <a:fillRect/>
          </a:stretch>
        </p:blipFill>
        <p:spPr>
          <a:xfrm>
            <a:off x="628650" y="1245704"/>
            <a:ext cx="7886700" cy="5247170"/>
          </a:xfrm>
          <a:prstGeom prst="rect">
            <a:avLst/>
          </a:prstGeom>
        </p:spPr>
      </p:pic>
    </p:spTree>
    <p:extLst>
      <p:ext uri="{BB962C8B-B14F-4D97-AF65-F5344CB8AC3E}">
        <p14:creationId xmlns:p14="http://schemas.microsoft.com/office/powerpoint/2010/main" val="34655566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7B43-3B96-46AB-A35E-2EDA78E84E68}"/>
              </a:ext>
            </a:extLst>
          </p:cNvPr>
          <p:cNvSpPr>
            <a:spLocks noGrp="1"/>
          </p:cNvSpPr>
          <p:nvPr>
            <p:ph type="title"/>
          </p:nvPr>
        </p:nvSpPr>
        <p:spPr>
          <a:xfrm>
            <a:off x="628649" y="211861"/>
            <a:ext cx="7886701" cy="1325563"/>
          </a:xfrm>
          <a:solidFill>
            <a:srgbClr val="92D050"/>
          </a:solidFill>
        </p:spPr>
        <p:txBody>
          <a:bodyPr/>
          <a:lstStyle/>
          <a:p>
            <a:r>
              <a:rPr lang="en-GB" dirty="0"/>
              <a:t>Have a go at the bacteria quiz in the Mock exam File</a:t>
            </a:r>
          </a:p>
        </p:txBody>
      </p:sp>
      <p:sp>
        <p:nvSpPr>
          <p:cNvPr id="3" name="Content Placeholder 2">
            <a:extLst>
              <a:ext uri="{FF2B5EF4-FFF2-40B4-BE49-F238E27FC236}">
                <a16:creationId xmlns:a16="http://schemas.microsoft.com/office/drawing/2014/main" id="{01F6C30E-8313-4097-8E51-C7472EDCA074}"/>
              </a:ext>
            </a:extLst>
          </p:cNvPr>
          <p:cNvSpPr>
            <a:spLocks noGrp="1"/>
          </p:cNvSpPr>
          <p:nvPr>
            <p:ph idx="1"/>
          </p:nvPr>
        </p:nvSpPr>
        <p:spPr>
          <a:xfrm>
            <a:off x="628650" y="1825624"/>
            <a:ext cx="2936185" cy="4351338"/>
          </a:xfrm>
        </p:spPr>
        <p:txBody>
          <a:bodyPr/>
          <a:lstStyle/>
          <a:p>
            <a:pPr marL="0" indent="0">
              <a:buNone/>
            </a:pPr>
            <a:r>
              <a:rPr lang="en-GB" dirty="0"/>
              <a:t>There are 10 questions. </a:t>
            </a:r>
          </a:p>
          <a:p>
            <a:pPr marL="0" indent="0">
              <a:buNone/>
            </a:pPr>
            <a:endParaRPr lang="en-GB" dirty="0"/>
          </a:p>
          <a:p>
            <a:pPr marL="0" indent="0">
              <a:buNone/>
            </a:pPr>
            <a:r>
              <a:rPr lang="en-GB" dirty="0"/>
              <a:t>Write down numbers 1-10</a:t>
            </a:r>
          </a:p>
        </p:txBody>
      </p:sp>
      <p:pic>
        <p:nvPicPr>
          <p:cNvPr id="4" name="Picture 3">
            <a:extLst>
              <a:ext uri="{FF2B5EF4-FFF2-40B4-BE49-F238E27FC236}">
                <a16:creationId xmlns:a16="http://schemas.microsoft.com/office/drawing/2014/main" id="{E66B26C8-3DDE-493E-A12E-8641E8F79D32}"/>
              </a:ext>
            </a:extLst>
          </p:cNvPr>
          <p:cNvPicPr>
            <a:picLocks noChangeAspect="1"/>
          </p:cNvPicPr>
          <p:nvPr/>
        </p:nvPicPr>
        <p:blipFill>
          <a:blip r:embed="rId2"/>
          <a:stretch>
            <a:fillRect/>
          </a:stretch>
        </p:blipFill>
        <p:spPr>
          <a:xfrm>
            <a:off x="3942954" y="2286645"/>
            <a:ext cx="4572396" cy="3696712"/>
          </a:xfrm>
          <a:prstGeom prst="rect">
            <a:avLst/>
          </a:prstGeom>
        </p:spPr>
      </p:pic>
      <p:pic>
        <p:nvPicPr>
          <p:cNvPr id="5" name="Picture 4">
            <a:extLst>
              <a:ext uri="{FF2B5EF4-FFF2-40B4-BE49-F238E27FC236}">
                <a16:creationId xmlns:a16="http://schemas.microsoft.com/office/drawing/2014/main" id="{A0D4C471-E4A8-447E-AC30-4C8EC5053305}"/>
              </a:ext>
            </a:extLst>
          </p:cNvPr>
          <p:cNvPicPr>
            <a:picLocks noChangeAspect="1"/>
          </p:cNvPicPr>
          <p:nvPr/>
        </p:nvPicPr>
        <p:blipFill>
          <a:blip r:embed="rId3"/>
          <a:stretch>
            <a:fillRect/>
          </a:stretch>
        </p:blipFill>
        <p:spPr>
          <a:xfrm>
            <a:off x="528016" y="4253948"/>
            <a:ext cx="3137452" cy="1729409"/>
          </a:xfrm>
          <a:prstGeom prst="rect">
            <a:avLst/>
          </a:prstGeom>
        </p:spPr>
      </p:pic>
    </p:spTree>
    <p:extLst>
      <p:ext uri="{BB962C8B-B14F-4D97-AF65-F5344CB8AC3E}">
        <p14:creationId xmlns:p14="http://schemas.microsoft.com/office/powerpoint/2010/main" val="3327903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A19205D-AE97-3712-7CB7-EB5B50D37AF3}"/>
              </a:ext>
            </a:extLst>
          </p:cNvPr>
          <p:cNvSpPr txBox="1"/>
          <p:nvPr/>
        </p:nvSpPr>
        <p:spPr>
          <a:xfrm>
            <a:off x="152081" y="169038"/>
            <a:ext cx="4006687" cy="6555641"/>
          </a:xfrm>
          <a:prstGeom prst="rect">
            <a:avLst/>
          </a:prstGeom>
          <a:noFill/>
          <a:ln>
            <a:solidFill>
              <a:schemeClr val="tx1"/>
            </a:solidFill>
          </a:ln>
        </p:spPr>
        <p:txBody>
          <a:bodyPr wrap="square" rtlCol="0">
            <a:spAutoFit/>
          </a:bodyPr>
          <a:lstStyle/>
          <a:p>
            <a:r>
              <a:rPr lang="en-GB" sz="2000" b="1" u="sng" dirty="0"/>
              <a:t>ONLINE TEXT BOOKS</a:t>
            </a:r>
          </a:p>
          <a:p>
            <a:r>
              <a:rPr lang="en-GB" sz="2000" dirty="0"/>
              <a:t>Use the online textbook to complete a quiz for each main topic to help with your revision</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b="1" u="sng" dirty="0"/>
          </a:p>
        </p:txBody>
      </p:sp>
      <p:sp>
        <p:nvSpPr>
          <p:cNvPr id="8" name="Subtitle 2">
            <a:extLst>
              <a:ext uri="{FF2B5EF4-FFF2-40B4-BE49-F238E27FC236}">
                <a16:creationId xmlns:a16="http://schemas.microsoft.com/office/drawing/2014/main" id="{E2E86158-ABDE-3059-1D5B-42EE24A2110A}"/>
              </a:ext>
            </a:extLst>
          </p:cNvPr>
          <p:cNvSpPr txBox="1">
            <a:spLocks/>
          </p:cNvSpPr>
          <p:nvPr/>
        </p:nvSpPr>
        <p:spPr>
          <a:xfrm>
            <a:off x="303640" y="1738698"/>
            <a:ext cx="3703567" cy="1726733"/>
          </a:xfrm>
          <a:prstGeom prst="rect">
            <a:avLst/>
          </a:prstGeom>
          <a:ln w="66675" cmpd="thickThin">
            <a:solidFill>
              <a:schemeClr val="tx1"/>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GB" sz="1800" u="sng" dirty="0">
              <a:hlinkClick r:id="rId2"/>
            </a:endParaRPr>
          </a:p>
          <a:p>
            <a:pPr marL="0" indent="0">
              <a:buNone/>
            </a:pPr>
            <a:r>
              <a:rPr lang="en-GB" sz="1800" u="sng" dirty="0">
                <a:hlinkClick r:id="rId2"/>
              </a:rPr>
              <a:t>www.illuminate.digital/aqafood</a:t>
            </a:r>
            <a:endParaRPr lang="en-GB" sz="1800" u="sng" dirty="0"/>
          </a:p>
          <a:p>
            <a:pPr marL="0" indent="0">
              <a:buNone/>
            </a:pPr>
            <a:r>
              <a:rPr lang="nl-NL" sz="1800" dirty="0"/>
              <a:t>Student Username: SWALTON3 </a:t>
            </a:r>
          </a:p>
          <a:p>
            <a:pPr marL="0" indent="0">
              <a:buNone/>
            </a:pPr>
            <a:r>
              <a:rPr lang="nl-NL" sz="1800" dirty="0"/>
              <a:t>Student Password: STUDENT3</a:t>
            </a:r>
            <a:endParaRPr lang="en-GB" sz="1800" dirty="0"/>
          </a:p>
        </p:txBody>
      </p:sp>
      <p:pic>
        <p:nvPicPr>
          <p:cNvPr id="10" name="Picture 9">
            <a:extLst>
              <a:ext uri="{FF2B5EF4-FFF2-40B4-BE49-F238E27FC236}">
                <a16:creationId xmlns:a16="http://schemas.microsoft.com/office/drawing/2014/main" id="{45B5DA87-5F3C-B06A-6CAB-6EBBA0439DDE}"/>
              </a:ext>
            </a:extLst>
          </p:cNvPr>
          <p:cNvPicPr>
            <a:picLocks noChangeAspect="1"/>
          </p:cNvPicPr>
          <p:nvPr/>
        </p:nvPicPr>
        <p:blipFill>
          <a:blip r:embed="rId3"/>
          <a:stretch>
            <a:fillRect/>
          </a:stretch>
        </p:blipFill>
        <p:spPr>
          <a:xfrm>
            <a:off x="684047" y="4074181"/>
            <a:ext cx="2887979" cy="1921819"/>
          </a:xfrm>
          <a:prstGeom prst="rect">
            <a:avLst/>
          </a:prstGeom>
        </p:spPr>
      </p:pic>
      <p:pic>
        <p:nvPicPr>
          <p:cNvPr id="6" name="Picture 5">
            <a:extLst>
              <a:ext uri="{FF2B5EF4-FFF2-40B4-BE49-F238E27FC236}">
                <a16:creationId xmlns:a16="http://schemas.microsoft.com/office/drawing/2014/main" id="{FDC6962A-97CF-2CBA-A1C7-593070D76B6D}"/>
              </a:ext>
            </a:extLst>
          </p:cNvPr>
          <p:cNvPicPr>
            <a:picLocks noChangeAspect="1"/>
          </p:cNvPicPr>
          <p:nvPr/>
        </p:nvPicPr>
        <p:blipFill>
          <a:blip r:embed="rId4"/>
          <a:stretch>
            <a:fillRect/>
          </a:stretch>
        </p:blipFill>
        <p:spPr>
          <a:xfrm>
            <a:off x="4495347" y="169038"/>
            <a:ext cx="4538521" cy="6555641"/>
          </a:xfrm>
          <a:prstGeom prst="rect">
            <a:avLst/>
          </a:prstGeom>
        </p:spPr>
      </p:pic>
    </p:spTree>
    <p:extLst>
      <p:ext uri="{BB962C8B-B14F-4D97-AF65-F5344CB8AC3E}">
        <p14:creationId xmlns:p14="http://schemas.microsoft.com/office/powerpoint/2010/main" val="2543763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1CA64CF6-4BB0-4984-8853-7787B79BC1E7}"/>
              </a:ext>
            </a:extLst>
          </p:cNvPr>
          <p:cNvSpPr>
            <a:spLocks noGrp="1"/>
          </p:cNvSpPr>
          <p:nvPr>
            <p:ph type="title"/>
          </p:nvPr>
        </p:nvSpPr>
        <p:spPr>
          <a:xfrm>
            <a:off x="1331119" y="86320"/>
            <a:ext cx="6172200" cy="636985"/>
          </a:xfrm>
        </p:spPr>
        <p:txBody>
          <a:bodyPr>
            <a:normAutofit fontScale="90000"/>
          </a:bodyPr>
          <a:lstStyle/>
          <a:p>
            <a:r>
              <a:rPr lang="en-GB" altLang="en-US"/>
              <a:t>Cooking in water</a:t>
            </a:r>
            <a:endParaRPr lang="en-US" altLang="en-US"/>
          </a:p>
        </p:txBody>
      </p:sp>
      <p:sp>
        <p:nvSpPr>
          <p:cNvPr id="4" name="Rectangle 3">
            <a:extLst>
              <a:ext uri="{FF2B5EF4-FFF2-40B4-BE49-F238E27FC236}">
                <a16:creationId xmlns:a16="http://schemas.microsoft.com/office/drawing/2014/main" id="{D18BF33E-86F5-48FC-94BF-9FD3CEFBE642}"/>
              </a:ext>
            </a:extLst>
          </p:cNvPr>
          <p:cNvSpPr>
            <a:spLocks noGrp="1" noChangeArrowheads="1"/>
          </p:cNvSpPr>
          <p:nvPr>
            <p:ph idx="1"/>
          </p:nvPr>
        </p:nvSpPr>
        <p:spPr>
          <a:xfrm>
            <a:off x="1016001" y="843280"/>
            <a:ext cx="6796882" cy="2964339"/>
          </a:xfrm>
          <a:solidFill>
            <a:schemeClr val="accent2">
              <a:lumMod val="20000"/>
              <a:lumOff val="80000"/>
            </a:schemeClr>
          </a:solidFill>
        </p:spPr>
        <p:txBody>
          <a:bodyPr>
            <a:normAutofit/>
          </a:bodyPr>
          <a:lstStyle/>
          <a:p>
            <a:pPr marL="742950" lvl="1" indent="-400050">
              <a:defRPr/>
            </a:pPr>
            <a:r>
              <a:rPr lang="en-GB" altLang="en-US" sz="2800" dirty="0"/>
              <a:t>Simmering/Boiling</a:t>
            </a:r>
            <a:endParaRPr lang="en-GB" altLang="en-US" sz="2800" b="1" dirty="0"/>
          </a:p>
          <a:p>
            <a:pPr marL="742950" lvl="1" indent="-400050">
              <a:defRPr/>
            </a:pPr>
            <a:r>
              <a:rPr lang="en-GB" altLang="en-US" sz="2800" dirty="0"/>
              <a:t>Steaming</a:t>
            </a:r>
          </a:p>
          <a:p>
            <a:pPr marL="742950" lvl="1" indent="-400050">
              <a:defRPr/>
            </a:pPr>
            <a:r>
              <a:rPr lang="en-GB" altLang="en-US" sz="2800" dirty="0"/>
              <a:t>Poaching</a:t>
            </a:r>
          </a:p>
          <a:p>
            <a:pPr marL="742950" lvl="1" indent="-400050">
              <a:defRPr/>
            </a:pPr>
            <a:r>
              <a:rPr lang="en-GB" altLang="en-US" sz="2800" dirty="0"/>
              <a:t>Pressure cooking</a:t>
            </a:r>
          </a:p>
          <a:p>
            <a:pPr marL="742950" lvl="1" indent="-400050">
              <a:defRPr/>
            </a:pPr>
            <a:r>
              <a:rPr lang="en-GB" altLang="en-US" sz="2800" dirty="0"/>
              <a:t>Stewing/Braising</a:t>
            </a:r>
          </a:p>
          <a:p>
            <a:pPr marL="742950" lvl="1" indent="-400050">
              <a:defRPr/>
            </a:pPr>
            <a:r>
              <a:rPr lang="en-GB" altLang="en-US" sz="2800" dirty="0"/>
              <a:t>Blanching</a:t>
            </a:r>
          </a:p>
          <a:p>
            <a:pPr marL="457200" indent="-457200">
              <a:defRPr/>
            </a:pPr>
            <a:endParaRPr lang="en-GB" altLang="en-US" sz="3200" dirty="0"/>
          </a:p>
        </p:txBody>
      </p:sp>
      <p:pic>
        <p:nvPicPr>
          <p:cNvPr id="7172" name="Picture 1">
            <a:extLst>
              <a:ext uri="{FF2B5EF4-FFF2-40B4-BE49-F238E27FC236}">
                <a16:creationId xmlns:a16="http://schemas.microsoft.com/office/drawing/2014/main" id="{2C5D9C30-0433-4B0E-BDED-54FD9D4E63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6205" y="1431133"/>
            <a:ext cx="2921794" cy="194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A06AF7D5-0208-4022-8EDF-399C337E1AD0}"/>
              </a:ext>
            </a:extLst>
          </p:cNvPr>
          <p:cNvSpPr txBox="1">
            <a:spLocks noChangeArrowheads="1"/>
          </p:cNvSpPr>
          <p:nvPr/>
        </p:nvSpPr>
        <p:spPr bwMode="auto">
          <a:xfrm>
            <a:off x="1601391" y="3861198"/>
            <a:ext cx="6172200" cy="702469"/>
          </a:xfrm>
          <a:prstGeom prst="rect">
            <a:avLst/>
          </a:prstGeom>
          <a:noFill/>
          <a:ln w="9525">
            <a:noFill/>
            <a:miter lim="800000"/>
            <a:headEnd/>
            <a:tailEnd/>
          </a:ln>
          <a:effectLst/>
        </p:spPr>
        <p:txBody>
          <a:bodyPr anchor="ctr"/>
          <a:lstStyle/>
          <a:p>
            <a:pPr algn="ctr" eaLnBrk="1" hangingPunct="1">
              <a:defRPr/>
            </a:pPr>
            <a:r>
              <a:rPr lang="en-GB" altLang="en-US" sz="4000" dirty="0">
                <a:solidFill>
                  <a:schemeClr val="tx2"/>
                </a:solidFill>
                <a:latin typeface="+mj-lt"/>
                <a:ea typeface="+mj-ea"/>
                <a:cs typeface="+mj-cs"/>
              </a:rPr>
              <a:t>Cooking in fat</a:t>
            </a:r>
          </a:p>
        </p:txBody>
      </p:sp>
      <p:sp>
        <p:nvSpPr>
          <p:cNvPr id="7" name="Rectangle 3">
            <a:extLst>
              <a:ext uri="{FF2B5EF4-FFF2-40B4-BE49-F238E27FC236}">
                <a16:creationId xmlns:a16="http://schemas.microsoft.com/office/drawing/2014/main" id="{154430B9-87EF-4780-BB2A-29B9A6DBAF3B}"/>
              </a:ext>
            </a:extLst>
          </p:cNvPr>
          <p:cNvSpPr txBox="1">
            <a:spLocks noChangeArrowheads="1"/>
          </p:cNvSpPr>
          <p:nvPr/>
        </p:nvSpPr>
        <p:spPr bwMode="auto">
          <a:xfrm>
            <a:off x="1410890" y="4563667"/>
            <a:ext cx="6420404" cy="1752440"/>
          </a:xfrm>
          <a:prstGeom prst="rect">
            <a:avLst/>
          </a:prstGeom>
          <a:solidFill>
            <a:schemeClr val="bg1">
              <a:lumMod val="85000"/>
            </a:schemeClr>
          </a:solidFill>
          <a:ln w="9525">
            <a:noFill/>
            <a:miter lim="800000"/>
            <a:headEnd/>
            <a:tailEnd/>
          </a:ln>
          <a:effectLst/>
        </p:spPr>
        <p:txBody>
          <a:bodyPr/>
          <a:lstStyle/>
          <a:p>
            <a:pPr marL="557213" lvl="1" indent="-214313">
              <a:spcBef>
                <a:spcPct val="20000"/>
              </a:spcBef>
              <a:buFontTx/>
              <a:buChar char="–"/>
              <a:defRPr/>
            </a:pPr>
            <a:r>
              <a:rPr lang="en-GB" altLang="en-US" sz="2800" dirty="0"/>
              <a:t>Shallow frying</a:t>
            </a:r>
          </a:p>
          <a:p>
            <a:pPr marL="557213" lvl="1" indent="-214313">
              <a:spcBef>
                <a:spcPct val="20000"/>
              </a:spcBef>
              <a:buFontTx/>
              <a:buChar char="–"/>
              <a:defRPr/>
            </a:pPr>
            <a:r>
              <a:rPr lang="en-GB" altLang="en-US" sz="2800" dirty="0"/>
              <a:t>Deep frying</a:t>
            </a:r>
          </a:p>
          <a:p>
            <a:pPr marL="557213" lvl="1" indent="-214313">
              <a:spcBef>
                <a:spcPct val="20000"/>
              </a:spcBef>
              <a:buFontTx/>
              <a:buChar char="–"/>
              <a:defRPr/>
            </a:pPr>
            <a:r>
              <a:rPr lang="en-GB" altLang="en-US" sz="2800" dirty="0"/>
              <a:t>Stir frying</a:t>
            </a:r>
          </a:p>
          <a:p>
            <a:pPr marL="557213" lvl="1" indent="-214313">
              <a:spcBef>
                <a:spcPct val="20000"/>
              </a:spcBef>
              <a:defRPr/>
            </a:pPr>
            <a:r>
              <a:rPr lang="en-GB" altLang="en-US" sz="2800" dirty="0"/>
              <a:t> </a:t>
            </a:r>
          </a:p>
        </p:txBody>
      </p:sp>
      <p:pic>
        <p:nvPicPr>
          <p:cNvPr id="7175" name="Picture 1">
            <a:extLst>
              <a:ext uri="{FF2B5EF4-FFF2-40B4-BE49-F238E27FC236}">
                <a16:creationId xmlns:a16="http://schemas.microsoft.com/office/drawing/2014/main" id="{536AFBC3-F184-4638-8D98-6A4206DC88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4657" y="4725593"/>
            <a:ext cx="1919288"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3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9CAFBD4-F6A0-4282-B6D5-A42E03FF0227}"/>
              </a:ext>
            </a:extLst>
          </p:cNvPr>
          <p:cNvSpPr>
            <a:spLocks noGrp="1" noChangeArrowheads="1"/>
          </p:cNvSpPr>
          <p:nvPr>
            <p:ph type="title"/>
          </p:nvPr>
        </p:nvSpPr>
        <p:spPr>
          <a:xfrm>
            <a:off x="1385887" y="1063229"/>
            <a:ext cx="6272213" cy="857250"/>
          </a:xfrm>
        </p:spPr>
        <p:txBody>
          <a:bodyPr>
            <a:normAutofit fontScale="90000"/>
          </a:bodyPr>
          <a:lstStyle/>
          <a:p>
            <a:pPr algn="l" eaLnBrk="1" hangingPunct="1"/>
            <a:r>
              <a:rPr lang="en-GB" altLang="en-US"/>
              <a:t>Cooking with dry heat (oven/grill)</a:t>
            </a:r>
          </a:p>
        </p:txBody>
      </p:sp>
      <p:sp>
        <p:nvSpPr>
          <p:cNvPr id="5" name="Rectangle 3">
            <a:extLst>
              <a:ext uri="{FF2B5EF4-FFF2-40B4-BE49-F238E27FC236}">
                <a16:creationId xmlns:a16="http://schemas.microsoft.com/office/drawing/2014/main" id="{79966B89-0844-4AE8-81A0-207C9B9865AC}"/>
              </a:ext>
            </a:extLst>
          </p:cNvPr>
          <p:cNvSpPr>
            <a:spLocks noGrp="1" noChangeArrowheads="1"/>
          </p:cNvSpPr>
          <p:nvPr>
            <p:ph idx="1"/>
          </p:nvPr>
        </p:nvSpPr>
        <p:spPr>
          <a:xfrm>
            <a:off x="1335285" y="2400299"/>
            <a:ext cx="6373416" cy="3394472"/>
          </a:xfrm>
          <a:solidFill>
            <a:schemeClr val="bg1">
              <a:lumMod val="85000"/>
            </a:schemeClr>
          </a:solidFill>
        </p:spPr>
        <p:txBody>
          <a:bodyPr/>
          <a:lstStyle/>
          <a:p>
            <a:pPr lvl="1" eaLnBrk="1" hangingPunct="1">
              <a:defRPr/>
            </a:pPr>
            <a:r>
              <a:rPr lang="en-GB" altLang="en-US" dirty="0"/>
              <a:t>Baking</a:t>
            </a:r>
          </a:p>
          <a:p>
            <a:pPr lvl="1" eaLnBrk="1" hangingPunct="1">
              <a:defRPr/>
            </a:pPr>
            <a:r>
              <a:rPr lang="en-GB" altLang="en-US" dirty="0"/>
              <a:t>Roasting</a:t>
            </a:r>
          </a:p>
          <a:p>
            <a:pPr lvl="1" eaLnBrk="1" hangingPunct="1">
              <a:defRPr/>
            </a:pPr>
            <a:r>
              <a:rPr lang="en-GB" altLang="en-US" dirty="0"/>
              <a:t>Casseroling</a:t>
            </a:r>
          </a:p>
          <a:p>
            <a:pPr lvl="1" eaLnBrk="1" hangingPunct="1">
              <a:defRPr/>
            </a:pPr>
            <a:r>
              <a:rPr lang="en-GB" altLang="en-US" dirty="0"/>
              <a:t>Grilling</a:t>
            </a:r>
          </a:p>
          <a:p>
            <a:pPr lvl="1" eaLnBrk="1" hangingPunct="1">
              <a:defRPr/>
            </a:pPr>
            <a:r>
              <a:rPr lang="en-GB" altLang="en-US" dirty="0"/>
              <a:t>Microwaving</a:t>
            </a:r>
          </a:p>
        </p:txBody>
      </p:sp>
      <p:pic>
        <p:nvPicPr>
          <p:cNvPr id="8196" name="Picture 1">
            <a:extLst>
              <a:ext uri="{FF2B5EF4-FFF2-40B4-BE49-F238E27FC236}">
                <a16:creationId xmlns:a16="http://schemas.microsoft.com/office/drawing/2014/main" id="{5F2AD46C-2DDC-42E8-A94A-992237D590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4634" y="4206475"/>
            <a:ext cx="2040731" cy="206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2" descr="http://ecx.images-amazon.com/images/I/61H5tIAyc0L._SY355_.jpg">
            <a:extLst>
              <a:ext uri="{FF2B5EF4-FFF2-40B4-BE49-F238E27FC236}">
                <a16:creationId xmlns:a16="http://schemas.microsoft.com/office/drawing/2014/main" id="{5BD4CC71-61D9-40B1-86DD-444946C8C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054" y="4566206"/>
            <a:ext cx="1997869" cy="15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descr="http://blueu.net/images/J791_Y_Microwave.jpg">
            <a:extLst>
              <a:ext uri="{FF2B5EF4-FFF2-40B4-BE49-F238E27FC236}">
                <a16:creationId xmlns:a16="http://schemas.microsoft.com/office/drawing/2014/main" id="{F9B38334-E997-4B08-9878-5DAD9CC917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574" y="4762659"/>
            <a:ext cx="1959769" cy="131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8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GB" altLang="en-US" dirty="0"/>
              <a:t>Heat Transference – 3 basic methods</a:t>
            </a:r>
          </a:p>
        </p:txBody>
      </p:sp>
      <p:pic>
        <p:nvPicPr>
          <p:cNvPr id="9219" name="Picture 1"/>
          <p:cNvPicPr>
            <a:picLocks noChangeAspect="1"/>
          </p:cNvPicPr>
          <p:nvPr/>
        </p:nvPicPr>
        <p:blipFill>
          <a:blip r:embed="rId2">
            <a:extLst>
              <a:ext uri="{28A0092B-C50C-407E-A947-70E740481C1C}">
                <a14:useLocalDpi xmlns:a14="http://schemas.microsoft.com/office/drawing/2010/main" val="0"/>
              </a:ext>
            </a:extLst>
          </a:blip>
          <a:srcRect l="58662" t="41876" r="23225" b="41600"/>
          <a:stretch>
            <a:fillRect/>
          </a:stretch>
        </p:blipFill>
        <p:spPr bwMode="auto">
          <a:xfrm>
            <a:off x="5962650" y="1557338"/>
            <a:ext cx="28067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p:cNvPicPr>
            <a:picLocks noChangeAspect="1"/>
          </p:cNvPicPr>
          <p:nvPr/>
        </p:nvPicPr>
        <p:blipFill>
          <a:blip r:embed="rId3">
            <a:extLst>
              <a:ext uri="{28A0092B-C50C-407E-A947-70E740481C1C}">
                <a14:useLocalDpi xmlns:a14="http://schemas.microsoft.com/office/drawing/2010/main" val="0"/>
              </a:ext>
            </a:extLst>
          </a:blip>
          <a:srcRect l="78349" t="31799" r="3539" b="51401"/>
          <a:stretch>
            <a:fillRect/>
          </a:stretch>
        </p:blipFill>
        <p:spPr bwMode="auto">
          <a:xfrm>
            <a:off x="5880100" y="3135313"/>
            <a:ext cx="3046413"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p:cNvPicPr>
            <a:picLocks noChangeAspect="1"/>
          </p:cNvPicPr>
          <p:nvPr/>
        </p:nvPicPr>
        <p:blipFill>
          <a:blip r:embed="rId4">
            <a:extLst>
              <a:ext uri="{28A0092B-C50C-407E-A947-70E740481C1C}">
                <a14:useLocalDpi xmlns:a14="http://schemas.microsoft.com/office/drawing/2010/main" val="0"/>
              </a:ext>
            </a:extLst>
          </a:blip>
          <a:srcRect l="61024" t="19202" r="16927" b="61198"/>
          <a:stretch>
            <a:fillRect/>
          </a:stretch>
        </p:blipFill>
        <p:spPr bwMode="auto">
          <a:xfrm>
            <a:off x="5962650" y="4789488"/>
            <a:ext cx="288131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23850" y="1557338"/>
            <a:ext cx="5451475" cy="1439862"/>
          </a:xfrm>
          <a:prstGeom prst="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90000"/>
              </a:lnSpc>
              <a:defRPr/>
            </a:pPr>
            <a:r>
              <a:rPr lang="en-GB" altLang="en-US" sz="2400" b="1" u="sng" dirty="0">
                <a:solidFill>
                  <a:srgbClr val="FF0000"/>
                </a:solidFill>
              </a:rPr>
              <a:t>Conduction – </a:t>
            </a:r>
          </a:p>
          <a:p>
            <a:pPr eaLnBrk="1" hangingPunct="1">
              <a:lnSpc>
                <a:spcPct val="90000"/>
              </a:lnSpc>
              <a:defRPr/>
            </a:pPr>
            <a:r>
              <a:rPr lang="en-GB" altLang="en-US" dirty="0">
                <a:solidFill>
                  <a:schemeClr val="tx1"/>
                </a:solidFill>
              </a:rPr>
              <a:t>boiling, baking, frying, microwaving, roasting – </a:t>
            </a:r>
            <a:r>
              <a:rPr lang="en-GB" altLang="en-US" b="1" i="1" dirty="0">
                <a:solidFill>
                  <a:schemeClr val="tx1"/>
                </a:solidFill>
              </a:rPr>
              <a:t>heat is transferred by contact with heat</a:t>
            </a:r>
          </a:p>
          <a:p>
            <a:pPr algn="ctr">
              <a:defRPr/>
            </a:pPr>
            <a:endParaRPr lang="en-GB" dirty="0"/>
          </a:p>
        </p:txBody>
      </p:sp>
      <p:sp>
        <p:nvSpPr>
          <p:cNvPr id="10" name="Rectangle 9"/>
          <p:cNvSpPr/>
          <p:nvPr/>
        </p:nvSpPr>
        <p:spPr>
          <a:xfrm>
            <a:off x="323850" y="3209925"/>
            <a:ext cx="5451475" cy="1441450"/>
          </a:xfrm>
          <a:prstGeom prst="rect">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en-US" sz="2400" b="1" u="sng" dirty="0">
                <a:solidFill>
                  <a:srgbClr val="0066FF"/>
                </a:solidFill>
              </a:rPr>
              <a:t>Convection – </a:t>
            </a:r>
          </a:p>
          <a:p>
            <a:pPr>
              <a:defRPr/>
            </a:pPr>
            <a:r>
              <a:rPr lang="en-GB" altLang="en-US" dirty="0">
                <a:solidFill>
                  <a:schemeClr val="tx1"/>
                </a:solidFill>
              </a:rPr>
              <a:t>baking, boiling, frying, roasting, steaming – </a:t>
            </a:r>
            <a:r>
              <a:rPr lang="en-GB" altLang="en-US" b="1" i="1" dirty="0">
                <a:solidFill>
                  <a:schemeClr val="tx1"/>
                </a:solidFill>
              </a:rPr>
              <a:t>heat moves through the convection currents. The hot air rises and cool air falls.</a:t>
            </a:r>
          </a:p>
          <a:p>
            <a:pPr>
              <a:defRPr/>
            </a:pPr>
            <a:endParaRPr lang="en-GB" dirty="0"/>
          </a:p>
        </p:txBody>
      </p:sp>
      <p:sp>
        <p:nvSpPr>
          <p:cNvPr id="11" name="Rectangle 10"/>
          <p:cNvSpPr/>
          <p:nvPr/>
        </p:nvSpPr>
        <p:spPr>
          <a:xfrm>
            <a:off x="338138" y="4789488"/>
            <a:ext cx="5451475" cy="1439862"/>
          </a:xfrm>
          <a:prstGeom prst="rect">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en-US" sz="2400" b="1" u="sng" dirty="0">
                <a:solidFill>
                  <a:srgbClr val="00B050"/>
                </a:solidFill>
              </a:rPr>
              <a:t>Radiation – </a:t>
            </a:r>
          </a:p>
          <a:p>
            <a:pPr>
              <a:defRPr/>
            </a:pPr>
            <a:r>
              <a:rPr lang="en-GB" altLang="en-US" dirty="0">
                <a:solidFill>
                  <a:schemeClr val="tx1"/>
                </a:solidFill>
              </a:rPr>
              <a:t>grilling, BBQ, microwaving – </a:t>
            </a:r>
            <a:r>
              <a:rPr lang="en-GB" altLang="en-US" b="1" i="1" dirty="0">
                <a:solidFill>
                  <a:schemeClr val="tx1"/>
                </a:solidFill>
              </a:rPr>
              <a:t>direct rays pass from the heat source to the food</a:t>
            </a:r>
          </a:p>
          <a:p>
            <a:pPr algn="ctr">
              <a:defRPr/>
            </a:pPr>
            <a:endParaRPr lang="en-GB" dirty="0"/>
          </a:p>
        </p:txBody>
      </p:sp>
    </p:spTree>
    <p:extLst>
      <p:ext uri="{BB962C8B-B14F-4D97-AF65-F5344CB8AC3E}">
        <p14:creationId xmlns:p14="http://schemas.microsoft.com/office/powerpoint/2010/main" val="290096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omic Sans MS"/>
        <a:ea typeface=""/>
        <a:cs typeface=""/>
      </a:majorFont>
      <a:minorFont>
        <a:latin typeface="Comic Sans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911</TotalTime>
  <Words>4422</Words>
  <Application>Microsoft Office PowerPoint</Application>
  <PresentationFormat>On-screen Show (4:3)</PresentationFormat>
  <Paragraphs>643</Paragraphs>
  <Slides>62</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Calibri</vt:lpstr>
      <vt:lpstr>Comic Sans MS</vt:lpstr>
      <vt:lpstr>Symbol</vt:lpstr>
      <vt:lpstr>Tahoma</vt:lpstr>
      <vt:lpstr>Times New Roman</vt:lpstr>
      <vt:lpstr>Wingdings</vt:lpstr>
      <vt:lpstr>Office Theme</vt:lpstr>
      <vt:lpstr>Year 10 Mock Exam Revision   Food  Preparation &amp; Nutrition</vt:lpstr>
      <vt:lpstr>Section A – Multiple Choice Questions</vt:lpstr>
      <vt:lpstr>Section B – Core knowledge </vt:lpstr>
      <vt:lpstr>Topics on revision sheet…</vt:lpstr>
      <vt:lpstr>Cooking Methods </vt:lpstr>
      <vt:lpstr>Why do we cook food?</vt:lpstr>
      <vt:lpstr>Cooking in water</vt:lpstr>
      <vt:lpstr>Cooking with dry heat (oven/grill)</vt:lpstr>
      <vt:lpstr>Heat Transference – 3 basic methods</vt:lpstr>
      <vt:lpstr>Conduction</vt:lpstr>
      <vt:lpstr>Food Production Methods Affecting Nutritional Value</vt:lpstr>
      <vt:lpstr>How cooking affects the nutrient content of foods nutrient content of foods…. </vt:lpstr>
      <vt:lpstr>Food Production &amp; Nutrition</vt:lpstr>
      <vt:lpstr>PowerPoint Presentation</vt:lpstr>
      <vt:lpstr>PowerPoint Presentation</vt:lpstr>
      <vt:lpstr>Food Choices </vt:lpstr>
      <vt:lpstr>PowerPoint Presentation</vt:lpstr>
      <vt:lpstr>PowerPoint Presentation</vt:lpstr>
      <vt:lpstr>PowerPoint Presentation</vt:lpstr>
      <vt:lpstr>Diet, Nutrition &amp; Health</vt:lpstr>
      <vt:lpstr>Eight guidelines for healthy eating | Design Technology - Food Preparation and Nutrition</vt:lpstr>
      <vt:lpstr>Nutrition </vt:lpstr>
      <vt:lpstr>Vitamins &amp; Minerals </vt:lpstr>
      <vt:lpstr>Nutrients working together. </vt:lpstr>
      <vt:lpstr>Macro nutrients</vt:lpstr>
      <vt:lpstr>PowerPoint Presentation</vt:lpstr>
      <vt:lpstr>PowerPoint Presentation</vt:lpstr>
      <vt:lpstr>PowerPoint Presentation</vt:lpstr>
      <vt:lpstr>PowerPoint Presentation</vt:lpstr>
      <vt:lpstr>Dietary related health problems</vt:lpstr>
      <vt:lpstr>PowerPoint Presentation</vt:lpstr>
      <vt:lpstr>PowerPoint Presentation</vt:lpstr>
      <vt:lpstr>PowerPoint Presentation</vt:lpstr>
      <vt:lpstr>PowerPoint Presentation</vt:lpstr>
      <vt:lpstr>Food Science</vt:lpstr>
      <vt:lpstr> Denaturation &amp; Coagulation</vt:lpstr>
      <vt:lpstr>Oxygen </vt:lpstr>
      <vt:lpstr>PowerPoint Presentation</vt:lpstr>
      <vt:lpstr>Further Revision Topics</vt:lpstr>
      <vt:lpstr>What do these terms mean?</vt:lpstr>
      <vt:lpstr>What do these terms mean?</vt:lpstr>
      <vt:lpstr>VEGETARIANS &amp; VEGANS</vt:lpstr>
      <vt:lpstr>PowerPoint Presentation</vt:lpstr>
      <vt:lpstr>Vegetarian Alternatives</vt:lpstr>
      <vt:lpstr>Why do people choose a vegetarian diet?</vt:lpstr>
      <vt:lpstr>Adapting recipes</vt:lpstr>
      <vt:lpstr>PowerPoint Presentation</vt:lpstr>
      <vt:lpstr>Sensory Taste Testing</vt:lpstr>
      <vt:lpstr>What sensory organs are used?</vt:lpstr>
      <vt:lpstr>Can you guess the food being described?</vt:lpstr>
      <vt:lpstr>How is sensory analysis carried out?</vt:lpstr>
      <vt:lpstr>PowerPoint Presentation</vt:lpstr>
      <vt:lpstr>Types of Sensory Tests</vt:lpstr>
      <vt:lpstr>How is sensory analysis used in industry?</vt:lpstr>
      <vt:lpstr>Food Production Systems</vt:lpstr>
      <vt:lpstr>Seasonal Food</vt:lpstr>
      <vt:lpstr>PowerPoint Presentation</vt:lpstr>
      <vt:lpstr>What does seasonal food mean? Different foods grow better at different times of the year.</vt:lpstr>
      <vt:lpstr>Food Waste Watch BBC bitesize video’s to find out more</vt:lpstr>
      <vt:lpstr>The function of Ingredients</vt:lpstr>
      <vt:lpstr>Have a go at the bacteria quiz in the Mock exam File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Preparation &amp; Nutrition</dc:title>
  <dc:creator>CLB - L Brookes</dc:creator>
  <cp:lastModifiedBy>V.White</cp:lastModifiedBy>
  <cp:revision>65</cp:revision>
  <dcterms:created xsi:type="dcterms:W3CDTF">2019-06-05T08:09:27Z</dcterms:created>
  <dcterms:modified xsi:type="dcterms:W3CDTF">2024-05-16T10:59:01Z</dcterms:modified>
</cp:coreProperties>
</file>