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67" r:id="rId3"/>
    <p:sldId id="261" r:id="rId4"/>
    <p:sldId id="270" r:id="rId5"/>
    <p:sldId id="325" r:id="rId6"/>
    <p:sldId id="318" r:id="rId7"/>
    <p:sldId id="323" r:id="rId8"/>
    <p:sldId id="320" r:id="rId9"/>
    <p:sldId id="338" r:id="rId10"/>
    <p:sldId id="339" r:id="rId11"/>
    <p:sldId id="340" r:id="rId12"/>
    <p:sldId id="321" r:id="rId13"/>
    <p:sldId id="284" r:id="rId14"/>
    <p:sldId id="285" r:id="rId15"/>
    <p:sldId id="324" r:id="rId16"/>
    <p:sldId id="326" r:id="rId17"/>
    <p:sldId id="327" r:id="rId18"/>
    <p:sldId id="328" r:id="rId19"/>
    <p:sldId id="329" r:id="rId20"/>
    <p:sldId id="331" r:id="rId21"/>
    <p:sldId id="289" r:id="rId22"/>
    <p:sldId id="290" r:id="rId23"/>
    <p:sldId id="291" r:id="rId24"/>
    <p:sldId id="333" r:id="rId25"/>
    <p:sldId id="292" r:id="rId26"/>
    <p:sldId id="341" r:id="rId27"/>
    <p:sldId id="390" r:id="rId28"/>
    <p:sldId id="342" r:id="rId29"/>
    <p:sldId id="344" r:id="rId30"/>
    <p:sldId id="296" r:id="rId31"/>
    <p:sldId id="335" r:id="rId32"/>
    <p:sldId id="297" r:id="rId33"/>
    <p:sldId id="298" r:id="rId34"/>
    <p:sldId id="299" r:id="rId35"/>
    <p:sldId id="304" r:id="rId36"/>
    <p:sldId id="300" r:id="rId37"/>
    <p:sldId id="306" r:id="rId38"/>
    <p:sldId id="307" r:id="rId39"/>
    <p:sldId id="301" r:id="rId40"/>
    <p:sldId id="302" r:id="rId41"/>
    <p:sldId id="308" r:id="rId42"/>
    <p:sldId id="26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2" d="100"/>
          <a:sy n="72"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2BC92-C64B-4E69-90ED-4084F43E32FD}" type="datetimeFigureOut">
              <a:rPr lang="en-GB" smtClean="0"/>
              <a:t>19/12/2023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DDF94-ABA7-47FE-9D1D-444616E4C0B3}" type="slidenum">
              <a:rPr lang="en-GB" smtClean="0"/>
              <a:t>‹#›</a:t>
            </a:fld>
            <a:endParaRPr lang="en-GB"/>
          </a:p>
        </p:txBody>
      </p:sp>
    </p:spTree>
    <p:extLst>
      <p:ext uri="{BB962C8B-B14F-4D97-AF65-F5344CB8AC3E}">
        <p14:creationId xmlns:p14="http://schemas.microsoft.com/office/powerpoint/2010/main" val="1504637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anose="020B0502020202020204" pitchFamily="34" charset="0"/>
              </a:defRPr>
            </a:lvl1pPr>
            <a:lvl2pPr marL="742950" indent="-285750" eaLnBrk="0" hangingPunct="0">
              <a:defRPr>
                <a:solidFill>
                  <a:schemeClr val="tx1"/>
                </a:solidFill>
                <a:latin typeface="Century Gothic" panose="020B0502020202020204" pitchFamily="34" charset="0"/>
              </a:defRPr>
            </a:lvl2pPr>
            <a:lvl3pPr marL="1143000" indent="-228600" eaLnBrk="0" hangingPunct="0">
              <a:defRPr>
                <a:solidFill>
                  <a:schemeClr val="tx1"/>
                </a:solidFill>
                <a:latin typeface="Century Gothic" panose="020B0502020202020204" pitchFamily="34" charset="0"/>
              </a:defRPr>
            </a:lvl3pPr>
            <a:lvl4pPr marL="1600200" indent="-228600" eaLnBrk="0" hangingPunct="0">
              <a:defRPr>
                <a:solidFill>
                  <a:schemeClr val="tx1"/>
                </a:solidFill>
                <a:latin typeface="Century Gothic" panose="020B0502020202020204" pitchFamily="34" charset="0"/>
              </a:defRPr>
            </a:lvl4pPr>
            <a:lvl5pPr marL="2057400" indent="-228600" eaLnBrk="0" hangingPunct="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fld id="{755A95FE-BF32-405F-A215-2FEA4E68B328}" type="slidenum">
              <a:rPr lang="en-US" altLang="en-US">
                <a:latin typeface="Arial" panose="020B0604020202020204" pitchFamily="34" charset="0"/>
              </a:rPr>
              <a:pPr eaLnBrk="1" hangingPunct="1"/>
              <a:t>8</a:t>
            </a:fld>
            <a:endParaRPr lang="en-US" altLang="en-US">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237510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76DC0A-6122-496D-BA29-990D9C7196E7}" type="datetimeFigureOut">
              <a:rPr lang="en-GB" smtClean="0"/>
              <a:t>19/12/2023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2639225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76DC0A-6122-496D-BA29-990D9C7196E7}" type="datetimeFigureOut">
              <a:rPr lang="en-GB" smtClean="0"/>
              <a:t>19/12/2023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365900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76DC0A-6122-496D-BA29-990D9C7196E7}" type="datetimeFigureOut">
              <a:rPr lang="en-GB" smtClean="0"/>
              <a:t>19/12/2023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2627834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45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76DC0A-6122-496D-BA29-990D9C7196E7}" type="datetimeFigureOut">
              <a:rPr lang="en-GB" smtClean="0"/>
              <a:t>19/12/2023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360448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76DC0A-6122-496D-BA29-990D9C7196E7}" type="datetimeFigureOut">
              <a:rPr lang="en-GB" smtClean="0"/>
              <a:t>19/12/2023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263555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76DC0A-6122-496D-BA29-990D9C7196E7}" type="datetimeFigureOut">
              <a:rPr lang="en-GB" smtClean="0"/>
              <a:t>19/12/2023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2945115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76DC0A-6122-496D-BA29-990D9C7196E7}" type="datetimeFigureOut">
              <a:rPr lang="en-GB" smtClean="0"/>
              <a:t>19/12/2023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80611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76DC0A-6122-496D-BA29-990D9C7196E7}" type="datetimeFigureOut">
              <a:rPr lang="en-GB" smtClean="0"/>
              <a:t>19/12/2023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219748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76DC0A-6122-496D-BA29-990D9C7196E7}" type="datetimeFigureOut">
              <a:rPr lang="en-GB" smtClean="0"/>
              <a:t>19/12/2023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1812712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76DC0A-6122-496D-BA29-990D9C7196E7}" type="datetimeFigureOut">
              <a:rPr lang="en-GB" smtClean="0"/>
              <a:t>19/12/2023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20360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76DC0A-6122-496D-BA29-990D9C7196E7}" type="datetimeFigureOut">
              <a:rPr lang="en-GB" smtClean="0"/>
              <a:t>19/12/2023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0EA27-0874-4FA3-86F0-7CDD184F9C28}" type="slidenum">
              <a:rPr lang="en-GB" smtClean="0"/>
              <a:t>‹#›</a:t>
            </a:fld>
            <a:endParaRPr lang="en-GB"/>
          </a:p>
        </p:txBody>
      </p:sp>
    </p:spTree>
    <p:extLst>
      <p:ext uri="{BB962C8B-B14F-4D97-AF65-F5344CB8AC3E}">
        <p14:creationId xmlns:p14="http://schemas.microsoft.com/office/powerpoint/2010/main" val="329193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6DC0A-6122-496D-BA29-990D9C7196E7}" type="datetimeFigureOut">
              <a:rPr lang="en-GB" smtClean="0"/>
              <a:t>19/12/2023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0EA27-0874-4FA3-86F0-7CDD184F9C28}" type="slidenum">
              <a:rPr lang="en-GB" smtClean="0"/>
              <a:t>‹#›</a:t>
            </a:fld>
            <a:endParaRPr lang="en-GB"/>
          </a:p>
        </p:txBody>
      </p:sp>
    </p:spTree>
    <p:extLst>
      <p:ext uri="{BB962C8B-B14F-4D97-AF65-F5344CB8AC3E}">
        <p14:creationId xmlns:p14="http://schemas.microsoft.com/office/powerpoint/2010/main" val="373011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7.gif"/><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extBox 1"/>
          <p:cNvSpPr txBox="1"/>
          <p:nvPr/>
        </p:nvSpPr>
        <p:spPr>
          <a:xfrm>
            <a:off x="196552" y="3700328"/>
            <a:ext cx="5247118" cy="584775"/>
          </a:xfrm>
          <a:prstGeom prst="rect">
            <a:avLst/>
          </a:prstGeom>
          <a:noFill/>
        </p:spPr>
        <p:txBody>
          <a:bodyPr wrap="square" rtlCol="0">
            <a:spAutoFit/>
          </a:bodyPr>
          <a:lstStyle/>
          <a:p>
            <a:endParaRPr lang="en-GB" sz="3200" dirty="0">
              <a:solidFill>
                <a:srgbClr val="C00000"/>
              </a:solidFill>
            </a:endParaRPr>
          </a:p>
        </p:txBody>
      </p:sp>
      <p:sp>
        <p:nvSpPr>
          <p:cNvPr id="3" name="TextBox 2"/>
          <p:cNvSpPr txBox="1"/>
          <p:nvPr/>
        </p:nvSpPr>
        <p:spPr>
          <a:xfrm>
            <a:off x="196552" y="3700328"/>
            <a:ext cx="5794048" cy="523220"/>
          </a:xfrm>
          <a:prstGeom prst="rect">
            <a:avLst/>
          </a:prstGeom>
          <a:noFill/>
        </p:spPr>
        <p:txBody>
          <a:bodyPr wrap="square" rtlCol="0">
            <a:spAutoFit/>
          </a:bodyPr>
          <a:lstStyle/>
          <a:p>
            <a:endParaRPr lang="en-GB" sz="2800" dirty="0">
              <a:solidFill>
                <a:srgbClr val="C00000"/>
              </a:solidFill>
            </a:endParaRPr>
          </a:p>
        </p:txBody>
      </p:sp>
    </p:spTree>
    <p:extLst>
      <p:ext uri="{BB962C8B-B14F-4D97-AF65-F5344CB8AC3E}">
        <p14:creationId xmlns:p14="http://schemas.microsoft.com/office/powerpoint/2010/main" val="2952111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6518031" cy="451338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723" y="3266179"/>
            <a:ext cx="6465277" cy="35918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030" y="-1"/>
            <a:ext cx="5673970" cy="32661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60985"/>
            <a:ext cx="5726724" cy="2497015"/>
          </a:xfrm>
          <a:prstGeom prst="rect">
            <a:avLst/>
          </a:prstGeom>
        </p:spPr>
      </p:pic>
    </p:spTree>
    <p:extLst>
      <p:ext uri="{BB962C8B-B14F-4D97-AF65-F5344CB8AC3E}">
        <p14:creationId xmlns:p14="http://schemas.microsoft.com/office/powerpoint/2010/main" val="4289566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514283" cy="435133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97569"/>
            <a:ext cx="6201508" cy="28604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283" y="-11723"/>
            <a:ext cx="5677717" cy="270803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508" y="2696308"/>
            <a:ext cx="5990492" cy="4149969"/>
          </a:xfrm>
          <a:prstGeom prst="rect">
            <a:avLst/>
          </a:prstGeom>
        </p:spPr>
      </p:pic>
    </p:spTree>
    <p:extLst>
      <p:ext uri="{BB962C8B-B14F-4D97-AF65-F5344CB8AC3E}">
        <p14:creationId xmlns:p14="http://schemas.microsoft.com/office/powerpoint/2010/main" val="3659869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3278" y="3931430"/>
            <a:ext cx="6096000" cy="984885"/>
          </a:xfrm>
          <a:prstGeom prst="rect">
            <a:avLst/>
          </a:prstGeom>
        </p:spPr>
        <p:txBody>
          <a:bodyPr>
            <a:spAutoFit/>
          </a:bodyPr>
          <a:lstStyle/>
          <a:p>
            <a:pPr>
              <a:spcBef>
                <a:spcPct val="0"/>
              </a:spcBef>
            </a:pPr>
            <a:endParaRPr lang="en-GB" dirty="0">
              <a:solidFill>
                <a:srgbClr val="1BC0E0"/>
              </a:solidFill>
            </a:endParaRPr>
          </a:p>
          <a:p>
            <a:pPr marL="285750" indent="-285750">
              <a:spcBef>
                <a:spcPct val="0"/>
              </a:spcBef>
              <a:buFont typeface="Arial" panose="020B0604020202020204" pitchFamily="34" charset="0"/>
              <a:buChar char="•"/>
            </a:pPr>
            <a:r>
              <a:rPr lang="en-GB" sz="2000" b="1" dirty="0">
                <a:solidFill>
                  <a:srgbClr val="FF0000"/>
                </a:solidFill>
                <a:latin typeface="Baskerville Old Face" panose="02020602080505020303" pitchFamily="18" charset="0"/>
              </a:rPr>
              <a:t>We use high quality ski equipment </a:t>
            </a:r>
          </a:p>
          <a:p>
            <a:pPr marL="285750" indent="-285750">
              <a:spcBef>
                <a:spcPct val="0"/>
              </a:spcBef>
              <a:buFont typeface="Arial" panose="020B0604020202020204" pitchFamily="34" charset="0"/>
              <a:buChar char="•"/>
            </a:pPr>
            <a:r>
              <a:rPr lang="en-GB" sz="2000" b="1" dirty="0">
                <a:solidFill>
                  <a:srgbClr val="FF0000"/>
                </a:solidFill>
                <a:latin typeface="Baskerville Old Face" panose="02020602080505020303" pitchFamily="18" charset="0"/>
              </a:rPr>
              <a:t>Ski fit will be carried out at a local ski fit shop</a:t>
            </a:r>
          </a:p>
        </p:txBody>
      </p:sp>
      <p:sp>
        <p:nvSpPr>
          <p:cNvPr id="4" name="Rectangle 3"/>
          <p:cNvSpPr/>
          <p:nvPr/>
        </p:nvSpPr>
        <p:spPr>
          <a:xfrm>
            <a:off x="4561580" y="5818482"/>
            <a:ext cx="10310458" cy="923330"/>
          </a:xfrm>
          <a:prstGeom prst="rect">
            <a:avLst/>
          </a:prstGeom>
        </p:spPr>
        <p:txBody>
          <a:bodyPr wrap="square">
            <a:spAutoFit/>
          </a:bodyPr>
          <a:lstStyle/>
          <a:p>
            <a:pPr>
              <a:spcBef>
                <a:spcPct val="0"/>
              </a:spcBef>
            </a:pPr>
            <a:endParaRPr lang="en-GB" dirty="0">
              <a:solidFill>
                <a:srgbClr val="1BC0E0"/>
              </a:solidFill>
            </a:endParaRPr>
          </a:p>
          <a:p>
            <a:pPr marL="2114550" lvl="4" indent="-285750">
              <a:spcBef>
                <a:spcPct val="0"/>
              </a:spcBef>
              <a:buFont typeface="Arial" panose="020B0604020202020204" pitchFamily="34" charset="0"/>
              <a:buChar char="•"/>
            </a:pPr>
            <a:r>
              <a:rPr lang="en-GB" b="1" dirty="0">
                <a:solidFill>
                  <a:srgbClr val="FF0000"/>
                </a:solidFill>
              </a:rPr>
              <a:t>We use high quality ski equipment </a:t>
            </a:r>
          </a:p>
          <a:p>
            <a:pPr>
              <a:spcBef>
                <a:spcPct val="0"/>
              </a:spcBef>
            </a:pPr>
            <a:r>
              <a:rPr lang="en-GB" b="1" dirty="0">
                <a:solidFill>
                  <a:srgbClr val="FF0000"/>
                </a:solidFill>
              </a:rPr>
              <a:t>                      Ski fit will be done at the local ski fit shop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23790"/>
            <a:ext cx="1944757" cy="19447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275" y="5063866"/>
            <a:ext cx="1557130" cy="1557130"/>
          </a:xfrm>
          <a:prstGeom prst="rect">
            <a:avLst/>
          </a:prstGeom>
        </p:spPr>
      </p:pic>
      <p:sp>
        <p:nvSpPr>
          <p:cNvPr id="9" name="TextBox 8"/>
          <p:cNvSpPr txBox="1"/>
          <p:nvPr/>
        </p:nvSpPr>
        <p:spPr>
          <a:xfrm>
            <a:off x="3419061" y="327991"/>
            <a:ext cx="1309974" cy="461665"/>
          </a:xfrm>
          <a:prstGeom prst="rect">
            <a:avLst/>
          </a:prstGeom>
          <a:noFill/>
        </p:spPr>
        <p:txBody>
          <a:bodyPr wrap="none" rtlCol="0">
            <a:spAutoFit/>
          </a:bodyPr>
          <a:lstStyle/>
          <a:p>
            <a:r>
              <a:rPr lang="en-GB" sz="2400" b="1" u="sng" dirty="0">
                <a:solidFill>
                  <a:srgbClr val="FF0000"/>
                </a:solidFill>
                <a:latin typeface="Baskerville Old Face" panose="02020602080505020303" pitchFamily="18" charset="0"/>
                <a:ea typeface="Arial Unicode MS" panose="020B0604020202020204" pitchFamily="34" charset="-128"/>
                <a:cs typeface="Arial Unicode MS" panose="020B0604020202020204" pitchFamily="34" charset="-128"/>
              </a:rPr>
              <a:t>SKI FIT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6967"/>
            <a:ext cx="7368209" cy="4129347"/>
          </a:xfrm>
          <a:prstGeom prst="rect">
            <a:avLst/>
          </a:prstGeom>
        </p:spPr>
      </p:pic>
      <p:pic>
        <p:nvPicPr>
          <p:cNvPr id="11"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9525" y="69411"/>
            <a:ext cx="4434568" cy="3366538"/>
          </a:xfrm>
          <a:prstGeom prst="rect">
            <a:avLst/>
          </a:prstGeom>
        </p:spPr>
      </p:pic>
      <p:pic>
        <p:nvPicPr>
          <p:cNvPr id="12" name="Content Placeholder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9525" y="3435949"/>
            <a:ext cx="4443046" cy="253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053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5281" y="296419"/>
            <a:ext cx="5990463" cy="1015663"/>
          </a:xfrm>
          <a:prstGeom prst="rect">
            <a:avLst/>
          </a:prstGeom>
        </p:spPr>
        <p:txBody>
          <a:bodyPr wrap="square">
            <a:spAutoFit/>
          </a:bodyPr>
          <a:lstStyle/>
          <a:p>
            <a:r>
              <a:rPr lang="en-GB" sz="6000" b="1" u="sng" dirty="0" err="1">
                <a:latin typeface="Baskerville Old Face" panose="02020602080505020303" pitchFamily="18" charset="0"/>
              </a:rPr>
              <a:t>Amade</a:t>
            </a:r>
            <a:r>
              <a:rPr lang="en-GB" sz="6000" b="1" u="sng" dirty="0">
                <a:latin typeface="Baskerville Old Face" panose="02020602080505020303" pitchFamily="18" charset="0"/>
              </a:rPr>
              <a:t> Ski Area</a:t>
            </a:r>
          </a:p>
        </p:txBody>
      </p:sp>
      <p:sp>
        <p:nvSpPr>
          <p:cNvPr id="4" name="Rectangle 3"/>
          <p:cNvSpPr/>
          <p:nvPr/>
        </p:nvSpPr>
        <p:spPr>
          <a:xfrm>
            <a:off x="368490" y="2285888"/>
            <a:ext cx="5622153" cy="3816429"/>
          </a:xfrm>
          <a:prstGeom prst="rect">
            <a:avLst/>
          </a:prstGeom>
        </p:spPr>
        <p:txBody>
          <a:bodyPr wrap="square">
            <a:spAutoFit/>
          </a:bodyPr>
          <a:lstStyle/>
          <a:p>
            <a:pPr marL="285750" indent="-285750">
              <a:buFont typeface="Arial" panose="020B0604020202020204" pitchFamily="34" charset="0"/>
              <a:buChar char="•"/>
            </a:pPr>
            <a:r>
              <a:rPr lang="en-GB" b="1" dirty="0"/>
              <a:t> </a:t>
            </a:r>
            <a:r>
              <a:rPr lang="en-GB" sz="1600" b="1" dirty="0" err="1"/>
              <a:t>Salzburger</a:t>
            </a:r>
            <a:r>
              <a:rPr lang="en-GB" sz="1600" b="1" dirty="0"/>
              <a:t> </a:t>
            </a:r>
            <a:r>
              <a:rPr lang="en-GB" sz="1600" b="1" dirty="0" err="1"/>
              <a:t>Sportwelt</a:t>
            </a:r>
            <a:r>
              <a:rPr lang="en-GB" sz="1600" b="1" dirty="0"/>
              <a:t> – 350km </a:t>
            </a:r>
            <a:r>
              <a:rPr lang="en-GB" sz="1600" b="1" dirty="0" err="1"/>
              <a:t>piste</a:t>
            </a:r>
            <a:r>
              <a:rPr lang="en-GB" sz="1600" b="1" dirty="0"/>
              <a:t> whole Amade ski region – 860km </a:t>
            </a:r>
            <a:r>
              <a:rPr lang="en-GB" sz="1600" b="1" dirty="0" err="1"/>
              <a:t>piste</a:t>
            </a:r>
            <a:endParaRPr lang="en-GB" sz="1600" b="1" dirty="0"/>
          </a:p>
          <a:p>
            <a:r>
              <a:rPr lang="en-GB" sz="1600" b="1" dirty="0"/>
              <a:t> </a:t>
            </a:r>
          </a:p>
          <a:p>
            <a:pPr marL="285750" indent="-285750">
              <a:buFont typeface="Arial" panose="020B0604020202020204" pitchFamily="34" charset="0"/>
              <a:buChar char="•"/>
            </a:pPr>
            <a:r>
              <a:rPr lang="en-GB" sz="1600" b="1" dirty="0"/>
              <a:t>140 blue, 170 red, 40 black runs</a:t>
            </a:r>
          </a:p>
          <a:p>
            <a:endParaRPr lang="en-GB" sz="1600" b="1" dirty="0"/>
          </a:p>
          <a:p>
            <a:pPr marL="285750" indent="-285750">
              <a:buFont typeface="Arial" panose="020B0604020202020204" pitchFamily="34" charset="0"/>
              <a:buChar char="•"/>
            </a:pPr>
            <a:r>
              <a:rPr lang="en-GB" sz="1600" b="1" dirty="0"/>
              <a:t> Highest lift – </a:t>
            </a:r>
            <a:r>
              <a:rPr lang="en-GB" sz="1600" b="1" dirty="0" err="1"/>
              <a:t>Salzburger</a:t>
            </a:r>
            <a:r>
              <a:rPr lang="en-GB" sz="1600" b="1" dirty="0"/>
              <a:t> </a:t>
            </a:r>
            <a:r>
              <a:rPr lang="en-GB" sz="1600" b="1" dirty="0" err="1"/>
              <a:t>Sportwelt</a:t>
            </a:r>
            <a:r>
              <a:rPr lang="en-GB" sz="1600" b="1" dirty="0"/>
              <a:t> 2188m whole </a:t>
            </a:r>
            <a:r>
              <a:rPr lang="en-GB" sz="1600" b="1" dirty="0" err="1"/>
              <a:t>Amade</a:t>
            </a:r>
            <a:r>
              <a:rPr lang="en-GB" sz="1600" b="1" dirty="0"/>
              <a:t> region 2700m</a:t>
            </a:r>
          </a:p>
          <a:p>
            <a:endParaRPr lang="en-GB" sz="1600" b="1" dirty="0"/>
          </a:p>
          <a:p>
            <a:pPr marL="285750" indent="-285750">
              <a:buFont typeface="Arial" panose="020B0604020202020204" pitchFamily="34" charset="0"/>
              <a:buChar char="•"/>
            </a:pPr>
            <a:r>
              <a:rPr lang="en-GB" sz="1600" b="1" dirty="0"/>
              <a:t>Number of lifts 99 </a:t>
            </a:r>
            <a:r>
              <a:rPr lang="en-GB" sz="1600" b="1" dirty="0" err="1"/>
              <a:t>Salzburger</a:t>
            </a:r>
            <a:r>
              <a:rPr lang="en-GB" sz="1600" b="1" dirty="0"/>
              <a:t> </a:t>
            </a:r>
            <a:r>
              <a:rPr lang="en-GB" sz="1600" b="1" dirty="0" err="1"/>
              <a:t>Sportwelt</a:t>
            </a:r>
            <a:r>
              <a:rPr lang="en-GB" sz="1600" b="1" dirty="0"/>
              <a:t>, 252 Whole Area </a:t>
            </a:r>
          </a:p>
          <a:p>
            <a:pPr marL="285750" indent="-285750">
              <a:buFont typeface="Arial" panose="020B0604020202020204" pitchFamily="34" charset="0"/>
              <a:buChar char="•"/>
            </a:pPr>
            <a:endParaRPr lang="en-GB" sz="1600" b="1" dirty="0"/>
          </a:p>
          <a:p>
            <a:pPr marL="285750" indent="-285750">
              <a:buFont typeface="Arial" panose="020B0604020202020204" pitchFamily="34" charset="0"/>
              <a:buChar char="•"/>
            </a:pPr>
            <a:r>
              <a:rPr lang="en-GB" sz="1600" b="1" dirty="0"/>
              <a:t> 90% of the ski area has snow cannons</a:t>
            </a:r>
          </a:p>
          <a:p>
            <a:endParaRPr lang="en-GB" sz="1600" b="1" dirty="0"/>
          </a:p>
          <a:p>
            <a:pPr marL="285750" indent="-285750">
              <a:buFont typeface="Arial" panose="020B0604020202020204" pitchFamily="34" charset="0"/>
              <a:buChar char="•"/>
            </a:pPr>
            <a:r>
              <a:rPr lang="en-GB" sz="1600" b="1" dirty="0"/>
              <a:t> Longest run 8km</a:t>
            </a:r>
          </a:p>
          <a:p>
            <a:endParaRPr lang="en-GB" sz="1600" b="1" dirty="0"/>
          </a:p>
          <a:p>
            <a:pPr marL="285750" indent="-285750">
              <a:buFont typeface="Arial" panose="020B0604020202020204" pitchFamily="34" charset="0"/>
              <a:buChar char="•"/>
            </a:pPr>
            <a:r>
              <a:rPr lang="en-GB" sz="1600" b="1" dirty="0"/>
              <a:t> Great resort for all abilities </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90642" y="2106053"/>
            <a:ext cx="4477217" cy="314811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32" y="114427"/>
            <a:ext cx="2055639" cy="13774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7859" y="4912483"/>
            <a:ext cx="1543050" cy="1809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8002" y="160679"/>
            <a:ext cx="2087311" cy="194537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059" y="5127150"/>
            <a:ext cx="1648258" cy="1380416"/>
          </a:xfrm>
          <a:prstGeom prst="rect">
            <a:avLst/>
          </a:prstGeom>
        </p:spPr>
      </p:pic>
    </p:spTree>
    <p:extLst>
      <p:ext uri="{BB962C8B-B14F-4D97-AF65-F5344CB8AC3E}">
        <p14:creationId xmlns:p14="http://schemas.microsoft.com/office/powerpoint/2010/main" val="682788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skimap.org/data/610/1/12585175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92361"/>
            <a:ext cx="12954000" cy="926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464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nale P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571500"/>
            <a:ext cx="12549188" cy="803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onale P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571501"/>
            <a:ext cx="12549188" cy="803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88958" y="156411"/>
            <a:ext cx="7255042" cy="2246769"/>
          </a:xfrm>
          <a:prstGeom prst="rect">
            <a:avLst/>
          </a:prstGeom>
        </p:spPr>
        <p:txBody>
          <a:bodyPr wrap="square">
            <a:spAutoFit/>
          </a:bodyPr>
          <a:lstStyle/>
          <a:p>
            <a:r>
              <a:rPr lang="en-GB" altLang="en-US" sz="2800" b="1" dirty="0">
                <a:solidFill>
                  <a:schemeClr val="bg1"/>
                </a:solidFill>
              </a:rPr>
              <a:t>Salzburger Area:</a:t>
            </a:r>
          </a:p>
          <a:p>
            <a:r>
              <a:rPr lang="en-GB" altLang="en-US" sz="2800" b="1" dirty="0">
                <a:solidFill>
                  <a:schemeClr val="bg1"/>
                </a:solidFill>
              </a:rPr>
              <a:t>350 Km </a:t>
            </a:r>
            <a:r>
              <a:rPr lang="en-GB" altLang="en-US" sz="2800" b="1" dirty="0" err="1">
                <a:solidFill>
                  <a:schemeClr val="bg1"/>
                </a:solidFill>
              </a:rPr>
              <a:t>Pistes</a:t>
            </a:r>
            <a:endParaRPr lang="en-GB" altLang="en-US" sz="2800" b="1" dirty="0">
              <a:solidFill>
                <a:schemeClr val="bg1"/>
              </a:solidFill>
            </a:endParaRPr>
          </a:p>
          <a:p>
            <a:r>
              <a:rPr lang="en-GB" altLang="en-US" sz="2800" b="1" dirty="0">
                <a:solidFill>
                  <a:schemeClr val="bg1"/>
                </a:solidFill>
              </a:rPr>
              <a:t>100+ ski lifts</a:t>
            </a:r>
          </a:p>
          <a:p>
            <a:r>
              <a:rPr lang="en-GB" altLang="en-US" sz="2800" b="1" dirty="0">
                <a:solidFill>
                  <a:schemeClr val="bg1"/>
                </a:solidFill>
              </a:rPr>
              <a:t>125,000 skiers per hour!</a:t>
            </a:r>
          </a:p>
          <a:p>
            <a:r>
              <a:rPr lang="en-GB" altLang="en-US" sz="2800" b="1" dirty="0" err="1">
                <a:solidFill>
                  <a:schemeClr val="bg1"/>
                </a:solidFill>
              </a:rPr>
              <a:t>Dachstein</a:t>
            </a:r>
            <a:r>
              <a:rPr lang="en-GB" altLang="en-US" sz="2800" b="1" dirty="0">
                <a:solidFill>
                  <a:schemeClr val="bg1"/>
                </a:solidFill>
              </a:rPr>
              <a:t> Glacier 18Km away</a:t>
            </a:r>
            <a:endParaRPr lang="en-GB" sz="2800" dirty="0"/>
          </a:p>
        </p:txBody>
      </p:sp>
    </p:spTree>
    <p:extLst>
      <p:ext uri="{BB962C8B-B14F-4D97-AF65-F5344CB8AC3E}">
        <p14:creationId xmlns:p14="http://schemas.microsoft.com/office/powerpoint/2010/main" val="2201282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spTree>
    <p:extLst>
      <p:ext uri="{BB962C8B-B14F-4D97-AF65-F5344CB8AC3E}">
        <p14:creationId xmlns:p14="http://schemas.microsoft.com/office/powerpoint/2010/main" val="1990995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5537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9345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438185" cy="6858000"/>
          </a:xfrm>
          <a:prstGeom prst="rect">
            <a:avLst/>
          </a:prstGeom>
        </p:spPr>
      </p:pic>
    </p:spTree>
    <p:extLst>
      <p:ext uri="{BB962C8B-B14F-4D97-AF65-F5344CB8AC3E}">
        <p14:creationId xmlns:p14="http://schemas.microsoft.com/office/powerpoint/2010/main" val="74305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2298" y="38911"/>
            <a:ext cx="4760068" cy="1325563"/>
          </a:xfrm>
        </p:spPr>
        <p:txBody>
          <a:bodyPr/>
          <a:lstStyle/>
          <a:p>
            <a:r>
              <a:rPr lang="en-GB" dirty="0">
                <a:latin typeface="Source Sans Pro Light" panose="020B0403030403020204" pitchFamily="34" charset="0"/>
                <a:ea typeface="Source Sans Pro Light" panose="020B0403030403020204" pitchFamily="34" charset="0"/>
              </a:rPr>
              <a:t>Why choose Select?</a:t>
            </a:r>
          </a:p>
        </p:txBody>
      </p:sp>
      <p:sp>
        <p:nvSpPr>
          <p:cNvPr id="3" name="Content Placeholder 2"/>
          <p:cNvSpPr>
            <a:spLocks noGrp="1"/>
          </p:cNvSpPr>
          <p:nvPr>
            <p:ph idx="1"/>
          </p:nvPr>
        </p:nvSpPr>
        <p:spPr>
          <a:xfrm>
            <a:off x="594124" y="1251694"/>
            <a:ext cx="11099113" cy="2613724"/>
          </a:xfrm>
          <a:solidFill>
            <a:srgbClr val="5BC5F2"/>
          </a:solidFill>
        </p:spPr>
        <p:txBody>
          <a:bodyPr>
            <a:normAutofit fontScale="77500" lnSpcReduction="20000"/>
          </a:bodyPr>
          <a:lstStyle/>
          <a:p>
            <a:r>
              <a:rPr lang="en-GB" b="1" dirty="0">
                <a:latin typeface="Source Sans Pro Light" panose="020B0403030403020204" pitchFamily="34" charset="0"/>
                <a:ea typeface="Source Sans Pro Light" panose="020B0403030403020204" pitchFamily="34" charset="0"/>
              </a:rPr>
              <a:t>At Select, successful school trips are our business - we have a collective 150 years’ of experience within school educational and ski tours, ensuring the best team to take care of you.</a:t>
            </a:r>
          </a:p>
          <a:p>
            <a:r>
              <a:rPr lang="en-GB" b="1" dirty="0">
                <a:latin typeface="Source Sans Pro Light" panose="020B0403030403020204" pitchFamily="34" charset="0"/>
                <a:ea typeface="Source Sans Pro Light" panose="020B0403030403020204" pitchFamily="34" charset="0"/>
              </a:rPr>
              <a:t>Our commitment to health and safety is inherent in everything we do. We have rigorous procedures in place to ensure consistent standards are achieved and adhered to for all of our travelling guests.</a:t>
            </a:r>
          </a:p>
          <a:p>
            <a:r>
              <a:rPr lang="en-GB" b="1" dirty="0">
                <a:latin typeface="Source Sans Pro Light" panose="020B0403030403020204" pitchFamily="34" charset="0"/>
                <a:ea typeface="Source Sans Pro Light" panose="020B0403030403020204" pitchFamily="34" charset="0"/>
              </a:rPr>
              <a:t>24 hour emergency contact number and medical assistance service.</a:t>
            </a:r>
          </a:p>
          <a:p>
            <a:r>
              <a:rPr lang="en-GB" b="1" dirty="0">
                <a:latin typeface="Source Sans Pro Light" panose="020B0403030403020204" pitchFamily="34" charset="0"/>
                <a:ea typeface="Source Sans Pro Light" panose="020B0403030403020204" pitchFamily="34" charset="0"/>
              </a:rPr>
              <a:t>Fully Comprehensive Winter Sports Travel Insurance and Snow Guarantee Insurance included.</a:t>
            </a:r>
          </a:p>
          <a:p>
            <a:r>
              <a:rPr lang="en-GB" b="1" dirty="0">
                <a:latin typeface="Source Sans Pro Light" panose="020B0403030403020204" pitchFamily="34" charset="0"/>
                <a:ea typeface="Source Sans Pro Light" panose="020B0403030403020204" pitchFamily="34" charset="0"/>
              </a:rPr>
              <a:t>We are 100% financially protected with ABTA, ATOL and members of STF with </a:t>
            </a:r>
            <a:r>
              <a:rPr lang="en-GB" b="1" dirty="0" err="1">
                <a:latin typeface="Source Sans Pro Light" panose="020B0403030403020204" pitchFamily="34" charset="0"/>
                <a:ea typeface="Source Sans Pro Light" panose="020B0403030403020204" pitchFamily="34" charset="0"/>
              </a:rPr>
              <a:t>LOtC</a:t>
            </a:r>
            <a:r>
              <a:rPr lang="en-GB" b="1" dirty="0">
                <a:latin typeface="Source Sans Pro Light" panose="020B0403030403020204" pitchFamily="34" charset="0"/>
                <a:ea typeface="Source Sans Pro Light" panose="020B0403030403020204" pitchFamily="34" charset="0"/>
              </a:rPr>
              <a:t> badge</a:t>
            </a:r>
            <a:r>
              <a:rPr lang="en-GB" dirty="0">
                <a:latin typeface="Source Sans Pro Light" panose="020B0403030403020204" pitchFamily="34" charset="0"/>
                <a:ea typeface="Source Sans Pro Light" panose="020B0403030403020204" pitchFamily="34"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373" y="4367850"/>
            <a:ext cx="1068953" cy="10915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0095" y="4424700"/>
            <a:ext cx="3450424" cy="9871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5180" y="4248889"/>
            <a:ext cx="1715548" cy="1329459"/>
          </a:xfrm>
          <a:prstGeom prst="rect">
            <a:avLst/>
          </a:prstGeom>
        </p:spPr>
      </p:pic>
    </p:spTree>
    <p:extLst>
      <p:ext uri="{BB962C8B-B14F-4D97-AF65-F5344CB8AC3E}">
        <p14:creationId xmlns:p14="http://schemas.microsoft.com/office/powerpoint/2010/main" val="351021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skischul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784" y="-1355551"/>
            <a:ext cx="12403139" cy="82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2"/>
          <p:cNvSpPr txBox="1">
            <a:spLocks noChangeArrowheads="1"/>
          </p:cNvSpPr>
          <p:nvPr/>
        </p:nvSpPr>
        <p:spPr bwMode="auto">
          <a:xfrm>
            <a:off x="3881439" y="1"/>
            <a:ext cx="39471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333333"/>
                </a:solidFill>
                <a:latin typeface="Tahoma" panose="020B0604030504040204" pitchFamily="34" charset="0"/>
              </a:defRPr>
            </a:lvl1pPr>
            <a:lvl2pPr marL="742950" indent="-285750">
              <a:spcBef>
                <a:spcPct val="20000"/>
              </a:spcBef>
              <a:buChar char="–"/>
              <a:defRPr sz="2400">
                <a:solidFill>
                  <a:srgbClr val="333333"/>
                </a:solidFill>
                <a:latin typeface="Tahoma" panose="020B0604030504040204" pitchFamily="34" charset="0"/>
              </a:defRPr>
            </a:lvl2pPr>
            <a:lvl3pPr marL="1143000" indent="-228600">
              <a:spcBef>
                <a:spcPct val="20000"/>
              </a:spcBef>
              <a:buChar char="•"/>
              <a:defRPr sz="2000">
                <a:solidFill>
                  <a:srgbClr val="333333"/>
                </a:solidFill>
                <a:latin typeface="Tahoma" panose="020B0604030504040204" pitchFamily="34" charset="0"/>
              </a:defRPr>
            </a:lvl3pPr>
            <a:lvl4pPr marL="1600200" indent="-228600">
              <a:spcBef>
                <a:spcPct val="20000"/>
              </a:spcBef>
              <a:buChar char="–"/>
              <a:defRPr sz="2000">
                <a:solidFill>
                  <a:srgbClr val="333333"/>
                </a:solidFill>
                <a:latin typeface="Tahoma" panose="020B0604030504040204" pitchFamily="34" charset="0"/>
              </a:defRPr>
            </a:lvl4pPr>
            <a:lvl5pPr marL="2057400" indent="-228600">
              <a:spcBef>
                <a:spcPct val="20000"/>
              </a:spcBef>
              <a:buChar char="»"/>
              <a:defRPr sz="2000">
                <a:solidFill>
                  <a:srgbClr val="333333"/>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333333"/>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333333"/>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333333"/>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333333"/>
                </a:solidFill>
                <a:latin typeface="Tahoma" panose="020B0604030504040204" pitchFamily="34" charset="0"/>
              </a:defRPr>
            </a:lvl9pPr>
          </a:lstStyle>
          <a:p>
            <a:pPr eaLnBrk="1" hangingPunct="1">
              <a:spcBef>
                <a:spcPct val="0"/>
              </a:spcBef>
              <a:buFontTx/>
              <a:buNone/>
            </a:pPr>
            <a:r>
              <a:rPr lang="en-GB" altLang="en-US" sz="2400" b="1" dirty="0">
                <a:solidFill>
                  <a:schemeClr val="bg1"/>
                </a:solidFill>
                <a:latin typeface="Baskerville Old Face" panose="02020602080505020303" pitchFamily="18" charset="0"/>
              </a:rPr>
              <a:t>AUSTRIAN SKI SCHOOL</a:t>
            </a:r>
            <a:endParaRPr lang="en-US" altLang="en-US" sz="24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56252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850900"/>
            <a:ext cx="12496800" cy="8166100"/>
          </a:xfrm>
          <a:prstGeom prst="rect">
            <a:avLst/>
          </a:prstGeom>
        </p:spPr>
      </p:pic>
      <p:sp>
        <p:nvSpPr>
          <p:cNvPr id="3" name="TextBox 2"/>
          <p:cNvSpPr txBox="1"/>
          <p:nvPr/>
        </p:nvSpPr>
        <p:spPr>
          <a:xfrm>
            <a:off x="3256547" y="938464"/>
            <a:ext cx="4658648" cy="584775"/>
          </a:xfrm>
          <a:prstGeom prst="rect">
            <a:avLst/>
          </a:prstGeom>
          <a:noFill/>
        </p:spPr>
        <p:txBody>
          <a:bodyPr wrap="none" rtlCol="0">
            <a:spAutoFit/>
          </a:bodyPr>
          <a:lstStyle/>
          <a:p>
            <a:r>
              <a:rPr lang="en-GB" sz="3200" b="1" dirty="0">
                <a:solidFill>
                  <a:schemeClr val="bg1"/>
                </a:solidFill>
                <a:latin typeface="Baskerville Old Face" panose="02020602080505020303" pitchFamily="18" charset="0"/>
              </a:rPr>
              <a:t>5 x Hours Daily Instruction</a:t>
            </a:r>
          </a:p>
        </p:txBody>
      </p:sp>
    </p:spTree>
    <p:extLst>
      <p:ext uri="{BB962C8B-B14F-4D97-AF65-F5344CB8AC3E}">
        <p14:creationId xmlns:p14="http://schemas.microsoft.com/office/powerpoint/2010/main" val="757438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m.scarrett\My Documents\My Pictures\action shots\ski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827223"/>
            <a:ext cx="12706350" cy="789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2"/>
          <p:cNvSpPr txBox="1">
            <a:spLocks noChangeArrowheads="1"/>
          </p:cNvSpPr>
          <p:nvPr/>
        </p:nvSpPr>
        <p:spPr bwMode="auto">
          <a:xfrm>
            <a:off x="5175252" y="5430193"/>
            <a:ext cx="1212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333333"/>
                </a:solidFill>
                <a:latin typeface="Tahoma" panose="020B0604030504040204" pitchFamily="34" charset="0"/>
              </a:defRPr>
            </a:lvl1pPr>
            <a:lvl2pPr marL="742950" indent="-285750">
              <a:spcBef>
                <a:spcPct val="20000"/>
              </a:spcBef>
              <a:buChar char="–"/>
              <a:defRPr sz="2400">
                <a:solidFill>
                  <a:srgbClr val="333333"/>
                </a:solidFill>
                <a:latin typeface="Tahoma" panose="020B0604030504040204" pitchFamily="34" charset="0"/>
              </a:defRPr>
            </a:lvl2pPr>
            <a:lvl3pPr marL="1143000" indent="-228600">
              <a:spcBef>
                <a:spcPct val="20000"/>
              </a:spcBef>
              <a:buChar char="•"/>
              <a:defRPr sz="2000">
                <a:solidFill>
                  <a:srgbClr val="333333"/>
                </a:solidFill>
                <a:latin typeface="Tahoma" panose="020B0604030504040204" pitchFamily="34" charset="0"/>
              </a:defRPr>
            </a:lvl3pPr>
            <a:lvl4pPr marL="1600200" indent="-228600">
              <a:spcBef>
                <a:spcPct val="20000"/>
              </a:spcBef>
              <a:buChar char="–"/>
              <a:defRPr sz="2000">
                <a:solidFill>
                  <a:srgbClr val="333333"/>
                </a:solidFill>
                <a:latin typeface="Tahoma" panose="020B0604030504040204" pitchFamily="34" charset="0"/>
              </a:defRPr>
            </a:lvl4pPr>
            <a:lvl5pPr marL="2057400" indent="-228600">
              <a:spcBef>
                <a:spcPct val="20000"/>
              </a:spcBef>
              <a:buChar char="»"/>
              <a:defRPr sz="2000">
                <a:solidFill>
                  <a:srgbClr val="333333"/>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333333"/>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333333"/>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333333"/>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333333"/>
                </a:solidFill>
                <a:latin typeface="Tahoma" panose="020B0604030504040204" pitchFamily="34" charset="0"/>
              </a:defRPr>
            </a:lvl9pPr>
          </a:lstStyle>
          <a:p>
            <a:pPr eaLnBrk="1" hangingPunct="1">
              <a:spcBef>
                <a:spcPct val="0"/>
              </a:spcBef>
              <a:buFontTx/>
              <a:buNone/>
            </a:pPr>
            <a:r>
              <a:rPr lang="en-GB" sz="2400" b="1" dirty="0">
                <a:solidFill>
                  <a:srgbClr val="000000"/>
                </a:solidFill>
                <a:latin typeface="Arial" panose="020B0604020202020204" pitchFamily="34" charset="0"/>
              </a:rPr>
              <a:t>Day 1!!</a:t>
            </a:r>
          </a:p>
        </p:txBody>
      </p:sp>
    </p:spTree>
    <p:extLst>
      <p:ext uri="{BB962C8B-B14F-4D97-AF65-F5344CB8AC3E}">
        <p14:creationId xmlns:p14="http://schemas.microsoft.com/office/powerpoint/2010/main" val="456402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ecrins_skiing2_lar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 y="-948928"/>
            <a:ext cx="12231687" cy="917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2"/>
          <p:cNvSpPr txBox="1">
            <a:spLocks noChangeArrowheads="1"/>
          </p:cNvSpPr>
          <p:nvPr/>
        </p:nvSpPr>
        <p:spPr bwMode="auto">
          <a:xfrm>
            <a:off x="6600826" y="1773238"/>
            <a:ext cx="1058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333333"/>
                </a:solidFill>
                <a:latin typeface="Tahoma" panose="020B0604030504040204" pitchFamily="34" charset="0"/>
              </a:defRPr>
            </a:lvl1pPr>
            <a:lvl2pPr marL="742950" indent="-285750">
              <a:spcBef>
                <a:spcPct val="20000"/>
              </a:spcBef>
              <a:buChar char="–"/>
              <a:defRPr sz="2400">
                <a:solidFill>
                  <a:srgbClr val="333333"/>
                </a:solidFill>
                <a:latin typeface="Tahoma" panose="020B0604030504040204" pitchFamily="34" charset="0"/>
              </a:defRPr>
            </a:lvl2pPr>
            <a:lvl3pPr marL="1143000" indent="-228600">
              <a:spcBef>
                <a:spcPct val="20000"/>
              </a:spcBef>
              <a:buChar char="•"/>
              <a:defRPr sz="2000">
                <a:solidFill>
                  <a:srgbClr val="333333"/>
                </a:solidFill>
                <a:latin typeface="Tahoma" panose="020B0604030504040204" pitchFamily="34" charset="0"/>
              </a:defRPr>
            </a:lvl3pPr>
            <a:lvl4pPr marL="1600200" indent="-228600">
              <a:spcBef>
                <a:spcPct val="20000"/>
              </a:spcBef>
              <a:buChar char="–"/>
              <a:defRPr sz="2000">
                <a:solidFill>
                  <a:srgbClr val="333333"/>
                </a:solidFill>
                <a:latin typeface="Tahoma" panose="020B0604030504040204" pitchFamily="34" charset="0"/>
              </a:defRPr>
            </a:lvl4pPr>
            <a:lvl5pPr marL="2057400" indent="-228600">
              <a:spcBef>
                <a:spcPct val="20000"/>
              </a:spcBef>
              <a:buChar char="»"/>
              <a:defRPr sz="2000">
                <a:solidFill>
                  <a:srgbClr val="333333"/>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333333"/>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333333"/>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333333"/>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333333"/>
                </a:solidFill>
                <a:latin typeface="Tahoma" panose="020B0604030504040204" pitchFamily="34" charset="0"/>
              </a:defRPr>
            </a:lvl9pPr>
          </a:lstStyle>
          <a:p>
            <a:pPr eaLnBrk="1" hangingPunct="1">
              <a:spcBef>
                <a:spcPct val="0"/>
              </a:spcBef>
              <a:buFontTx/>
              <a:buNone/>
            </a:pPr>
            <a:r>
              <a:rPr lang="en-GB" sz="2400" dirty="0">
                <a:solidFill>
                  <a:srgbClr val="000000"/>
                </a:solidFill>
                <a:latin typeface="Baskerville Old Face" panose="02020602080505020303" pitchFamily="18" charset="0"/>
              </a:rPr>
              <a:t>DAY 2</a:t>
            </a:r>
          </a:p>
        </p:txBody>
      </p:sp>
    </p:spTree>
    <p:extLst>
      <p:ext uri="{BB962C8B-B14F-4D97-AF65-F5344CB8AC3E}">
        <p14:creationId xmlns:p14="http://schemas.microsoft.com/office/powerpoint/2010/main" val="1405644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ecrins_skiing2_lar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225" y="0"/>
            <a:ext cx="10128250" cy="759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2"/>
          <p:cNvSpPr txBox="1">
            <a:spLocks noChangeArrowheads="1"/>
          </p:cNvSpPr>
          <p:nvPr/>
        </p:nvSpPr>
        <p:spPr bwMode="auto">
          <a:xfrm>
            <a:off x="6600826" y="1773238"/>
            <a:ext cx="1058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333333"/>
                </a:solidFill>
                <a:latin typeface="Tahoma" panose="020B0604030504040204" pitchFamily="34" charset="0"/>
              </a:defRPr>
            </a:lvl1pPr>
            <a:lvl2pPr marL="742950" indent="-285750">
              <a:spcBef>
                <a:spcPct val="20000"/>
              </a:spcBef>
              <a:buChar char="–"/>
              <a:defRPr sz="2400">
                <a:solidFill>
                  <a:srgbClr val="333333"/>
                </a:solidFill>
                <a:latin typeface="Tahoma" panose="020B0604030504040204" pitchFamily="34" charset="0"/>
              </a:defRPr>
            </a:lvl2pPr>
            <a:lvl3pPr marL="1143000" indent="-228600">
              <a:spcBef>
                <a:spcPct val="20000"/>
              </a:spcBef>
              <a:buChar char="•"/>
              <a:defRPr sz="2000">
                <a:solidFill>
                  <a:srgbClr val="333333"/>
                </a:solidFill>
                <a:latin typeface="Tahoma" panose="020B0604030504040204" pitchFamily="34" charset="0"/>
              </a:defRPr>
            </a:lvl3pPr>
            <a:lvl4pPr marL="1600200" indent="-228600">
              <a:spcBef>
                <a:spcPct val="20000"/>
              </a:spcBef>
              <a:buChar char="–"/>
              <a:defRPr sz="2000">
                <a:solidFill>
                  <a:srgbClr val="333333"/>
                </a:solidFill>
                <a:latin typeface="Tahoma" panose="020B0604030504040204" pitchFamily="34" charset="0"/>
              </a:defRPr>
            </a:lvl4pPr>
            <a:lvl5pPr marL="2057400" indent="-228600">
              <a:spcBef>
                <a:spcPct val="20000"/>
              </a:spcBef>
              <a:buChar char="»"/>
              <a:defRPr sz="2000">
                <a:solidFill>
                  <a:srgbClr val="333333"/>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333333"/>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333333"/>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333333"/>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333333"/>
                </a:solidFill>
                <a:latin typeface="Tahoma" panose="020B0604030504040204" pitchFamily="34" charset="0"/>
              </a:defRPr>
            </a:lvl9pPr>
          </a:lstStyle>
          <a:p>
            <a:pPr eaLnBrk="1" hangingPunct="1">
              <a:spcBef>
                <a:spcPct val="0"/>
              </a:spcBef>
              <a:buFontTx/>
              <a:buNone/>
            </a:pPr>
            <a:r>
              <a:rPr lang="en-GB" altLang="en-US" sz="24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DAY 2</a:t>
            </a:r>
          </a:p>
        </p:txBody>
      </p:sp>
      <p:pic>
        <p:nvPicPr>
          <p:cNvPr id="675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652512"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2"/>
          <p:cNvSpPr txBox="1">
            <a:spLocks noChangeArrowheads="1"/>
          </p:cNvSpPr>
          <p:nvPr/>
        </p:nvSpPr>
        <p:spPr bwMode="auto">
          <a:xfrm>
            <a:off x="1919288" y="2636839"/>
            <a:ext cx="1072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333333"/>
                </a:solidFill>
                <a:latin typeface="Tahoma" panose="020B0604030504040204" pitchFamily="34" charset="0"/>
              </a:defRPr>
            </a:lvl1pPr>
            <a:lvl2pPr marL="742950" indent="-285750">
              <a:spcBef>
                <a:spcPct val="20000"/>
              </a:spcBef>
              <a:buChar char="–"/>
              <a:defRPr sz="2400">
                <a:solidFill>
                  <a:srgbClr val="333333"/>
                </a:solidFill>
                <a:latin typeface="Tahoma" panose="020B0604030504040204" pitchFamily="34" charset="0"/>
              </a:defRPr>
            </a:lvl2pPr>
            <a:lvl3pPr marL="1143000" indent="-228600">
              <a:spcBef>
                <a:spcPct val="20000"/>
              </a:spcBef>
              <a:buChar char="•"/>
              <a:defRPr sz="2000">
                <a:solidFill>
                  <a:srgbClr val="333333"/>
                </a:solidFill>
                <a:latin typeface="Tahoma" panose="020B0604030504040204" pitchFamily="34" charset="0"/>
              </a:defRPr>
            </a:lvl3pPr>
            <a:lvl4pPr marL="1600200" indent="-228600">
              <a:spcBef>
                <a:spcPct val="20000"/>
              </a:spcBef>
              <a:buChar char="–"/>
              <a:defRPr sz="2000">
                <a:solidFill>
                  <a:srgbClr val="333333"/>
                </a:solidFill>
                <a:latin typeface="Tahoma" panose="020B0604030504040204" pitchFamily="34" charset="0"/>
              </a:defRPr>
            </a:lvl4pPr>
            <a:lvl5pPr marL="2057400" indent="-228600">
              <a:spcBef>
                <a:spcPct val="20000"/>
              </a:spcBef>
              <a:buChar char="»"/>
              <a:defRPr sz="2000">
                <a:solidFill>
                  <a:srgbClr val="333333"/>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333333"/>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333333"/>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333333"/>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333333"/>
                </a:solidFill>
                <a:latin typeface="Tahoma" panose="020B0604030504040204" pitchFamily="34" charset="0"/>
              </a:defRPr>
            </a:lvl9pPr>
          </a:lstStyle>
          <a:p>
            <a:pPr>
              <a:spcBef>
                <a:spcPct val="0"/>
              </a:spcBef>
              <a:buFontTx/>
              <a:buNone/>
            </a:pPr>
            <a:r>
              <a:rPr lang="en-GB" altLang="en-US" b="1" dirty="0">
                <a:solidFill>
                  <a:schemeClr val="tx1"/>
                </a:solidFill>
                <a:latin typeface="Baskerville Old Face" panose="02020602080505020303" pitchFamily="18" charset="0"/>
              </a:rPr>
              <a:t>Day 3</a:t>
            </a:r>
          </a:p>
        </p:txBody>
      </p:sp>
    </p:spTree>
    <p:extLst>
      <p:ext uri="{BB962C8B-B14F-4D97-AF65-F5344CB8AC3E}">
        <p14:creationId xmlns:p14="http://schemas.microsoft.com/office/powerpoint/2010/main" val="1366787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alpedhueznet.com/image_uploader/photos/large/2alpes_mond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146153"/>
            <a:ext cx="12458700" cy="830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p:cNvSpPr txBox="1">
            <a:spLocks noChangeArrowheads="1"/>
          </p:cNvSpPr>
          <p:nvPr/>
        </p:nvSpPr>
        <p:spPr bwMode="auto">
          <a:xfrm>
            <a:off x="5669034" y="623456"/>
            <a:ext cx="221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333333"/>
                </a:solidFill>
                <a:latin typeface="Tahoma" panose="020B0604030504040204" pitchFamily="34" charset="0"/>
              </a:defRPr>
            </a:lvl1pPr>
            <a:lvl2pPr marL="742950" indent="-285750">
              <a:spcBef>
                <a:spcPct val="20000"/>
              </a:spcBef>
              <a:buChar char="–"/>
              <a:defRPr sz="2400">
                <a:solidFill>
                  <a:srgbClr val="333333"/>
                </a:solidFill>
                <a:latin typeface="Tahoma" panose="020B0604030504040204" pitchFamily="34" charset="0"/>
              </a:defRPr>
            </a:lvl2pPr>
            <a:lvl3pPr marL="1143000" indent="-228600">
              <a:spcBef>
                <a:spcPct val="20000"/>
              </a:spcBef>
              <a:buChar char="•"/>
              <a:defRPr sz="2000">
                <a:solidFill>
                  <a:srgbClr val="333333"/>
                </a:solidFill>
                <a:latin typeface="Tahoma" panose="020B0604030504040204" pitchFamily="34" charset="0"/>
              </a:defRPr>
            </a:lvl3pPr>
            <a:lvl4pPr marL="1600200" indent="-228600">
              <a:spcBef>
                <a:spcPct val="20000"/>
              </a:spcBef>
              <a:buChar char="–"/>
              <a:defRPr sz="2000">
                <a:solidFill>
                  <a:srgbClr val="333333"/>
                </a:solidFill>
                <a:latin typeface="Tahoma" panose="020B0604030504040204" pitchFamily="34" charset="0"/>
              </a:defRPr>
            </a:lvl4pPr>
            <a:lvl5pPr marL="2057400" indent="-228600">
              <a:spcBef>
                <a:spcPct val="20000"/>
              </a:spcBef>
              <a:buChar char="»"/>
              <a:defRPr sz="2000">
                <a:solidFill>
                  <a:srgbClr val="333333"/>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333333"/>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333333"/>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333333"/>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333333"/>
                </a:solidFill>
                <a:latin typeface="Tahoma" panose="020B0604030504040204" pitchFamily="34" charset="0"/>
              </a:defRPr>
            </a:lvl9pPr>
          </a:lstStyle>
          <a:p>
            <a:pPr eaLnBrk="1" hangingPunct="1">
              <a:spcBef>
                <a:spcPct val="0"/>
              </a:spcBef>
              <a:buFontTx/>
              <a:buNone/>
            </a:pPr>
            <a:r>
              <a:rPr lang="en-GB" dirty="0">
                <a:solidFill>
                  <a:srgbClr val="000000"/>
                </a:solidFill>
                <a:latin typeface="Baskerville Old Face" panose="02020602080505020303" pitchFamily="18" charset="0"/>
              </a:rPr>
              <a:t>DAY 4!!</a:t>
            </a:r>
          </a:p>
        </p:txBody>
      </p:sp>
    </p:spTree>
    <p:extLst>
      <p:ext uri="{BB962C8B-B14F-4D97-AF65-F5344CB8AC3E}">
        <p14:creationId xmlns:p14="http://schemas.microsoft.com/office/powerpoint/2010/main" val="3696072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249312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B8E095-71CD-44A5-88AA-E6BF4996C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7057748" cy="4980373"/>
          </a:xfrm>
          <a:prstGeom prst="rect">
            <a:avLst/>
          </a:prstGeom>
        </p:spPr>
      </p:pic>
      <p:pic>
        <p:nvPicPr>
          <p:cNvPr id="7" name="Picture 6">
            <a:extLst>
              <a:ext uri="{FF2B5EF4-FFF2-40B4-BE49-F238E27FC236}">
                <a16:creationId xmlns:a16="http://schemas.microsoft.com/office/drawing/2014/main" id="{24116457-46F4-4EBC-B5FD-D4A4166DA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8699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62" y="0"/>
            <a:ext cx="12109938" cy="6858000"/>
          </a:xfrm>
          <a:prstGeom prst="rect">
            <a:avLst/>
          </a:prstGeom>
        </p:spPr>
      </p:pic>
    </p:spTree>
    <p:extLst>
      <p:ext uri="{BB962C8B-B14F-4D97-AF65-F5344CB8AC3E}">
        <p14:creationId xmlns:p14="http://schemas.microsoft.com/office/powerpoint/2010/main" val="1771145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2425"/>
            <a:ext cx="4762500" cy="26955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1" y="4489204"/>
            <a:ext cx="7429500" cy="23687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6647" y="0"/>
            <a:ext cx="5615353" cy="448920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620000" cy="4489204"/>
          </a:xfrm>
          <a:prstGeom prst="rect">
            <a:avLst/>
          </a:prstGeom>
        </p:spPr>
      </p:pic>
    </p:spTree>
    <p:extLst>
      <p:ext uri="{BB962C8B-B14F-4D97-AF65-F5344CB8AC3E}">
        <p14:creationId xmlns:p14="http://schemas.microsoft.com/office/powerpoint/2010/main" val="22562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6534" y="151116"/>
            <a:ext cx="5318598" cy="1230211"/>
          </a:xfrm>
        </p:spPr>
        <p:txBody>
          <a:bodyPr>
            <a:normAutofit fontScale="90000"/>
          </a:bodyPr>
          <a:lstStyle/>
          <a:p>
            <a:r>
              <a:rPr lang="en-GB" b="1" u="sng" dirty="0">
                <a:latin typeface="Broadway" panose="04040905080B02020502" pitchFamily="82" charset="0"/>
                <a:ea typeface="Source Sans Pro Light" panose="020B0403030403020204" pitchFamily="34" charset="0"/>
              </a:rPr>
              <a:t>What’s included: </a:t>
            </a:r>
          </a:p>
        </p:txBody>
      </p:sp>
      <p:sp>
        <p:nvSpPr>
          <p:cNvPr id="3" name="Content Placeholder 2"/>
          <p:cNvSpPr>
            <a:spLocks noGrp="1"/>
          </p:cNvSpPr>
          <p:nvPr>
            <p:ph idx="1"/>
          </p:nvPr>
        </p:nvSpPr>
        <p:spPr/>
        <p:txBody>
          <a:bodyPr/>
          <a:lstStyle/>
          <a:p>
            <a:r>
              <a:rPr lang="en-GB" sz="2000" b="1" dirty="0">
                <a:latin typeface="Source Sans Pro Light" panose="020B0403030403020204" pitchFamily="34" charset="0"/>
                <a:ea typeface="Source Sans Pro Light" panose="020B0403030403020204" pitchFamily="34" charset="0"/>
              </a:rPr>
              <a:t>6 nights full board accommodation including packed lunches.  30 hours of ski tuition – 5  hours per day  6 days hire of skis, boots, poles and helmets</a:t>
            </a:r>
          </a:p>
          <a:p>
            <a:r>
              <a:rPr lang="fr-FR" sz="2000" b="1" dirty="0">
                <a:latin typeface="Source Sans Pro Light" panose="020B0403030403020204" pitchFamily="34" charset="0"/>
                <a:ea typeface="Source Sans Pro Light" panose="020B0403030403020204" pitchFamily="34" charset="0"/>
              </a:rPr>
              <a:t>6 </a:t>
            </a:r>
            <a:r>
              <a:rPr lang="fr-FR" sz="2000" b="1" dirty="0" err="1">
                <a:latin typeface="Source Sans Pro Light" panose="020B0403030403020204" pitchFamily="34" charset="0"/>
                <a:ea typeface="Source Sans Pro Light" panose="020B0403030403020204" pitchFamily="34" charset="0"/>
              </a:rPr>
              <a:t>day</a:t>
            </a:r>
            <a:r>
              <a:rPr lang="fr-FR" sz="2000" b="1" dirty="0">
                <a:latin typeface="Source Sans Pro Light" panose="020B0403030403020204" pitchFamily="34" charset="0"/>
                <a:ea typeface="Source Sans Pro Light" panose="020B0403030403020204" pitchFamily="34" charset="0"/>
              </a:rPr>
              <a:t> lift </a:t>
            </a:r>
            <a:r>
              <a:rPr lang="fr-FR" sz="2000" b="1" dirty="0" err="1">
                <a:latin typeface="Source Sans Pro Light" panose="020B0403030403020204" pitchFamily="34" charset="0"/>
                <a:ea typeface="Source Sans Pro Light" panose="020B0403030403020204" pitchFamily="34" charset="0"/>
              </a:rPr>
              <a:t>pass</a:t>
            </a:r>
            <a:endParaRPr lang="fr-FR" sz="2000" b="1" dirty="0">
              <a:latin typeface="Source Sans Pro Light" panose="020B0403030403020204" pitchFamily="34" charset="0"/>
              <a:ea typeface="Source Sans Pro Light" panose="020B0403030403020204" pitchFamily="34" charset="0"/>
            </a:endParaRPr>
          </a:p>
          <a:p>
            <a:r>
              <a:rPr lang="en-GB" sz="2000" b="1" dirty="0">
                <a:latin typeface="Source Sans Pro Light" panose="020B0403030403020204" pitchFamily="34" charset="0"/>
                <a:ea typeface="Source Sans Pro Light" panose="020B0403030403020204" pitchFamily="34" charset="0"/>
              </a:rPr>
              <a:t>Fully Comprehensive Winter Sports Travel Insurance</a:t>
            </a:r>
          </a:p>
          <a:p>
            <a:r>
              <a:rPr lang="fr-FR" sz="2000" b="1" dirty="0">
                <a:latin typeface="Source Sans Pro Light" panose="020B0403030403020204" pitchFamily="34" charset="0"/>
                <a:ea typeface="Source Sans Pro Light" panose="020B0403030403020204" pitchFamily="34" charset="0"/>
              </a:rPr>
              <a:t>Dedicated </a:t>
            </a:r>
            <a:r>
              <a:rPr lang="fr-FR" sz="2000" b="1" dirty="0" err="1">
                <a:latin typeface="Source Sans Pro Light" panose="020B0403030403020204" pitchFamily="34" charset="0"/>
                <a:ea typeface="Source Sans Pro Light" panose="020B0403030403020204" pitchFamily="34" charset="0"/>
              </a:rPr>
              <a:t>Resort</a:t>
            </a:r>
            <a:r>
              <a:rPr lang="fr-FR" sz="2000" b="1" dirty="0">
                <a:latin typeface="Source Sans Pro Light" panose="020B0403030403020204" pitchFamily="34" charset="0"/>
                <a:ea typeface="Source Sans Pro Light" panose="020B0403030403020204" pitchFamily="34" charset="0"/>
              </a:rPr>
              <a:t> Représentative</a:t>
            </a:r>
          </a:p>
          <a:p>
            <a:r>
              <a:rPr lang="fr-FR" sz="2000" b="1" dirty="0">
                <a:latin typeface="Source Sans Pro Light" panose="020B0403030403020204" pitchFamily="34" charset="0"/>
                <a:ea typeface="Source Sans Pro Light" panose="020B0403030403020204" pitchFamily="34" charset="0"/>
              </a:rPr>
              <a:t>Transport</a:t>
            </a:r>
          </a:p>
          <a:p>
            <a:r>
              <a:rPr lang="en-GB" sz="2000" b="1" dirty="0">
                <a:latin typeface="Source Sans Pro Light" panose="020B0403030403020204" pitchFamily="34" charset="0"/>
                <a:ea typeface="Source Sans Pro Light" panose="020B0403030403020204" pitchFamily="34" charset="0"/>
              </a:rPr>
              <a:t>24 hour emergency contact number &amp; medical assistance service</a:t>
            </a:r>
          </a:p>
          <a:p>
            <a:r>
              <a:rPr lang="en-GB" sz="2000" b="1" dirty="0">
                <a:latin typeface="Source Sans Pro Light" panose="020B0403030403020204" pitchFamily="34" charset="0"/>
                <a:ea typeface="Source Sans Pro Light" panose="020B0403030403020204" pitchFamily="34" charset="0"/>
              </a:rPr>
              <a:t>Snow Guarantee Insurance</a:t>
            </a:r>
          </a:p>
          <a:p>
            <a:r>
              <a:rPr lang="en-GB" sz="2000" b="1" dirty="0">
                <a:latin typeface="Source Sans Pro Light" panose="020B0403030403020204" pitchFamily="34" charset="0"/>
                <a:ea typeface="Source Sans Pro Light" panose="020B0403030403020204" pitchFamily="34" charset="0"/>
              </a:rPr>
              <a:t>In-house evening entertainment programme organised by dedicated resort representative</a:t>
            </a:r>
            <a:endParaRPr lang="en-GB" b="1"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4013807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2.-Saalbach[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883" y="-469569"/>
            <a:ext cx="12523883" cy="834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955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8328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2137"/>
            <a:ext cx="12192000" cy="8128000"/>
          </a:xfrm>
          <a:prstGeom prst="rect">
            <a:avLst/>
          </a:prstGeom>
        </p:spPr>
      </p:pic>
    </p:spTree>
    <p:extLst>
      <p:ext uri="{BB962C8B-B14F-4D97-AF65-F5344CB8AC3E}">
        <p14:creationId xmlns:p14="http://schemas.microsoft.com/office/powerpoint/2010/main" val="2805635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1.bp.blogspot.com/_Xpnv279japk/TFmxaAaBVnI/AAAAAAAACb0/zQDFqe9ftTI/s1600/CNV00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68" y="-759318"/>
            <a:ext cx="12583235" cy="903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588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mark\My Documents\My Pictures\Zell Am See\ZELL AM S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0877"/>
            <a:ext cx="12111606" cy="857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2"/>
          <p:cNvSpPr txBox="1">
            <a:spLocks noChangeArrowheads="1"/>
          </p:cNvSpPr>
          <p:nvPr/>
        </p:nvSpPr>
        <p:spPr bwMode="auto">
          <a:xfrm>
            <a:off x="3220802" y="5038726"/>
            <a:ext cx="28616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333333"/>
                </a:solidFill>
                <a:latin typeface="Tahoma" panose="020B0604030504040204" pitchFamily="34" charset="0"/>
              </a:defRPr>
            </a:lvl1pPr>
            <a:lvl2pPr marL="742950" indent="-285750">
              <a:spcBef>
                <a:spcPct val="20000"/>
              </a:spcBef>
              <a:buChar char="–"/>
              <a:defRPr sz="2400">
                <a:solidFill>
                  <a:srgbClr val="333333"/>
                </a:solidFill>
                <a:latin typeface="Tahoma" panose="020B0604030504040204" pitchFamily="34" charset="0"/>
              </a:defRPr>
            </a:lvl2pPr>
            <a:lvl3pPr marL="1143000" indent="-228600">
              <a:spcBef>
                <a:spcPct val="20000"/>
              </a:spcBef>
              <a:buChar char="•"/>
              <a:defRPr sz="2000">
                <a:solidFill>
                  <a:srgbClr val="333333"/>
                </a:solidFill>
                <a:latin typeface="Tahoma" panose="020B0604030504040204" pitchFamily="34" charset="0"/>
              </a:defRPr>
            </a:lvl3pPr>
            <a:lvl4pPr marL="1600200" indent="-228600">
              <a:spcBef>
                <a:spcPct val="20000"/>
              </a:spcBef>
              <a:buChar char="–"/>
              <a:defRPr sz="2000">
                <a:solidFill>
                  <a:srgbClr val="333333"/>
                </a:solidFill>
                <a:latin typeface="Tahoma" panose="020B0604030504040204" pitchFamily="34" charset="0"/>
              </a:defRPr>
            </a:lvl4pPr>
            <a:lvl5pPr marL="2057400" indent="-228600">
              <a:spcBef>
                <a:spcPct val="20000"/>
              </a:spcBef>
              <a:buChar char="»"/>
              <a:defRPr sz="2000">
                <a:solidFill>
                  <a:srgbClr val="333333"/>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333333"/>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333333"/>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333333"/>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333333"/>
                </a:solidFill>
                <a:latin typeface="Tahoma" panose="020B0604030504040204" pitchFamily="34" charset="0"/>
              </a:defRPr>
            </a:lvl9pPr>
          </a:lstStyle>
          <a:p>
            <a:pPr eaLnBrk="1" hangingPunct="1">
              <a:spcBef>
                <a:spcPct val="0"/>
              </a:spcBef>
              <a:buFontTx/>
              <a:buNone/>
            </a:pPr>
            <a:endParaRPr lang="en-GB" sz="2400" b="1" dirty="0">
              <a:solidFill>
                <a:srgbClr val="000000"/>
              </a:solidFill>
              <a:latin typeface="Arial" panose="020B0604020202020204" pitchFamily="34" charset="0"/>
            </a:endParaRPr>
          </a:p>
          <a:p>
            <a:pPr eaLnBrk="1" hangingPunct="1">
              <a:spcBef>
                <a:spcPct val="0"/>
              </a:spcBef>
              <a:buFontTx/>
              <a:buNone/>
            </a:pPr>
            <a:r>
              <a:rPr lang="en-GB" sz="2400" b="1" dirty="0">
                <a:solidFill>
                  <a:srgbClr val="000000"/>
                </a:solidFill>
                <a:latin typeface="Arial" panose="020B0604020202020204" pitchFamily="34" charset="0"/>
              </a:rPr>
              <a:t>“</a:t>
            </a:r>
            <a:r>
              <a:rPr lang="en-GB" sz="2400" b="1" dirty="0">
                <a:solidFill>
                  <a:srgbClr val="000000"/>
                </a:solidFill>
                <a:latin typeface="Baskerville Old Face" panose="02020602080505020303" pitchFamily="18" charset="0"/>
              </a:rPr>
              <a:t>TAKE CAMERAS</a:t>
            </a:r>
            <a:r>
              <a:rPr lang="en-GB" sz="2400" b="1" dirty="0">
                <a:solidFill>
                  <a:srgbClr val="000000"/>
                </a:solidFill>
                <a:latin typeface="Arial" panose="020B0604020202020204" pitchFamily="34" charset="0"/>
              </a:rPr>
              <a:t>”</a:t>
            </a:r>
            <a:endParaRPr lang="en-US" sz="24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702132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13898"/>
            <a:ext cx="12192000" cy="7754152"/>
          </a:xfrm>
          <a:prstGeom prst="rect">
            <a:avLst/>
          </a:prstGeom>
        </p:spPr>
      </p:pic>
    </p:spTree>
    <p:extLst>
      <p:ext uri="{BB962C8B-B14F-4D97-AF65-F5344CB8AC3E}">
        <p14:creationId xmlns:p14="http://schemas.microsoft.com/office/powerpoint/2010/main" val="3161876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1106896496_1a501425ac[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9433" y="-1855845"/>
            <a:ext cx="12815248" cy="1022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3738564" y="5500688"/>
            <a:ext cx="5965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333333"/>
                </a:solidFill>
                <a:latin typeface="Tahoma" panose="020B0604030504040204" pitchFamily="34" charset="0"/>
              </a:defRPr>
            </a:lvl1pPr>
            <a:lvl2pPr marL="742950" indent="-285750">
              <a:spcBef>
                <a:spcPct val="20000"/>
              </a:spcBef>
              <a:buChar char="–"/>
              <a:defRPr sz="2400">
                <a:solidFill>
                  <a:srgbClr val="333333"/>
                </a:solidFill>
                <a:latin typeface="Tahoma" panose="020B0604030504040204" pitchFamily="34" charset="0"/>
              </a:defRPr>
            </a:lvl2pPr>
            <a:lvl3pPr marL="1143000" indent="-228600">
              <a:spcBef>
                <a:spcPct val="20000"/>
              </a:spcBef>
              <a:buChar char="•"/>
              <a:defRPr sz="2000">
                <a:solidFill>
                  <a:srgbClr val="333333"/>
                </a:solidFill>
                <a:latin typeface="Tahoma" panose="020B0604030504040204" pitchFamily="34" charset="0"/>
              </a:defRPr>
            </a:lvl3pPr>
            <a:lvl4pPr marL="1600200" indent="-228600">
              <a:spcBef>
                <a:spcPct val="20000"/>
              </a:spcBef>
              <a:buChar char="–"/>
              <a:defRPr sz="2000">
                <a:solidFill>
                  <a:srgbClr val="333333"/>
                </a:solidFill>
                <a:latin typeface="Tahoma" panose="020B0604030504040204" pitchFamily="34" charset="0"/>
              </a:defRPr>
            </a:lvl4pPr>
            <a:lvl5pPr marL="2057400" indent="-228600">
              <a:spcBef>
                <a:spcPct val="20000"/>
              </a:spcBef>
              <a:buChar char="»"/>
              <a:defRPr sz="2000">
                <a:solidFill>
                  <a:srgbClr val="333333"/>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333333"/>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333333"/>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333333"/>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333333"/>
                </a:solidFill>
                <a:latin typeface="Tahoma" panose="020B0604030504040204" pitchFamily="34" charset="0"/>
              </a:defRPr>
            </a:lvl9pPr>
          </a:lstStyle>
          <a:p>
            <a:pPr eaLnBrk="1" hangingPunct="1">
              <a:spcBef>
                <a:spcPct val="0"/>
              </a:spcBef>
              <a:buFontTx/>
              <a:buNone/>
            </a:pPr>
            <a:r>
              <a:rPr lang="en-GB" sz="2400" b="1" dirty="0">
                <a:solidFill>
                  <a:srgbClr val="000000"/>
                </a:solidFill>
                <a:latin typeface="Baskerville Old Face" panose="02020602080505020303" pitchFamily="18" charset="0"/>
              </a:rPr>
              <a:t>90% COVERED WITH SNOW CANNONS</a:t>
            </a:r>
            <a:endParaRPr lang="en-US" sz="2400" b="1" dirty="0">
              <a:solidFill>
                <a:srgbClr val="000000"/>
              </a:solidFill>
              <a:latin typeface="Baskerville Old Face" panose="02020602080505020303" pitchFamily="18" charset="0"/>
            </a:endParaRPr>
          </a:p>
        </p:txBody>
      </p:sp>
    </p:spTree>
    <p:extLst>
      <p:ext uri="{BB962C8B-B14F-4D97-AF65-F5344CB8AC3E}">
        <p14:creationId xmlns:p14="http://schemas.microsoft.com/office/powerpoint/2010/main" val="1632115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118295057_7f86440308[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194" y="-750888"/>
            <a:ext cx="12580819" cy="878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p:cNvSpPr txBox="1">
            <a:spLocks noChangeArrowheads="1"/>
          </p:cNvSpPr>
          <p:nvPr/>
        </p:nvSpPr>
        <p:spPr bwMode="auto">
          <a:xfrm>
            <a:off x="3290387" y="951247"/>
            <a:ext cx="55771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333333"/>
                </a:solidFill>
                <a:latin typeface="Tahoma" panose="020B0604030504040204" pitchFamily="34" charset="0"/>
              </a:defRPr>
            </a:lvl1pPr>
            <a:lvl2pPr marL="742950" indent="-285750">
              <a:spcBef>
                <a:spcPct val="20000"/>
              </a:spcBef>
              <a:buChar char="–"/>
              <a:defRPr sz="2400">
                <a:solidFill>
                  <a:srgbClr val="333333"/>
                </a:solidFill>
                <a:latin typeface="Tahoma" panose="020B0604030504040204" pitchFamily="34" charset="0"/>
              </a:defRPr>
            </a:lvl2pPr>
            <a:lvl3pPr marL="1143000" indent="-228600">
              <a:spcBef>
                <a:spcPct val="20000"/>
              </a:spcBef>
              <a:buChar char="•"/>
              <a:defRPr sz="2000">
                <a:solidFill>
                  <a:srgbClr val="333333"/>
                </a:solidFill>
                <a:latin typeface="Tahoma" panose="020B0604030504040204" pitchFamily="34" charset="0"/>
              </a:defRPr>
            </a:lvl3pPr>
            <a:lvl4pPr marL="1600200" indent="-228600">
              <a:spcBef>
                <a:spcPct val="20000"/>
              </a:spcBef>
              <a:buChar char="–"/>
              <a:defRPr sz="2000">
                <a:solidFill>
                  <a:srgbClr val="333333"/>
                </a:solidFill>
                <a:latin typeface="Tahoma" panose="020B0604030504040204" pitchFamily="34" charset="0"/>
              </a:defRPr>
            </a:lvl4pPr>
            <a:lvl5pPr marL="2057400" indent="-228600">
              <a:spcBef>
                <a:spcPct val="20000"/>
              </a:spcBef>
              <a:buChar char="»"/>
              <a:defRPr sz="2000">
                <a:solidFill>
                  <a:srgbClr val="333333"/>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333333"/>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333333"/>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333333"/>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333333"/>
                </a:solidFill>
                <a:latin typeface="Tahoma" panose="020B0604030504040204" pitchFamily="34" charset="0"/>
              </a:defRPr>
            </a:lvl9pPr>
          </a:lstStyle>
          <a:p>
            <a:pPr eaLnBrk="1" hangingPunct="1">
              <a:spcBef>
                <a:spcPct val="0"/>
              </a:spcBef>
              <a:buFontTx/>
              <a:buNone/>
            </a:pPr>
            <a:r>
              <a:rPr lang="en-GB" sz="3200" b="1" dirty="0">
                <a:solidFill>
                  <a:schemeClr val="bg1"/>
                </a:solidFill>
                <a:latin typeface="Baskerville Old Face" panose="02020602080505020303" pitchFamily="18" charset="0"/>
              </a:rPr>
              <a:t>NOT ALWAYS BLUE SKIES!!</a:t>
            </a:r>
            <a:endParaRPr lang="en-US" sz="3200" b="1"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530131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stischooltravel.co.uk/images/content/skiing/apric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625"/>
            <a:ext cx="12585274" cy="805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900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da540c885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1942"/>
            <a:ext cx="12284765" cy="889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20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88169" y="0"/>
            <a:ext cx="6449535" cy="830997"/>
          </a:xfrm>
          <a:prstGeom prst="rect">
            <a:avLst/>
          </a:prstGeom>
          <a:noFill/>
        </p:spPr>
        <p:txBody>
          <a:bodyPr wrap="square" rtlCol="0">
            <a:spAutoFit/>
          </a:bodyPr>
          <a:lstStyle/>
          <a:p>
            <a:pPr algn="r"/>
            <a:r>
              <a:rPr lang="en-US" sz="4800" b="1" dirty="0">
                <a:latin typeface="Baskerville Old Face" panose="02020602080505020303" pitchFamily="18" charset="0"/>
              </a:rPr>
              <a:t>Travelling By Coach</a:t>
            </a:r>
          </a:p>
        </p:txBody>
      </p:sp>
      <p:sp>
        <p:nvSpPr>
          <p:cNvPr id="2" name="Rectangle 1"/>
          <p:cNvSpPr/>
          <p:nvPr/>
        </p:nvSpPr>
        <p:spPr>
          <a:xfrm>
            <a:off x="566530" y="2118104"/>
            <a:ext cx="4796045" cy="3046988"/>
          </a:xfrm>
          <a:prstGeom prst="rect">
            <a:avLst/>
          </a:prstGeom>
        </p:spPr>
        <p:txBody>
          <a:bodyPr wrap="square">
            <a:spAutoFit/>
          </a:bodyPr>
          <a:lstStyle/>
          <a:p>
            <a:pPr marL="285750" indent="-285750">
              <a:buFont typeface="Arial" panose="020B0604020202020204" pitchFamily="34" charset="0"/>
              <a:buChar char="•"/>
              <a:defRPr/>
            </a:pPr>
            <a:r>
              <a:rPr lang="en-GB" sz="2400" b="1" dirty="0">
                <a:solidFill>
                  <a:srgbClr val="FF0000"/>
                </a:solidFill>
                <a:latin typeface="Baskerville Old Face" panose="02020602080505020303" pitchFamily="18" charset="0"/>
              </a:rPr>
              <a:t>Departing on 9</a:t>
            </a:r>
            <a:r>
              <a:rPr lang="en-GB" sz="2400" b="1" baseline="30000" dirty="0">
                <a:solidFill>
                  <a:srgbClr val="FF0000"/>
                </a:solidFill>
                <a:latin typeface="Baskerville Old Face" panose="02020602080505020303" pitchFamily="18" charset="0"/>
              </a:rPr>
              <a:t>th</a:t>
            </a:r>
            <a:r>
              <a:rPr lang="en-GB" sz="2400" b="1" dirty="0">
                <a:solidFill>
                  <a:srgbClr val="FF0000"/>
                </a:solidFill>
                <a:latin typeface="Baskerville Old Face" panose="02020602080505020303" pitchFamily="18" charset="0"/>
              </a:rPr>
              <a:t> February 2024 </a:t>
            </a:r>
            <a:endParaRPr lang="en-GB" sz="2400" b="1" dirty="0">
              <a:solidFill>
                <a:srgbClr val="FF0000"/>
              </a:solidFill>
              <a:latin typeface="Baskerville Old Face" panose="02020602080505020303" pitchFamily="18" charset="0"/>
              <a:cs typeface="Arial" pitchFamily="34" charset="0"/>
            </a:endParaRPr>
          </a:p>
          <a:p>
            <a:pPr marL="285750" indent="-285750">
              <a:buFont typeface="Arial" panose="020B0604020202020204" pitchFamily="34" charset="0"/>
              <a:buChar char="•"/>
              <a:defRPr/>
            </a:pPr>
            <a:r>
              <a:rPr lang="en-GB" sz="2400" b="1" dirty="0">
                <a:solidFill>
                  <a:srgbClr val="FF0000"/>
                </a:solidFill>
                <a:latin typeface="Baskerville Old Face" panose="02020602080505020303" pitchFamily="18" charset="0"/>
                <a:cs typeface="Arial" pitchFamily="34" charset="0"/>
              </a:rPr>
              <a:t>Full specification luxury coach</a:t>
            </a:r>
          </a:p>
          <a:p>
            <a:pPr>
              <a:buFont typeface="Arial" pitchFamily="34" charset="0"/>
              <a:buChar char="•"/>
              <a:defRPr/>
            </a:pPr>
            <a:endParaRPr lang="en-GB" sz="2400" b="1" dirty="0">
              <a:solidFill>
                <a:srgbClr val="FF0000"/>
              </a:solidFill>
              <a:latin typeface="Baskerville Old Face" panose="02020602080505020303" pitchFamily="18" charset="0"/>
              <a:cs typeface="Arial" pitchFamily="34" charset="0"/>
            </a:endParaRPr>
          </a:p>
          <a:p>
            <a:pPr marL="285750" indent="-285750">
              <a:buFont typeface="Arial" panose="020B0604020202020204" pitchFamily="34" charset="0"/>
              <a:buChar char="•"/>
              <a:defRPr/>
            </a:pPr>
            <a:r>
              <a:rPr lang="en-GB" sz="2400" b="1" dirty="0">
                <a:solidFill>
                  <a:srgbClr val="FF0000"/>
                </a:solidFill>
                <a:latin typeface="Baskerville Old Face" panose="02020602080505020303" pitchFamily="18" charset="0"/>
                <a:cs typeface="Arial" pitchFamily="34" charset="0"/>
              </a:rPr>
              <a:t>Featuring  seatbelts, toilet and </a:t>
            </a:r>
          </a:p>
          <a:p>
            <a:pPr>
              <a:defRPr/>
            </a:pPr>
            <a:r>
              <a:rPr lang="en-GB" sz="2400" b="1" dirty="0">
                <a:solidFill>
                  <a:srgbClr val="FF0000"/>
                </a:solidFill>
                <a:latin typeface="Baskerville Old Face" panose="02020602080505020303" pitchFamily="18" charset="0"/>
                <a:cs typeface="Arial" pitchFamily="34" charset="0"/>
              </a:rPr>
              <a:t>      Video/DVD machine</a:t>
            </a:r>
          </a:p>
          <a:p>
            <a:pPr>
              <a:defRPr/>
            </a:pPr>
            <a:endParaRPr lang="en-GB" sz="2400" b="1" dirty="0">
              <a:solidFill>
                <a:srgbClr val="FF0000"/>
              </a:solidFill>
              <a:latin typeface="Baskerville Old Face" panose="02020602080505020303" pitchFamily="18" charset="0"/>
              <a:cs typeface="Arial" pitchFamily="34" charset="0"/>
            </a:endParaRPr>
          </a:p>
          <a:p>
            <a:pPr marL="285750" indent="-285750">
              <a:buFont typeface="Arial" panose="020B0604020202020204" pitchFamily="34" charset="0"/>
              <a:buChar char="•"/>
              <a:defRPr/>
            </a:pPr>
            <a:r>
              <a:rPr lang="en-GB" sz="2400" b="1" dirty="0">
                <a:solidFill>
                  <a:srgbClr val="FF0000"/>
                </a:solidFill>
                <a:latin typeface="Baskerville Old Face" panose="02020602080505020303" pitchFamily="18" charset="0"/>
                <a:cs typeface="Arial" pitchFamily="34" charset="0"/>
              </a:rPr>
              <a:t>Cross channel ferry</a:t>
            </a:r>
          </a:p>
          <a:p>
            <a:pPr marL="285750" indent="-285750">
              <a:buFont typeface="Arial" panose="020B0604020202020204" pitchFamily="34" charset="0"/>
              <a:buChar char="•"/>
              <a:defRPr/>
            </a:pPr>
            <a:r>
              <a:rPr lang="en-GB" sz="2400" b="1" dirty="0">
                <a:solidFill>
                  <a:srgbClr val="FF0000"/>
                </a:solidFill>
                <a:latin typeface="Baskerville Old Face" panose="02020602080505020303" pitchFamily="18" charset="0"/>
                <a:cs typeface="Arial" pitchFamily="34" charset="0"/>
              </a:rPr>
              <a:t> from Dover to Calais</a:t>
            </a:r>
          </a:p>
        </p:txBody>
      </p:sp>
      <p:pic>
        <p:nvPicPr>
          <p:cNvPr id="5" name="Picture 10"/>
          <p:cNvPicPr>
            <a:picLocks noChangeAspect="1" noChangeArrowheads="1"/>
          </p:cNvPicPr>
          <p:nvPr/>
        </p:nvPicPr>
        <p:blipFill>
          <a:blip r:embed="rId2"/>
          <a:srcRect/>
          <a:stretch>
            <a:fillRect/>
          </a:stretch>
        </p:blipFill>
        <p:spPr bwMode="auto">
          <a:xfrm>
            <a:off x="5591175" y="2005714"/>
            <a:ext cx="4681538"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23"/>
            <a:ext cx="2383735" cy="159734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9859" y="165947"/>
            <a:ext cx="1680317" cy="16803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1994" y="5236069"/>
            <a:ext cx="1909556" cy="15803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9428" y="5065433"/>
            <a:ext cx="2040834" cy="1709198"/>
          </a:xfrm>
          <a:prstGeom prst="rect">
            <a:avLst/>
          </a:prstGeom>
        </p:spPr>
      </p:pic>
    </p:spTree>
    <p:extLst>
      <p:ext uri="{BB962C8B-B14F-4D97-AF65-F5344CB8AC3E}">
        <p14:creationId xmlns:p14="http://schemas.microsoft.com/office/powerpoint/2010/main" val="3870431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happytellus.com/img/zell-am-see/untitled_2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29" y="-900752"/>
            <a:ext cx="12540109" cy="833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26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94743" y="190923"/>
            <a:ext cx="3853014" cy="1107996"/>
          </a:xfrm>
          <a:prstGeom prst="rect">
            <a:avLst/>
          </a:prstGeom>
          <a:noFill/>
        </p:spPr>
        <p:txBody>
          <a:bodyPr wrap="square" rtlCol="0">
            <a:spAutoFit/>
          </a:bodyPr>
          <a:lstStyle/>
          <a:p>
            <a:pPr algn="r"/>
            <a:r>
              <a:rPr lang="en-US" sz="6600" b="1" u="sng" dirty="0">
                <a:latin typeface="Baskerville Old Face" panose="02020602080505020303" pitchFamily="18" charset="0"/>
              </a:rPr>
              <a:t>Après Ski</a:t>
            </a:r>
          </a:p>
        </p:txBody>
      </p:sp>
      <p:sp>
        <p:nvSpPr>
          <p:cNvPr id="2" name="Rectangle 1"/>
          <p:cNvSpPr/>
          <p:nvPr/>
        </p:nvSpPr>
        <p:spPr>
          <a:xfrm>
            <a:off x="1009934" y="1637731"/>
            <a:ext cx="5511316" cy="1569660"/>
          </a:xfrm>
          <a:prstGeom prst="rect">
            <a:avLst/>
          </a:prstGeom>
        </p:spPr>
        <p:txBody>
          <a:bodyPr wrap="square">
            <a:spAutoFit/>
          </a:bodyPr>
          <a:lstStyle/>
          <a:p>
            <a:endParaRPr lang="en-GB" sz="2400" b="1" dirty="0">
              <a:latin typeface="Baskerville Old Face" panose="02020602080505020303" pitchFamily="18" charset="0"/>
            </a:endParaRPr>
          </a:p>
          <a:p>
            <a:r>
              <a:rPr lang="en-GB" sz="2400" b="1" dirty="0" err="1">
                <a:latin typeface="Baskerville Old Face" panose="02020602080505020303" pitchFamily="18" charset="0"/>
              </a:rPr>
              <a:t>Apres</a:t>
            </a:r>
            <a:r>
              <a:rPr lang="en-GB" sz="2400" b="1" dirty="0">
                <a:latin typeface="Baskerville Old Face" panose="02020602080505020303" pitchFamily="18" charset="0"/>
              </a:rPr>
              <a:t> Ski activities   Quiz  swimming, disco, ski show , pizza night, bowling,  curling,  ice hockey match </a:t>
            </a:r>
            <a:endParaRPr lang="en-GB" sz="2400" b="1" dirty="0"/>
          </a:p>
        </p:txBody>
      </p:sp>
      <p:pic>
        <p:nvPicPr>
          <p:cNvPr id="4" name="Picture 2" descr="http://www.pdtbrighton.co.uk/bowling.jpg"/>
          <p:cNvPicPr>
            <a:picLocks noChangeAspect="1" noChangeArrowheads="1"/>
          </p:cNvPicPr>
          <p:nvPr/>
        </p:nvPicPr>
        <p:blipFill>
          <a:blip r:embed="rId2"/>
          <a:srcRect/>
          <a:stretch>
            <a:fillRect/>
          </a:stretch>
        </p:blipFill>
        <p:spPr bwMode="auto">
          <a:xfrm>
            <a:off x="7212280" y="1448976"/>
            <a:ext cx="4663197" cy="4506347"/>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01" y="3207391"/>
            <a:ext cx="4078608" cy="20518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767" y="4638839"/>
            <a:ext cx="4499218" cy="21209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547126" cy="170683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1" y="0"/>
            <a:ext cx="3542119" cy="1931358"/>
          </a:xfrm>
          <a:prstGeom prst="rect">
            <a:avLst/>
          </a:prstGeom>
        </p:spPr>
      </p:pic>
    </p:spTree>
    <p:extLst>
      <p:ext uri="{BB962C8B-B14F-4D97-AF65-F5344CB8AC3E}">
        <p14:creationId xmlns:p14="http://schemas.microsoft.com/office/powerpoint/2010/main" val="1338219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6534" y="151116"/>
            <a:ext cx="4073457" cy="1230211"/>
          </a:xfrm>
        </p:spPr>
        <p:txBody>
          <a:bodyPr>
            <a:normAutofit/>
          </a:bodyPr>
          <a:lstStyle/>
          <a:p>
            <a:r>
              <a:rPr lang="en-GB" dirty="0">
                <a:latin typeface="Source Sans Pro Light" panose="020B0403030403020204" pitchFamily="34" charset="0"/>
                <a:ea typeface="Source Sans Pro Light" panose="020B0403030403020204" pitchFamily="34" charset="0"/>
              </a:rPr>
              <a:t>Any questions? </a:t>
            </a:r>
          </a:p>
        </p:txBody>
      </p:sp>
      <p:pic>
        <p:nvPicPr>
          <p:cNvPr id="4" name="Content Placeholder 3"/>
          <p:cNvPicPr>
            <a:picLocks noGrp="1" noChangeAspect="1"/>
          </p:cNvPicPr>
          <p:nvPr>
            <p:ph idx="1"/>
          </p:nvPr>
        </p:nvPicPr>
        <p:blipFill>
          <a:blip r:embed="rId3"/>
          <a:stretch>
            <a:fillRect/>
          </a:stretch>
        </p:blipFill>
        <p:spPr>
          <a:xfrm>
            <a:off x="2047188" y="1272373"/>
            <a:ext cx="8175445" cy="4212701"/>
          </a:xfrm>
          <a:prstGeom prst="rect">
            <a:avLst/>
          </a:prstGeom>
        </p:spPr>
      </p:pic>
    </p:spTree>
    <p:extLst>
      <p:ext uri="{BB962C8B-B14F-4D97-AF65-F5344CB8AC3E}">
        <p14:creationId xmlns:p14="http://schemas.microsoft.com/office/powerpoint/2010/main" val="3303203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717323"/>
          </a:xfrm>
        </p:spPr>
      </p:pic>
    </p:spTree>
    <p:extLst>
      <p:ext uri="{BB962C8B-B14F-4D97-AF65-F5344CB8AC3E}">
        <p14:creationId xmlns:p14="http://schemas.microsoft.com/office/powerpoint/2010/main" val="40703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290945"/>
            <a:ext cx="12432632" cy="7996020"/>
          </a:xfrm>
          <a:prstGeom prst="rect">
            <a:avLst/>
          </a:prstGeom>
        </p:spPr>
      </p:pic>
    </p:spTree>
    <p:extLst>
      <p:ext uri="{BB962C8B-B14F-4D97-AF65-F5344CB8AC3E}">
        <p14:creationId xmlns:p14="http://schemas.microsoft.com/office/powerpoint/2010/main" val="3431705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9702" y="-263034"/>
            <a:ext cx="10745632" cy="6448097"/>
          </a:xfrm>
          <a:prstGeom prst="rect">
            <a:avLst/>
          </a:prstGeom>
        </p:spPr>
      </p:pic>
      <p:pic>
        <p:nvPicPr>
          <p:cNvPr id="4" name="Picture 3"/>
          <p:cNvPicPr>
            <a:picLocks noChangeAspect="1"/>
          </p:cNvPicPr>
          <p:nvPr/>
        </p:nvPicPr>
        <p:blipFill>
          <a:blip r:embed="rId2"/>
          <a:stretch>
            <a:fillRect/>
          </a:stretch>
        </p:blipFill>
        <p:spPr>
          <a:xfrm>
            <a:off x="779702" y="0"/>
            <a:ext cx="10745632" cy="64480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95700" cy="2476500"/>
          </a:xfrm>
          <a:prstGeom prst="rect">
            <a:avLst/>
          </a:prstGeom>
        </p:spPr>
      </p:pic>
    </p:spTree>
    <p:extLst>
      <p:ext uri="{BB962C8B-B14F-4D97-AF65-F5344CB8AC3E}">
        <p14:creationId xmlns:p14="http://schemas.microsoft.com/office/powerpoint/2010/main" val="3997799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8"/>
          <p:cNvPicPr>
            <a:picLocks noChangeAspect="1" noChangeArrowheads="1"/>
          </p:cNvPicPr>
          <p:nvPr/>
        </p:nvPicPr>
        <p:blipFill>
          <a:blip r:embed="rId3">
            <a:extLst>
              <a:ext uri="{28A0092B-C50C-407E-A947-70E740481C1C}">
                <a14:useLocalDpi xmlns:a14="http://schemas.microsoft.com/office/drawing/2010/main" val="0"/>
              </a:ext>
            </a:extLst>
          </a:blip>
          <a:srcRect l="68317" t="10152" r="2155" b="82503"/>
          <a:stretch>
            <a:fillRect/>
          </a:stretch>
        </p:blipFill>
        <p:spPr bwMode="auto">
          <a:xfrm>
            <a:off x="7982898" y="542714"/>
            <a:ext cx="26987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5"/>
          <p:cNvSpPr>
            <a:spLocks noChangeArrowheads="1"/>
          </p:cNvSpPr>
          <p:nvPr/>
        </p:nvSpPr>
        <p:spPr bwMode="auto">
          <a:xfrm>
            <a:off x="723331" y="1378927"/>
            <a:ext cx="530123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defRPr>
            </a:lvl1pPr>
            <a:lvl2pPr marL="742950" indent="-285750" eaLnBrk="0" hangingPunct="0">
              <a:defRPr>
                <a:solidFill>
                  <a:schemeClr val="tx1"/>
                </a:solidFill>
                <a:latin typeface="Century Gothic" panose="020B0502020202020204" pitchFamily="34" charset="0"/>
              </a:defRPr>
            </a:lvl2pPr>
            <a:lvl3pPr marL="1143000" indent="-228600" eaLnBrk="0" hangingPunct="0">
              <a:defRPr>
                <a:solidFill>
                  <a:schemeClr val="tx1"/>
                </a:solidFill>
                <a:latin typeface="Century Gothic" panose="020B0502020202020204" pitchFamily="34" charset="0"/>
              </a:defRPr>
            </a:lvl3pPr>
            <a:lvl4pPr marL="1600200" indent="-228600" eaLnBrk="0" hangingPunct="0">
              <a:defRPr>
                <a:solidFill>
                  <a:schemeClr val="tx1"/>
                </a:solidFill>
                <a:latin typeface="Century Gothic" panose="020B0502020202020204" pitchFamily="34" charset="0"/>
              </a:defRPr>
            </a:lvl4pPr>
            <a:lvl5pPr marL="2057400" indent="-228600" eaLnBrk="0" hangingPunct="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GB" altLang="en-US" sz="1600" b="1" dirty="0"/>
              <a:t>This property offers a high standard of accommodation and a great welcome from the friendly Steiner family.</a:t>
            </a:r>
          </a:p>
          <a:p>
            <a:pPr algn="ctr" eaLnBrk="1" hangingPunct="1"/>
            <a:r>
              <a:rPr lang="en-GB" altLang="en-US" sz="1600" b="1" dirty="0"/>
              <a:t> Facilities include a large dining room excellent games room with table tennis / table football and disco facilities </a:t>
            </a:r>
          </a:p>
          <a:p>
            <a:pPr algn="ctr" eaLnBrk="1" hangingPunct="1"/>
            <a:endParaRPr lang="en-GB" altLang="en-US" sz="1600" b="1" dirty="0"/>
          </a:p>
          <a:p>
            <a:pPr algn="ctr" eaLnBrk="1" hangingPunct="1"/>
            <a:r>
              <a:rPr lang="en-GB" altLang="en-US" sz="1600" b="1" dirty="0"/>
              <a:t>Groups are accommodated in 2 - 6 bedded rooms all with </a:t>
            </a:r>
            <a:r>
              <a:rPr lang="en-GB" altLang="en-US" sz="1600" b="1" dirty="0" err="1"/>
              <a:t>ensuite</a:t>
            </a:r>
            <a:r>
              <a:rPr lang="en-GB" altLang="en-US" sz="1600" b="1" dirty="0"/>
              <a:t> facilities </a:t>
            </a:r>
          </a:p>
          <a:p>
            <a:pPr algn="ctr" eaLnBrk="1" hangingPunct="1"/>
            <a:endParaRPr lang="en-GB" altLang="en-US" sz="1400" b="1" dirty="0">
              <a:solidFill>
                <a:schemeClr val="bg2"/>
              </a:solidFill>
            </a:endParaRPr>
          </a:p>
          <a:p>
            <a:pPr algn="ctr" eaLnBrk="1" hangingPunct="1"/>
            <a:endParaRPr lang="en-US" altLang="en-US" b="1" dirty="0">
              <a:solidFill>
                <a:schemeClr val="bg2"/>
              </a:solidFill>
            </a:endParaRPr>
          </a:p>
        </p:txBody>
      </p:sp>
      <p:sp>
        <p:nvSpPr>
          <p:cNvPr id="32773" name="Text Box 40"/>
          <p:cNvSpPr txBox="1">
            <a:spLocks noChangeArrowheads="1"/>
          </p:cNvSpPr>
          <p:nvPr/>
        </p:nvSpPr>
        <p:spPr bwMode="auto">
          <a:xfrm>
            <a:off x="1692322" y="518615"/>
            <a:ext cx="67817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defRPr>
            </a:lvl1pPr>
            <a:lvl2pPr marL="742950" indent="-285750" eaLnBrk="0" hangingPunct="0">
              <a:defRPr>
                <a:solidFill>
                  <a:schemeClr val="tx1"/>
                </a:solidFill>
                <a:latin typeface="Century Gothic" panose="020B0502020202020204" pitchFamily="34" charset="0"/>
              </a:defRPr>
            </a:lvl2pPr>
            <a:lvl3pPr marL="1143000" indent="-228600" eaLnBrk="0" hangingPunct="0">
              <a:defRPr>
                <a:solidFill>
                  <a:schemeClr val="tx1"/>
                </a:solidFill>
                <a:latin typeface="Century Gothic" panose="020B0502020202020204" pitchFamily="34" charset="0"/>
              </a:defRPr>
            </a:lvl3pPr>
            <a:lvl4pPr marL="1600200" indent="-228600" eaLnBrk="0" hangingPunct="0">
              <a:defRPr>
                <a:solidFill>
                  <a:schemeClr val="tx1"/>
                </a:solidFill>
                <a:latin typeface="Century Gothic" panose="020B0502020202020204" pitchFamily="34" charset="0"/>
              </a:defRPr>
            </a:lvl4pPr>
            <a:lvl5pPr marL="2057400" indent="-228600" eaLnBrk="0" hangingPunct="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3200" b="1" u="sng" dirty="0">
                <a:solidFill>
                  <a:srgbClr val="FF0000"/>
                </a:solidFill>
                <a:latin typeface="Baskerville Old Face" panose="02020602080505020303" pitchFamily="18" charset="0"/>
              </a:rPr>
              <a:t>Amade – Pension </a:t>
            </a:r>
            <a:r>
              <a:rPr lang="en-US" altLang="en-US" sz="3200" b="1" u="sng" dirty="0" err="1">
                <a:solidFill>
                  <a:srgbClr val="FF0000"/>
                </a:solidFill>
                <a:latin typeface="Baskerville Old Face" panose="02020602080505020303" pitchFamily="18" charset="0"/>
              </a:rPr>
              <a:t>Wenghof</a:t>
            </a:r>
            <a:endParaRPr lang="en-US" altLang="en-US" sz="3200" b="1" u="sng" dirty="0">
              <a:solidFill>
                <a:srgbClr val="FF0000"/>
              </a:solidFill>
              <a:latin typeface="Baskerville Old Face" panose="02020602080505020303"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84" y="4195603"/>
            <a:ext cx="2603879" cy="174486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178" y="4570940"/>
            <a:ext cx="1379187" cy="13791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6391" y="1079289"/>
            <a:ext cx="1381539" cy="1381539"/>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6611" y="2364751"/>
            <a:ext cx="5231700" cy="3491591"/>
          </a:xfrm>
          <a:prstGeom prst="rect">
            <a:avLst/>
          </a:prstGeom>
        </p:spPr>
      </p:pic>
    </p:spTree>
    <p:extLst>
      <p:ext uri="{BB962C8B-B14F-4D97-AF65-F5344CB8AC3E}">
        <p14:creationId xmlns:p14="http://schemas.microsoft.com/office/powerpoint/2010/main" val="2661708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Tree>
    <p:extLst>
      <p:ext uri="{BB962C8B-B14F-4D97-AF65-F5344CB8AC3E}">
        <p14:creationId xmlns:p14="http://schemas.microsoft.com/office/powerpoint/2010/main" val="2931482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453</Words>
  <Application>Microsoft Office PowerPoint</Application>
  <PresentationFormat>Widescreen</PresentationFormat>
  <Paragraphs>71</Paragraphs>
  <Slides>42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Arial Unicode MS</vt:lpstr>
      <vt:lpstr>Baskerville Old Face</vt:lpstr>
      <vt:lpstr>Broadway</vt:lpstr>
      <vt:lpstr>Calibri</vt:lpstr>
      <vt:lpstr>Calibri Light</vt:lpstr>
      <vt:lpstr>Century Gothic</vt:lpstr>
      <vt:lpstr>Source Sans Pro Light</vt:lpstr>
      <vt:lpstr>Office Theme</vt:lpstr>
      <vt:lpstr>PowerPoint Presentation</vt:lpstr>
      <vt:lpstr>Why choose Select?</vt:lpstr>
      <vt:lpstr>What’s included: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Vashti Hardy</dc:creator>
  <cp:lastModifiedBy>S.Bowen</cp:lastModifiedBy>
  <cp:revision>51</cp:revision>
  <dcterms:created xsi:type="dcterms:W3CDTF">2015-12-11T11:14:00Z</dcterms:created>
  <dcterms:modified xsi:type="dcterms:W3CDTF">2023-12-19T08:10:33Z</dcterms:modified>
</cp:coreProperties>
</file>