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sldIdLst>
    <p:sldId id="256" r:id="rId5"/>
    <p:sldId id="262" r:id="rId6"/>
    <p:sldId id="257" r:id="rId7"/>
    <p:sldId id="260" r:id="rId8"/>
    <p:sldId id="263" r:id="rId9"/>
    <p:sldId id="258" r:id="rId10"/>
    <p:sldId id="261" r:id="rId11"/>
    <p:sldId id="283" r:id="rId12"/>
    <p:sldId id="280" r:id="rId13"/>
    <p:sldId id="264" r:id="rId14"/>
    <p:sldId id="265" r:id="rId15"/>
    <p:sldId id="271" r:id="rId16"/>
    <p:sldId id="274" r:id="rId17"/>
    <p:sldId id="275" r:id="rId18"/>
    <p:sldId id="276" r:id="rId19"/>
    <p:sldId id="267" r:id="rId20"/>
    <p:sldId id="268" r:id="rId21"/>
    <p:sldId id="287" r:id="rId22"/>
    <p:sldId id="270"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352734-AD78-3990-49A9-1D0033386575}" v="196" dt="2023-10-24T15:00:49.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67" d="100"/>
          <a:sy n="67" d="100"/>
        </p:scale>
        <p:origin x="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Cooper" userId="S::kate.cooper@walton.staffs.sch.uk::d47389b7-01cb-42f8-8a6a-7f31eb33971f" providerId="AD" clId="Web-{97352734-AD78-3990-49A9-1D0033386575}"/>
    <pc:docChg chg="addSld delSld modSld">
      <pc:chgData name="Kate Cooper" userId="S::kate.cooper@walton.staffs.sch.uk::d47389b7-01cb-42f8-8a6a-7f31eb33971f" providerId="AD" clId="Web-{97352734-AD78-3990-49A9-1D0033386575}" dt="2023-10-24T15:00:49.316" v="126" actId="20577"/>
      <pc:docMkLst>
        <pc:docMk/>
      </pc:docMkLst>
      <pc:sldChg chg="modSp">
        <pc:chgData name="Kate Cooper" userId="S::kate.cooper@walton.staffs.sch.uk::d47389b7-01cb-42f8-8a6a-7f31eb33971f" providerId="AD" clId="Web-{97352734-AD78-3990-49A9-1D0033386575}" dt="2023-10-24T14:59:04.015" v="100" actId="20577"/>
        <pc:sldMkLst>
          <pc:docMk/>
          <pc:sldMk cId="2915591083" sldId="260"/>
        </pc:sldMkLst>
        <pc:spChg chg="mod">
          <ac:chgData name="Kate Cooper" userId="S::kate.cooper@walton.staffs.sch.uk::d47389b7-01cb-42f8-8a6a-7f31eb33971f" providerId="AD" clId="Web-{97352734-AD78-3990-49A9-1D0033386575}" dt="2023-10-24T14:59:04.015" v="100" actId="20577"/>
          <ac:spMkLst>
            <pc:docMk/>
            <pc:sldMk cId="2915591083" sldId="260"/>
            <ac:spMk id="11" creationId="{FF1C1ECE-D3CE-4F48-B2FA-FAF6AFD85245}"/>
          </ac:spMkLst>
        </pc:spChg>
      </pc:sldChg>
      <pc:sldChg chg="modSp">
        <pc:chgData name="Kate Cooper" userId="S::kate.cooper@walton.staffs.sch.uk::d47389b7-01cb-42f8-8a6a-7f31eb33971f" providerId="AD" clId="Web-{97352734-AD78-3990-49A9-1D0033386575}" dt="2023-10-24T14:58:50.703" v="94" actId="20577"/>
        <pc:sldMkLst>
          <pc:docMk/>
          <pc:sldMk cId="1729056822" sldId="262"/>
        </pc:sldMkLst>
        <pc:spChg chg="mod">
          <ac:chgData name="Kate Cooper" userId="S::kate.cooper@walton.staffs.sch.uk::d47389b7-01cb-42f8-8a6a-7f31eb33971f" providerId="AD" clId="Web-{97352734-AD78-3990-49A9-1D0033386575}" dt="2023-10-24T14:58:50.703" v="94" actId="20577"/>
          <ac:spMkLst>
            <pc:docMk/>
            <pc:sldMk cId="1729056822" sldId="262"/>
            <ac:spMk id="11" creationId="{FF1C1ECE-D3CE-4F48-B2FA-FAF6AFD85245}"/>
          </ac:spMkLst>
        </pc:spChg>
      </pc:sldChg>
      <pc:sldChg chg="modSp">
        <pc:chgData name="Kate Cooper" userId="S::kate.cooper@walton.staffs.sch.uk::d47389b7-01cb-42f8-8a6a-7f31eb33971f" providerId="AD" clId="Web-{97352734-AD78-3990-49A9-1D0033386575}" dt="2023-10-24T14:36:15.383" v="4" actId="20577"/>
        <pc:sldMkLst>
          <pc:docMk/>
          <pc:sldMk cId="3875619992" sldId="267"/>
        </pc:sldMkLst>
        <pc:spChg chg="mod">
          <ac:chgData name="Kate Cooper" userId="S::kate.cooper@walton.staffs.sch.uk::d47389b7-01cb-42f8-8a6a-7f31eb33971f" providerId="AD" clId="Web-{97352734-AD78-3990-49A9-1D0033386575}" dt="2023-10-24T14:36:15.383" v="4" actId="20577"/>
          <ac:spMkLst>
            <pc:docMk/>
            <pc:sldMk cId="3875619992" sldId="267"/>
            <ac:spMk id="11" creationId="{FF1C1ECE-D3CE-4F48-B2FA-FAF6AFD85245}"/>
          </ac:spMkLst>
        </pc:spChg>
      </pc:sldChg>
      <pc:sldChg chg="modSp">
        <pc:chgData name="Kate Cooper" userId="S::kate.cooper@walton.staffs.sch.uk::d47389b7-01cb-42f8-8a6a-7f31eb33971f" providerId="AD" clId="Web-{97352734-AD78-3990-49A9-1D0033386575}" dt="2023-10-24T15:00:49.316" v="126" actId="20577"/>
        <pc:sldMkLst>
          <pc:docMk/>
          <pc:sldMk cId="332261454" sldId="268"/>
        </pc:sldMkLst>
        <pc:spChg chg="mod">
          <ac:chgData name="Kate Cooper" userId="S::kate.cooper@walton.staffs.sch.uk::d47389b7-01cb-42f8-8a6a-7f31eb33971f" providerId="AD" clId="Web-{97352734-AD78-3990-49A9-1D0033386575}" dt="2023-10-24T15:00:49.316" v="126" actId="20577"/>
          <ac:spMkLst>
            <pc:docMk/>
            <pc:sldMk cId="332261454" sldId="268"/>
            <ac:spMk id="11" creationId="{FF1C1ECE-D3CE-4F48-B2FA-FAF6AFD85245}"/>
          </ac:spMkLst>
        </pc:spChg>
      </pc:sldChg>
      <pc:sldChg chg="new del">
        <pc:chgData name="Kate Cooper" userId="S::kate.cooper@walton.staffs.sch.uk::d47389b7-01cb-42f8-8a6a-7f31eb33971f" providerId="AD" clId="Web-{97352734-AD78-3990-49A9-1D0033386575}" dt="2023-10-24T14:58:10.717" v="71"/>
        <pc:sldMkLst>
          <pc:docMk/>
          <pc:sldMk cId="1432551955" sldId="284"/>
        </pc:sldMkLst>
      </pc:sldChg>
      <pc:sldChg chg="addSp delSp modSp new del">
        <pc:chgData name="Kate Cooper" userId="S::kate.cooper@walton.staffs.sch.uk::d47389b7-01cb-42f8-8a6a-7f31eb33971f" providerId="AD" clId="Web-{97352734-AD78-3990-49A9-1D0033386575}" dt="2023-10-24T14:58:07.295" v="70"/>
        <pc:sldMkLst>
          <pc:docMk/>
          <pc:sldMk cId="252884675" sldId="285"/>
        </pc:sldMkLst>
        <pc:spChg chg="del">
          <ac:chgData name="Kate Cooper" userId="S::kate.cooper@walton.staffs.sch.uk::d47389b7-01cb-42f8-8a6a-7f31eb33971f" providerId="AD" clId="Web-{97352734-AD78-3990-49A9-1D0033386575}" dt="2023-10-24T14:36:47.962" v="7"/>
          <ac:spMkLst>
            <pc:docMk/>
            <pc:sldMk cId="252884675" sldId="285"/>
            <ac:spMk id="4" creationId="{0568D4F0-DB99-9BC5-4A56-2EB20AC26826}"/>
          </ac:spMkLst>
        </pc:spChg>
        <pc:spChg chg="add mod">
          <ac:chgData name="Kate Cooper" userId="S::kate.cooper@walton.staffs.sch.uk::d47389b7-01cb-42f8-8a6a-7f31eb33971f" providerId="AD" clId="Web-{97352734-AD78-3990-49A9-1D0033386575}" dt="2023-10-24T14:36:51.977" v="8"/>
          <ac:spMkLst>
            <pc:docMk/>
            <pc:sldMk cId="252884675" sldId="285"/>
            <ac:spMk id="10" creationId="{178C46F6-FCBD-DB23-7BFF-BE345189ECBB}"/>
          </ac:spMkLst>
        </pc:spChg>
        <pc:graphicFrameChg chg="add del mod ord modGraphic">
          <ac:chgData name="Kate Cooper" userId="S::kate.cooper@walton.staffs.sch.uk::d47389b7-01cb-42f8-8a6a-7f31eb33971f" providerId="AD" clId="Web-{97352734-AD78-3990-49A9-1D0033386575}" dt="2023-10-24T14:36:51.977" v="8"/>
          <ac:graphicFrameMkLst>
            <pc:docMk/>
            <pc:sldMk cId="252884675" sldId="285"/>
            <ac:graphicFrameMk id="8" creationId="{E0EB72C6-455E-D4D7-F119-BC1035FAD0BF}"/>
          </ac:graphicFrameMkLst>
        </pc:graphicFrameChg>
      </pc:sldChg>
      <pc:sldChg chg="addSp delSp modSp new del">
        <pc:chgData name="Kate Cooper" userId="S::kate.cooper@walton.staffs.sch.uk::d47389b7-01cb-42f8-8a6a-7f31eb33971f" providerId="AD" clId="Web-{97352734-AD78-3990-49A9-1D0033386575}" dt="2023-10-24T14:58:02.826" v="69"/>
        <pc:sldMkLst>
          <pc:docMk/>
          <pc:sldMk cId="360705809" sldId="286"/>
        </pc:sldMkLst>
        <pc:spChg chg="mod">
          <ac:chgData name="Kate Cooper" userId="S::kate.cooper@walton.staffs.sch.uk::d47389b7-01cb-42f8-8a6a-7f31eb33971f" providerId="AD" clId="Web-{97352734-AD78-3990-49A9-1D0033386575}" dt="2023-10-24T14:38:09.776" v="26" actId="20577"/>
          <ac:spMkLst>
            <pc:docMk/>
            <pc:sldMk cId="360705809" sldId="286"/>
            <ac:spMk id="2" creationId="{06A7E83A-79B1-A706-5B07-94DE21F90779}"/>
          </ac:spMkLst>
        </pc:spChg>
        <pc:graphicFrameChg chg="add del mod">
          <ac:chgData name="Kate Cooper" userId="S::kate.cooper@walton.staffs.sch.uk::d47389b7-01cb-42f8-8a6a-7f31eb33971f" providerId="AD" clId="Web-{97352734-AD78-3990-49A9-1D0033386575}" dt="2023-10-24T14:37:43.698" v="11"/>
          <ac:graphicFrameMkLst>
            <pc:docMk/>
            <pc:sldMk cId="360705809" sldId="286"/>
            <ac:graphicFrameMk id="5" creationId="{9E60F077-A4C6-20B4-1970-0B394AEA070F}"/>
          </ac:graphicFrameMkLst>
        </pc:graphicFrameChg>
      </pc:sldChg>
      <pc:sldChg chg="modSp new">
        <pc:chgData name="Kate Cooper" userId="S::kate.cooper@walton.staffs.sch.uk::d47389b7-01cb-42f8-8a6a-7f31eb33971f" providerId="AD" clId="Web-{97352734-AD78-3990-49A9-1D0033386575}" dt="2023-10-24T14:57:57.435" v="68" actId="20577"/>
        <pc:sldMkLst>
          <pc:docMk/>
          <pc:sldMk cId="3724253003" sldId="287"/>
        </pc:sldMkLst>
        <pc:spChg chg="mod">
          <ac:chgData name="Kate Cooper" userId="S::kate.cooper@walton.staffs.sch.uk::d47389b7-01cb-42f8-8a6a-7f31eb33971f" providerId="AD" clId="Web-{97352734-AD78-3990-49A9-1D0033386575}" dt="2023-10-24T14:57:57.435" v="68" actId="20577"/>
          <ac:spMkLst>
            <pc:docMk/>
            <pc:sldMk cId="3724253003" sldId="287"/>
            <ac:spMk id="2" creationId="{6D555FA0-0E6A-BBE1-3874-392B4E261184}"/>
          </ac:spMkLst>
        </pc:spChg>
        <pc:spChg chg="mod">
          <ac:chgData name="Kate Cooper" userId="S::kate.cooper@walton.staffs.sch.uk::d47389b7-01cb-42f8-8a6a-7f31eb33971f" providerId="AD" clId="Web-{97352734-AD78-3990-49A9-1D0033386575}" dt="2023-10-24T14:57:51.841" v="61" actId="20577"/>
          <ac:spMkLst>
            <pc:docMk/>
            <pc:sldMk cId="3724253003" sldId="287"/>
            <ac:spMk id="3" creationId="{BEEF1DBD-EBE5-E263-339E-E6238DC5347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1192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03144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13286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01329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69838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GB" smtClean="0"/>
              <a:t>24/10/2023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14103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GB" smtClean="0"/>
              <a:t>24/10/2023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9775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814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10173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846CE7D5-CF57-46EF-B807-FDD0502418D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51459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24/10/2023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2343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7607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GB" smtClean="0"/>
              <a:t>24/10/2023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06676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46CE7D5-CF57-46EF-B807-FDD0502418D4}" type="datetimeFigureOut">
              <a:rPr lang="en-GB" smtClean="0"/>
              <a:t>24/10/2023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07087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GB" smtClean="0"/>
              <a:t>24/10/2023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164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846CE7D5-CF57-46EF-B807-FDD0502418D4}" type="datetimeFigureOut">
              <a:rPr lang="en-GB" smtClean="0"/>
              <a:t>24/10/2023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010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24/10/2023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0127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GB" smtClean="0"/>
              <a:t>24/10/2023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0069756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E3DA31-6533-41BF-80B4-EAD1E83E81FF}"/>
              </a:ext>
            </a:extLst>
          </p:cNvPr>
          <p:cNvSpPr/>
          <p:nvPr/>
        </p:nvSpPr>
        <p:spPr>
          <a:xfrm>
            <a:off x="0" y="4011823"/>
            <a:ext cx="12185650" cy="29398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582328"/>
            <a:ext cx="9144000" cy="2387600"/>
          </a:xfrm>
        </p:spPr>
        <p:txBody>
          <a:bodyPr/>
          <a:lstStyle/>
          <a:p>
            <a:pPr algn="ctr"/>
            <a:r>
              <a:rPr lang="en-GB" dirty="0">
                <a:latin typeface="Georgia"/>
              </a:rPr>
              <a:t>Walton Sixth Form</a:t>
            </a:r>
          </a:p>
        </p:txBody>
      </p:sp>
      <p:sp>
        <p:nvSpPr>
          <p:cNvPr id="3" name="Subtitle 2"/>
          <p:cNvSpPr>
            <a:spLocks noGrp="1"/>
          </p:cNvSpPr>
          <p:nvPr>
            <p:ph type="subTitle" idx="1"/>
          </p:nvPr>
        </p:nvSpPr>
        <p:spPr>
          <a:xfrm>
            <a:off x="1524000" y="4244787"/>
            <a:ext cx="9144000" cy="1655762"/>
          </a:xfrm>
        </p:spPr>
        <p:txBody>
          <a:bodyPr vert="horz" lIns="91440" tIns="45720" rIns="91440" bIns="45720" rtlCol="0" anchor="t">
            <a:normAutofit/>
          </a:bodyPr>
          <a:lstStyle/>
          <a:p>
            <a:pPr algn="ctr"/>
            <a:r>
              <a:rPr lang="en-GB" sz="2800" b="1" dirty="0">
                <a:solidFill>
                  <a:srgbClr val="FFFFFF"/>
                </a:solidFill>
              </a:rPr>
              <a:t>Open evening</a:t>
            </a:r>
          </a:p>
          <a:p>
            <a:endParaRPr lang="en-GB" dirty="0">
              <a:solidFill>
                <a:srgbClr val="FFFFFF"/>
              </a:solidFill>
            </a:endParaRPr>
          </a:p>
        </p:txBody>
      </p:sp>
      <p:pic>
        <p:nvPicPr>
          <p:cNvPr id="4" name="Picture 4">
            <a:extLst>
              <a:ext uri="{FF2B5EF4-FFF2-40B4-BE49-F238E27FC236}">
                <a16:creationId xmlns:a16="http://schemas.microsoft.com/office/drawing/2014/main" id="{87E29754-7612-45BC-BC97-BAF6A86684CC}"/>
              </a:ext>
            </a:extLst>
          </p:cNvPr>
          <p:cNvPicPr>
            <a:picLocks noChangeAspect="1"/>
          </p:cNvPicPr>
          <p:nvPr/>
        </p:nvPicPr>
        <p:blipFill>
          <a:blip r:embed="rId2"/>
          <a:stretch>
            <a:fillRect/>
          </a:stretch>
        </p:blipFill>
        <p:spPr>
          <a:xfrm>
            <a:off x="4981752" y="736883"/>
            <a:ext cx="2190471" cy="196788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1DF8C4-DDD4-4EED-9773-128657763CC6}"/>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360942"/>
            <a:ext cx="10515600" cy="1325563"/>
          </a:xfrm>
        </p:spPr>
        <p:txBody>
          <a:bodyPr/>
          <a:lstStyle/>
          <a:p>
            <a:r>
              <a:rPr lang="en-GB" dirty="0">
                <a:solidFill>
                  <a:srgbClr val="FFFFFF"/>
                </a:solidFill>
                <a:latin typeface="Georgia"/>
              </a:rPr>
              <a:t>Why choose Walton Sixth Form?</a:t>
            </a:r>
            <a:endParaRPr lang="en-US" dirty="0">
              <a:solidFill>
                <a:srgbClr val="FFFFFF"/>
              </a:solidFill>
            </a:endParaRPr>
          </a:p>
        </p:txBody>
      </p:sp>
      <p:sp>
        <p:nvSpPr>
          <p:cNvPr id="11" name="TextBox 10">
            <a:extLst>
              <a:ext uri="{FF2B5EF4-FFF2-40B4-BE49-F238E27FC236}">
                <a16:creationId xmlns:a16="http://schemas.microsoft.com/office/drawing/2014/main" id="{FF1C1ECE-D3CE-4F48-B2FA-FAF6AFD85245}"/>
              </a:ext>
            </a:extLst>
          </p:cNvPr>
          <p:cNvSpPr txBox="1"/>
          <p:nvPr/>
        </p:nvSpPr>
        <p:spPr>
          <a:xfrm>
            <a:off x="866775" y="1739872"/>
            <a:ext cx="12108351" cy="571964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3200" b="1" dirty="0">
                <a:latin typeface="Calibri"/>
              </a:rPr>
              <a:t>We take time to get to know you, the students. We offer:</a:t>
            </a:r>
            <a:endParaRPr lang="en-US" sz="3200" b="1" dirty="0">
              <a:latin typeface="Calibri"/>
            </a:endParaRPr>
          </a:p>
          <a:p>
            <a:pPr marL="228600" indent="-228600">
              <a:lnSpc>
                <a:spcPct val="150000"/>
              </a:lnSpc>
              <a:spcBef>
                <a:spcPts val="1000"/>
              </a:spcBef>
              <a:buChar char="•"/>
            </a:pPr>
            <a:r>
              <a:rPr lang="en-GB" sz="3200" dirty="0"/>
              <a:t>advice on appropriate courses</a:t>
            </a:r>
            <a:endParaRPr lang="en-US" sz="3200" dirty="0"/>
          </a:p>
          <a:p>
            <a:pPr marL="228600" indent="-228600">
              <a:lnSpc>
                <a:spcPct val="150000"/>
              </a:lnSpc>
              <a:spcBef>
                <a:spcPts val="1000"/>
              </a:spcBef>
              <a:buChar char="•"/>
            </a:pPr>
            <a:r>
              <a:rPr lang="en-US" sz="3200" dirty="0"/>
              <a:t>great teaching and results</a:t>
            </a:r>
          </a:p>
          <a:p>
            <a:pPr marL="228600" indent="-228600">
              <a:lnSpc>
                <a:spcPct val="150000"/>
              </a:lnSpc>
              <a:spcBef>
                <a:spcPts val="1000"/>
              </a:spcBef>
              <a:buChar char="•"/>
            </a:pPr>
            <a:r>
              <a:rPr lang="en-US" sz="3200" dirty="0"/>
              <a:t>a large range of courses</a:t>
            </a:r>
          </a:p>
          <a:p>
            <a:pPr marL="228600" indent="-228600">
              <a:lnSpc>
                <a:spcPct val="150000"/>
              </a:lnSpc>
              <a:spcBef>
                <a:spcPts val="1000"/>
              </a:spcBef>
              <a:buChar char="•"/>
            </a:pPr>
            <a:r>
              <a:rPr lang="en-US" sz="3200" dirty="0"/>
              <a:t>excellent pastoral support</a:t>
            </a:r>
          </a:p>
          <a:p>
            <a:pPr>
              <a:lnSpc>
                <a:spcPct val="150000"/>
              </a:lnSpc>
              <a:spcBef>
                <a:spcPts val="1000"/>
              </a:spcBef>
            </a:pPr>
            <a:endParaRPr lang="en-US" sz="2600" dirty="0"/>
          </a:p>
          <a:p>
            <a:pPr marL="228600" indent="-228600">
              <a:lnSpc>
                <a:spcPct val="150000"/>
              </a:lnSpc>
              <a:spcBef>
                <a:spcPts val="1000"/>
              </a:spcBef>
              <a:buChar char="•"/>
            </a:pPr>
            <a:endParaRPr lang="en-GB" sz="2800" dirty="0"/>
          </a:p>
        </p:txBody>
      </p:sp>
      <p:sp>
        <p:nvSpPr>
          <p:cNvPr id="15" name="Rectangle 14">
            <a:extLst>
              <a:ext uri="{FF2B5EF4-FFF2-40B4-BE49-F238E27FC236}">
                <a16:creationId xmlns:a16="http://schemas.microsoft.com/office/drawing/2014/main" id="{5ABCB625-AF17-4319-8BB7-EEA921F37EE3}"/>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0698514F-2818-4E0A-A2E4-680B25F7CADA}"/>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924344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FC6FA26-7863-4BA6-AA8F-9A19DB104792}"/>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360942"/>
            <a:ext cx="10515600" cy="1325563"/>
          </a:xfrm>
        </p:spPr>
        <p:txBody>
          <a:bodyPr/>
          <a:lstStyle/>
          <a:p>
            <a:r>
              <a:rPr lang="en-GB" dirty="0">
                <a:solidFill>
                  <a:srgbClr val="FFFFFF"/>
                </a:solidFill>
                <a:latin typeface="Georgia"/>
              </a:rPr>
              <a:t>Why choose Walton Sixth Form?</a:t>
            </a:r>
            <a:endParaRPr lang="en-US" dirty="0">
              <a:solidFill>
                <a:srgbClr val="FFFFFF"/>
              </a:solidFill>
            </a:endParaRPr>
          </a:p>
        </p:txBody>
      </p:sp>
      <p:sp>
        <p:nvSpPr>
          <p:cNvPr id="11" name="TextBox 10">
            <a:extLst>
              <a:ext uri="{FF2B5EF4-FFF2-40B4-BE49-F238E27FC236}">
                <a16:creationId xmlns:a16="http://schemas.microsoft.com/office/drawing/2014/main" id="{FF1C1ECE-D3CE-4F48-B2FA-FAF6AFD85245}"/>
              </a:ext>
            </a:extLst>
          </p:cNvPr>
          <p:cNvSpPr txBox="1"/>
          <p:nvPr/>
        </p:nvSpPr>
        <p:spPr>
          <a:xfrm>
            <a:off x="866775" y="1867520"/>
            <a:ext cx="9780291" cy="455509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pPr>
            <a:r>
              <a:rPr lang="en-GB" sz="2400" b="1" dirty="0"/>
              <a:t>We care about student progress and welfare</a:t>
            </a:r>
            <a:endParaRPr lang="en-GB" sz="2400" dirty="0"/>
          </a:p>
          <a:p>
            <a:pPr marL="228600" indent="-228600">
              <a:spcBef>
                <a:spcPts val="1000"/>
              </a:spcBef>
              <a:buChar char="•"/>
            </a:pPr>
            <a:r>
              <a:rPr lang="en-GB" sz="2400" dirty="0"/>
              <a:t>We monitor regularly using Alps Connect, data collection,</a:t>
            </a:r>
            <a:r>
              <a:rPr lang="en-US" sz="2400" dirty="0">
                <a:latin typeface="+mn-ea"/>
                <a:cs typeface="+mn-ea"/>
              </a:rPr>
              <a:t>  </a:t>
            </a:r>
            <a:r>
              <a:rPr lang="en-GB" sz="2400" dirty="0"/>
              <a:t> reports, tutor time, parents’ evening</a:t>
            </a:r>
            <a:endParaRPr lang="en-US" sz="2400" dirty="0"/>
          </a:p>
          <a:p>
            <a:pPr marL="228600" indent="-228600">
              <a:spcBef>
                <a:spcPts val="1000"/>
              </a:spcBef>
              <a:buChar char="•"/>
            </a:pPr>
            <a:r>
              <a:rPr lang="en-GB" sz="2400" dirty="0"/>
              <a:t>We involve students, staff and parents in the process</a:t>
            </a:r>
            <a:endParaRPr lang="en-US" sz="2400" dirty="0"/>
          </a:p>
          <a:p>
            <a:pPr marL="228600" indent="-228600">
              <a:spcBef>
                <a:spcPts val="1000"/>
              </a:spcBef>
              <a:buChar char="•"/>
            </a:pPr>
            <a:r>
              <a:rPr lang="en-GB" sz="2400" dirty="0"/>
              <a:t>Data from Tracking used to identify issues and offer intervention and support, short reports via </a:t>
            </a:r>
            <a:r>
              <a:rPr lang="en-GB" sz="2400" dirty="0" err="1"/>
              <a:t>isams</a:t>
            </a:r>
            <a:r>
              <a:rPr lang="en-GB" sz="2400" dirty="0"/>
              <a:t> Parent app</a:t>
            </a:r>
            <a:endParaRPr lang="en-US" sz="2400" dirty="0"/>
          </a:p>
          <a:p>
            <a:pPr marL="228600" indent="-228600">
              <a:spcBef>
                <a:spcPts val="1000"/>
              </a:spcBef>
              <a:buChar char="•"/>
            </a:pPr>
            <a:r>
              <a:rPr lang="en-GB" sz="2400"/>
              <a:t>Majority of </a:t>
            </a:r>
            <a:r>
              <a:rPr lang="en-GB" sz="2400" dirty="0"/>
              <a:t>our students go on to Higher Education</a:t>
            </a:r>
            <a:endParaRPr lang="en-US" sz="2400" dirty="0"/>
          </a:p>
          <a:p>
            <a:pPr marL="228600" indent="-228600">
              <a:spcBef>
                <a:spcPts val="1000"/>
              </a:spcBef>
              <a:buChar char="•"/>
            </a:pPr>
            <a:r>
              <a:rPr lang="en-GB" sz="2400" dirty="0"/>
              <a:t>An excellent Sixth Form Centre</a:t>
            </a:r>
          </a:p>
          <a:p>
            <a:pPr marL="285750" indent="-285750">
              <a:buChar char="•"/>
            </a:pPr>
            <a:endParaRPr lang="en-GB" sz="2400" dirty="0"/>
          </a:p>
          <a:p>
            <a:pPr marL="228600" indent="-228600">
              <a:spcBef>
                <a:spcPts val="1000"/>
              </a:spcBef>
              <a:buChar char="•"/>
            </a:pPr>
            <a:endParaRPr lang="en-GB" sz="2400" dirty="0"/>
          </a:p>
        </p:txBody>
      </p:sp>
      <p:sp>
        <p:nvSpPr>
          <p:cNvPr id="15" name="Rectangle 14">
            <a:extLst>
              <a:ext uri="{FF2B5EF4-FFF2-40B4-BE49-F238E27FC236}">
                <a16:creationId xmlns:a16="http://schemas.microsoft.com/office/drawing/2014/main" id="{18AD967B-1272-49C3-AF55-2981A3E41BDB}"/>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524EA3D0-1036-4273-989D-B1BD189252D8}"/>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323612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FC6FA26-7863-4BA6-AA8F-9A19DB104792}"/>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360942"/>
            <a:ext cx="10515600" cy="1325563"/>
          </a:xfrm>
        </p:spPr>
        <p:txBody>
          <a:bodyPr/>
          <a:lstStyle/>
          <a:p>
            <a:r>
              <a:rPr lang="en-GB" dirty="0">
                <a:solidFill>
                  <a:srgbClr val="FFFFFF"/>
                </a:solidFill>
                <a:latin typeface="Georgia"/>
              </a:rPr>
              <a:t>Why choose Walton Sixth Form?</a:t>
            </a:r>
            <a:endParaRPr lang="en-US" dirty="0">
              <a:solidFill>
                <a:srgbClr val="FFFFFF"/>
              </a:solidFill>
            </a:endParaRPr>
          </a:p>
        </p:txBody>
      </p:sp>
      <p:sp>
        <p:nvSpPr>
          <p:cNvPr id="15" name="Rectangle 14">
            <a:extLst>
              <a:ext uri="{FF2B5EF4-FFF2-40B4-BE49-F238E27FC236}">
                <a16:creationId xmlns:a16="http://schemas.microsoft.com/office/drawing/2014/main" id="{18AD967B-1272-49C3-AF55-2981A3E41BDB}"/>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524EA3D0-1036-4273-989D-B1BD189252D8}"/>
              </a:ext>
            </a:extLst>
          </p:cNvPr>
          <p:cNvPicPr>
            <a:picLocks noChangeAspect="1"/>
          </p:cNvPicPr>
          <p:nvPr/>
        </p:nvPicPr>
        <p:blipFill>
          <a:blip r:embed="rId2"/>
          <a:stretch>
            <a:fillRect/>
          </a:stretch>
        </p:blipFill>
        <p:spPr>
          <a:xfrm>
            <a:off x="9500016" y="6141282"/>
            <a:ext cx="1978505" cy="6366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140" y="1566901"/>
            <a:ext cx="7212889" cy="4649240"/>
          </a:xfrm>
          <a:prstGeom prst="rect">
            <a:avLst/>
          </a:prstGeom>
        </p:spPr>
      </p:pic>
    </p:spTree>
    <p:extLst>
      <p:ext uri="{BB962C8B-B14F-4D97-AF65-F5344CB8AC3E}">
        <p14:creationId xmlns:p14="http://schemas.microsoft.com/office/powerpoint/2010/main" val="1643157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11" y="348343"/>
            <a:ext cx="10281178" cy="6197600"/>
          </a:xfrm>
          <a:prstGeom prst="rect">
            <a:avLst/>
          </a:prstGeom>
        </p:spPr>
      </p:pic>
    </p:spTree>
    <p:extLst>
      <p:ext uri="{BB962C8B-B14F-4D97-AF65-F5344CB8AC3E}">
        <p14:creationId xmlns:p14="http://schemas.microsoft.com/office/powerpoint/2010/main" val="2302749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340" y="491490"/>
            <a:ext cx="8524240" cy="6057774"/>
          </a:xfrm>
          <a:prstGeom prst="rect">
            <a:avLst/>
          </a:prstGeom>
        </p:spPr>
      </p:pic>
    </p:spTree>
    <p:extLst>
      <p:ext uri="{BB962C8B-B14F-4D97-AF65-F5344CB8AC3E}">
        <p14:creationId xmlns:p14="http://schemas.microsoft.com/office/powerpoint/2010/main" val="187763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11" y="0"/>
            <a:ext cx="10281178" cy="6858000"/>
          </a:xfrm>
          <a:prstGeom prst="rect">
            <a:avLst/>
          </a:prstGeom>
        </p:spPr>
      </p:pic>
    </p:spTree>
    <p:extLst>
      <p:ext uri="{BB962C8B-B14F-4D97-AF65-F5344CB8AC3E}">
        <p14:creationId xmlns:p14="http://schemas.microsoft.com/office/powerpoint/2010/main" val="323053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C469487-2CF8-4965-8671-FD703A21A438}"/>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360942"/>
            <a:ext cx="10515600" cy="1325563"/>
          </a:xfrm>
        </p:spPr>
        <p:txBody>
          <a:bodyPr/>
          <a:lstStyle/>
          <a:p>
            <a:r>
              <a:rPr lang="en-GB" dirty="0">
                <a:solidFill>
                  <a:srgbClr val="FFFFFF"/>
                </a:solidFill>
                <a:latin typeface="Georgia"/>
              </a:rPr>
              <a:t>The Application Process</a:t>
            </a:r>
          </a:p>
        </p:txBody>
      </p:sp>
      <p:sp>
        <p:nvSpPr>
          <p:cNvPr id="11" name="TextBox 10">
            <a:extLst>
              <a:ext uri="{FF2B5EF4-FFF2-40B4-BE49-F238E27FC236}">
                <a16:creationId xmlns:a16="http://schemas.microsoft.com/office/drawing/2014/main" id="{FF1C1ECE-D3CE-4F48-B2FA-FAF6AFD85245}"/>
              </a:ext>
            </a:extLst>
          </p:cNvPr>
          <p:cNvSpPr txBox="1"/>
          <p:nvPr/>
        </p:nvSpPr>
        <p:spPr>
          <a:xfrm>
            <a:off x="866775" y="1741039"/>
            <a:ext cx="9780291" cy="420628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1000"/>
              </a:spcBef>
              <a:buFont typeface="Arial" panose="020B0604020202020204" pitchFamily="34" charset="0"/>
              <a:buChar char="•"/>
            </a:pPr>
            <a:r>
              <a:rPr lang="en-GB" sz="2600" dirty="0"/>
              <a:t>For all Walton students</a:t>
            </a:r>
            <a:r>
              <a:rPr lang="en-US" sz="2600" b="1" dirty="0">
                <a:latin typeface="+mn-ea"/>
                <a:cs typeface="+mn-ea"/>
              </a:rPr>
              <a:t>, </a:t>
            </a:r>
            <a:r>
              <a:rPr lang="en-GB" sz="2600" dirty="0"/>
              <a:t>the application process is via our online Application Form ‘Options Tools’</a:t>
            </a:r>
          </a:p>
          <a:p>
            <a:pPr marL="457200" indent="-457200">
              <a:spcBef>
                <a:spcPts val="1000"/>
              </a:spcBef>
              <a:buFont typeface="Arial" panose="020B0604020202020204" pitchFamily="34" charset="0"/>
              <a:buChar char="•"/>
            </a:pPr>
            <a:r>
              <a:rPr lang="en-GB" sz="2600" dirty="0"/>
              <a:t>For all new students, the Application Form is in your welcome pack </a:t>
            </a:r>
          </a:p>
          <a:p>
            <a:pPr marL="457200" indent="-457200">
              <a:spcBef>
                <a:spcPts val="1000"/>
              </a:spcBef>
              <a:buFont typeface="Arial" panose="020B0604020202020204" pitchFamily="34" charset="0"/>
              <a:buChar char="•"/>
            </a:pPr>
            <a:r>
              <a:rPr lang="en-GB" sz="2600" dirty="0"/>
              <a:t>A Course Guide is available to you online</a:t>
            </a:r>
          </a:p>
          <a:p>
            <a:pPr marL="457200" indent="-457200">
              <a:spcBef>
                <a:spcPts val="1000"/>
              </a:spcBef>
              <a:buFont typeface="Arial" panose="020B0604020202020204" pitchFamily="34" charset="0"/>
              <a:buChar char="•"/>
            </a:pPr>
            <a:r>
              <a:rPr lang="en-GB" sz="2600" dirty="0"/>
              <a:t>Please complete application forms by the end of January</a:t>
            </a:r>
            <a:endParaRPr lang="en-GB" dirty="0"/>
          </a:p>
          <a:p>
            <a:pPr marL="342900" indent="-342900">
              <a:buFont typeface="Arial"/>
              <a:buChar char="•"/>
            </a:pPr>
            <a:endParaRPr lang="en-GB" sz="2600" dirty="0"/>
          </a:p>
          <a:p>
            <a:pPr marL="342900" indent="-342900">
              <a:spcBef>
                <a:spcPts val="1000"/>
              </a:spcBef>
              <a:buFont typeface="Arial"/>
              <a:buChar char="•"/>
            </a:pPr>
            <a:endParaRPr lang="en-GB" sz="2600" dirty="0"/>
          </a:p>
        </p:txBody>
      </p:sp>
      <p:sp>
        <p:nvSpPr>
          <p:cNvPr id="15" name="Rectangle 14">
            <a:extLst>
              <a:ext uri="{FF2B5EF4-FFF2-40B4-BE49-F238E27FC236}">
                <a16:creationId xmlns:a16="http://schemas.microsoft.com/office/drawing/2014/main" id="{B30EBADA-014B-4A14-A307-634021F9AE54}"/>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72BDADC7-0A1A-4BC8-BE58-8E4E59483C66}"/>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3875619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B8075A1-391F-4216-8270-04F26CED2164}"/>
              </a:ext>
            </a:extLst>
          </p:cNvPr>
          <p:cNvSpPr/>
          <p:nvPr/>
        </p:nvSpPr>
        <p:spPr>
          <a:xfrm>
            <a:off x="0" y="-140533"/>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417155"/>
            <a:ext cx="10515600" cy="1325563"/>
          </a:xfrm>
        </p:spPr>
        <p:txBody>
          <a:bodyPr/>
          <a:lstStyle/>
          <a:p>
            <a:r>
              <a:rPr lang="en-GB" dirty="0">
                <a:solidFill>
                  <a:srgbClr val="FFFFFF"/>
                </a:solidFill>
                <a:latin typeface="Georgia"/>
              </a:rPr>
              <a:t>What happens next?</a:t>
            </a:r>
          </a:p>
        </p:txBody>
      </p:sp>
      <p:sp>
        <p:nvSpPr>
          <p:cNvPr id="11" name="TextBox 10">
            <a:extLst>
              <a:ext uri="{FF2B5EF4-FFF2-40B4-BE49-F238E27FC236}">
                <a16:creationId xmlns:a16="http://schemas.microsoft.com/office/drawing/2014/main" id="{FF1C1ECE-D3CE-4F48-B2FA-FAF6AFD85245}"/>
              </a:ext>
            </a:extLst>
          </p:cNvPr>
          <p:cNvSpPr txBox="1"/>
          <p:nvPr/>
        </p:nvSpPr>
        <p:spPr>
          <a:xfrm>
            <a:off x="866776" y="1670773"/>
            <a:ext cx="8858249" cy="4991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spcBef>
                <a:spcPts val="1000"/>
              </a:spcBef>
              <a:buFont typeface="Arial"/>
              <a:buChar char="•"/>
            </a:pPr>
            <a:r>
              <a:rPr lang="en-GB" sz="2000" dirty="0"/>
              <a:t>Attend subject areas this evening</a:t>
            </a:r>
          </a:p>
          <a:p>
            <a:pPr marL="457200" indent="-457200">
              <a:spcBef>
                <a:spcPts val="1000"/>
              </a:spcBef>
              <a:buFont typeface="Arial"/>
              <a:buChar char="•"/>
            </a:pPr>
            <a:r>
              <a:rPr lang="en-GB" sz="2000" dirty="0"/>
              <a:t>Visits to sixth form centre</a:t>
            </a:r>
          </a:p>
          <a:p>
            <a:pPr marL="457200" indent="-457200">
              <a:spcBef>
                <a:spcPts val="1000"/>
              </a:spcBef>
              <a:buFont typeface="Arial"/>
              <a:buChar char="•"/>
            </a:pPr>
            <a:r>
              <a:rPr lang="en-GB" sz="2000" dirty="0"/>
              <a:t>Guidance meetings</a:t>
            </a:r>
          </a:p>
          <a:p>
            <a:pPr marL="457200" indent="-457200">
              <a:spcBef>
                <a:spcPts val="1000"/>
              </a:spcBef>
              <a:buFont typeface="Arial"/>
              <a:buChar char="•"/>
            </a:pPr>
            <a:r>
              <a:rPr lang="en-GB" sz="2000" dirty="0"/>
              <a:t>Subject mini taster lessons in tutor time</a:t>
            </a:r>
          </a:p>
          <a:p>
            <a:pPr marL="457200" indent="-457200">
              <a:spcBef>
                <a:spcPts val="1000"/>
              </a:spcBef>
              <a:buFont typeface="Arial"/>
              <a:buChar char="•"/>
            </a:pPr>
            <a:r>
              <a:rPr lang="en-GB" sz="2000" dirty="0"/>
              <a:t>Complete application form before </a:t>
            </a:r>
            <a:r>
              <a:rPr lang="en-GB" sz="2000" u="sng" dirty="0"/>
              <a:t>31st January</a:t>
            </a:r>
            <a:endParaRPr lang="en-US" sz="2000" u="sng" dirty="0"/>
          </a:p>
          <a:p>
            <a:pPr marL="457200" indent="-457200">
              <a:spcBef>
                <a:spcPts val="1000"/>
              </a:spcBef>
              <a:buFont typeface="Arial"/>
              <a:buChar char="•"/>
            </a:pPr>
            <a:r>
              <a:rPr lang="en-GB" sz="2000" dirty="0"/>
              <a:t>Each applicant will be interviewed from </a:t>
            </a:r>
            <a:r>
              <a:rPr lang="en-GB" sz="2000" b="1" u="sng" dirty="0"/>
              <a:t>1st February</a:t>
            </a:r>
            <a:r>
              <a:rPr lang="en-GB" sz="2000" dirty="0"/>
              <a:t> onwards</a:t>
            </a:r>
          </a:p>
          <a:p>
            <a:pPr marL="457200" indent="-457200">
              <a:spcBef>
                <a:spcPts val="1000"/>
              </a:spcBef>
              <a:buFont typeface="Arial"/>
              <a:buChar char="•"/>
            </a:pPr>
            <a:r>
              <a:rPr lang="en-GB" sz="2000" dirty="0"/>
              <a:t>Interviews will focus on:</a:t>
            </a:r>
            <a:br>
              <a:rPr lang="en-US" sz="2000" dirty="0">
                <a:latin typeface="+mn-ea"/>
                <a:cs typeface="+mn-ea"/>
              </a:rPr>
            </a:br>
            <a:r>
              <a:rPr lang="en-GB" sz="2000" dirty="0"/>
              <a:t>Suitability of choices</a:t>
            </a:r>
            <a:br>
              <a:rPr lang="en-US" sz="2000" dirty="0">
                <a:latin typeface="+mn-ea"/>
                <a:cs typeface="+mn-ea"/>
              </a:rPr>
            </a:br>
            <a:r>
              <a:rPr lang="en-GB" sz="2000" dirty="0"/>
              <a:t>Current performance and likely exam results</a:t>
            </a:r>
            <a:br>
              <a:rPr lang="en-US" sz="2000" dirty="0">
                <a:latin typeface="+mn-ea"/>
                <a:cs typeface="+mn-ea"/>
              </a:rPr>
            </a:br>
            <a:r>
              <a:rPr lang="en-GB" sz="2000" dirty="0"/>
              <a:t>Future aspirations</a:t>
            </a:r>
            <a:br>
              <a:rPr lang="en-US" sz="2000" dirty="0">
                <a:latin typeface="+mn-ea"/>
                <a:cs typeface="+mn-ea"/>
              </a:rPr>
            </a:br>
            <a:r>
              <a:rPr lang="en-GB" sz="2000" dirty="0"/>
              <a:t>Discussion of any areas of uncertainty</a:t>
            </a:r>
          </a:p>
          <a:p>
            <a:pPr marL="457200" indent="-457200">
              <a:spcBef>
                <a:spcPts val="1000"/>
              </a:spcBef>
              <a:buFont typeface="Arial"/>
              <a:buChar char="•"/>
            </a:pPr>
            <a:r>
              <a:rPr lang="en-GB" sz="2000" dirty="0"/>
              <a:t>If needed, make alterations to options</a:t>
            </a:r>
            <a:br>
              <a:rPr lang="en-US" dirty="0">
                <a:latin typeface="+mn-ea"/>
                <a:cs typeface="+mn-ea"/>
              </a:rPr>
            </a:br>
            <a:endParaRPr lang="en-GB" sz="2000" dirty="0"/>
          </a:p>
        </p:txBody>
      </p:sp>
      <p:sp>
        <p:nvSpPr>
          <p:cNvPr id="15" name="Rectangle 14">
            <a:extLst>
              <a:ext uri="{FF2B5EF4-FFF2-40B4-BE49-F238E27FC236}">
                <a16:creationId xmlns:a16="http://schemas.microsoft.com/office/drawing/2014/main" id="{5D34E090-7EE2-4E66-A587-5F2673554198}"/>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09A54FEF-7EBA-4028-9590-F83B9F9807FA}"/>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332261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5FA0-0E6A-BBE1-3874-392B4E261184}"/>
              </a:ext>
            </a:extLst>
          </p:cNvPr>
          <p:cNvSpPr>
            <a:spLocks noGrp="1"/>
          </p:cNvSpPr>
          <p:nvPr>
            <p:ph type="title"/>
          </p:nvPr>
        </p:nvSpPr>
        <p:spPr/>
        <p:txBody>
          <a:bodyPr/>
          <a:lstStyle/>
          <a:p>
            <a:r>
              <a:rPr lang="en-GB" dirty="0"/>
              <a:t>Parent voice</a:t>
            </a:r>
          </a:p>
        </p:txBody>
      </p:sp>
      <p:sp>
        <p:nvSpPr>
          <p:cNvPr id="3" name="Content Placeholder 2">
            <a:extLst>
              <a:ext uri="{FF2B5EF4-FFF2-40B4-BE49-F238E27FC236}">
                <a16:creationId xmlns:a16="http://schemas.microsoft.com/office/drawing/2014/main" id="{BEEF1DBD-EBE5-E263-339E-E6238DC53473}"/>
              </a:ext>
            </a:extLst>
          </p:cNvPr>
          <p:cNvSpPr>
            <a:spLocks noGrp="1"/>
          </p:cNvSpPr>
          <p:nvPr>
            <p:ph idx="1"/>
          </p:nvPr>
        </p:nvSpPr>
        <p:spPr/>
        <p:txBody>
          <a:bodyPr vert="horz" lIns="91440" tIns="45720" rIns="91440" bIns="45720" rtlCol="0" anchor="t">
            <a:noAutofit/>
          </a:bodyPr>
          <a:lstStyle/>
          <a:p>
            <a:r>
              <a:rPr lang="en-GB" sz="1600" dirty="0"/>
              <a:t>Overall a great Sixth Form!</a:t>
            </a:r>
          </a:p>
          <a:p>
            <a:pPr>
              <a:buClr>
                <a:srgbClr val="8AD0D6"/>
              </a:buClr>
            </a:pPr>
            <a:r>
              <a:rPr lang="en-GB" sz="1600" dirty="0">
                <a:latin typeface="Segoe UI"/>
                <a:cs typeface="Segoe UI"/>
              </a:rPr>
              <a:t>I would like to thank the Sixth form team for their support and advice over the last 2 years. It is very much appreciated.</a:t>
            </a:r>
            <a:endParaRPr lang="en-GB" sz="1600">
              <a:latin typeface="Century Gothic" panose="020B0502020202020204"/>
              <a:cs typeface="Segoe UI"/>
            </a:endParaRPr>
          </a:p>
          <a:p>
            <a:pPr>
              <a:buClr>
                <a:srgbClr val="8AD0D6"/>
              </a:buClr>
            </a:pPr>
            <a:r>
              <a:rPr lang="en-GB" sz="1600" dirty="0">
                <a:latin typeface="Segoe UI"/>
                <a:cs typeface="Segoe UI"/>
              </a:rPr>
              <a:t>A really good couple of years, good support for </a:t>
            </a:r>
            <a:r>
              <a:rPr lang="en-GB" sz="1600" dirty="0" err="1">
                <a:latin typeface="Segoe UI"/>
                <a:cs typeface="Segoe UI"/>
              </a:rPr>
              <a:t>uni</a:t>
            </a:r>
            <a:r>
              <a:rPr lang="en-GB" sz="1600" dirty="0">
                <a:latin typeface="Segoe UI"/>
                <a:cs typeface="Segoe UI"/>
              </a:rPr>
              <a:t> applications and options for the future. Thankyou to the 6th form team.</a:t>
            </a:r>
          </a:p>
          <a:p>
            <a:pPr>
              <a:buClr>
                <a:srgbClr val="8AD0D6"/>
              </a:buClr>
            </a:pPr>
            <a:r>
              <a:rPr lang="en-GB" sz="1600" dirty="0">
                <a:latin typeface="Segoe UI"/>
                <a:cs typeface="Segoe UI"/>
              </a:rPr>
              <a:t>Good teaching, excellent support from pastoral side, Mrs Wellings is a real asset to the Sixth Form, always helpful and very responsive.</a:t>
            </a:r>
          </a:p>
          <a:p>
            <a:pPr>
              <a:buClr>
                <a:srgbClr val="8AD0D6"/>
              </a:buClr>
            </a:pPr>
            <a:r>
              <a:rPr lang="en-GB" sz="1600" dirty="0">
                <a:latin typeface="Segoe UI"/>
                <a:cs typeface="Segoe UI"/>
              </a:rPr>
              <a:t>As well as truly excellent academic performance, I would also like to place on record my gratitude to the Sixth Form team for their brilliant emotional support and safeguarding of the students.</a:t>
            </a:r>
          </a:p>
          <a:p>
            <a:pPr>
              <a:buClr>
                <a:srgbClr val="8AD0D6"/>
              </a:buClr>
            </a:pPr>
            <a:r>
              <a:rPr lang="en-GB" sz="1600" dirty="0">
                <a:latin typeface="Segoe UI"/>
                <a:cs typeface="Segoe UI"/>
              </a:rPr>
              <a:t>My son enjoyed being treated as a young adult, I think this motivated him to learn</a:t>
            </a:r>
          </a:p>
          <a:p>
            <a:pPr>
              <a:buClr>
                <a:srgbClr val="8AD0D6"/>
              </a:buClr>
            </a:pPr>
            <a:r>
              <a:rPr lang="en-GB" sz="1600" dirty="0">
                <a:latin typeface="Segoe UI"/>
                <a:cs typeface="Segoe UI"/>
              </a:rPr>
              <a:t>Many staff have gone above and beyond to support my child in the UCAS application process and preparations are already in place for supporting her when exam results are released. Many teachers have offered support during study leave.</a:t>
            </a:r>
          </a:p>
        </p:txBody>
      </p:sp>
    </p:spTree>
    <p:extLst>
      <p:ext uri="{BB962C8B-B14F-4D97-AF65-F5344CB8AC3E}">
        <p14:creationId xmlns:p14="http://schemas.microsoft.com/office/powerpoint/2010/main" val="3724253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0C3072-0D22-474F-910F-75A53BC030D9}"/>
              </a:ext>
            </a:extLst>
          </p:cNvPr>
          <p:cNvSpPr/>
          <p:nvPr/>
        </p:nvSpPr>
        <p:spPr>
          <a:xfrm>
            <a:off x="0" y="4005184"/>
            <a:ext cx="12185650" cy="29398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524000" y="1582328"/>
            <a:ext cx="9144000" cy="2387600"/>
          </a:xfrm>
        </p:spPr>
        <p:txBody>
          <a:bodyPr/>
          <a:lstStyle/>
          <a:p>
            <a:r>
              <a:rPr lang="en-GB" dirty="0">
                <a:latin typeface="Georgia"/>
              </a:rPr>
              <a:t>Walton Sixth Form</a:t>
            </a:r>
          </a:p>
        </p:txBody>
      </p:sp>
      <p:sp>
        <p:nvSpPr>
          <p:cNvPr id="3" name="Subtitle 2"/>
          <p:cNvSpPr>
            <a:spLocks noGrp="1"/>
          </p:cNvSpPr>
          <p:nvPr>
            <p:ph type="subTitle" idx="1"/>
          </p:nvPr>
        </p:nvSpPr>
        <p:spPr>
          <a:xfrm>
            <a:off x="1524000" y="4244787"/>
            <a:ext cx="9144000" cy="1655762"/>
          </a:xfrm>
        </p:spPr>
        <p:txBody>
          <a:bodyPr vert="horz" lIns="91440" tIns="45720" rIns="91440" bIns="45720" rtlCol="0" anchor="t">
            <a:normAutofit/>
          </a:bodyPr>
          <a:lstStyle/>
          <a:p>
            <a:r>
              <a:rPr lang="en-GB" sz="2900" b="1" dirty="0">
                <a:solidFill>
                  <a:srgbClr val="FFFFFF"/>
                </a:solidFill>
              </a:rPr>
              <a:t>Thank you and Enjoy exploring the subjects on offer!</a:t>
            </a:r>
          </a:p>
        </p:txBody>
      </p:sp>
      <p:pic>
        <p:nvPicPr>
          <p:cNvPr id="4" name="Picture 4">
            <a:extLst>
              <a:ext uri="{FF2B5EF4-FFF2-40B4-BE49-F238E27FC236}">
                <a16:creationId xmlns:a16="http://schemas.microsoft.com/office/drawing/2014/main" id="{87E29754-7612-45BC-BC97-BAF6A86684CC}"/>
              </a:ext>
            </a:extLst>
          </p:cNvPr>
          <p:cNvPicPr>
            <a:picLocks noChangeAspect="1"/>
          </p:cNvPicPr>
          <p:nvPr/>
        </p:nvPicPr>
        <p:blipFill>
          <a:blip r:embed="rId2"/>
          <a:stretch>
            <a:fillRect/>
          </a:stretch>
        </p:blipFill>
        <p:spPr>
          <a:xfrm>
            <a:off x="4981752" y="736883"/>
            <a:ext cx="2190471" cy="1967885"/>
          </a:xfrm>
          <a:prstGeom prst="rect">
            <a:avLst/>
          </a:prstGeom>
        </p:spPr>
      </p:pic>
    </p:spTree>
    <p:extLst>
      <p:ext uri="{BB962C8B-B14F-4D97-AF65-F5344CB8AC3E}">
        <p14:creationId xmlns:p14="http://schemas.microsoft.com/office/powerpoint/2010/main" val="418113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F961C0-7D62-4C00-8B17-64272DB0F25E}"/>
              </a:ext>
            </a:extLst>
          </p:cNvPr>
          <p:cNvSpPr/>
          <p:nvPr/>
        </p:nvSpPr>
        <p:spPr>
          <a:xfrm>
            <a:off x="0" y="-196746"/>
            <a:ext cx="12185650" cy="201968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360942"/>
            <a:ext cx="10515600" cy="1325563"/>
          </a:xfrm>
        </p:spPr>
        <p:txBody>
          <a:bodyPr>
            <a:normAutofit/>
          </a:bodyPr>
          <a:lstStyle/>
          <a:p>
            <a:r>
              <a:rPr lang="en-GB" dirty="0">
                <a:solidFill>
                  <a:srgbClr val="FFFFFF"/>
                </a:solidFill>
                <a:latin typeface="Georgia"/>
              </a:rPr>
              <a:t>Meet the Team!</a:t>
            </a:r>
          </a:p>
        </p:txBody>
      </p:sp>
      <p:sp>
        <p:nvSpPr>
          <p:cNvPr id="11" name="TextBox 10">
            <a:extLst>
              <a:ext uri="{FF2B5EF4-FFF2-40B4-BE49-F238E27FC236}">
                <a16:creationId xmlns:a16="http://schemas.microsoft.com/office/drawing/2014/main" id="{FF1C1ECE-D3CE-4F48-B2FA-FAF6AFD85245}"/>
              </a:ext>
            </a:extLst>
          </p:cNvPr>
          <p:cNvSpPr txBox="1"/>
          <p:nvPr/>
        </p:nvSpPr>
        <p:spPr>
          <a:xfrm>
            <a:off x="866775" y="2068914"/>
            <a:ext cx="12108351" cy="482343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nSpc>
                <a:spcPct val="150000"/>
              </a:lnSpc>
              <a:buFont typeface="Arial"/>
              <a:buChar char="•"/>
            </a:pPr>
            <a:r>
              <a:rPr lang="en-GB" sz="2000" dirty="0"/>
              <a:t>Director of Sixth Form - Mrs Cooper </a:t>
            </a:r>
          </a:p>
          <a:p>
            <a:pPr marL="457200" indent="-457200">
              <a:lnSpc>
                <a:spcPct val="150000"/>
              </a:lnSpc>
              <a:buFont typeface="Arial"/>
              <a:buChar char="•"/>
            </a:pPr>
            <a:r>
              <a:rPr lang="en-GB" sz="2000" dirty="0"/>
              <a:t>Heads of Sixth Form – Miss Weaver, Mr Baker, Miss Melling</a:t>
            </a:r>
          </a:p>
          <a:p>
            <a:pPr marL="457200" indent="-457200">
              <a:lnSpc>
                <a:spcPct val="150000"/>
              </a:lnSpc>
              <a:buFont typeface="Arial"/>
              <a:buChar char="•"/>
            </a:pPr>
            <a:r>
              <a:rPr lang="en-GB" sz="2000" dirty="0"/>
              <a:t>Sixth Form Administrator – Mrs Wellings; sixthform@walton.staffs.sch.uk</a:t>
            </a:r>
          </a:p>
          <a:p>
            <a:pPr marL="457200" indent="-457200">
              <a:lnSpc>
                <a:spcPct val="150000"/>
              </a:lnSpc>
              <a:buFont typeface="Arial"/>
              <a:buChar char="•"/>
            </a:pPr>
            <a:r>
              <a:rPr lang="en-GB" sz="2000" dirty="0"/>
              <a:t>Form Tutors</a:t>
            </a:r>
          </a:p>
          <a:p>
            <a:pPr marL="457200" indent="-457200">
              <a:lnSpc>
                <a:spcPct val="150000"/>
              </a:lnSpc>
              <a:buFont typeface="Arial"/>
              <a:buChar char="•"/>
            </a:pPr>
            <a:r>
              <a:rPr lang="en-GB" sz="2000" dirty="0"/>
              <a:t>Subject staff</a:t>
            </a:r>
          </a:p>
          <a:p>
            <a:pPr marL="457200" indent="-457200">
              <a:lnSpc>
                <a:spcPct val="150000"/>
              </a:lnSpc>
              <a:buFont typeface="Arial"/>
              <a:buChar char="•"/>
            </a:pPr>
            <a:r>
              <a:rPr lang="en-GB" sz="2000" dirty="0"/>
              <a:t>Wellbeing counsellor – Wendy Baddeley</a:t>
            </a:r>
          </a:p>
          <a:p>
            <a:pPr marL="457200" indent="-457200">
              <a:lnSpc>
                <a:spcPct val="150000"/>
              </a:lnSpc>
              <a:buFont typeface="Arial"/>
              <a:buChar char="•"/>
            </a:pPr>
            <a:r>
              <a:rPr lang="en-GB" sz="2000"/>
              <a:t>Careers adviser – Becky Green</a:t>
            </a:r>
            <a:endParaRPr lang="en-US" sz="2000" dirty="0"/>
          </a:p>
          <a:p>
            <a:pPr marL="457200" indent="-457200">
              <a:lnSpc>
                <a:spcPct val="150000"/>
              </a:lnSpc>
              <a:buFont typeface="Arial"/>
              <a:buChar char="•"/>
            </a:pPr>
            <a:r>
              <a:rPr lang="en-GB" sz="2000" dirty="0"/>
              <a:t>Current and Alumni students</a:t>
            </a:r>
          </a:p>
          <a:p>
            <a:pPr marL="457200" indent="-457200">
              <a:lnSpc>
                <a:spcPct val="150000"/>
              </a:lnSpc>
              <a:buFont typeface="Arial"/>
              <a:buChar char="•"/>
            </a:pPr>
            <a:r>
              <a:rPr lang="en-GB" sz="2000" dirty="0"/>
              <a:t>Parents</a:t>
            </a:r>
          </a:p>
          <a:p>
            <a:pPr marL="457200" indent="-457200">
              <a:lnSpc>
                <a:spcPct val="150000"/>
              </a:lnSpc>
              <a:buFont typeface="Arial"/>
              <a:buChar char="•"/>
            </a:pPr>
            <a:endParaRPr lang="en-GB" sz="2400" dirty="0"/>
          </a:p>
        </p:txBody>
      </p:sp>
      <p:sp>
        <p:nvSpPr>
          <p:cNvPr id="15" name="Rectangle 14">
            <a:extLst>
              <a:ext uri="{FF2B5EF4-FFF2-40B4-BE49-F238E27FC236}">
                <a16:creationId xmlns:a16="http://schemas.microsoft.com/office/drawing/2014/main" id="{B4E141F2-827B-4EC0-A9F3-EA1B36BF8995}"/>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5C9C35D8-0F2C-467D-8A02-992FBF72182E}"/>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172905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814E78-25AC-4B07-8F4E-68B504703141}"/>
              </a:ext>
            </a:extLst>
          </p:cNvPr>
          <p:cNvSpPr/>
          <p:nvPr/>
        </p:nvSpPr>
        <p:spPr>
          <a:xfrm>
            <a:off x="0" y="-196746"/>
            <a:ext cx="12185650" cy="177590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39788" y="450954"/>
            <a:ext cx="10515600" cy="1325563"/>
          </a:xfrm>
        </p:spPr>
        <p:txBody>
          <a:bodyPr/>
          <a:lstStyle/>
          <a:p>
            <a:r>
              <a:rPr lang="en-GB" dirty="0">
                <a:solidFill>
                  <a:srgbClr val="FFFFFF"/>
                </a:solidFill>
                <a:latin typeface="Georgia"/>
              </a:rPr>
              <a:t>What is on offer?</a:t>
            </a:r>
            <a:endParaRPr lang="en-GB" dirty="0">
              <a:solidFill>
                <a:srgbClr val="FFFFFF"/>
              </a:solidFill>
            </a:endParaRPr>
          </a:p>
        </p:txBody>
      </p:sp>
      <p:sp>
        <p:nvSpPr>
          <p:cNvPr id="11" name="TextBox 10">
            <a:extLst>
              <a:ext uri="{FF2B5EF4-FFF2-40B4-BE49-F238E27FC236}">
                <a16:creationId xmlns:a16="http://schemas.microsoft.com/office/drawing/2014/main" id="{FF1C1ECE-D3CE-4F48-B2FA-FAF6AFD85245}"/>
              </a:ext>
            </a:extLst>
          </p:cNvPr>
          <p:cNvSpPr txBox="1"/>
          <p:nvPr/>
        </p:nvSpPr>
        <p:spPr>
          <a:xfrm>
            <a:off x="713479" y="1461423"/>
            <a:ext cx="11084078" cy="54476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900" dirty="0"/>
              <a:t>A Personalised Programme of Study</a:t>
            </a:r>
          </a:p>
          <a:p>
            <a:endParaRPr lang="en-GB" sz="2900" dirty="0"/>
          </a:p>
          <a:p>
            <a:r>
              <a:rPr lang="en-GB" sz="2900" dirty="0"/>
              <a:t>A broad range of courses</a:t>
            </a:r>
          </a:p>
          <a:p>
            <a:endParaRPr lang="en-GB" sz="2900" dirty="0"/>
          </a:p>
          <a:p>
            <a:r>
              <a:rPr lang="en-GB" sz="2900" dirty="0"/>
              <a:t>Enrichment and extra opportunities</a:t>
            </a:r>
          </a:p>
          <a:p>
            <a:endParaRPr lang="en-GB" sz="2900" dirty="0"/>
          </a:p>
          <a:p>
            <a:r>
              <a:rPr lang="en-GB" sz="2900" dirty="0"/>
              <a:t>A well equipped Sixth Form study centre and café</a:t>
            </a:r>
          </a:p>
          <a:p>
            <a:endParaRPr lang="en-GB" sz="2900" dirty="0"/>
          </a:p>
          <a:p>
            <a:r>
              <a:rPr lang="en-GB" sz="2900" dirty="0"/>
              <a:t>Lots of support!</a:t>
            </a:r>
          </a:p>
          <a:p>
            <a:pPr algn="r"/>
            <a:endParaRPr lang="en-GB" sz="2900" dirty="0"/>
          </a:p>
          <a:p>
            <a:pPr algn="r"/>
            <a:r>
              <a:rPr lang="en-GB" sz="2900" dirty="0"/>
              <a:t>                 </a:t>
            </a:r>
            <a:r>
              <a:rPr lang="en-GB" sz="2900" b="1" dirty="0"/>
              <a:t>    </a:t>
            </a:r>
            <a:endParaRPr lang="en-GB" b="1" dirty="0"/>
          </a:p>
          <a:p>
            <a:endParaRPr lang="en-US" sz="2900" b="1" dirty="0"/>
          </a:p>
        </p:txBody>
      </p:sp>
      <p:sp>
        <p:nvSpPr>
          <p:cNvPr id="3" name="Rectangle 2">
            <a:extLst>
              <a:ext uri="{FF2B5EF4-FFF2-40B4-BE49-F238E27FC236}">
                <a16:creationId xmlns:a16="http://schemas.microsoft.com/office/drawing/2014/main" id="{F93D7085-664D-4CF9-BB5B-7011E92F1785}"/>
              </a:ext>
            </a:extLst>
          </p:cNvPr>
          <p:cNvSpPr/>
          <p:nvPr/>
        </p:nvSpPr>
        <p:spPr>
          <a:xfrm>
            <a:off x="9582" y="6340413"/>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7">
            <a:extLst>
              <a:ext uri="{FF2B5EF4-FFF2-40B4-BE49-F238E27FC236}">
                <a16:creationId xmlns:a16="http://schemas.microsoft.com/office/drawing/2014/main" id="{67707A65-F5A1-4A47-81DB-3195393CF9E3}"/>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238445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2BDF73-10B6-4B6E-AA86-DAE713164658}"/>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206900"/>
            <a:ext cx="10515600" cy="1325563"/>
          </a:xfrm>
        </p:spPr>
        <p:txBody>
          <a:bodyPr/>
          <a:lstStyle/>
          <a:p>
            <a:r>
              <a:rPr lang="en-GB" dirty="0">
                <a:solidFill>
                  <a:srgbClr val="FFFFFF"/>
                </a:solidFill>
                <a:latin typeface="Georgia"/>
              </a:rPr>
              <a:t>How many subjects?</a:t>
            </a:r>
          </a:p>
        </p:txBody>
      </p:sp>
      <p:sp>
        <p:nvSpPr>
          <p:cNvPr id="11" name="TextBox 10">
            <a:extLst>
              <a:ext uri="{FF2B5EF4-FFF2-40B4-BE49-F238E27FC236}">
                <a16:creationId xmlns:a16="http://schemas.microsoft.com/office/drawing/2014/main" id="{FF1C1ECE-D3CE-4F48-B2FA-FAF6AFD85245}"/>
              </a:ext>
            </a:extLst>
          </p:cNvPr>
          <p:cNvSpPr txBox="1"/>
          <p:nvPr/>
        </p:nvSpPr>
        <p:spPr>
          <a:xfrm>
            <a:off x="982192" y="2133600"/>
            <a:ext cx="11125671" cy="26776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dirty="0"/>
              <a:t>We recommend 3 A Levels – Some students start on 4</a:t>
            </a:r>
          </a:p>
          <a:p>
            <a:pPr marL="457200" indent="-457200">
              <a:buFont typeface="Arial"/>
              <a:buChar char="•"/>
            </a:pPr>
            <a:endParaRPr lang="en-US" sz="2400" u="sng" dirty="0"/>
          </a:p>
          <a:p>
            <a:pPr marL="457200" indent="-457200">
              <a:buFont typeface="Arial"/>
              <a:buChar char="•"/>
            </a:pPr>
            <a:r>
              <a:rPr lang="en-US" sz="2400" dirty="0"/>
              <a:t>An opportunity to do an AS in French or German and others</a:t>
            </a:r>
          </a:p>
          <a:p>
            <a:endParaRPr lang="en-GB" sz="2400" dirty="0"/>
          </a:p>
          <a:p>
            <a:pPr marL="457200" indent="-457200">
              <a:buFont typeface="Arial"/>
              <a:buChar char="•"/>
            </a:pPr>
            <a:r>
              <a:rPr lang="en-GB" sz="2400" dirty="0"/>
              <a:t>Potential for a mix of A level and other qualifications</a:t>
            </a:r>
          </a:p>
          <a:p>
            <a:pPr marL="457200" indent="-457200">
              <a:buFont typeface="Arial"/>
              <a:buChar char="•"/>
            </a:pPr>
            <a:endParaRPr lang="en-GB" sz="2400" dirty="0"/>
          </a:p>
          <a:p>
            <a:pPr marL="457200" indent="-457200">
              <a:buFont typeface="Arial"/>
              <a:buChar char="•"/>
            </a:pPr>
            <a:r>
              <a:rPr lang="en-GB" sz="2400" dirty="0"/>
              <a:t>Enrichment – some of which are extra qualifications</a:t>
            </a:r>
            <a:endParaRPr lang="en-US" sz="2400" dirty="0"/>
          </a:p>
        </p:txBody>
      </p:sp>
      <p:sp>
        <p:nvSpPr>
          <p:cNvPr id="15" name="Rectangle 14">
            <a:extLst>
              <a:ext uri="{FF2B5EF4-FFF2-40B4-BE49-F238E27FC236}">
                <a16:creationId xmlns:a16="http://schemas.microsoft.com/office/drawing/2014/main" id="{56622C4C-5BED-4FEB-895E-3D1E0610B9C0}"/>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9310D164-3B68-4E93-BA1D-980A6E6042B6}"/>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291559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C41635-61CB-4DF0-A7E1-FF13E4F79599}"/>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66775" y="147422"/>
            <a:ext cx="10515600" cy="1325563"/>
          </a:xfrm>
        </p:spPr>
        <p:txBody>
          <a:bodyPr/>
          <a:lstStyle/>
          <a:p>
            <a:r>
              <a:rPr lang="en-GB" dirty="0">
                <a:solidFill>
                  <a:srgbClr val="FFFFFF"/>
                </a:solidFill>
                <a:latin typeface="Georgia"/>
              </a:rPr>
              <a:t>Entry Criteria</a:t>
            </a:r>
          </a:p>
        </p:txBody>
      </p:sp>
      <p:sp>
        <p:nvSpPr>
          <p:cNvPr id="11" name="TextBox 10">
            <a:extLst>
              <a:ext uri="{FF2B5EF4-FFF2-40B4-BE49-F238E27FC236}">
                <a16:creationId xmlns:a16="http://schemas.microsoft.com/office/drawing/2014/main" id="{FF1C1ECE-D3CE-4F48-B2FA-FAF6AFD85245}"/>
              </a:ext>
            </a:extLst>
          </p:cNvPr>
          <p:cNvSpPr txBox="1"/>
          <p:nvPr/>
        </p:nvSpPr>
        <p:spPr>
          <a:xfrm>
            <a:off x="949564" y="1723791"/>
            <a:ext cx="8991361" cy="526297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t>Every prospective student is considered on their merits.</a:t>
            </a:r>
          </a:p>
          <a:p>
            <a:endParaRPr lang="en-GB" sz="2800" b="1" dirty="0"/>
          </a:p>
          <a:p>
            <a:pPr marL="457200" indent="-457200">
              <a:buFont typeface="Arial"/>
              <a:buChar char="•"/>
            </a:pPr>
            <a:r>
              <a:rPr lang="en-GB" sz="2800" dirty="0"/>
              <a:t>Typically - 5 GCSE passes at Grade 5 - 9 in at least four subject areas including  Maths and English Language</a:t>
            </a:r>
            <a:r>
              <a:rPr lang="en-GB" sz="2800" b="1" dirty="0"/>
              <a:t> </a:t>
            </a:r>
            <a:r>
              <a:rPr lang="en-GB" sz="2800" dirty="0"/>
              <a:t>grade 4 </a:t>
            </a:r>
          </a:p>
          <a:p>
            <a:endParaRPr lang="en-GB" sz="2800" dirty="0"/>
          </a:p>
          <a:p>
            <a:pPr marL="457200" indent="-457200">
              <a:buFont typeface="Arial"/>
              <a:buChar char="•"/>
            </a:pPr>
            <a:r>
              <a:rPr lang="en-GB" sz="2800" dirty="0"/>
              <a:t>Many individual subjects have further specific entry requirements – please refer to the Course Guide</a:t>
            </a:r>
          </a:p>
          <a:p>
            <a:endParaRPr lang="en-GB" sz="2800" i="1" dirty="0"/>
          </a:p>
          <a:p>
            <a:endParaRPr lang="en-GB" sz="2800" b="1" dirty="0"/>
          </a:p>
        </p:txBody>
      </p:sp>
      <p:sp>
        <p:nvSpPr>
          <p:cNvPr id="17" name="Rectangle 16">
            <a:extLst>
              <a:ext uri="{FF2B5EF4-FFF2-40B4-BE49-F238E27FC236}">
                <a16:creationId xmlns:a16="http://schemas.microsoft.com/office/drawing/2014/main" id="{986EBB26-1612-4E5A-8158-5E4774F9C78B}"/>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7">
            <a:extLst>
              <a:ext uri="{FF2B5EF4-FFF2-40B4-BE49-F238E27FC236}">
                <a16:creationId xmlns:a16="http://schemas.microsoft.com/office/drawing/2014/main" id="{52B869EC-7C77-463D-8F7D-D5171264CED2}"/>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3545798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D0BBB125-AEEF-4FDD-9395-44EEDE4C1A8E}"/>
              </a:ext>
            </a:extLst>
          </p:cNvPr>
          <p:cNvSpPr txBox="1">
            <a:spLocks/>
          </p:cNvSpPr>
          <p:nvPr/>
        </p:nvSpPr>
        <p:spPr>
          <a:xfrm>
            <a:off x="999094" y="433886"/>
            <a:ext cx="5157787" cy="59041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Arial"/>
              <a:buChar char="•"/>
            </a:pPr>
            <a:r>
              <a:rPr lang="en-GB" sz="1400" dirty="0"/>
              <a:t>ART</a:t>
            </a:r>
            <a:endParaRPr lang="en-US" sz="1400" dirty="0"/>
          </a:p>
          <a:p>
            <a:pPr>
              <a:lnSpc>
                <a:spcPct val="100000"/>
              </a:lnSpc>
              <a:buFont typeface="Arial"/>
              <a:buChar char="•"/>
            </a:pPr>
            <a:r>
              <a:rPr lang="en-GB" sz="1400" dirty="0"/>
              <a:t>BIOLOGY </a:t>
            </a:r>
            <a:endParaRPr lang="en-US" sz="1400" dirty="0"/>
          </a:p>
          <a:p>
            <a:pPr>
              <a:lnSpc>
                <a:spcPct val="100000"/>
              </a:lnSpc>
              <a:buFont typeface="Arial"/>
              <a:buChar char="•"/>
            </a:pPr>
            <a:r>
              <a:rPr lang="en-GB" sz="1400" dirty="0"/>
              <a:t>BUSINESS STUDIES </a:t>
            </a:r>
            <a:endParaRPr lang="en-US" sz="1400" dirty="0"/>
          </a:p>
          <a:p>
            <a:pPr>
              <a:lnSpc>
                <a:spcPct val="100000"/>
              </a:lnSpc>
              <a:buFont typeface="Arial"/>
              <a:buChar char="•"/>
            </a:pPr>
            <a:r>
              <a:rPr lang="en-GB" sz="1400" dirty="0"/>
              <a:t>CHEMISTRY </a:t>
            </a:r>
          </a:p>
          <a:p>
            <a:pPr>
              <a:lnSpc>
                <a:spcPct val="100000"/>
              </a:lnSpc>
              <a:buFont typeface="Arial"/>
              <a:buChar char="•"/>
            </a:pPr>
            <a:r>
              <a:rPr lang="en-GB" sz="1400" dirty="0"/>
              <a:t>COMPUTER SCIENCE</a:t>
            </a:r>
          </a:p>
          <a:p>
            <a:pPr>
              <a:lnSpc>
                <a:spcPct val="100000"/>
              </a:lnSpc>
              <a:buFont typeface="Arial"/>
              <a:buChar char="•"/>
            </a:pPr>
            <a:r>
              <a:rPr lang="en-GB" sz="1400" dirty="0"/>
              <a:t>CORE MATHEMATICS</a:t>
            </a:r>
            <a:endParaRPr lang="en-US" sz="1400" dirty="0"/>
          </a:p>
          <a:p>
            <a:pPr>
              <a:lnSpc>
                <a:spcPct val="100000"/>
              </a:lnSpc>
              <a:buFont typeface="Arial"/>
              <a:buChar char="•"/>
            </a:pPr>
            <a:r>
              <a:rPr lang="en-GB" sz="1400" dirty="0"/>
              <a:t>DESIGN AND TECHNOLOGY (PRODUCT DESIGN) </a:t>
            </a:r>
            <a:endParaRPr lang="en-US" sz="1400" dirty="0"/>
          </a:p>
          <a:p>
            <a:pPr>
              <a:lnSpc>
                <a:spcPct val="100000"/>
              </a:lnSpc>
              <a:buFont typeface="Arial"/>
              <a:buChar char="•"/>
            </a:pPr>
            <a:r>
              <a:rPr lang="en-GB" sz="1400" dirty="0"/>
              <a:t>DESIGN AND TECHNOLOGY (FOOD SCIENCE &amp; NUTRITION)</a:t>
            </a:r>
          </a:p>
          <a:p>
            <a:pPr>
              <a:lnSpc>
                <a:spcPct val="100000"/>
              </a:lnSpc>
              <a:buFont typeface="Arial"/>
              <a:buChar char="•"/>
            </a:pPr>
            <a:r>
              <a:rPr lang="en-GB" sz="1400" dirty="0"/>
              <a:t>DESIGN TECHNOLOGY (FASHION &amp; TEXTILES)</a:t>
            </a:r>
          </a:p>
          <a:p>
            <a:pPr>
              <a:lnSpc>
                <a:spcPct val="100000"/>
              </a:lnSpc>
              <a:buFont typeface="Arial"/>
              <a:buChar char="•"/>
            </a:pPr>
            <a:r>
              <a:rPr lang="en-GB" sz="1400" dirty="0"/>
              <a:t>DRAMA &amp; THEATRE</a:t>
            </a:r>
            <a:endParaRPr lang="en-US" sz="1400" dirty="0"/>
          </a:p>
          <a:p>
            <a:pPr>
              <a:lnSpc>
                <a:spcPct val="100000"/>
              </a:lnSpc>
              <a:buFont typeface="Arial"/>
              <a:buChar char="•"/>
            </a:pPr>
            <a:r>
              <a:rPr lang="en-GB" sz="1400" dirty="0"/>
              <a:t>ECONOMICS </a:t>
            </a:r>
            <a:endParaRPr lang="en-US" sz="1400" dirty="0"/>
          </a:p>
          <a:p>
            <a:pPr>
              <a:lnSpc>
                <a:spcPct val="100000"/>
              </a:lnSpc>
              <a:buFont typeface="Arial"/>
              <a:buChar char="•"/>
            </a:pPr>
            <a:r>
              <a:rPr lang="en-GB" sz="1400" dirty="0"/>
              <a:t>ENGLISH LANGUAGE &amp; LITERATURE</a:t>
            </a:r>
            <a:endParaRPr lang="en-US" sz="1400" dirty="0"/>
          </a:p>
          <a:p>
            <a:pPr>
              <a:lnSpc>
                <a:spcPct val="100000"/>
              </a:lnSpc>
              <a:buFont typeface="Arial"/>
              <a:buChar char="•"/>
            </a:pPr>
            <a:r>
              <a:rPr lang="en-GB" sz="1400" dirty="0"/>
              <a:t>ENGLISH LITERATURE </a:t>
            </a:r>
            <a:endParaRPr lang="en-US" sz="1400" dirty="0"/>
          </a:p>
          <a:p>
            <a:pPr>
              <a:lnSpc>
                <a:spcPct val="100000"/>
              </a:lnSpc>
              <a:buFont typeface="Arial"/>
              <a:buChar char="•"/>
            </a:pPr>
            <a:r>
              <a:rPr lang="en-GB" sz="1400" dirty="0"/>
              <a:t>EXTENDED PROJECT</a:t>
            </a:r>
            <a:endParaRPr lang="en-US" sz="1400" dirty="0"/>
          </a:p>
          <a:p>
            <a:pPr>
              <a:lnSpc>
                <a:spcPct val="100000"/>
              </a:lnSpc>
              <a:buFont typeface="Arial"/>
              <a:buChar char="•"/>
            </a:pPr>
            <a:r>
              <a:rPr lang="en-GB" sz="1400" dirty="0"/>
              <a:t>FILM STUDIES</a:t>
            </a:r>
            <a:endParaRPr lang="en-US" sz="1400" dirty="0"/>
          </a:p>
          <a:p>
            <a:pPr>
              <a:lnSpc>
                <a:spcPct val="100000"/>
              </a:lnSpc>
              <a:buFont typeface="Arial"/>
              <a:buChar char="•"/>
            </a:pPr>
            <a:r>
              <a:rPr lang="en-GB" sz="1400" dirty="0"/>
              <a:t>FORENSIC SCIENCE &amp; CRIMINAL INVESTIGATIONS</a:t>
            </a:r>
            <a:endParaRPr lang="en-US" sz="1400" dirty="0"/>
          </a:p>
          <a:p>
            <a:pPr>
              <a:lnSpc>
                <a:spcPct val="100000"/>
              </a:lnSpc>
              <a:buFont typeface="Arial"/>
              <a:buChar char="•"/>
            </a:pPr>
            <a:endParaRPr lang="en-US" sz="1400" dirty="0"/>
          </a:p>
          <a:p>
            <a:pPr marL="0" indent="0">
              <a:lnSpc>
                <a:spcPct val="100000"/>
              </a:lnSpc>
              <a:buNone/>
            </a:pPr>
            <a:endParaRPr lang="en-US" sz="1400" dirty="0"/>
          </a:p>
          <a:p>
            <a:pPr marL="0" indent="0">
              <a:lnSpc>
                <a:spcPct val="100000"/>
              </a:lnSpc>
              <a:buNone/>
            </a:pPr>
            <a:endParaRPr lang="en-GB" sz="1400" dirty="0"/>
          </a:p>
        </p:txBody>
      </p:sp>
      <p:sp>
        <p:nvSpPr>
          <p:cNvPr id="11" name="Content Placeholder 5">
            <a:extLst>
              <a:ext uri="{FF2B5EF4-FFF2-40B4-BE49-F238E27FC236}">
                <a16:creationId xmlns:a16="http://schemas.microsoft.com/office/drawing/2014/main" id="{78DE5639-C292-458B-AEFF-B6F053F36AD0}"/>
              </a:ext>
            </a:extLst>
          </p:cNvPr>
          <p:cNvSpPr txBox="1">
            <a:spLocks/>
          </p:cNvSpPr>
          <p:nvPr/>
        </p:nvSpPr>
        <p:spPr>
          <a:xfrm>
            <a:off x="6117190" y="433887"/>
            <a:ext cx="5183187" cy="576055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400" dirty="0"/>
              <a:t>FRENCH</a:t>
            </a:r>
          </a:p>
          <a:p>
            <a:pPr>
              <a:lnSpc>
                <a:spcPct val="100000"/>
              </a:lnSpc>
            </a:pPr>
            <a:r>
              <a:rPr lang="en-GB" sz="1400" dirty="0"/>
              <a:t>GEOGRAPHY</a:t>
            </a:r>
          </a:p>
          <a:p>
            <a:pPr>
              <a:lnSpc>
                <a:spcPct val="100000"/>
              </a:lnSpc>
            </a:pPr>
            <a:r>
              <a:rPr lang="en-GB" sz="1400" dirty="0"/>
              <a:t>GERMAN</a:t>
            </a:r>
          </a:p>
          <a:p>
            <a:pPr>
              <a:lnSpc>
                <a:spcPct val="100000"/>
              </a:lnSpc>
            </a:pPr>
            <a:r>
              <a:rPr lang="en-GB" sz="1400" dirty="0"/>
              <a:t>HISTORY </a:t>
            </a:r>
            <a:endParaRPr lang="en-US" sz="1400" dirty="0"/>
          </a:p>
          <a:p>
            <a:pPr>
              <a:lnSpc>
                <a:spcPct val="100000"/>
              </a:lnSpc>
              <a:buFont typeface="Arial"/>
              <a:buChar char="•"/>
            </a:pPr>
            <a:r>
              <a:rPr lang="en-GB" sz="1400" dirty="0"/>
              <a:t>MATHEMATICS </a:t>
            </a:r>
            <a:endParaRPr lang="en-US" sz="1400" dirty="0"/>
          </a:p>
          <a:p>
            <a:pPr>
              <a:lnSpc>
                <a:spcPct val="100000"/>
              </a:lnSpc>
              <a:buFont typeface="Arial"/>
              <a:buChar char="•"/>
            </a:pPr>
            <a:r>
              <a:rPr lang="en-GB" sz="1400" dirty="0"/>
              <a:t>FURTHER MATHEMATICS</a:t>
            </a:r>
            <a:endParaRPr lang="en-US" sz="1400" dirty="0"/>
          </a:p>
          <a:p>
            <a:pPr>
              <a:lnSpc>
                <a:spcPct val="100000"/>
              </a:lnSpc>
              <a:buFont typeface="Arial"/>
              <a:buChar char="•"/>
            </a:pPr>
            <a:r>
              <a:rPr lang="en-GB" sz="1400" dirty="0"/>
              <a:t>MEDIA STUDIES</a:t>
            </a:r>
            <a:endParaRPr lang="en-US" sz="1400" dirty="0"/>
          </a:p>
          <a:p>
            <a:pPr>
              <a:lnSpc>
                <a:spcPct val="100000"/>
              </a:lnSpc>
              <a:buFont typeface="Arial"/>
              <a:buChar char="•"/>
            </a:pPr>
            <a:r>
              <a:rPr lang="en-GB" sz="1400" dirty="0"/>
              <a:t>MUSIC</a:t>
            </a:r>
            <a:endParaRPr lang="en-US" sz="1400" dirty="0"/>
          </a:p>
          <a:p>
            <a:pPr>
              <a:lnSpc>
                <a:spcPct val="100000"/>
              </a:lnSpc>
              <a:buFont typeface="Arial"/>
              <a:buChar char="•"/>
            </a:pPr>
            <a:r>
              <a:rPr lang="en-GB" sz="1400" dirty="0"/>
              <a:t>PHOTOGRAPHY</a:t>
            </a:r>
            <a:endParaRPr lang="en-US" sz="1400" dirty="0"/>
          </a:p>
          <a:p>
            <a:pPr>
              <a:lnSpc>
                <a:spcPct val="100000"/>
              </a:lnSpc>
              <a:buFont typeface="Arial"/>
              <a:buChar char="•"/>
            </a:pPr>
            <a:r>
              <a:rPr lang="en-GB" sz="1400" dirty="0"/>
              <a:t>PHYSICAL EDUCATION</a:t>
            </a:r>
            <a:endParaRPr lang="en-US" sz="1400" dirty="0"/>
          </a:p>
          <a:p>
            <a:pPr>
              <a:lnSpc>
                <a:spcPct val="100000"/>
              </a:lnSpc>
              <a:buFont typeface="Arial"/>
              <a:buChar char="•"/>
            </a:pPr>
            <a:r>
              <a:rPr lang="en-GB" sz="1400" dirty="0"/>
              <a:t>PHYSICS </a:t>
            </a:r>
            <a:endParaRPr lang="en-US" sz="1400" dirty="0"/>
          </a:p>
          <a:p>
            <a:pPr>
              <a:lnSpc>
                <a:spcPct val="100000"/>
              </a:lnSpc>
              <a:buFont typeface="Arial"/>
              <a:buChar char="•"/>
            </a:pPr>
            <a:r>
              <a:rPr lang="en-GB" sz="1400" dirty="0"/>
              <a:t>PSYCHOLOGY</a:t>
            </a:r>
            <a:endParaRPr lang="en-US" sz="1400" dirty="0"/>
          </a:p>
          <a:p>
            <a:pPr>
              <a:lnSpc>
                <a:spcPct val="100000"/>
              </a:lnSpc>
              <a:buFont typeface="Arial"/>
              <a:buChar char="•"/>
            </a:pPr>
            <a:r>
              <a:rPr lang="en-GB" sz="1400" dirty="0"/>
              <a:t>RELIGIOUS STUDIES (PHILOSOPHY &amp; ETHICS)</a:t>
            </a:r>
            <a:endParaRPr lang="en-US" sz="1400" dirty="0"/>
          </a:p>
          <a:p>
            <a:pPr>
              <a:lnSpc>
                <a:spcPct val="100000"/>
              </a:lnSpc>
              <a:buFont typeface="Arial"/>
              <a:buChar char="•"/>
            </a:pPr>
            <a:r>
              <a:rPr lang="en-GB" sz="1400" dirty="0"/>
              <a:t>SPORT BTEC</a:t>
            </a:r>
          </a:p>
          <a:p>
            <a:pPr>
              <a:lnSpc>
                <a:spcPct val="100000"/>
              </a:lnSpc>
              <a:buFont typeface="Arial"/>
              <a:buChar char="•"/>
            </a:pPr>
            <a:r>
              <a:rPr lang="en-GB" sz="1400" dirty="0"/>
              <a:t>SOCIOLOGY</a:t>
            </a:r>
          </a:p>
        </p:txBody>
      </p:sp>
      <p:sp>
        <p:nvSpPr>
          <p:cNvPr id="15" name="Rectangle 14">
            <a:extLst>
              <a:ext uri="{FF2B5EF4-FFF2-40B4-BE49-F238E27FC236}">
                <a16:creationId xmlns:a16="http://schemas.microsoft.com/office/drawing/2014/main" id="{748408EE-3079-4EBE-A34D-9269BBED176D}"/>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7">
            <a:extLst>
              <a:ext uri="{FF2B5EF4-FFF2-40B4-BE49-F238E27FC236}">
                <a16:creationId xmlns:a16="http://schemas.microsoft.com/office/drawing/2014/main" id="{CFDC195F-B9F4-4DAC-8B23-19FA57F3F672}"/>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156543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ACA4EC4-ABC2-444F-B995-985668D4B8E9}"/>
              </a:ext>
            </a:extLst>
          </p:cNvPr>
          <p:cNvSpPr/>
          <p:nvPr/>
        </p:nvSpPr>
        <p:spPr>
          <a:xfrm>
            <a:off x="0" y="-196746"/>
            <a:ext cx="12185650" cy="170401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D3031C-4491-4697-80B1-6434070025B1}"/>
              </a:ext>
            </a:extLst>
          </p:cNvPr>
          <p:cNvSpPr>
            <a:spLocks noGrp="1"/>
          </p:cNvSpPr>
          <p:nvPr>
            <p:ph type="title"/>
          </p:nvPr>
        </p:nvSpPr>
        <p:spPr>
          <a:xfrm>
            <a:off x="838650" y="205812"/>
            <a:ext cx="10515600" cy="1325563"/>
          </a:xfrm>
        </p:spPr>
        <p:txBody>
          <a:bodyPr/>
          <a:lstStyle/>
          <a:p>
            <a:r>
              <a:rPr lang="en-GB" dirty="0">
                <a:solidFill>
                  <a:srgbClr val="FFFFFF"/>
                </a:solidFill>
                <a:latin typeface="Georgia"/>
              </a:rPr>
              <a:t>Which subjects should students choose?</a:t>
            </a:r>
            <a:endParaRPr lang="en-US" dirty="0">
              <a:solidFill>
                <a:srgbClr val="FFFFFF"/>
              </a:solidFill>
            </a:endParaRPr>
          </a:p>
        </p:txBody>
      </p:sp>
      <p:sp>
        <p:nvSpPr>
          <p:cNvPr id="11" name="TextBox 10">
            <a:extLst>
              <a:ext uri="{FF2B5EF4-FFF2-40B4-BE49-F238E27FC236}">
                <a16:creationId xmlns:a16="http://schemas.microsoft.com/office/drawing/2014/main" id="{FF1C1ECE-D3CE-4F48-B2FA-FAF6AFD85245}"/>
              </a:ext>
            </a:extLst>
          </p:cNvPr>
          <p:cNvSpPr txBox="1"/>
          <p:nvPr/>
        </p:nvSpPr>
        <p:spPr>
          <a:xfrm>
            <a:off x="982192" y="2133600"/>
            <a:ext cx="11125671" cy="35394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dirty="0"/>
              <a:t>Subjects which you enjoy and which interest you</a:t>
            </a:r>
            <a:endParaRPr lang="en-GB" sz="2800" u="sng" dirty="0"/>
          </a:p>
          <a:p>
            <a:pPr marL="457200" indent="-457200">
              <a:buFont typeface="Arial"/>
              <a:buChar char="•"/>
            </a:pPr>
            <a:endParaRPr lang="en-GB" sz="2800" dirty="0"/>
          </a:p>
          <a:p>
            <a:pPr marL="457200" indent="-457200">
              <a:buFont typeface="Arial"/>
              <a:buChar char="•"/>
            </a:pPr>
            <a:r>
              <a:rPr lang="en-GB" sz="2800" dirty="0"/>
              <a:t>Play to your strengths – subjects which you are good at</a:t>
            </a:r>
          </a:p>
          <a:p>
            <a:pPr marL="457200" indent="-457200">
              <a:buFont typeface="Arial"/>
              <a:buChar char="•"/>
            </a:pPr>
            <a:endParaRPr lang="en-GB" sz="2800" dirty="0"/>
          </a:p>
          <a:p>
            <a:pPr marL="457200" indent="-457200">
              <a:buFont typeface="Arial"/>
              <a:buChar char="•"/>
            </a:pPr>
            <a:r>
              <a:rPr lang="en-GB" sz="2800" dirty="0"/>
              <a:t>The desire to study something new</a:t>
            </a:r>
          </a:p>
          <a:p>
            <a:pPr marL="457200" indent="-457200">
              <a:buFont typeface="Arial"/>
              <a:buChar char="•"/>
            </a:pPr>
            <a:endParaRPr lang="en-GB" sz="2800" dirty="0"/>
          </a:p>
          <a:p>
            <a:pPr marL="457200" indent="-457200">
              <a:buFont typeface="Arial"/>
              <a:buChar char="•"/>
            </a:pPr>
            <a:r>
              <a:rPr lang="en-GB" sz="2800" dirty="0"/>
              <a:t>Subjects that will help you with your next move</a:t>
            </a:r>
          </a:p>
          <a:p>
            <a:pPr marL="457200" indent="-457200">
              <a:buFont typeface="Arial"/>
              <a:buChar char="•"/>
            </a:pPr>
            <a:endParaRPr lang="en-GB" sz="2800" dirty="0"/>
          </a:p>
        </p:txBody>
      </p:sp>
      <p:sp>
        <p:nvSpPr>
          <p:cNvPr id="17" name="Rectangle 16">
            <a:extLst>
              <a:ext uri="{FF2B5EF4-FFF2-40B4-BE49-F238E27FC236}">
                <a16:creationId xmlns:a16="http://schemas.microsoft.com/office/drawing/2014/main" id="{AF7591C8-4B15-4B3E-B33E-3FA0A68D925A}"/>
              </a:ext>
            </a:extLst>
          </p:cNvPr>
          <p:cNvSpPr/>
          <p:nvPr/>
        </p:nvSpPr>
        <p:spPr>
          <a:xfrm>
            <a:off x="14053" y="6338028"/>
            <a:ext cx="12185650" cy="56865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7">
            <a:extLst>
              <a:ext uri="{FF2B5EF4-FFF2-40B4-BE49-F238E27FC236}">
                <a16:creationId xmlns:a16="http://schemas.microsoft.com/office/drawing/2014/main" id="{36C7B42D-85A8-4667-AC47-83DBCCC11EE7}"/>
              </a:ext>
            </a:extLst>
          </p:cNvPr>
          <p:cNvPicPr>
            <a:picLocks noChangeAspect="1"/>
          </p:cNvPicPr>
          <p:nvPr/>
        </p:nvPicPr>
        <p:blipFill>
          <a:blip r:embed="rId2"/>
          <a:stretch>
            <a:fillRect/>
          </a:stretch>
        </p:blipFill>
        <p:spPr>
          <a:xfrm>
            <a:off x="9500016" y="6141282"/>
            <a:ext cx="1978505" cy="636669"/>
          </a:xfrm>
          <a:prstGeom prst="rect">
            <a:avLst/>
          </a:prstGeom>
        </p:spPr>
      </p:pic>
    </p:spTree>
    <p:extLst>
      <p:ext uri="{BB962C8B-B14F-4D97-AF65-F5344CB8AC3E}">
        <p14:creationId xmlns:p14="http://schemas.microsoft.com/office/powerpoint/2010/main" val="230858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C432-5792-4DDD-827A-2BC8D5BAA926}"/>
              </a:ext>
            </a:extLst>
          </p:cNvPr>
          <p:cNvSpPr>
            <a:spLocks noGrp="1"/>
          </p:cNvSpPr>
          <p:nvPr>
            <p:ph type="title"/>
          </p:nvPr>
        </p:nvSpPr>
        <p:spPr/>
        <p:txBody>
          <a:bodyPr/>
          <a:lstStyle/>
          <a:p>
            <a:r>
              <a:rPr lang="en-GB" dirty="0"/>
              <a:t>What subjects should you take?</a:t>
            </a:r>
            <a:br>
              <a:rPr lang="en-GB" dirty="0"/>
            </a:br>
            <a:endParaRPr lang="en-GB" dirty="0"/>
          </a:p>
        </p:txBody>
      </p:sp>
      <p:sp>
        <p:nvSpPr>
          <p:cNvPr id="3" name="Content Placeholder 2">
            <a:extLst>
              <a:ext uri="{FF2B5EF4-FFF2-40B4-BE49-F238E27FC236}">
                <a16:creationId xmlns:a16="http://schemas.microsoft.com/office/drawing/2014/main" id="{C69DAE59-127B-4110-A8A4-ED55DD2CC637}"/>
              </a:ext>
            </a:extLst>
          </p:cNvPr>
          <p:cNvSpPr>
            <a:spLocks noGrp="1"/>
          </p:cNvSpPr>
          <p:nvPr>
            <p:ph idx="1"/>
          </p:nvPr>
        </p:nvSpPr>
        <p:spPr/>
        <p:txBody>
          <a:bodyPr>
            <a:normAutofit lnSpcReduction="10000"/>
          </a:bodyPr>
          <a:lstStyle/>
          <a:p>
            <a:r>
              <a:rPr lang="en-GB" dirty="0"/>
              <a:t>“</a:t>
            </a:r>
            <a:r>
              <a:rPr lang="en-GB" sz="2800" dirty="0"/>
              <a:t>Choosing a handful of subjects to take at A-level isn't a decision you should take lightly. The A-levels you pick now can impact what you do later, namely the courses you can apply to at university (and which universities will consider you). That said, if you don't know what you want to do in the future, you can still make smart choices now that will leave you in the best position in two years' time”.</a:t>
            </a:r>
            <a:br>
              <a:rPr lang="en-GB" dirty="0"/>
            </a:br>
            <a:endParaRPr lang="en-GB" dirty="0"/>
          </a:p>
        </p:txBody>
      </p:sp>
    </p:spTree>
    <p:extLst>
      <p:ext uri="{BB962C8B-B14F-4D97-AF65-F5344CB8AC3E}">
        <p14:creationId xmlns:p14="http://schemas.microsoft.com/office/powerpoint/2010/main" val="82338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FE3A-ACD0-4112-88E4-CC95D5771861}"/>
              </a:ext>
            </a:extLst>
          </p:cNvPr>
          <p:cNvSpPr>
            <a:spLocks noGrp="1"/>
          </p:cNvSpPr>
          <p:nvPr>
            <p:ph type="title"/>
          </p:nvPr>
        </p:nvSpPr>
        <p:spPr/>
        <p:txBody>
          <a:bodyPr/>
          <a:lstStyle/>
          <a:p>
            <a:r>
              <a:rPr lang="en-GB" sz="5400" dirty="0"/>
              <a:t>Enrichment</a:t>
            </a:r>
          </a:p>
        </p:txBody>
      </p:sp>
      <p:sp>
        <p:nvSpPr>
          <p:cNvPr id="4" name="Content Placeholder 3">
            <a:extLst>
              <a:ext uri="{FF2B5EF4-FFF2-40B4-BE49-F238E27FC236}">
                <a16:creationId xmlns:a16="http://schemas.microsoft.com/office/drawing/2014/main" id="{C0110122-C173-4EA7-96D4-C5449CE9171D}"/>
              </a:ext>
            </a:extLst>
          </p:cNvPr>
          <p:cNvSpPr>
            <a:spLocks noGrp="1"/>
          </p:cNvSpPr>
          <p:nvPr>
            <p:ph sz="half" idx="2"/>
          </p:nvPr>
        </p:nvSpPr>
        <p:spPr>
          <a:xfrm>
            <a:off x="1103312" y="1853248"/>
            <a:ext cx="4396339" cy="4403090"/>
          </a:xfrm>
        </p:spPr>
        <p:txBody>
          <a:bodyPr>
            <a:normAutofit fontScale="92500" lnSpcReduction="10000"/>
          </a:bodyPr>
          <a:lstStyle/>
          <a:p>
            <a:r>
              <a:rPr lang="en-GB" sz="2600" dirty="0"/>
              <a:t>Spanish</a:t>
            </a:r>
          </a:p>
          <a:p>
            <a:r>
              <a:rPr lang="en-GB" sz="2600" dirty="0"/>
              <a:t>Core maths</a:t>
            </a:r>
          </a:p>
          <a:p>
            <a:r>
              <a:rPr lang="en-GB" sz="2600" dirty="0"/>
              <a:t>Sport</a:t>
            </a:r>
          </a:p>
          <a:p>
            <a:r>
              <a:rPr lang="en-GB" sz="2600" dirty="0"/>
              <a:t>Extended Project Qualification (EPQ)</a:t>
            </a:r>
          </a:p>
          <a:p>
            <a:r>
              <a:rPr lang="en-GB" sz="2600" dirty="0"/>
              <a:t>STEM </a:t>
            </a:r>
          </a:p>
          <a:p>
            <a:r>
              <a:rPr lang="en-GB" sz="2600" dirty="0"/>
              <a:t>Youth Parliament</a:t>
            </a:r>
          </a:p>
          <a:p>
            <a:r>
              <a:rPr lang="en-GB" sz="2600" dirty="0"/>
              <a:t>Creative writing</a:t>
            </a:r>
          </a:p>
          <a:p>
            <a:r>
              <a:rPr lang="en-GB" sz="2600" dirty="0"/>
              <a:t>Arts Award</a:t>
            </a:r>
          </a:p>
          <a:p>
            <a:r>
              <a:rPr lang="en-GB" sz="2600" dirty="0"/>
              <a:t>VESPA programme</a:t>
            </a:r>
          </a:p>
          <a:p>
            <a:endParaRPr lang="en-GB" dirty="0"/>
          </a:p>
        </p:txBody>
      </p:sp>
      <p:sp>
        <p:nvSpPr>
          <p:cNvPr id="6" name="Content Placeholder 5">
            <a:extLst>
              <a:ext uri="{FF2B5EF4-FFF2-40B4-BE49-F238E27FC236}">
                <a16:creationId xmlns:a16="http://schemas.microsoft.com/office/drawing/2014/main" id="{BDF3AFEE-DFF8-4BA7-9792-70414C0A7A9F}"/>
              </a:ext>
            </a:extLst>
          </p:cNvPr>
          <p:cNvSpPr>
            <a:spLocks noGrp="1"/>
          </p:cNvSpPr>
          <p:nvPr>
            <p:ph sz="quarter" idx="4"/>
          </p:nvPr>
        </p:nvSpPr>
        <p:spPr>
          <a:xfrm>
            <a:off x="5654495" y="1647825"/>
            <a:ext cx="4396339" cy="4608513"/>
          </a:xfrm>
        </p:spPr>
        <p:txBody>
          <a:bodyPr>
            <a:noAutofit/>
          </a:bodyPr>
          <a:lstStyle/>
          <a:p>
            <a:r>
              <a:rPr lang="en-GB" sz="2400" dirty="0"/>
              <a:t>Volunteering</a:t>
            </a:r>
          </a:p>
          <a:p>
            <a:r>
              <a:rPr lang="en-GB" sz="2400" dirty="0"/>
              <a:t>Work Experience – calendared week and throughout the year</a:t>
            </a:r>
          </a:p>
          <a:p>
            <a:r>
              <a:rPr lang="en-GB" sz="2400" dirty="0"/>
              <a:t>Wellbeing walk</a:t>
            </a:r>
          </a:p>
          <a:p>
            <a:r>
              <a:rPr lang="en-GB" sz="2400" dirty="0"/>
              <a:t>Classroom support</a:t>
            </a:r>
          </a:p>
          <a:p>
            <a:r>
              <a:rPr lang="en-GB" sz="2400" dirty="0"/>
              <a:t>English Speaking Board</a:t>
            </a:r>
          </a:p>
          <a:p>
            <a:r>
              <a:rPr lang="en-GB" sz="2400" dirty="0"/>
              <a:t>Sixth Form Society</a:t>
            </a:r>
          </a:p>
          <a:p>
            <a:r>
              <a:rPr lang="en-GB" sz="2400" dirty="0"/>
              <a:t>D of E Award</a:t>
            </a:r>
          </a:p>
          <a:p>
            <a:r>
              <a:rPr lang="en-GB" sz="2400" dirty="0"/>
              <a:t>No Planet B</a:t>
            </a:r>
          </a:p>
          <a:p>
            <a:pPr marL="0" indent="0">
              <a:buNone/>
            </a:pPr>
            <a:endParaRPr lang="en-GB" sz="2400" dirty="0"/>
          </a:p>
        </p:txBody>
      </p:sp>
    </p:spTree>
    <p:extLst>
      <p:ext uri="{BB962C8B-B14F-4D97-AF65-F5344CB8AC3E}">
        <p14:creationId xmlns:p14="http://schemas.microsoft.com/office/powerpoint/2010/main" val="10918497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4BC538740A94E9403363957BA6534" ma:contentTypeVersion="16" ma:contentTypeDescription="Create a new document." ma:contentTypeScope="" ma:versionID="c65b44c34210da6192a95e97f7ccac30">
  <xsd:schema xmlns:xsd="http://www.w3.org/2001/XMLSchema" xmlns:xs="http://www.w3.org/2001/XMLSchema" xmlns:p="http://schemas.microsoft.com/office/2006/metadata/properties" xmlns:ns3="0475f25a-705b-4e4d-9013-2f86808ba47e" xmlns:ns4="e2175517-532c-4474-a67e-c1428156055e" targetNamespace="http://schemas.microsoft.com/office/2006/metadata/properties" ma:root="true" ma:fieldsID="c12a5dd7e841c9f939f259e73cb2641e" ns3:_="" ns4:_="">
    <xsd:import namespace="0475f25a-705b-4e4d-9013-2f86808ba47e"/>
    <xsd:import namespace="e2175517-532c-4474-a67e-c1428156055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LengthInSeconds" minOccurs="0"/>
                <xsd:element ref="ns3:_activity" minOccurs="0"/>
                <xsd:element ref="ns4:SharedWithUsers" minOccurs="0"/>
                <xsd:element ref="ns4:SharedWithDetails" minOccurs="0"/>
                <xsd:element ref="ns4:SharingHintHash" minOccurs="0"/>
                <xsd:element ref="ns3:MediaServiceObjectDetectorVersion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5f25a-705b-4e4d-9013-2f86808ba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_activity" ma:index="18"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175517-532c-4474-a67e-c1428156055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475f25a-705b-4e4d-9013-2f86808ba47e" xsi:nil="true"/>
  </documentManagement>
</p:properties>
</file>

<file path=customXml/itemProps1.xml><?xml version="1.0" encoding="utf-8"?>
<ds:datastoreItem xmlns:ds="http://schemas.openxmlformats.org/officeDocument/2006/customXml" ds:itemID="{E08C8872-CA55-46F4-AB3F-DAFF7B3A1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75f25a-705b-4e4d-9013-2f86808ba47e"/>
    <ds:schemaRef ds:uri="e2175517-532c-4474-a67e-c142815605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887646-F269-40D9-88B1-AD125856D554}">
  <ds:schemaRefs>
    <ds:schemaRef ds:uri="http://schemas.microsoft.com/sharepoint/v3/contenttype/forms"/>
  </ds:schemaRefs>
</ds:datastoreItem>
</file>

<file path=customXml/itemProps3.xml><?xml version="1.0" encoding="utf-8"?>
<ds:datastoreItem xmlns:ds="http://schemas.openxmlformats.org/officeDocument/2006/customXml" ds:itemID="{1ABDAC49-F75D-499D-9D5B-4176078197B8}">
  <ds:schemaRefs>
    <ds:schemaRef ds:uri="http://schemas.microsoft.com/office/2006/documentManagement/types"/>
    <ds:schemaRef ds:uri="e2175517-532c-4474-a67e-c1428156055e"/>
    <ds:schemaRef ds:uri="http://schemas.microsoft.com/office/infopath/2007/PartnerControls"/>
    <ds:schemaRef ds:uri="http://schemas.openxmlformats.org/package/2006/metadata/core-properties"/>
    <ds:schemaRef ds:uri="0475f25a-705b-4e4d-9013-2f86808ba47e"/>
    <ds:schemaRef ds:uri="http://purl.org/dc/elements/1.1/"/>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Template>
  <TotalTime>3764</TotalTime>
  <Words>728</Words>
  <Application>Microsoft Office PowerPoint</Application>
  <PresentationFormat>Widescreen</PresentationFormat>
  <Paragraphs>128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vt:lpstr>
      <vt:lpstr>Walton Sixth Form</vt:lpstr>
      <vt:lpstr>Meet the Team!</vt:lpstr>
      <vt:lpstr>What is on offer?</vt:lpstr>
      <vt:lpstr>How many subjects?</vt:lpstr>
      <vt:lpstr>Entry Criteria</vt:lpstr>
      <vt:lpstr>PowerPoint Presentation</vt:lpstr>
      <vt:lpstr>Which subjects should students choose?</vt:lpstr>
      <vt:lpstr>What subjects should you take? </vt:lpstr>
      <vt:lpstr>Enrichment</vt:lpstr>
      <vt:lpstr>Why choose Walton Sixth Form?</vt:lpstr>
      <vt:lpstr>Why choose Walton Sixth Form?</vt:lpstr>
      <vt:lpstr>Why choose Walton Sixth Form?</vt:lpstr>
      <vt:lpstr>PowerPoint Presentation</vt:lpstr>
      <vt:lpstr>PowerPoint Presentation</vt:lpstr>
      <vt:lpstr>PowerPoint Presentation</vt:lpstr>
      <vt:lpstr>The Application Process</vt:lpstr>
      <vt:lpstr>What happens next?</vt:lpstr>
      <vt:lpstr>Parent voice</vt:lpstr>
      <vt:lpstr>Walton Sixth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A.Silverwood</dc:creator>
  <cp:lastModifiedBy>Kate Cooper</cp:lastModifiedBy>
  <cp:revision>130</cp:revision>
  <cp:lastPrinted>2022-10-31T11:05:10Z</cp:lastPrinted>
  <dcterms:created xsi:type="dcterms:W3CDTF">2013-07-15T20:26:40Z</dcterms:created>
  <dcterms:modified xsi:type="dcterms:W3CDTF">2023-10-24T15:00:50Z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0x010100ED54BC538740A94E9403363957BA6534</vt:lpwstr>
  </property>
</Properties>
</file>