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60" r:id="rId2"/>
    <p:sldId id="259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6197CB-47E4-4425-A625-F27DF8DC6430}">
  <a:tblStyle styleId="{E96197CB-47E4-4425-A625-F27DF8DC64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33333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B96AF438-6A21-4E03-9492-41BFFADA47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7E7"/>
          </a:solidFill>
        </a:fill>
      </a:tcStyle>
    </a:band1V>
    <a:band2V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D90F932-1C6C-471D-B3F4-2EEB7E44305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>
                <a:uFillTx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>
                <a:uFillTx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>
                <a:uFillTx/>
              </a:defRPr>
            </a:lvl9pPr>
          </a:lstStyle>
          <a:p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uFillTx/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4f1283e0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34" name="Google Shape;134;g54f1283e0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37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f1283e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54f1283e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uFillTx/>
            </a:endParaRPr>
          </a:p>
        </p:txBody>
      </p:sp>
      <p:sp>
        <p:nvSpPr>
          <p:cNvPr id="159" name="Google Shape;159;g54f1283e0d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2</a:t>
            </a:fld>
            <a:endParaRPr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uFillTx/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  <a:uFillTx/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  <a:uFillTx/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6012600" y="771581"/>
            <a:ext cx="3291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821600" y="-1209619"/>
            <a:ext cx="32910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uFillTx/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uFillTx/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  <a:uFillTx/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uFillTx/>
              </a:defRPr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uFillTx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uFillTx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uFillTx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uFillTx/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uFillTx/>
              </a:defRPr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uFillTx/>
              </a:defRPr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uFillTx/>
              </a:defRPr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uFillTx/>
              </a:defRPr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uFillTx/>
              </a:defRPr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uFillTx/>
              </a:defRPr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uFillTx/>
              </a:defRPr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uFillTx/>
              </a:defRPr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uFillTx/>
              </a:defRPr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uFillTx/>
              </a:defRPr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uFillTx/>
              </a:defRPr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uFillTx/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uFillTx/>
              </a:defRPr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uFillTx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uFillTx/>
              </a:defRPr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uFillTx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uFillTx/>
              </a:defRPr>
            </a:lvl1pPr>
            <a:lvl2pPr marL="0" lvl="1" indent="0" algn="r" rtl="0">
              <a:spcBef>
                <a:spcPts val="0"/>
              </a:spcBef>
              <a:buNone/>
              <a:defRPr>
                <a:uFillTx/>
              </a:defRPr>
            </a:lvl2pPr>
            <a:lvl3pPr marL="0" lvl="2" indent="0" algn="r" rtl="0">
              <a:spcBef>
                <a:spcPts val="0"/>
              </a:spcBef>
              <a:buNone/>
              <a:defRPr>
                <a:uFillTx/>
              </a:defRPr>
            </a:lvl3pPr>
            <a:lvl4pPr marL="0" lvl="3" indent="0" algn="r" rtl="0">
              <a:spcBef>
                <a:spcPts val="0"/>
              </a:spcBef>
              <a:buNone/>
              <a:defRPr>
                <a:uFillTx/>
              </a:defRPr>
            </a:lvl4pPr>
            <a:lvl5pPr marL="0" lvl="4" indent="0" algn="r" rtl="0">
              <a:spcBef>
                <a:spcPts val="0"/>
              </a:spcBef>
              <a:buNone/>
              <a:defRPr>
                <a:uFillTx/>
              </a:defRPr>
            </a:lvl5pPr>
            <a:lvl6pPr marL="0" lvl="5" indent="0" algn="r" rtl="0">
              <a:spcBef>
                <a:spcPts val="0"/>
              </a:spcBef>
              <a:buNone/>
              <a:defRPr>
                <a:uFillTx/>
              </a:defRPr>
            </a:lvl6pPr>
            <a:lvl7pPr marL="0" lvl="6" indent="0" algn="r" rtl="0">
              <a:spcBef>
                <a:spcPts val="0"/>
              </a:spcBef>
              <a:buNone/>
              <a:defRPr>
                <a:uFillTx/>
              </a:defRPr>
            </a:lvl7pPr>
            <a:lvl8pPr marL="0" lvl="7" indent="0" algn="r" rtl="0">
              <a:spcBef>
                <a:spcPts val="0"/>
              </a:spcBef>
              <a:buNone/>
              <a:defRPr>
                <a:uFillTx/>
              </a:defRPr>
            </a:lvl8pPr>
            <a:lvl9pPr marL="0" lvl="8" indent="0" algn="r" rtl="0">
              <a:spcBef>
                <a:spcPts val="0"/>
              </a:spcBef>
              <a:buNone/>
              <a:defRPr>
                <a:uFillTx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uFillTx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uFillTx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uFillTx/>
              </a:rPr>
              <a:t>‹#›</a:t>
            </a:fld>
            <a:endParaRPr>
              <a:uFillTx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>
            <a:spLocks/>
          </p:cNvSpPr>
          <p:nvPr/>
        </p:nvSpPr>
        <p:spPr>
          <a:xfrm>
            <a:off x="411499" y="144200"/>
            <a:ext cx="3110700" cy="28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GCSE Media Studies – Paper </a:t>
            </a:r>
            <a:r>
              <a:rPr lang="en" sz="12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1 Television</a:t>
            </a:r>
            <a:endParaRPr sz="1200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6"/>
          <p:cNvSpPr txBox="1">
            <a:spLocks/>
          </p:cNvSpPr>
          <p:nvPr/>
        </p:nvSpPr>
        <p:spPr>
          <a:xfrm>
            <a:off x="755575" y="515900"/>
            <a:ext cx="2445900" cy="227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89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 Set Text</a:t>
            </a:r>
            <a:r>
              <a:rPr lang="en" sz="989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 ‘The Avengers’ and ‘Cuffs’</a:t>
            </a:r>
            <a:endParaRPr sz="989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 txBox="1">
            <a:spLocks/>
          </p:cNvSpPr>
          <p:nvPr/>
        </p:nvSpPr>
        <p:spPr>
          <a:xfrm>
            <a:off x="92025" y="833227"/>
            <a:ext cx="3039900" cy="2401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highlight>
                  <a:srgbClr val="00FFFF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Theoretical Framework: </a:t>
            </a:r>
            <a:r>
              <a:rPr lang="en" sz="1000" b="1" i="0" u="sng" strike="noStrike" cap="none" dirty="0" smtClean="0">
                <a:highlight>
                  <a:srgbClr val="00FFFF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dirty="0">
              <a:highlight>
                <a:srgbClr val="00FFFF"/>
              </a:highlight>
              <a:uFillTx/>
            </a:endParaRPr>
          </a:p>
        </p:txBody>
      </p:sp>
      <p:sp>
        <p:nvSpPr>
          <p:cNvPr id="139" name="Google Shape;139;p26"/>
          <p:cNvSpPr txBox="1">
            <a:spLocks/>
          </p:cNvSpPr>
          <p:nvPr/>
        </p:nvSpPr>
        <p:spPr>
          <a:xfrm>
            <a:off x="5508104" y="1353851"/>
            <a:ext cx="3515700" cy="1808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Theoretical Framework: Audiences</a:t>
            </a:r>
            <a:endParaRPr sz="1000" b="1" i="0" u="none" strike="noStrike" cap="none" dirty="0">
              <a:highlight>
                <a:srgbClr val="FFFF00"/>
              </a:highlight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900" b="0" i="0" u="none" strike="noStrike" cap="none" dirty="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>
            <a:spLocks/>
          </p:cNvSpPr>
          <p:nvPr/>
        </p:nvSpPr>
        <p:spPr>
          <a:xfrm>
            <a:off x="3201526" y="886995"/>
            <a:ext cx="2186100" cy="1785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 smtClean="0">
                <a:solidFill>
                  <a:srgbClr val="7030A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Channels</a:t>
            </a:r>
            <a:endParaRPr dirty="0">
              <a:uFillTx/>
            </a:endParaRPr>
          </a:p>
        </p:txBody>
      </p:sp>
      <p:graphicFrame>
        <p:nvGraphicFramePr>
          <p:cNvPr id="141" name="Google Shape;141;p26"/>
          <p:cNvGraphicFramePr/>
          <p:nvPr/>
        </p:nvGraphicFramePr>
        <p:xfrm>
          <a:off x="5508104" y="90745"/>
          <a:ext cx="3543750" cy="1143020"/>
        </p:xfrm>
        <a:graphic>
          <a:graphicData uri="http://schemas.openxmlformats.org/drawingml/2006/table">
            <a:tbl>
              <a:tblPr firstRow="1" bandRow="1">
                <a:noFill/>
                <a:tableStyleId>{B96AF438-6A21-4E03-9492-41BFFADA471D}</a:tableStyleId>
              </a:tblPr>
              <a:tblGrid>
                <a:gridCol w="33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  <a:endParaRPr sz="90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Demonstrate knowledge and understanding of:</a:t>
                      </a:r>
                      <a:endParaRPr sz="900" b="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theoretical framework of media</a:t>
                      </a:r>
                      <a:endParaRPr>
                        <a:uFillTx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contexts of media and their influence on media products and processes.</a:t>
                      </a:r>
                      <a:endParaRPr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  <a:endParaRPr sz="90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Analyse media products using the theoretical framework of media, including in relation to their contexts, to make judgements and draw conclusions.</a:t>
                      </a:r>
                      <a:endParaRPr sz="90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" name="Google Shape;142;p26"/>
          <p:cNvSpPr txBox="1">
            <a:spLocks/>
          </p:cNvSpPr>
          <p:nvPr/>
        </p:nvSpPr>
        <p:spPr>
          <a:xfrm>
            <a:off x="3201526" y="3795886"/>
            <a:ext cx="2209200" cy="1131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sng" strike="noStrike" cap="none" dirty="0">
                <a:solidFill>
                  <a:srgbClr val="9900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Media Contexts: cultural, </a:t>
            </a:r>
            <a:r>
              <a:rPr lang="en" sz="1000" b="0" i="0" u="sng" strike="noStrike" cap="none" dirty="0" smtClean="0">
                <a:solidFill>
                  <a:srgbClr val="9900FF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social</a:t>
            </a:r>
            <a:endParaRPr sz="1000" b="0" i="0" u="none" strike="noStrike" cap="none" dirty="0">
              <a:solidFill>
                <a:srgbClr val="9900FF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>
            <a:spLocks/>
          </p:cNvSpPr>
          <p:nvPr/>
        </p:nvSpPr>
        <p:spPr>
          <a:xfrm>
            <a:off x="5508104" y="3331057"/>
            <a:ext cx="3549600" cy="1508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highlight>
                  <a:srgbClr val="00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Theoretical Framework: Media </a:t>
            </a:r>
            <a:r>
              <a:rPr lang="en" sz="1000" b="1" i="0" u="sng" strike="noStrike" cap="none" dirty="0" smtClean="0">
                <a:highlight>
                  <a:srgbClr val="00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dirty="0">
              <a:highlight>
                <a:srgbClr val="00FF00"/>
              </a:highlight>
              <a:uFillTx/>
            </a:endParaRPr>
          </a:p>
        </p:txBody>
      </p:sp>
      <p:sp>
        <p:nvSpPr>
          <p:cNvPr id="144" name="Google Shape;144;p26"/>
          <p:cNvSpPr txBox="1">
            <a:spLocks/>
          </p:cNvSpPr>
          <p:nvPr/>
        </p:nvSpPr>
        <p:spPr>
          <a:xfrm>
            <a:off x="3201526" y="2741043"/>
            <a:ext cx="2201700" cy="961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CC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sng" strike="noStrike" cap="none" dirty="0">
                <a:highlight>
                  <a:srgbClr val="FF00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Theoretical Framework: </a:t>
            </a:r>
            <a:r>
              <a:rPr lang="en" sz="900" b="1" i="0" u="sng" strike="noStrike" cap="none" dirty="0" smtClean="0">
                <a:highlight>
                  <a:srgbClr val="FF00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Representations</a:t>
            </a:r>
            <a:endParaRPr dirty="0">
              <a:highlight>
                <a:srgbClr val="FF0000"/>
              </a:highlight>
              <a:uFillTx/>
            </a:endParaRPr>
          </a:p>
        </p:txBody>
      </p:sp>
      <p:sp>
        <p:nvSpPr>
          <p:cNvPr id="145" name="Google Shape;145;p26"/>
          <p:cNvSpPr txBox="1">
            <a:spLocks/>
          </p:cNvSpPr>
          <p:nvPr/>
        </p:nvSpPr>
        <p:spPr>
          <a:xfrm>
            <a:off x="92025" y="4082300"/>
            <a:ext cx="1518600" cy="1013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>
                <a:solidFill>
                  <a:srgbClr val="FF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STUDY</a:t>
            </a:r>
            <a:endParaRPr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00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Media Language</a:t>
            </a:r>
            <a:endParaRPr>
              <a:highlight>
                <a:srgbClr val="00FF00"/>
              </a:highlight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00FFFF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Industry</a:t>
            </a:r>
            <a:endParaRPr sz="1000">
              <a:solidFill>
                <a:schemeClr val="dk1"/>
              </a:solidFill>
              <a:highlight>
                <a:srgbClr val="00FFFF"/>
              </a:highlight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00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Representations </a:t>
            </a:r>
            <a:endParaRPr sz="1000">
              <a:solidFill>
                <a:schemeClr val="dk1"/>
              </a:solidFill>
              <a:highlight>
                <a:srgbClr val="FF0000"/>
              </a:highlight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00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Audience</a:t>
            </a:r>
            <a:endParaRPr>
              <a:highlight>
                <a:srgbClr val="FFFF00"/>
              </a:highlight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highlight>
                  <a:srgbClr val="9900FF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Social/Cultural/ contex</a:t>
            </a:r>
            <a:r>
              <a:rPr lang="en" sz="1000">
                <a:highlight>
                  <a:srgbClr val="9900FF"/>
                </a:highlight>
                <a:uFillTx/>
                <a:latin typeface="Calibri"/>
                <a:ea typeface="Calibri"/>
                <a:cs typeface="Calibri"/>
                <a:sym typeface="Calibri"/>
              </a:rPr>
              <a:t>ts</a:t>
            </a:r>
            <a:endParaRPr>
              <a:highlight>
                <a:srgbClr val="9900FF"/>
              </a:highlight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6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55325" y="743312"/>
            <a:ext cx="925725" cy="36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57176" y="3234932"/>
            <a:ext cx="1518600" cy="85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702777" y="3683075"/>
            <a:ext cx="1283922" cy="1281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73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ctrTitle"/>
          </p:nvPr>
        </p:nvSpPr>
        <p:spPr>
          <a:xfrm>
            <a:off x="107504" y="123479"/>
            <a:ext cx="2520300" cy="28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GCSE Media Studies – Paper 2 Music</a:t>
            </a:r>
            <a:endParaRPr sz="1200">
              <a:uFillTx/>
            </a:endParaRPr>
          </a:p>
        </p:txBody>
      </p:sp>
      <p:sp>
        <p:nvSpPr>
          <p:cNvPr id="162" name="Google Shape;162;p28"/>
          <p:cNvSpPr txBox="1">
            <a:spLocks/>
          </p:cNvSpPr>
          <p:nvPr/>
        </p:nvSpPr>
        <p:spPr>
          <a:xfrm>
            <a:off x="395536" y="472264"/>
            <a:ext cx="2016300" cy="227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9"/>
              <a:buFont typeface="Calibri"/>
              <a:buNone/>
            </a:pPr>
            <a:r>
              <a:rPr lang="en" sz="989" b="0" i="0" u="none" strike="noStrike" cap="none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Radio – Set Text = Live Lounge</a:t>
            </a:r>
            <a:endParaRPr sz="989" b="0" i="0" u="none" strike="noStrike" cap="none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3" name="Google Shape;163;p28"/>
          <p:cNvGraphicFramePr/>
          <p:nvPr/>
        </p:nvGraphicFramePr>
        <p:xfrm>
          <a:off x="4788024" y="90745"/>
          <a:ext cx="4263825" cy="868700"/>
        </p:xfrm>
        <a:graphic>
          <a:graphicData uri="http://schemas.openxmlformats.org/drawingml/2006/table">
            <a:tbl>
              <a:tblPr firstRow="1" bandRow="1">
                <a:noFill/>
                <a:tableStyleId>{B96AF438-6A21-4E03-9492-41BFFADA471D}</a:tableStyleId>
              </a:tblPr>
              <a:tblGrid>
                <a:gridCol w="3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u="none" strike="noStrike" cap="non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  <a:endParaRPr sz="90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Demonstrate knowledge and understanding of:</a:t>
                      </a:r>
                      <a:endParaRPr sz="900" b="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theoretical framework of media</a:t>
                      </a:r>
                      <a:endParaRPr>
                        <a:uFillTx/>
                      </a:endParaRPr>
                    </a:p>
                    <a:p>
                      <a:pPr marL="171450" marR="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Char char="•"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contexts of media and their influence on media products and processes.</a:t>
                      </a:r>
                      <a:endParaRPr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  <a:uFillTx/>
                        </a:rPr>
                        <a:t>AO2</a:t>
                      </a:r>
                      <a:endParaRPr sz="900" b="1">
                        <a:solidFill>
                          <a:schemeClr val="dk1"/>
                        </a:solidFill>
                        <a:uFillTx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0" i="0" u="none" strike="noStrike">
                          <a:solidFill>
                            <a:schemeClr val="dk1"/>
                          </a:solidFill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Analyse media products using the theoretical framework of media, including in relation to their contexts, to make judgements and draw conclusions.</a:t>
                      </a:r>
                      <a:endParaRPr sz="900">
                        <a:solidFill>
                          <a:schemeClr val="dk1"/>
                        </a:solidFill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4" name="Google Shape;164;p28"/>
          <p:cNvSpPr txBox="1">
            <a:spLocks/>
          </p:cNvSpPr>
          <p:nvPr/>
        </p:nvSpPr>
        <p:spPr>
          <a:xfrm>
            <a:off x="3644217" y="4270331"/>
            <a:ext cx="2601000" cy="82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solidFill>
                  <a:schemeClr val="accent2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Media Contexts: Political, cultural, </a:t>
            </a:r>
            <a:r>
              <a:rPr lang="en" sz="1000" b="1" i="0" u="sng" strike="noStrike" cap="none" dirty="0" smtClean="0">
                <a:solidFill>
                  <a:schemeClr val="accent2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social</a:t>
            </a:r>
            <a:endParaRPr sz="1000" b="1" i="0" u="none" strike="noStrike" cap="none" dirty="0">
              <a:solidFill>
                <a:schemeClr val="accent2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8"/>
          <p:cNvSpPr txBox="1">
            <a:spLocks/>
          </p:cNvSpPr>
          <p:nvPr/>
        </p:nvSpPr>
        <p:spPr>
          <a:xfrm>
            <a:off x="6291898" y="1040998"/>
            <a:ext cx="2723700" cy="2239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solidFill>
                  <a:srgbClr val="00B05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Theoretical Framework: </a:t>
            </a:r>
            <a:r>
              <a:rPr lang="en" sz="1000" b="1" i="0" u="sng" strike="noStrike" cap="none" dirty="0" smtClean="0">
                <a:solidFill>
                  <a:srgbClr val="00B05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Audiences</a:t>
            </a:r>
            <a:endParaRPr sz="1000" b="1" i="0" u="none" strike="noStrike" cap="none" dirty="0">
              <a:solidFill>
                <a:srgbClr val="00B050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>
            <a:spLocks/>
          </p:cNvSpPr>
          <p:nvPr/>
        </p:nvSpPr>
        <p:spPr>
          <a:xfrm>
            <a:off x="65154" y="771550"/>
            <a:ext cx="3489900" cy="3054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solidFill>
                  <a:srgbClr val="00B05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Theoretical Framework: Industry</a:t>
            </a:r>
            <a:endParaRPr dirty="0">
              <a:uFillTx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0" i="0" u="none" strike="noStrike" cap="none" dirty="0" smtClean="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uFillTx/>
            </a:endParaRPr>
          </a:p>
        </p:txBody>
      </p:sp>
      <p:pic>
        <p:nvPicPr>
          <p:cNvPr id="167" name="Google Shape;167;p28" descr="Image result for radio one live lounge"/>
          <p:cNvPicPr preferRelativeResize="0"/>
          <p:nvPr/>
        </p:nvPicPr>
        <p:blipFill rotWithShape="1">
          <a:blip r:embed="rId3"/>
          <a:srcRect t="13645" b="20560"/>
          <a:stretch/>
        </p:blipFill>
        <p:spPr>
          <a:xfrm>
            <a:off x="2915816" y="51470"/>
            <a:ext cx="1800200" cy="6662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8" name="Google Shape;168;p28"/>
          <p:cNvGraphicFramePr/>
          <p:nvPr>
            <p:extLst>
              <p:ext uri="{D42A27DB-BD31-4B8C-83A1-F6EECF244321}">
                <p14:modId xmlns:p14="http://schemas.microsoft.com/office/powerpoint/2010/main" val="1828484828"/>
              </p:ext>
            </p:extLst>
          </p:nvPr>
        </p:nvGraphicFramePr>
        <p:xfrm>
          <a:off x="6291898" y="3377128"/>
          <a:ext cx="2759975" cy="1630680"/>
        </p:xfrm>
        <a:graphic>
          <a:graphicData uri="http://schemas.openxmlformats.org/drawingml/2006/table">
            <a:tbl>
              <a:tblPr firstRow="1" bandRow="1">
                <a:noFill/>
                <a:tableStyleId>{6D90F932-1C6C-471D-B3F4-2EEB7E443053}</a:tableStyleId>
              </a:tblPr>
              <a:tblGrid>
                <a:gridCol w="70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u="none" strike="noStrike">
                          <a:uFillTx/>
                        </a:rPr>
                        <a:t>Radio 1</a:t>
                      </a:r>
                      <a:endParaRPr sz="1400" b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57150" marB="5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0" u="none" strike="noStrike" dirty="0" smtClean="0">
                        <a:uFillTx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0" u="none" strike="noStrike" dirty="0" smtClean="0">
                        <a:uFillTx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0" u="none" strike="noStrike" dirty="0" smtClean="0">
                        <a:uFillTx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1000" b="0" u="none" strike="noStrike" dirty="0" smtClean="0">
                        <a:uFillTx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u="none" strike="noStrike" dirty="0" smtClean="0">
                          <a:uFillTx/>
                        </a:rPr>
                        <a:t>.</a:t>
                      </a:r>
                      <a:endParaRPr sz="1400" b="0" dirty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57150" marB="5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u="none" strike="noStrike">
                          <a:uFillTx/>
                        </a:rPr>
                        <a:t>Radio 1Xtra</a:t>
                      </a:r>
                      <a:endParaRPr sz="1400" b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57150" marB="571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dirty="0" smtClean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dirty="0" smtClean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57150" marB="5715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Google Shape;169;p28"/>
          <p:cNvSpPr txBox="1">
            <a:spLocks/>
          </p:cNvSpPr>
          <p:nvPr/>
        </p:nvSpPr>
        <p:spPr>
          <a:xfrm>
            <a:off x="3627178" y="1019363"/>
            <a:ext cx="2601000" cy="32085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0" u="sng" strike="noStrike" cap="none" dirty="0">
                <a:solidFill>
                  <a:srgbClr val="0070C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Live </a:t>
            </a:r>
            <a:r>
              <a:rPr lang="en" sz="1000" b="1" i="0" u="sng" strike="noStrike" cap="none" dirty="0" smtClean="0">
                <a:solidFill>
                  <a:srgbClr val="0070C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Lounge</a:t>
            </a:r>
            <a:endParaRPr dirty="0">
              <a:uFillTx/>
            </a:endParaRPr>
          </a:p>
        </p:txBody>
      </p:sp>
      <p:sp>
        <p:nvSpPr>
          <p:cNvPr id="170" name="Google Shape;170;p28" descr="Image result for radio 1"/>
          <p:cNvSpPr>
            <a:spLocks/>
          </p:cNvSpPr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315034" y="3739183"/>
            <a:ext cx="648009" cy="36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6365949" y="4464123"/>
            <a:ext cx="510307" cy="510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 descr="https://lh5.googleusercontent.com/Q0jHESRF5FhGROaM5TXUTBdGrsnUCiF_EJ8aN1xoz_KRodkW65StWaRlhNgblFBcvYC1xQILI3KmiDLQLnUK2IE_vH_NLaUmB8vQkKcLAwC8LMUEVs-hHpjCTFwAiSLAn8e9DNZlkVc"/>
          <p:cNvPicPr preferRelativeResize="0"/>
          <p:nvPr/>
        </p:nvPicPr>
        <p:blipFill rotWithShape="1">
          <a:blip r:embed="rId6"/>
          <a:srcRect r="22678" b="3549"/>
          <a:stretch/>
        </p:blipFill>
        <p:spPr>
          <a:xfrm>
            <a:off x="5368587" y="1117401"/>
            <a:ext cx="787588" cy="5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>
            <a:spLocks/>
          </p:cNvSpPr>
          <p:nvPr/>
        </p:nvSpPr>
        <p:spPr>
          <a:xfrm>
            <a:off x="1187625" y="3867894"/>
            <a:ext cx="2376300" cy="1169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 dirty="0">
                <a:solidFill>
                  <a:srgbClr val="0070C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Convergence and Live </a:t>
            </a:r>
            <a:r>
              <a:rPr lang="en" sz="1000" b="1" u="sng" dirty="0" smtClean="0">
                <a:solidFill>
                  <a:srgbClr val="0070C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Lounge</a:t>
            </a:r>
            <a:endParaRPr dirty="0">
              <a:uFillTx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7"/>
          <a:srcRect l="9767" t="38290" r="9775" b="40493"/>
          <a:stretch/>
        </p:blipFill>
        <p:spPr>
          <a:xfrm>
            <a:off x="1997108" y="867084"/>
            <a:ext cx="1278749" cy="33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3627178" y="699542"/>
            <a:ext cx="830739" cy="264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 rotWithShape="1">
          <a:blip r:embed="rId9"/>
          <a:srcRect/>
          <a:stretch/>
        </p:blipFill>
        <p:spPr>
          <a:xfrm>
            <a:off x="2789511" y="3428529"/>
            <a:ext cx="558353" cy="22334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>
            <a:spLocks/>
          </p:cNvSpPr>
          <p:nvPr/>
        </p:nvSpPr>
        <p:spPr>
          <a:xfrm>
            <a:off x="65155" y="3905632"/>
            <a:ext cx="1050600" cy="1077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rgbClr val="FF0000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STUDY</a:t>
            </a:r>
            <a:endParaRPr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Industry</a:t>
            </a:r>
            <a:endParaRPr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Audience</a:t>
            </a:r>
            <a:endParaRPr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uFillTx/>
                <a:latin typeface="Calibri"/>
                <a:ea typeface="Calibri"/>
                <a:cs typeface="Calibri"/>
                <a:sym typeface="Calibri"/>
              </a:rPr>
              <a:t>Social/Cultural/ Political contexts</a:t>
            </a:r>
            <a:endParaRPr>
              <a:uFillTx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199</Words>
  <Application>Microsoft Office PowerPoint</Application>
  <PresentationFormat>On-screen Show (16:9)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GCSE Media Studies – Paper 2 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Keywords / Vocabulary</dc:title>
  <dc:creator>S.Reading</dc:creator>
  <cp:lastModifiedBy>Tom Benton</cp:lastModifiedBy>
  <cp:revision>4</cp:revision>
  <dcterms:modified xsi:type="dcterms:W3CDTF">2021-12-09T07:50:20Z</dcterms:modified>
</cp:coreProperties>
</file>