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297" r:id="rId3"/>
    <p:sldId id="329" r:id="rId4"/>
    <p:sldId id="330" r:id="rId5"/>
    <p:sldId id="331" r:id="rId6"/>
    <p:sldId id="332" r:id="rId7"/>
    <p:sldId id="333" r:id="rId8"/>
    <p:sldId id="334"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14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28667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197548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14059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57160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15377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141922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2135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88911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289360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297001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637768-60BA-4C7D-BED5-5A03D73CB344}" type="datetimeFigureOut">
              <a:rPr lang="en-GB" smtClean="0"/>
              <a:t>24/10/2018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B34E03-2B41-43B6-8CDA-62F08D9FE7B0}" type="slidenum">
              <a:rPr lang="en-GB" smtClean="0"/>
              <a:t>‹#›</a:t>
            </a:fld>
            <a:endParaRPr lang="en-GB" dirty="0"/>
          </a:p>
        </p:txBody>
      </p:sp>
    </p:spTree>
    <p:extLst>
      <p:ext uri="{BB962C8B-B14F-4D97-AF65-F5344CB8AC3E}">
        <p14:creationId xmlns:p14="http://schemas.microsoft.com/office/powerpoint/2010/main" val="101049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6637768-60BA-4C7D-BED5-5A03D73CB344}" type="datetimeFigureOut">
              <a:rPr lang="en-GB" smtClean="0"/>
              <a:t>24/10/2018</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DB34E03-2B41-43B6-8CDA-62F08D9FE7B0}" type="slidenum">
              <a:rPr lang="en-GB" smtClean="0"/>
              <a:t>‹#›</a:t>
            </a:fld>
            <a:endParaRPr lang="en-GB" dirty="0"/>
          </a:p>
        </p:txBody>
      </p:sp>
    </p:spTree>
    <p:extLst>
      <p:ext uri="{BB962C8B-B14F-4D97-AF65-F5344CB8AC3E}">
        <p14:creationId xmlns:p14="http://schemas.microsoft.com/office/powerpoint/2010/main" val="2850283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00088" y="8063813"/>
            <a:ext cx="2300288" cy="1530737"/>
          </a:xfrm>
          <a:prstGeom prst="rect">
            <a:avLst/>
          </a:prstGeom>
        </p:spPr>
      </p:pic>
      <p:pic>
        <p:nvPicPr>
          <p:cNvPr id="5" name="Picture 4"/>
          <p:cNvPicPr>
            <a:picLocks noChangeAspect="1"/>
          </p:cNvPicPr>
          <p:nvPr/>
        </p:nvPicPr>
        <p:blipFill>
          <a:blip r:embed="rId3"/>
          <a:stretch>
            <a:fillRect/>
          </a:stretch>
        </p:blipFill>
        <p:spPr>
          <a:xfrm>
            <a:off x="3304869" y="8123602"/>
            <a:ext cx="2975820" cy="1672033"/>
          </a:xfrm>
          <a:prstGeom prst="rect">
            <a:avLst/>
          </a:prstGeom>
        </p:spPr>
      </p:pic>
      <p:pic>
        <p:nvPicPr>
          <p:cNvPr id="7" name="Picture 6"/>
          <p:cNvPicPr>
            <a:picLocks noChangeAspect="1"/>
          </p:cNvPicPr>
          <p:nvPr/>
        </p:nvPicPr>
        <p:blipFill>
          <a:blip r:embed="rId4"/>
          <a:stretch>
            <a:fillRect/>
          </a:stretch>
        </p:blipFill>
        <p:spPr>
          <a:xfrm>
            <a:off x="4352401" y="100588"/>
            <a:ext cx="2305574" cy="811247"/>
          </a:xfrm>
          <a:prstGeom prst="rect">
            <a:avLst/>
          </a:prstGeom>
        </p:spPr>
      </p:pic>
      <p:graphicFrame>
        <p:nvGraphicFramePr>
          <p:cNvPr id="6" name="Table 5">
            <a:extLst>
              <a:ext uri="{FF2B5EF4-FFF2-40B4-BE49-F238E27FC236}">
                <a16:creationId xmlns:a16="http://schemas.microsoft.com/office/drawing/2014/main" id="{441B435F-4F92-4E56-B9ED-98C9F54F2349}"/>
              </a:ext>
            </a:extLst>
          </p:cNvPr>
          <p:cNvGraphicFramePr>
            <a:graphicFrameLocks noGrp="1"/>
          </p:cNvGraphicFramePr>
          <p:nvPr>
            <p:extLst>
              <p:ext uri="{D42A27DB-BD31-4B8C-83A1-F6EECF244321}">
                <p14:modId xmlns:p14="http://schemas.microsoft.com/office/powerpoint/2010/main" val="1199356887"/>
              </p:ext>
            </p:extLst>
          </p:nvPr>
        </p:nvGraphicFramePr>
        <p:xfrm>
          <a:off x="577310" y="1076818"/>
          <a:ext cx="5703379" cy="6881801"/>
        </p:xfrm>
        <a:graphic>
          <a:graphicData uri="http://schemas.openxmlformats.org/drawingml/2006/table">
            <a:tbl>
              <a:tblPr/>
              <a:tblGrid>
                <a:gridCol w="1287999">
                  <a:extLst>
                    <a:ext uri="{9D8B030D-6E8A-4147-A177-3AD203B41FA5}">
                      <a16:colId xmlns:a16="http://schemas.microsoft.com/office/drawing/2014/main" val="2389988101"/>
                    </a:ext>
                  </a:extLst>
                </a:gridCol>
                <a:gridCol w="4415380">
                  <a:extLst>
                    <a:ext uri="{9D8B030D-6E8A-4147-A177-3AD203B41FA5}">
                      <a16:colId xmlns:a16="http://schemas.microsoft.com/office/drawing/2014/main" val="413304075"/>
                    </a:ext>
                  </a:extLst>
                </a:gridCol>
              </a:tblGrid>
              <a:tr h="511097">
                <a:tc>
                  <a:txBody>
                    <a:bodyPr/>
                    <a:lstStyle/>
                    <a:p>
                      <a:pPr algn="ctr"/>
                      <a:r>
                        <a:rPr lang="en-GB" sz="1800" b="1" dirty="0">
                          <a:latin typeface="Comic Sans MS" panose="030F0702030302020204" pitchFamily="66" charset="0"/>
                        </a:rPr>
                        <a:t>Revision complete </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algn="ctr"/>
                      <a:r>
                        <a:rPr lang="en-GB" sz="1800" b="1" dirty="0">
                          <a:latin typeface="Comic Sans MS" panose="030F0702030302020204" pitchFamily="66" charset="0"/>
                        </a:rPr>
                        <a:t>Main topic heading</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7444627"/>
                  </a:ext>
                </a:extLst>
              </a:tr>
              <a:tr h="29803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Selection of materials or components</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2561699"/>
                  </a:ext>
                </a:extLst>
              </a:tr>
              <a:tr h="198657">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Forces and stresses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994027"/>
                  </a:ext>
                </a:extLst>
              </a:tr>
              <a:tr h="2767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Ecological and social footprint</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7121248"/>
                  </a:ext>
                </a:extLst>
              </a:tr>
              <a:tr h="2571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600" dirty="0">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Sources and origins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176408"/>
                  </a:ext>
                </a:extLst>
              </a:tr>
              <a:tr h="271462">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Using and working with materials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1875326"/>
                  </a:ext>
                </a:extLst>
              </a:tr>
              <a:tr h="300038">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b="0" kern="1400" dirty="0">
                          <a:ln>
                            <a:noFill/>
                          </a:ln>
                          <a:solidFill>
                            <a:srgbClr val="000000"/>
                          </a:solidFill>
                          <a:effectLst/>
                          <a:latin typeface="Comic Sans MS" panose="030F0702030302020204" pitchFamily="66" charset="0"/>
                        </a:rPr>
                        <a:t>Stock forms, types and sizes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1822140"/>
                  </a:ext>
                </a:extLst>
              </a:tr>
              <a:tr h="31432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Scales of production</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0961483"/>
                  </a:ext>
                </a:extLst>
              </a:tr>
              <a:tr h="300037">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Specialist techniques and processes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35881864"/>
                  </a:ext>
                </a:extLst>
              </a:tr>
              <a:tr h="271463">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Surface treatments and finishes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6512513"/>
                  </a:ext>
                </a:extLst>
              </a:tr>
              <a:tr h="285750">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Investigation, primary and secondary data</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3049490"/>
                  </a:ext>
                </a:extLst>
              </a:tr>
              <a:tr h="31432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Environmental, social and economic challenge</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8300675"/>
                  </a:ext>
                </a:extLst>
              </a:tr>
              <a:tr h="300037">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b="0" kern="1400" dirty="0">
                          <a:ln>
                            <a:noFill/>
                          </a:ln>
                          <a:solidFill>
                            <a:srgbClr val="000000"/>
                          </a:solidFill>
                          <a:effectLst/>
                          <a:latin typeface="Comic Sans MS" panose="030F0702030302020204" pitchFamily="66" charset="0"/>
                        </a:rPr>
                        <a:t>The work of others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1688477"/>
                  </a:ext>
                </a:extLst>
              </a:tr>
              <a:tr h="31432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Design strategies</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583704"/>
                  </a:ext>
                </a:extLst>
              </a:tr>
              <a:tr h="300038">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Communication of design ideas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0563737"/>
                  </a:ext>
                </a:extLst>
              </a:tr>
              <a:tr h="31432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Prototype development</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6828303"/>
                  </a:ext>
                </a:extLst>
              </a:tr>
              <a:tr h="285750">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Selection of materials and components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5722312"/>
                  </a:ext>
                </a:extLst>
              </a:tr>
              <a:tr h="285750">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Tolerances </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4672869"/>
                  </a:ext>
                </a:extLst>
              </a:tr>
              <a:tr h="314325">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b="0" kern="1400" dirty="0">
                          <a:ln>
                            <a:noFill/>
                          </a:ln>
                          <a:solidFill>
                            <a:srgbClr val="000000"/>
                          </a:solidFill>
                          <a:effectLst/>
                          <a:latin typeface="Comic Sans MS" panose="030F0702030302020204" pitchFamily="66" charset="0"/>
                        </a:rPr>
                        <a:t>Materials management</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1852641"/>
                  </a:ext>
                </a:extLst>
              </a:tr>
              <a:tr h="285750">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Specialist tools and equipment</a:t>
                      </a:r>
                    </a:p>
                  </a:txBody>
                  <a:tcPr marL="34498" marR="34498" marT="34498" marB="344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1461138"/>
                  </a:ext>
                </a:extLst>
              </a:tr>
              <a:tr h="300037">
                <a:tc>
                  <a:txBody>
                    <a:bodyPr/>
                    <a:lstStyle/>
                    <a:p>
                      <a:pPr marR="0" indent="0" algn="l" rtl="0">
                        <a:spcBef>
                          <a:spcPts val="0"/>
                        </a:spcBef>
                        <a:spcAft>
                          <a:spcPts val="0"/>
                        </a:spcAft>
                      </a:pPr>
                      <a:endParaRPr lang="en-GB" sz="1600" b="1" kern="1400" dirty="0">
                        <a:ln>
                          <a:noFill/>
                        </a:ln>
                        <a:solidFill>
                          <a:srgbClr val="000000"/>
                        </a:solidFill>
                        <a:effectLst/>
                        <a:latin typeface="Comic Sans MS" panose="030F0702030302020204" pitchFamily="66" charset="0"/>
                      </a:endParaRP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Comic Sans MS" panose="030F0702030302020204" pitchFamily="66" charset="0"/>
                        </a:rPr>
                        <a:t>Specialist techniques and processes</a:t>
                      </a:r>
                    </a:p>
                  </a:txBody>
                  <a:tcPr marL="34498" marR="34498" marT="34498" marB="344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938649"/>
                  </a:ext>
                </a:extLst>
              </a:tr>
            </a:tbl>
          </a:graphicData>
        </a:graphic>
      </p:graphicFrame>
      <p:pic>
        <p:nvPicPr>
          <p:cNvPr id="8" name="Picture 7">
            <a:extLst>
              <a:ext uri="{FF2B5EF4-FFF2-40B4-BE49-F238E27FC236}">
                <a16:creationId xmlns:a16="http://schemas.microsoft.com/office/drawing/2014/main" id="{B40C19C7-CB37-441C-875C-3B2A4E602690}"/>
              </a:ext>
            </a:extLst>
          </p:cNvPr>
          <p:cNvPicPr>
            <a:picLocks noChangeAspect="1"/>
          </p:cNvPicPr>
          <p:nvPr/>
        </p:nvPicPr>
        <p:blipFill rotWithShape="1">
          <a:blip r:embed="rId5"/>
          <a:srcRect b="28428"/>
          <a:stretch/>
        </p:blipFill>
        <p:spPr>
          <a:xfrm>
            <a:off x="200025" y="100588"/>
            <a:ext cx="4038600" cy="811247"/>
          </a:xfrm>
          <a:prstGeom prst="rect">
            <a:avLst/>
          </a:prstGeom>
        </p:spPr>
      </p:pic>
    </p:spTree>
    <p:extLst>
      <p:ext uri="{BB962C8B-B14F-4D97-AF65-F5344CB8AC3E}">
        <p14:creationId xmlns:p14="http://schemas.microsoft.com/office/powerpoint/2010/main" val="365481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8784253"/>
              </p:ext>
            </p:extLst>
          </p:nvPr>
        </p:nvGraphicFramePr>
        <p:xfrm>
          <a:off x="211152" y="214068"/>
          <a:ext cx="6462602" cy="2721818"/>
        </p:xfrm>
        <a:graphic>
          <a:graphicData uri="http://schemas.openxmlformats.org/drawingml/2006/table">
            <a:tbl>
              <a:tblPr firstRow="1" bandRow="1">
                <a:tableStyleId>{5C22544A-7EE6-4342-B048-85BDC9FD1C3A}</a:tableStyleId>
              </a:tblPr>
              <a:tblGrid>
                <a:gridCol w="3146411">
                  <a:extLst>
                    <a:ext uri="{9D8B030D-6E8A-4147-A177-3AD203B41FA5}">
                      <a16:colId xmlns:a16="http://schemas.microsoft.com/office/drawing/2014/main" val="700188978"/>
                    </a:ext>
                  </a:extLst>
                </a:gridCol>
                <a:gridCol w="3316191">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Selection of materials or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Many factors affect the functionality of textile products</a:t>
                      </a:r>
                    </a:p>
                    <a:p>
                      <a:pPr marL="285750" indent="-285750">
                        <a:buFont typeface="Arial" panose="020B0604020202020204" pitchFamily="34" charset="0"/>
                        <a:buChar char="•"/>
                      </a:pPr>
                      <a:r>
                        <a:rPr lang="en-GB" sz="1400" dirty="0">
                          <a:solidFill>
                            <a:schemeClr val="tx1"/>
                          </a:solidFill>
                          <a:latin typeface=""/>
                        </a:rPr>
                        <a:t>Choosing fabrics and components carefully can protect the environment and the well-being of people who make them</a:t>
                      </a:r>
                    </a:p>
                    <a:p>
                      <a:pPr marL="285750" indent="-285750">
                        <a:buFont typeface="Arial" panose="020B0604020202020204" pitchFamily="34" charset="0"/>
                        <a:buChar char="•"/>
                      </a:pPr>
                      <a:r>
                        <a:rPr lang="en-GB" sz="1400" dirty="0">
                          <a:solidFill>
                            <a:schemeClr val="tx1"/>
                          </a:solidFill>
                          <a:latin typeface=""/>
                        </a:rPr>
                        <a:t>Styles of clothing are often dictated by social and cultural factors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Bulk buying </a:t>
                      </a:r>
                    </a:p>
                    <a:p>
                      <a:r>
                        <a:rPr lang="en-GB" sz="1400" b="0" u="none" dirty="0">
                          <a:solidFill>
                            <a:schemeClr val="tx1"/>
                          </a:solidFill>
                          <a:latin typeface=""/>
                        </a:rPr>
                        <a:t>When materials or products are bought in large quantities they usually cost less per unit than buying just a few. This is because the costs of setting up the manufacturing are the same no matter how many are made.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5" name="Table 4">
            <a:extLst>
              <a:ext uri="{FF2B5EF4-FFF2-40B4-BE49-F238E27FC236}">
                <a16:creationId xmlns:a16="http://schemas.microsoft.com/office/drawing/2014/main" id="{C1BC1DD5-258B-4884-8019-0CF57313785C}"/>
              </a:ext>
            </a:extLst>
          </p:cNvPr>
          <p:cNvGraphicFramePr>
            <a:graphicFrameLocks noGrp="1"/>
          </p:cNvGraphicFramePr>
          <p:nvPr>
            <p:extLst>
              <p:ext uri="{D42A27DB-BD31-4B8C-83A1-F6EECF244321}">
                <p14:modId xmlns:p14="http://schemas.microsoft.com/office/powerpoint/2010/main" val="1054930457"/>
              </p:ext>
            </p:extLst>
          </p:nvPr>
        </p:nvGraphicFramePr>
        <p:xfrm>
          <a:off x="211152" y="2954386"/>
          <a:ext cx="6462602" cy="2721818"/>
        </p:xfrm>
        <a:graphic>
          <a:graphicData uri="http://schemas.openxmlformats.org/drawingml/2006/table">
            <a:tbl>
              <a:tblPr firstRow="1" bandRow="1">
                <a:tableStyleId>{5C22544A-7EE6-4342-B048-85BDC9FD1C3A}</a:tableStyleId>
              </a:tblPr>
              <a:tblGrid>
                <a:gridCol w="3146411">
                  <a:extLst>
                    <a:ext uri="{9D8B030D-6E8A-4147-A177-3AD203B41FA5}">
                      <a16:colId xmlns:a16="http://schemas.microsoft.com/office/drawing/2014/main" val="700188978"/>
                    </a:ext>
                  </a:extLst>
                </a:gridCol>
                <a:gridCol w="3316191">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Forces and stresses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There are five main types of force that can act upon any object or structure: tension, compression, shear, bending and torsion</a:t>
                      </a:r>
                    </a:p>
                    <a:p>
                      <a:pPr marL="285750" indent="-285750">
                        <a:buFont typeface="Arial" panose="020B0604020202020204" pitchFamily="34" charset="0"/>
                        <a:buChar char="•"/>
                      </a:pPr>
                      <a:r>
                        <a:rPr lang="en-GB" sz="1400" dirty="0">
                          <a:solidFill>
                            <a:schemeClr val="tx1"/>
                          </a:solidFill>
                          <a:latin typeface=""/>
                        </a:rPr>
                        <a:t>Some materials are better at resisting certain forces</a:t>
                      </a:r>
                    </a:p>
                    <a:p>
                      <a:pPr marL="285750" indent="-285750">
                        <a:buFont typeface="Arial" panose="020B0604020202020204" pitchFamily="34" charset="0"/>
                        <a:buChar char="•"/>
                      </a:pPr>
                      <a:r>
                        <a:rPr lang="en-GB" sz="1400" dirty="0">
                          <a:solidFill>
                            <a:schemeClr val="tx1"/>
                          </a:solidFill>
                          <a:latin typeface=""/>
                        </a:rPr>
                        <a:t>Materials can be reinforced and stiffened in order to resist certain forces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1996097852"/>
              </p:ext>
            </p:extLst>
          </p:nvPr>
        </p:nvGraphicFramePr>
        <p:xfrm>
          <a:off x="211152" y="5676204"/>
          <a:ext cx="6462602" cy="4428698"/>
        </p:xfrm>
        <a:graphic>
          <a:graphicData uri="http://schemas.openxmlformats.org/drawingml/2006/table">
            <a:tbl>
              <a:tblPr firstRow="1" bandRow="1">
                <a:tableStyleId>{5C22544A-7EE6-4342-B048-85BDC9FD1C3A}</a:tableStyleId>
              </a:tblPr>
              <a:tblGrid>
                <a:gridCol w="3146411">
                  <a:extLst>
                    <a:ext uri="{9D8B030D-6E8A-4147-A177-3AD203B41FA5}">
                      <a16:colId xmlns:a16="http://schemas.microsoft.com/office/drawing/2014/main" val="700188978"/>
                    </a:ext>
                  </a:extLst>
                </a:gridCol>
                <a:gridCol w="3316191">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Ecological and social footprint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Deforestation is where large areas of trees are cut down, often due to mining, drilling , farming, or logging</a:t>
                      </a:r>
                    </a:p>
                    <a:p>
                      <a:pPr marL="285750" indent="-285750">
                        <a:buFont typeface="Arial" panose="020B0604020202020204" pitchFamily="34" charset="0"/>
                        <a:buChar char="•"/>
                      </a:pPr>
                      <a:r>
                        <a:rPr lang="en-GB" sz="1400" dirty="0">
                          <a:solidFill>
                            <a:schemeClr val="tx1"/>
                          </a:solidFill>
                          <a:latin typeface=""/>
                        </a:rPr>
                        <a:t>Mining can damage the environment and causes related problems for local people</a:t>
                      </a:r>
                    </a:p>
                    <a:p>
                      <a:pPr marL="285750" indent="-285750">
                        <a:buFont typeface="Arial" panose="020B0604020202020204" pitchFamily="34" charset="0"/>
                        <a:buChar char="•"/>
                      </a:pPr>
                      <a:r>
                        <a:rPr lang="en-GB" sz="1400" dirty="0">
                          <a:solidFill>
                            <a:schemeClr val="tx1"/>
                          </a:solidFill>
                          <a:latin typeface=""/>
                        </a:rPr>
                        <a:t>Farming uses about 70 per cent of the worlds useable water supply, which means less is available for other purposes.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Mining</a:t>
                      </a:r>
                    </a:p>
                    <a:p>
                      <a:r>
                        <a:rPr lang="en-GB" sz="1400" b="0" u="none" dirty="0">
                          <a:solidFill>
                            <a:schemeClr val="tx1"/>
                          </a:solidFill>
                          <a:latin typeface=""/>
                        </a:rPr>
                        <a:t>The extraction of minerals and metals from ground</a:t>
                      </a:r>
                    </a:p>
                    <a:p>
                      <a:r>
                        <a:rPr lang="en-GB" sz="1400" b="1" u="sng" dirty="0">
                          <a:solidFill>
                            <a:schemeClr val="tx1"/>
                          </a:solidFill>
                          <a:latin typeface=""/>
                        </a:rPr>
                        <a:t>Drilling</a:t>
                      </a:r>
                    </a:p>
                    <a:p>
                      <a:r>
                        <a:rPr lang="en-GB" sz="1400" b="0" u="none" dirty="0">
                          <a:solidFill>
                            <a:schemeClr val="tx1"/>
                          </a:solidFill>
                          <a:latin typeface=""/>
                        </a:rPr>
                        <a:t>The process of making a hole in the Earth’s surface, usually to extract liquids or gas</a:t>
                      </a:r>
                    </a:p>
                    <a:p>
                      <a:r>
                        <a:rPr lang="en-GB" sz="1400" b="1" u="sng" dirty="0">
                          <a:solidFill>
                            <a:schemeClr val="tx1"/>
                          </a:solidFill>
                          <a:latin typeface=""/>
                        </a:rPr>
                        <a:t>Farming</a:t>
                      </a:r>
                    </a:p>
                    <a:p>
                      <a:r>
                        <a:rPr lang="en-GB" sz="1400" b="0" u="none" dirty="0">
                          <a:solidFill>
                            <a:schemeClr val="tx1"/>
                          </a:solidFill>
                          <a:latin typeface=""/>
                        </a:rPr>
                        <a:t>The use of land for growing crops or keeping animals for food</a:t>
                      </a:r>
                    </a:p>
                    <a:p>
                      <a:r>
                        <a:rPr lang="en-GB" sz="1400" b="1" u="sng" dirty="0">
                          <a:solidFill>
                            <a:schemeClr val="tx1"/>
                          </a:solidFill>
                          <a:latin typeface=""/>
                        </a:rPr>
                        <a:t>Eutrophication</a:t>
                      </a:r>
                    </a:p>
                    <a:p>
                      <a:r>
                        <a:rPr lang="en-GB" sz="1400" b="0" u="none" dirty="0">
                          <a:solidFill>
                            <a:schemeClr val="tx1"/>
                          </a:solidFill>
                          <a:latin typeface=""/>
                        </a:rPr>
                        <a:t>Excessive nutrients in a body of water, often caused by fertilisers</a:t>
                      </a:r>
                    </a:p>
                    <a:p>
                      <a:r>
                        <a:rPr lang="en-GB" sz="1400" b="1" u="sng" dirty="0">
                          <a:solidFill>
                            <a:schemeClr val="tx1"/>
                          </a:solidFill>
                          <a:latin typeface=""/>
                        </a:rPr>
                        <a:t>Deforestation</a:t>
                      </a:r>
                    </a:p>
                    <a:p>
                      <a:r>
                        <a:rPr lang="en-GB" sz="1400" b="0" u="none" dirty="0">
                          <a:solidFill>
                            <a:schemeClr val="tx1"/>
                          </a:solidFill>
                          <a:latin typeface=""/>
                        </a:rPr>
                        <a:t>Large areas of trees cut down, often due to mining, drilling, farming or logging.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92502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7646208"/>
              </p:ext>
            </p:extLst>
          </p:nvPr>
        </p:nvGraphicFramePr>
        <p:xfrm>
          <a:off x="197699" y="0"/>
          <a:ext cx="6462602" cy="4642058"/>
        </p:xfrm>
        <a:graphic>
          <a:graphicData uri="http://schemas.openxmlformats.org/drawingml/2006/table">
            <a:tbl>
              <a:tblPr firstRow="1" bandRow="1">
                <a:tableStyleId>{5C22544A-7EE6-4342-B048-85BDC9FD1C3A}</a:tableStyleId>
              </a:tblPr>
              <a:tblGrid>
                <a:gridCol w="4454512">
                  <a:extLst>
                    <a:ext uri="{9D8B030D-6E8A-4147-A177-3AD203B41FA5}">
                      <a16:colId xmlns:a16="http://schemas.microsoft.com/office/drawing/2014/main" val="700188978"/>
                    </a:ext>
                  </a:extLst>
                </a:gridCol>
                <a:gridCol w="2008090">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Sources and origins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Cotton is a natural cellulose fibre that comes from the ripened seeds found inside bolls, from s bushy plant grown in tropical parts of the world</a:t>
                      </a:r>
                    </a:p>
                    <a:p>
                      <a:pPr marL="285750" indent="-285750">
                        <a:buFont typeface="Arial" panose="020B0604020202020204" pitchFamily="34" charset="0"/>
                        <a:buChar char="•"/>
                      </a:pPr>
                      <a:r>
                        <a:rPr lang="en-GB" sz="1400" dirty="0">
                          <a:solidFill>
                            <a:schemeClr val="tx1"/>
                          </a:solidFill>
                          <a:latin typeface=""/>
                        </a:rPr>
                        <a:t>Wool hair fibre sheared from a sheep or other fleecy animal. It is sent to a mill to be cleaned and scoured to remove grease and dirt, graded and sorted for quality, carding and combing to straighten the fibres and then spinning to make yarn.</a:t>
                      </a:r>
                    </a:p>
                    <a:p>
                      <a:pPr marL="285750" indent="-285750">
                        <a:buFont typeface="Arial" panose="020B0604020202020204" pitchFamily="34" charset="0"/>
                        <a:buChar char="•"/>
                      </a:pPr>
                      <a:r>
                        <a:rPr lang="en-GB" sz="1400" dirty="0">
                          <a:solidFill>
                            <a:schemeClr val="tx1"/>
                          </a:solidFill>
                          <a:latin typeface=""/>
                        </a:rPr>
                        <a:t>Silk is a protein fibre that comes from the cocoon of the silk caterpillar. The cocoon is dropped in boiling water and the silk filaments are unwound. </a:t>
                      </a:r>
                    </a:p>
                    <a:p>
                      <a:pPr marL="285750" indent="-285750">
                        <a:buFont typeface="Arial" panose="020B0604020202020204" pitchFamily="34" charset="0"/>
                        <a:buChar char="•"/>
                      </a:pPr>
                      <a:r>
                        <a:rPr lang="en-GB" sz="1400" dirty="0">
                          <a:solidFill>
                            <a:schemeClr val="tx1"/>
                          </a:solidFill>
                          <a:latin typeface=""/>
                        </a:rPr>
                        <a:t>Synthetic fibres are manufactured from oil- or coal- based chemicals that made into a polymer and melted to make a solution that is spun into continuous lengths of fibre</a:t>
                      </a:r>
                    </a:p>
                    <a:p>
                      <a:pPr marL="285750" indent="-285750">
                        <a:buFont typeface="Arial" panose="020B0604020202020204" pitchFamily="34" charset="0"/>
                        <a:buChar char="•"/>
                      </a:pPr>
                      <a:r>
                        <a:rPr lang="en-GB" sz="1400" dirty="0">
                          <a:solidFill>
                            <a:schemeClr val="tx1"/>
                          </a:solidFill>
                          <a:latin typeface=""/>
                        </a:rPr>
                        <a:t>Fibres are usually twisted together to make a yarn before they are made into a fabric.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2849202933"/>
              </p:ext>
            </p:extLst>
          </p:nvPr>
        </p:nvGraphicFramePr>
        <p:xfrm>
          <a:off x="197699" y="4642058"/>
          <a:ext cx="6462602" cy="3148538"/>
        </p:xfrm>
        <a:graphic>
          <a:graphicData uri="http://schemas.openxmlformats.org/drawingml/2006/table">
            <a:tbl>
              <a:tblPr firstRow="1" bandRow="1">
                <a:tableStyleId>{5C22544A-7EE6-4342-B048-85BDC9FD1C3A}</a:tableStyleId>
              </a:tblPr>
              <a:tblGrid>
                <a:gridCol w="4486596">
                  <a:extLst>
                    <a:ext uri="{9D8B030D-6E8A-4147-A177-3AD203B41FA5}">
                      <a16:colId xmlns:a16="http://schemas.microsoft.com/office/drawing/2014/main" val="700188978"/>
                    </a:ext>
                  </a:extLst>
                </a:gridCol>
                <a:gridCol w="1976006">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Using and working with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Fabric must be matched with their properties and the requirements of the end product</a:t>
                      </a:r>
                    </a:p>
                    <a:p>
                      <a:pPr marL="285750" indent="-285750">
                        <a:buFont typeface="Arial" panose="020B0604020202020204" pitchFamily="34" charset="0"/>
                        <a:buChar char="•"/>
                      </a:pPr>
                      <a:r>
                        <a:rPr lang="en-GB" sz="1400" dirty="0">
                          <a:solidFill>
                            <a:schemeClr val="tx1"/>
                          </a:solidFill>
                          <a:latin typeface=""/>
                        </a:rPr>
                        <a:t>The type of fabric and appearance must be considered when choosing seams to use on a product</a:t>
                      </a:r>
                    </a:p>
                    <a:p>
                      <a:pPr marL="285750" indent="-285750">
                        <a:buFont typeface="Arial" panose="020B0604020202020204" pitchFamily="34" charset="0"/>
                        <a:buChar char="•"/>
                      </a:pPr>
                      <a:r>
                        <a:rPr lang="en-GB" sz="1400" dirty="0">
                          <a:solidFill>
                            <a:schemeClr val="tx1"/>
                          </a:solidFill>
                          <a:latin typeface=""/>
                        </a:rPr>
                        <a:t>The type of fabric and appearance must be considered when choosing seams to use on a product</a:t>
                      </a:r>
                    </a:p>
                    <a:p>
                      <a:pPr marL="285750" indent="-285750">
                        <a:buFont typeface="Arial" panose="020B0604020202020204" pitchFamily="34" charset="0"/>
                        <a:buChar char="•"/>
                      </a:pPr>
                      <a:r>
                        <a:rPr lang="en-GB" sz="1400" dirty="0">
                          <a:solidFill>
                            <a:schemeClr val="tx1"/>
                          </a:solidFill>
                          <a:latin typeface=""/>
                        </a:rPr>
                        <a:t>Shaping is used to give from and ease to a product</a:t>
                      </a:r>
                    </a:p>
                    <a:p>
                      <a:pPr marL="285750" indent="-285750">
                        <a:buFont typeface="Arial" panose="020B0604020202020204" pitchFamily="34" charset="0"/>
                        <a:buChar char="•"/>
                      </a:pPr>
                      <a:r>
                        <a:rPr lang="en-GB" sz="1400" dirty="0">
                          <a:solidFill>
                            <a:schemeClr val="tx1"/>
                          </a:solidFill>
                          <a:latin typeface=""/>
                        </a:rPr>
                        <a:t>Fibre and fabric properties can be modified for specialist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7" name="Table 6">
            <a:extLst>
              <a:ext uri="{FF2B5EF4-FFF2-40B4-BE49-F238E27FC236}">
                <a16:creationId xmlns:a16="http://schemas.microsoft.com/office/drawing/2014/main" id="{08831D47-2D48-4922-A5DF-0F2746358F71}"/>
              </a:ext>
            </a:extLst>
          </p:cNvPr>
          <p:cNvGraphicFramePr>
            <a:graphicFrameLocks noGrp="1"/>
          </p:cNvGraphicFramePr>
          <p:nvPr>
            <p:extLst>
              <p:ext uri="{D42A27DB-BD31-4B8C-83A1-F6EECF244321}">
                <p14:modId xmlns:p14="http://schemas.microsoft.com/office/powerpoint/2010/main" val="1054169558"/>
              </p:ext>
            </p:extLst>
          </p:nvPr>
        </p:nvGraphicFramePr>
        <p:xfrm>
          <a:off x="197699" y="7790596"/>
          <a:ext cx="6462602" cy="2081738"/>
        </p:xfrm>
        <a:graphic>
          <a:graphicData uri="http://schemas.openxmlformats.org/drawingml/2006/table">
            <a:tbl>
              <a:tblPr firstRow="1" bandRow="1">
                <a:tableStyleId>{5C22544A-7EE6-4342-B048-85BDC9FD1C3A}</a:tableStyleId>
              </a:tblPr>
              <a:tblGrid>
                <a:gridCol w="4486596">
                  <a:extLst>
                    <a:ext uri="{9D8B030D-6E8A-4147-A177-3AD203B41FA5}">
                      <a16:colId xmlns:a16="http://schemas.microsoft.com/office/drawing/2014/main" val="700188978"/>
                    </a:ext>
                  </a:extLst>
                </a:gridCol>
                <a:gridCol w="1976006">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Stock forms, types and sizes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Yarns are made by plying two or more single yarns together</a:t>
                      </a:r>
                    </a:p>
                    <a:p>
                      <a:pPr marL="285750" indent="-285750">
                        <a:buFont typeface="Arial" panose="020B0604020202020204" pitchFamily="34" charset="0"/>
                        <a:buChar char="•"/>
                      </a:pPr>
                      <a:r>
                        <a:rPr lang="en-GB" sz="1400" dirty="0">
                          <a:solidFill>
                            <a:schemeClr val="tx1"/>
                          </a:solidFill>
                          <a:latin typeface=""/>
                        </a:rPr>
                        <a:t>It is important to know the width of a fabric when calculating quantities</a:t>
                      </a:r>
                    </a:p>
                    <a:p>
                      <a:pPr marL="285750" indent="-285750">
                        <a:buFont typeface="Arial" panose="020B0604020202020204" pitchFamily="34" charset="0"/>
                        <a:buChar char="•"/>
                      </a:pPr>
                      <a:r>
                        <a:rPr lang="en-GB" sz="1400" dirty="0">
                          <a:solidFill>
                            <a:schemeClr val="tx1"/>
                          </a:solidFill>
                          <a:latin typeface=""/>
                        </a:rPr>
                        <a:t>Trimmings and components are used for functional and decorative purposes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62219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087627"/>
              </p:ext>
            </p:extLst>
          </p:nvPr>
        </p:nvGraphicFramePr>
        <p:xfrm>
          <a:off x="211152" y="218661"/>
          <a:ext cx="6462602" cy="5495498"/>
        </p:xfrm>
        <a:graphic>
          <a:graphicData uri="http://schemas.openxmlformats.org/drawingml/2006/table">
            <a:tbl>
              <a:tblPr firstRow="1" bandRow="1">
                <a:tableStyleId>{5C22544A-7EE6-4342-B048-85BDC9FD1C3A}</a:tableStyleId>
              </a:tblPr>
              <a:tblGrid>
                <a:gridCol w="2909735">
                  <a:extLst>
                    <a:ext uri="{9D8B030D-6E8A-4147-A177-3AD203B41FA5}">
                      <a16:colId xmlns:a16="http://schemas.microsoft.com/office/drawing/2014/main" val="700188978"/>
                    </a:ext>
                  </a:extLst>
                </a:gridCol>
                <a:gridCol w="3552867">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Scales of production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Production can be categorised by the amount that is produced – this is called scales of production</a:t>
                      </a:r>
                    </a:p>
                    <a:p>
                      <a:pPr marL="285750" indent="-285750">
                        <a:buFont typeface="Arial" panose="020B0604020202020204" pitchFamily="34" charset="0"/>
                        <a:buChar char="•"/>
                      </a:pPr>
                      <a:r>
                        <a:rPr lang="en-GB" sz="1400" dirty="0">
                          <a:solidFill>
                            <a:schemeClr val="tx1"/>
                          </a:solidFill>
                          <a:latin typeface=""/>
                        </a:rPr>
                        <a:t>One- off production is chosen wen a single product is made</a:t>
                      </a:r>
                    </a:p>
                    <a:p>
                      <a:pPr marL="285750" indent="-285750">
                        <a:buFont typeface="Arial" panose="020B0604020202020204" pitchFamily="34" charset="0"/>
                        <a:buChar char="•"/>
                      </a:pPr>
                      <a:r>
                        <a:rPr lang="en-GB" sz="1400" dirty="0">
                          <a:solidFill>
                            <a:schemeClr val="tx1"/>
                          </a:solidFill>
                          <a:latin typeface=""/>
                        </a:rPr>
                        <a:t>Batch production is chosen when several of the same product are required before the design of the product needs to change</a:t>
                      </a:r>
                    </a:p>
                    <a:p>
                      <a:pPr marL="285750" indent="-285750">
                        <a:buFont typeface="Arial" panose="020B0604020202020204" pitchFamily="34" charset="0"/>
                        <a:buChar char="•"/>
                      </a:pPr>
                      <a:r>
                        <a:rPr lang="en-GB" sz="1400" dirty="0">
                          <a:solidFill>
                            <a:schemeClr val="tx1"/>
                          </a:solidFill>
                          <a:latin typeface=""/>
                        </a:rPr>
                        <a:t>Mass production is used when a large number of the same product are needed. It uses a well-organised production line</a:t>
                      </a:r>
                    </a:p>
                    <a:p>
                      <a:pPr marL="285750" indent="-285750">
                        <a:buFont typeface="Arial" panose="020B0604020202020204" pitchFamily="34" charset="0"/>
                        <a:buChar char="•"/>
                      </a:pPr>
                      <a:r>
                        <a:rPr lang="en-GB" sz="1400" dirty="0">
                          <a:solidFill>
                            <a:schemeClr val="tx1"/>
                          </a:solidFill>
                          <a:latin typeface=""/>
                        </a:rPr>
                        <a:t>Continuous production is good when the cost of starting the business and running the necessary equipment is high. The product needs a constant and steady demand.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Prototype</a:t>
                      </a:r>
                    </a:p>
                    <a:p>
                      <a:r>
                        <a:rPr lang="en-GB" sz="1400" b="0" u="none" dirty="0">
                          <a:solidFill>
                            <a:schemeClr val="tx1"/>
                          </a:solidFill>
                          <a:latin typeface=""/>
                        </a:rPr>
                        <a:t>An early sample, model, or release of a product built to test a concept or process</a:t>
                      </a:r>
                    </a:p>
                    <a:p>
                      <a:r>
                        <a:rPr lang="en-GB" sz="1400" b="1" u="sng" dirty="0">
                          <a:solidFill>
                            <a:schemeClr val="tx1"/>
                          </a:solidFill>
                          <a:latin typeface=""/>
                        </a:rPr>
                        <a:t>Batch production</a:t>
                      </a:r>
                    </a:p>
                    <a:p>
                      <a:r>
                        <a:rPr lang="en-GB" sz="1400" b="0" u="none" dirty="0">
                          <a:solidFill>
                            <a:schemeClr val="tx1"/>
                          </a:solidFill>
                          <a:latin typeface=""/>
                        </a:rPr>
                        <a:t>When a limited number of the same product is made during a particular period of time</a:t>
                      </a:r>
                    </a:p>
                    <a:p>
                      <a:r>
                        <a:rPr lang="en-GB" sz="1400" b="1" u="sng" dirty="0">
                          <a:solidFill>
                            <a:schemeClr val="tx1"/>
                          </a:solidFill>
                          <a:latin typeface=""/>
                        </a:rPr>
                        <a:t>Down time</a:t>
                      </a:r>
                    </a:p>
                    <a:p>
                      <a:r>
                        <a:rPr lang="en-GB" sz="1400" b="0" u="none" dirty="0">
                          <a:solidFill>
                            <a:schemeClr val="tx1"/>
                          </a:solidFill>
                          <a:latin typeface=""/>
                        </a:rPr>
                        <a:t>When a machine has stopped working and no products are being made. This could be for maintenance, because the machine has developed a fault, or the time taken to set the machine up for a new operation</a:t>
                      </a:r>
                    </a:p>
                    <a:p>
                      <a:r>
                        <a:rPr lang="en-GB" sz="1400" b="1" u="sng" dirty="0">
                          <a:solidFill>
                            <a:schemeClr val="tx1"/>
                          </a:solidFill>
                          <a:latin typeface=""/>
                        </a:rPr>
                        <a:t>One-off production</a:t>
                      </a:r>
                    </a:p>
                    <a:p>
                      <a:r>
                        <a:rPr lang="en-GB" sz="1400" b="0" u="none" dirty="0">
                          <a:solidFill>
                            <a:schemeClr val="tx1"/>
                          </a:solidFill>
                          <a:latin typeface=""/>
                        </a:rPr>
                        <a:t>When just one complete product is produced</a:t>
                      </a:r>
                    </a:p>
                    <a:p>
                      <a:r>
                        <a:rPr lang="en-GB" sz="1400" b="1" u="sng" dirty="0">
                          <a:solidFill>
                            <a:schemeClr val="tx1"/>
                          </a:solidFill>
                          <a:latin typeface=""/>
                        </a:rPr>
                        <a:t>Mass production</a:t>
                      </a:r>
                    </a:p>
                    <a:p>
                      <a:r>
                        <a:rPr lang="en-GB" sz="1400" b="0" u="none" dirty="0">
                          <a:solidFill>
                            <a:schemeClr val="tx1"/>
                          </a:solidFill>
                          <a:latin typeface=""/>
                        </a:rPr>
                        <a:t>Manufacturing in large quantities over a long period of time. This typically uses a production line</a:t>
                      </a:r>
                    </a:p>
                    <a:p>
                      <a:r>
                        <a:rPr lang="en-GB" sz="1400" b="1" u="sng" dirty="0">
                          <a:solidFill>
                            <a:schemeClr val="tx1"/>
                          </a:solidFill>
                          <a:latin typeface=""/>
                        </a:rPr>
                        <a:t>Continuous production</a:t>
                      </a:r>
                    </a:p>
                    <a:p>
                      <a:r>
                        <a:rPr lang="en-GB" sz="1400" b="0" u="none" dirty="0">
                          <a:solidFill>
                            <a:schemeClr val="tx1"/>
                          </a:solidFill>
                          <a:latin typeface=""/>
                        </a:rPr>
                        <a:t>Runs constantly and is highly automated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748696429"/>
              </p:ext>
            </p:extLst>
          </p:nvPr>
        </p:nvGraphicFramePr>
        <p:xfrm>
          <a:off x="211152" y="5863558"/>
          <a:ext cx="6462602" cy="3788618"/>
        </p:xfrm>
        <a:graphic>
          <a:graphicData uri="http://schemas.openxmlformats.org/drawingml/2006/table">
            <a:tbl>
              <a:tblPr firstRow="1" bandRow="1">
                <a:tableStyleId>{5C22544A-7EE6-4342-B048-85BDC9FD1C3A}</a:tableStyleId>
              </a:tblPr>
              <a:tblGrid>
                <a:gridCol w="3923526">
                  <a:extLst>
                    <a:ext uri="{9D8B030D-6E8A-4147-A177-3AD203B41FA5}">
                      <a16:colId xmlns:a16="http://schemas.microsoft.com/office/drawing/2014/main" val="700188978"/>
                    </a:ext>
                  </a:extLst>
                </a:gridCol>
                <a:gridCol w="2539076">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Specialist techniques and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Pattern templates are developed from basic blocks in standardised sizes</a:t>
                      </a:r>
                    </a:p>
                    <a:p>
                      <a:pPr marL="285750" indent="-285750">
                        <a:buFont typeface="Arial" panose="020B0604020202020204" pitchFamily="34" charset="0"/>
                        <a:buChar char="•"/>
                      </a:pPr>
                      <a:r>
                        <a:rPr lang="en-GB" sz="1400" dirty="0">
                          <a:solidFill>
                            <a:schemeClr val="tx1"/>
                          </a:solidFill>
                          <a:latin typeface=""/>
                        </a:rPr>
                        <a:t>Many layers of fabric are cut out at once in commercial manufacture</a:t>
                      </a:r>
                    </a:p>
                    <a:p>
                      <a:pPr marL="285750" indent="-285750">
                        <a:buFont typeface="Arial" panose="020B0604020202020204" pitchFamily="34" charset="0"/>
                        <a:buChar char="•"/>
                      </a:pPr>
                      <a:r>
                        <a:rPr lang="en-GB" sz="1400" dirty="0">
                          <a:solidFill>
                            <a:schemeClr val="tx1"/>
                          </a:solidFill>
                          <a:latin typeface=""/>
                        </a:rPr>
                        <a:t>Commercial machinists usually work on specific sections of a product before passing it on to someone else who makes a different part of the product</a:t>
                      </a:r>
                    </a:p>
                    <a:p>
                      <a:pPr marL="285750" indent="-285750">
                        <a:buFont typeface="Arial" panose="020B0604020202020204" pitchFamily="34" charset="0"/>
                        <a:buChar char="•"/>
                      </a:pPr>
                      <a:r>
                        <a:rPr lang="en-GB" sz="1400" dirty="0">
                          <a:solidFill>
                            <a:schemeClr val="tx1"/>
                          </a:solidFill>
                          <a:latin typeface=""/>
                        </a:rPr>
                        <a:t>Computer control is used in industry to carry out identical and repetitive processes</a:t>
                      </a:r>
                    </a:p>
                    <a:p>
                      <a:pPr marL="285750" indent="-285750">
                        <a:buFont typeface="Arial" panose="020B0604020202020204" pitchFamily="34" charset="0"/>
                        <a:buChar char="•"/>
                      </a:pPr>
                      <a:r>
                        <a:rPr lang="en-GB" sz="1400" dirty="0">
                          <a:solidFill>
                            <a:schemeClr val="tx1"/>
                          </a:solidFill>
                          <a:latin typeface=""/>
                        </a:rPr>
                        <a:t>Quality control is am important part of manufacture to make sure that products are made to the quality specified in the manufacturing and product specifications.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152005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6448489"/>
              </p:ext>
            </p:extLst>
          </p:nvPr>
        </p:nvGraphicFramePr>
        <p:xfrm>
          <a:off x="211152" y="214068"/>
          <a:ext cx="6462602" cy="2081738"/>
        </p:xfrm>
        <a:graphic>
          <a:graphicData uri="http://schemas.openxmlformats.org/drawingml/2006/table">
            <a:tbl>
              <a:tblPr firstRow="1" bandRow="1">
                <a:tableStyleId>{5C22544A-7EE6-4342-B048-85BDC9FD1C3A}</a:tableStyleId>
              </a:tblPr>
              <a:tblGrid>
                <a:gridCol w="4328764">
                  <a:extLst>
                    <a:ext uri="{9D8B030D-6E8A-4147-A177-3AD203B41FA5}">
                      <a16:colId xmlns:a16="http://schemas.microsoft.com/office/drawing/2014/main" val="700188978"/>
                    </a:ext>
                  </a:extLst>
                </a:gridCol>
                <a:gridCol w="2133838">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Surface treatments and finishes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Colour and pattern can be applied to fabric with dyeing and printing</a:t>
                      </a:r>
                    </a:p>
                    <a:p>
                      <a:pPr marL="285750" indent="-285750">
                        <a:buFont typeface="Arial" panose="020B0604020202020204" pitchFamily="34" charset="0"/>
                        <a:buChar char="•"/>
                      </a:pPr>
                      <a:r>
                        <a:rPr lang="en-GB" sz="1400" dirty="0">
                          <a:solidFill>
                            <a:schemeClr val="tx1"/>
                          </a:solidFill>
                          <a:latin typeface=""/>
                        </a:rPr>
                        <a:t>Chemical finishes can improve the performance characteristics of fabrics</a:t>
                      </a:r>
                    </a:p>
                    <a:p>
                      <a:pPr marL="285750" indent="-285750">
                        <a:buFont typeface="Arial" panose="020B0604020202020204" pitchFamily="34" charset="0"/>
                        <a:buChar char="•"/>
                      </a:pPr>
                      <a:r>
                        <a:rPr lang="en-GB" sz="1400" dirty="0">
                          <a:solidFill>
                            <a:schemeClr val="tx1"/>
                          </a:solidFill>
                          <a:latin typeface=""/>
                        </a:rPr>
                        <a:t>Stain and water-repellent finishes can keep products cleaner for longer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5" name="Table 4">
            <a:extLst>
              <a:ext uri="{FF2B5EF4-FFF2-40B4-BE49-F238E27FC236}">
                <a16:creationId xmlns:a16="http://schemas.microsoft.com/office/drawing/2014/main" id="{C1BC1DD5-258B-4884-8019-0CF57313785C}"/>
              </a:ext>
            </a:extLst>
          </p:cNvPr>
          <p:cNvGraphicFramePr>
            <a:graphicFrameLocks noGrp="1"/>
          </p:cNvGraphicFramePr>
          <p:nvPr>
            <p:extLst>
              <p:ext uri="{D42A27DB-BD31-4B8C-83A1-F6EECF244321}">
                <p14:modId xmlns:p14="http://schemas.microsoft.com/office/powerpoint/2010/main" val="3663899555"/>
              </p:ext>
            </p:extLst>
          </p:nvPr>
        </p:nvGraphicFramePr>
        <p:xfrm>
          <a:off x="197699" y="2490262"/>
          <a:ext cx="6462602" cy="7415738"/>
        </p:xfrm>
        <a:graphic>
          <a:graphicData uri="http://schemas.openxmlformats.org/drawingml/2006/table">
            <a:tbl>
              <a:tblPr firstRow="1" bandRow="1">
                <a:tableStyleId>{5C22544A-7EE6-4342-B048-85BDC9FD1C3A}</a:tableStyleId>
              </a:tblPr>
              <a:tblGrid>
                <a:gridCol w="4358259">
                  <a:extLst>
                    <a:ext uri="{9D8B030D-6E8A-4147-A177-3AD203B41FA5}">
                      <a16:colId xmlns:a16="http://schemas.microsoft.com/office/drawing/2014/main" val="700188978"/>
                    </a:ext>
                  </a:extLst>
                </a:gridCol>
                <a:gridCol w="2104343">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Investigation, primary and secondary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Market research is carried out to gain an understanding of the target market for a product</a:t>
                      </a:r>
                    </a:p>
                    <a:p>
                      <a:pPr marL="285750" indent="-285750">
                        <a:buFont typeface="Arial" panose="020B0604020202020204" pitchFamily="34" charset="0"/>
                        <a:buChar char="•"/>
                      </a:pPr>
                      <a:r>
                        <a:rPr lang="en-GB" sz="1400" dirty="0">
                          <a:solidFill>
                            <a:schemeClr val="tx1"/>
                          </a:solidFill>
                          <a:latin typeface=""/>
                        </a:rPr>
                        <a:t>Interviews, questionnaires and focus groups are examples of primary research methods that use questions to find out what people are thinking</a:t>
                      </a:r>
                    </a:p>
                    <a:p>
                      <a:pPr marL="285750" indent="-285750">
                        <a:buFont typeface="Arial" panose="020B0604020202020204" pitchFamily="34" charset="0"/>
                        <a:buChar char="•"/>
                      </a:pPr>
                      <a:r>
                        <a:rPr lang="en-GB" sz="1400" dirty="0">
                          <a:solidFill>
                            <a:schemeClr val="tx1"/>
                          </a:solidFill>
                          <a:latin typeface=""/>
                        </a:rPr>
                        <a:t>A designer must take into account human factors when designing products, including physiological, psychological and sociological factors</a:t>
                      </a:r>
                    </a:p>
                    <a:p>
                      <a:pPr marL="285750" indent="-285750">
                        <a:buFont typeface="Arial" panose="020B0604020202020204" pitchFamily="34" charset="0"/>
                        <a:buChar char="•"/>
                      </a:pPr>
                      <a:r>
                        <a:rPr lang="en-GB" sz="1400" dirty="0">
                          <a:solidFill>
                            <a:schemeClr val="tx1"/>
                          </a:solidFill>
                          <a:latin typeface=""/>
                        </a:rPr>
                        <a:t>Anthropometrics is a record of human measurements that is very useful to anyone who intends to produce something that will be used by a large number of people</a:t>
                      </a:r>
                    </a:p>
                    <a:p>
                      <a:pPr marL="285750" indent="-285750">
                        <a:buFont typeface="Arial" panose="020B0604020202020204" pitchFamily="34" charset="0"/>
                        <a:buChar char="•"/>
                      </a:pPr>
                      <a:r>
                        <a:rPr lang="en-GB" sz="1400" dirty="0">
                          <a:solidFill>
                            <a:schemeClr val="tx1"/>
                          </a:solidFill>
                          <a:latin typeface=""/>
                        </a:rPr>
                        <a:t>A design brief describes the problem or situation that needs a design solution</a:t>
                      </a:r>
                    </a:p>
                    <a:p>
                      <a:pPr marL="285750" indent="-285750">
                        <a:buFont typeface="Arial" panose="020B0604020202020204" pitchFamily="34" charset="0"/>
                        <a:buChar char="•"/>
                      </a:pPr>
                      <a:r>
                        <a:rPr lang="en-GB" sz="1400" dirty="0">
                          <a:solidFill>
                            <a:schemeClr val="tx1"/>
                          </a:solidFill>
                          <a:latin typeface=""/>
                        </a:rPr>
                        <a:t>When you have completed initial research, you will have answers to many of the questions that you set yourself at the beginning of your project. These answers will influence ideas for you project, and you may not have all the answers. Further ongoing research may be needed during the design process</a:t>
                      </a:r>
                    </a:p>
                    <a:p>
                      <a:pPr marL="285750" indent="-285750">
                        <a:buFont typeface="Arial" panose="020B0604020202020204" pitchFamily="34" charset="0"/>
                        <a:buChar char="•"/>
                      </a:pPr>
                      <a:r>
                        <a:rPr lang="en-GB" sz="1400" dirty="0">
                          <a:solidFill>
                            <a:schemeClr val="tx1"/>
                          </a:solidFill>
                          <a:latin typeface=""/>
                        </a:rPr>
                        <a:t>A design specification contains all the information necessary to make the product</a:t>
                      </a:r>
                    </a:p>
                    <a:p>
                      <a:pPr marL="285750" indent="-285750">
                        <a:buFont typeface="Arial" panose="020B0604020202020204" pitchFamily="34" charset="0"/>
                        <a:buChar char="•"/>
                      </a:pPr>
                      <a:r>
                        <a:rPr lang="en-GB" sz="1400" dirty="0">
                          <a:solidFill>
                            <a:schemeClr val="tx1"/>
                          </a:solidFill>
                          <a:latin typeface=""/>
                        </a:rPr>
                        <a:t>As designers work through projects and make attempts to solve the problems, new problems may be found which change how the design brief is understood</a:t>
                      </a:r>
                    </a:p>
                    <a:p>
                      <a:pPr marL="285750" indent="-285750">
                        <a:buFont typeface="Arial" panose="020B0604020202020204" pitchFamily="34" charset="0"/>
                        <a:buChar char="•"/>
                      </a:pPr>
                      <a:r>
                        <a:rPr lang="en-GB" sz="1400" dirty="0">
                          <a:solidFill>
                            <a:schemeClr val="tx1"/>
                          </a:solidFill>
                          <a:latin typeface=""/>
                        </a:rPr>
                        <a:t>It further research and testing finds aspects that are critical to the success of the project, and without which the project would not work, changes in the design brief should be made.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Primary research</a:t>
                      </a:r>
                    </a:p>
                    <a:p>
                      <a:r>
                        <a:rPr lang="en-GB" sz="1400" b="0" u="none" dirty="0">
                          <a:solidFill>
                            <a:schemeClr val="tx1"/>
                          </a:solidFill>
                          <a:latin typeface=""/>
                        </a:rPr>
                        <a:t>Any type of research where you collect new information yourself (for example, through interviews, surveys or observations)</a:t>
                      </a:r>
                    </a:p>
                    <a:p>
                      <a:r>
                        <a:rPr lang="en-GB" sz="1400" b="1" u="sng" dirty="0">
                          <a:solidFill>
                            <a:schemeClr val="tx1"/>
                          </a:solidFill>
                          <a:latin typeface=""/>
                        </a:rPr>
                        <a:t>Secondary research</a:t>
                      </a:r>
                    </a:p>
                    <a:p>
                      <a:r>
                        <a:rPr lang="en-GB" sz="1400" b="0" u="none" dirty="0">
                          <a:solidFill>
                            <a:schemeClr val="tx1"/>
                          </a:solidFill>
                          <a:latin typeface=""/>
                        </a:rPr>
                        <a:t>Gathering existing data that has already been produced (for example, using books, newspapers, magazines or the internet)</a:t>
                      </a:r>
                    </a:p>
                    <a:p>
                      <a:r>
                        <a:rPr lang="en-GB" sz="1400" b="1" u="sng" dirty="0">
                          <a:solidFill>
                            <a:schemeClr val="tx1"/>
                          </a:solidFill>
                          <a:latin typeface=""/>
                        </a:rPr>
                        <a:t>Human factors</a:t>
                      </a:r>
                    </a:p>
                    <a:p>
                      <a:r>
                        <a:rPr lang="en-GB" sz="1400" b="0" u="none" dirty="0">
                          <a:solidFill>
                            <a:schemeClr val="tx1"/>
                          </a:solidFill>
                          <a:latin typeface=""/>
                        </a:rPr>
                        <a:t>Considerations that are concerned with people</a:t>
                      </a:r>
                    </a:p>
                    <a:p>
                      <a:r>
                        <a:rPr lang="en-GB" sz="1400" b="1" u="sng" dirty="0">
                          <a:solidFill>
                            <a:schemeClr val="tx1"/>
                          </a:solidFill>
                          <a:latin typeface=""/>
                        </a:rPr>
                        <a:t>Ergonomics</a:t>
                      </a:r>
                    </a:p>
                    <a:p>
                      <a:r>
                        <a:rPr lang="en-GB" sz="1400" b="0" u="none" dirty="0">
                          <a:solidFill>
                            <a:schemeClr val="tx1"/>
                          </a:solidFill>
                          <a:latin typeface=""/>
                        </a:rPr>
                        <a:t>The relationship between people and products, and how they use and interact with them</a:t>
                      </a:r>
                    </a:p>
                    <a:p>
                      <a:endParaRPr lang="en-GB" sz="1400" b="0" u="none" dirty="0">
                        <a:solidFill>
                          <a:schemeClr val="tx1"/>
                        </a:solidFill>
                        <a:latin typeface=""/>
                      </a:endParaRPr>
                    </a:p>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302442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3011053"/>
              </p:ext>
            </p:extLst>
          </p:nvPr>
        </p:nvGraphicFramePr>
        <p:xfrm>
          <a:off x="190190" y="0"/>
          <a:ext cx="6462602" cy="3505200"/>
        </p:xfrm>
        <a:graphic>
          <a:graphicData uri="http://schemas.openxmlformats.org/drawingml/2006/table">
            <a:tbl>
              <a:tblPr firstRow="1" bandRow="1">
                <a:tableStyleId>{5C22544A-7EE6-4342-B048-85BDC9FD1C3A}</a:tableStyleId>
              </a:tblPr>
              <a:tblGrid>
                <a:gridCol w="4489185">
                  <a:extLst>
                    <a:ext uri="{9D8B030D-6E8A-4147-A177-3AD203B41FA5}">
                      <a16:colId xmlns:a16="http://schemas.microsoft.com/office/drawing/2014/main" val="700188978"/>
                    </a:ext>
                  </a:extLst>
                </a:gridCol>
                <a:gridCol w="1973417">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
                        </a:rPr>
                        <a:t>Environmental, social and economic challenge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250466">
                <a:tc>
                  <a:txBody>
                    <a:bodyPr/>
                    <a:lstStyle/>
                    <a:p>
                      <a:pPr algn="ctr"/>
                      <a:r>
                        <a:rPr lang="en-GB" sz="12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Designers have the responsibility for choosing their materials and processes carefully, so as to have the least impact on the environment and vulnerable communities</a:t>
                      </a:r>
                    </a:p>
                    <a:p>
                      <a:pPr marL="285750" indent="-285750">
                        <a:buFont typeface="Arial" panose="020B0604020202020204" pitchFamily="34" charset="0"/>
                        <a:buChar char="•"/>
                      </a:pPr>
                      <a:r>
                        <a:rPr lang="en-GB" sz="1400" dirty="0">
                          <a:solidFill>
                            <a:schemeClr val="tx1"/>
                          </a:solidFill>
                          <a:latin typeface=""/>
                        </a:rPr>
                        <a:t>Deforestation can be avoided with the correct management of forests. Designers can choose to use FSC materials, which are wood, paper or board that has been taken from sustainable and well-managed forests</a:t>
                      </a:r>
                    </a:p>
                    <a:p>
                      <a:pPr marL="285750" indent="-285750">
                        <a:buFont typeface="Arial" panose="020B0604020202020204" pitchFamily="34" charset="0"/>
                        <a:buChar char="•"/>
                      </a:pPr>
                      <a:r>
                        <a:rPr lang="en-GB" sz="1400" dirty="0">
                          <a:solidFill>
                            <a:schemeClr val="tx1"/>
                          </a:solidFill>
                          <a:latin typeface=""/>
                        </a:rPr>
                        <a:t>Fair trade products have been made by communities who have been given a fair price for their goods. This offers some protection to these communities against exploitation.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Deforestation</a:t>
                      </a:r>
                    </a:p>
                    <a:p>
                      <a:r>
                        <a:rPr lang="en-GB" sz="1400" b="0" u="none" dirty="0">
                          <a:solidFill>
                            <a:schemeClr val="tx1"/>
                          </a:solidFill>
                          <a:latin typeface=""/>
                        </a:rPr>
                        <a:t>Large areas of trees cut down, often due to mining, drilling, farming or logging</a:t>
                      </a:r>
                    </a:p>
                    <a:p>
                      <a:r>
                        <a:rPr lang="en-GB" sz="1400" b="1" u="sng" dirty="0">
                          <a:solidFill>
                            <a:schemeClr val="tx1"/>
                          </a:solidFill>
                          <a:latin typeface=""/>
                        </a:rPr>
                        <a:t>FSC</a:t>
                      </a:r>
                    </a:p>
                    <a:p>
                      <a:r>
                        <a:rPr lang="en-GB" sz="1400" b="0" u="none" dirty="0">
                          <a:solidFill>
                            <a:schemeClr val="tx1"/>
                          </a:solidFill>
                          <a:latin typeface=""/>
                        </a:rPr>
                        <a:t>The forest stewardship council</a:t>
                      </a:r>
                    </a:p>
                    <a:p>
                      <a:r>
                        <a:rPr lang="en-GB" sz="1400" b="1" u="sng" dirty="0">
                          <a:solidFill>
                            <a:schemeClr val="tx1"/>
                          </a:solidFill>
                          <a:latin typeface=""/>
                        </a:rPr>
                        <a:t>Fairtrade mark</a:t>
                      </a:r>
                    </a:p>
                    <a:p>
                      <a:r>
                        <a:rPr lang="en-GB" sz="1400" b="0" u="none" dirty="0">
                          <a:solidFill>
                            <a:schemeClr val="tx1"/>
                          </a:solidFill>
                          <a:latin typeface=""/>
                        </a:rPr>
                        <a:t>The mark that identifies products that have been bought fairly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5" name="Table 4">
            <a:extLst>
              <a:ext uri="{FF2B5EF4-FFF2-40B4-BE49-F238E27FC236}">
                <a16:creationId xmlns:a16="http://schemas.microsoft.com/office/drawing/2014/main" id="{C1BC1DD5-258B-4884-8019-0CF57313785C}"/>
              </a:ext>
            </a:extLst>
          </p:cNvPr>
          <p:cNvGraphicFramePr>
            <a:graphicFrameLocks noGrp="1"/>
          </p:cNvGraphicFramePr>
          <p:nvPr>
            <p:extLst>
              <p:ext uri="{D42A27DB-BD31-4B8C-83A1-F6EECF244321}">
                <p14:modId xmlns:p14="http://schemas.microsoft.com/office/powerpoint/2010/main" val="440024452"/>
              </p:ext>
            </p:extLst>
          </p:nvPr>
        </p:nvGraphicFramePr>
        <p:xfrm>
          <a:off x="190190" y="6356889"/>
          <a:ext cx="6462602" cy="3505200"/>
        </p:xfrm>
        <a:graphic>
          <a:graphicData uri="http://schemas.openxmlformats.org/drawingml/2006/table">
            <a:tbl>
              <a:tblPr firstRow="1" bandRow="1">
                <a:tableStyleId>{5C22544A-7EE6-4342-B048-85BDC9FD1C3A}</a:tableStyleId>
              </a:tblPr>
              <a:tblGrid>
                <a:gridCol w="5642733">
                  <a:extLst>
                    <a:ext uri="{9D8B030D-6E8A-4147-A177-3AD203B41FA5}">
                      <a16:colId xmlns:a16="http://schemas.microsoft.com/office/drawing/2014/main" val="700188978"/>
                    </a:ext>
                  </a:extLst>
                </a:gridCol>
                <a:gridCol w="819869">
                  <a:extLst>
                    <a:ext uri="{9D8B030D-6E8A-4147-A177-3AD203B41FA5}">
                      <a16:colId xmlns:a16="http://schemas.microsoft.com/office/drawing/2014/main" val="2905205953"/>
                    </a:ext>
                  </a:extLst>
                </a:gridCol>
              </a:tblGrid>
              <a:tr h="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
                        </a:rPr>
                        <a:t>Design 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260100">
                <a:tc>
                  <a:txBody>
                    <a:bodyPr/>
                    <a:lstStyle/>
                    <a:p>
                      <a:pPr algn="ctr"/>
                      <a:r>
                        <a:rPr lang="en-GB" sz="12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Negative feedback is used in a system to hold an output at a fixed level, whereas positive feedback is used to make sure that something happens by magnifying a small change</a:t>
                      </a:r>
                    </a:p>
                    <a:p>
                      <a:pPr marL="285750" indent="-285750">
                        <a:buFont typeface="Arial" panose="020B0604020202020204" pitchFamily="34" charset="0"/>
                        <a:buChar char="•"/>
                      </a:pPr>
                      <a:r>
                        <a:rPr lang="en-GB" sz="1400" dirty="0">
                          <a:solidFill>
                            <a:schemeClr val="tx1"/>
                          </a:solidFill>
                          <a:latin typeface=""/>
                        </a:rPr>
                        <a:t>Hunting is when a system is trying to achieve something but keeps overshooting the target and tries to correct but overshoots again</a:t>
                      </a:r>
                    </a:p>
                    <a:p>
                      <a:pPr marL="285750" indent="-285750">
                        <a:buFont typeface="Arial" panose="020B0604020202020204" pitchFamily="34" charset="0"/>
                        <a:buChar char="•"/>
                      </a:pPr>
                      <a:r>
                        <a:rPr lang="en-GB" sz="1400" dirty="0">
                          <a:solidFill>
                            <a:schemeClr val="tx1"/>
                          </a:solidFill>
                          <a:latin typeface=""/>
                        </a:rPr>
                        <a:t>Flowcharts are used to show or plan sequences</a:t>
                      </a:r>
                    </a:p>
                    <a:p>
                      <a:pPr marL="285750" indent="-285750">
                        <a:buFont typeface="Arial" panose="020B0604020202020204" pitchFamily="34" charset="0"/>
                        <a:buChar char="•"/>
                      </a:pPr>
                      <a:r>
                        <a:rPr lang="en-GB" sz="1400" dirty="0">
                          <a:solidFill>
                            <a:schemeClr val="tx1"/>
                          </a:solidFill>
                          <a:latin typeface=""/>
                        </a:rPr>
                        <a:t>Complex systems can be split into sub-systems, which simplifies both designing and testing</a:t>
                      </a:r>
                    </a:p>
                    <a:p>
                      <a:pPr marL="285750" indent="-285750">
                        <a:buFont typeface="Arial" panose="020B0604020202020204" pitchFamily="34" charset="0"/>
                        <a:buChar char="•"/>
                      </a:pPr>
                      <a:r>
                        <a:rPr lang="en-GB" sz="1400" dirty="0">
                          <a:solidFill>
                            <a:schemeClr val="tx1"/>
                          </a:solidFill>
                          <a:latin typeface=""/>
                        </a:rPr>
                        <a:t>When designing systems, look at the opportunities that incorporating feedback would offer</a:t>
                      </a:r>
                    </a:p>
                    <a:p>
                      <a:pPr marL="285750" indent="-285750">
                        <a:buFont typeface="Arial" panose="020B0604020202020204" pitchFamily="34" charset="0"/>
                        <a:buChar char="•"/>
                      </a:pPr>
                      <a:r>
                        <a:rPr lang="en-GB" sz="1400" dirty="0">
                          <a:solidFill>
                            <a:schemeClr val="tx1"/>
                          </a:solidFill>
                          <a:latin typeface=""/>
                        </a:rPr>
                        <a:t>Modelling, whether actual or virtual, allows the system to eb tested before committing to manufacture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3872252561"/>
              </p:ext>
            </p:extLst>
          </p:nvPr>
        </p:nvGraphicFramePr>
        <p:xfrm>
          <a:off x="190190" y="3491769"/>
          <a:ext cx="6462602" cy="2865120"/>
        </p:xfrm>
        <a:graphic>
          <a:graphicData uri="http://schemas.openxmlformats.org/drawingml/2006/table">
            <a:tbl>
              <a:tblPr firstRow="1" bandRow="1">
                <a:tableStyleId>{5C22544A-7EE6-4342-B048-85BDC9FD1C3A}</a:tableStyleId>
              </a:tblPr>
              <a:tblGrid>
                <a:gridCol w="5097427">
                  <a:extLst>
                    <a:ext uri="{9D8B030D-6E8A-4147-A177-3AD203B41FA5}">
                      <a16:colId xmlns:a16="http://schemas.microsoft.com/office/drawing/2014/main" val="700188978"/>
                    </a:ext>
                  </a:extLst>
                </a:gridCol>
                <a:gridCol w="1365175">
                  <a:extLst>
                    <a:ext uri="{9D8B030D-6E8A-4147-A177-3AD203B41FA5}">
                      <a16:colId xmlns:a16="http://schemas.microsoft.com/office/drawing/2014/main" val="2905205953"/>
                    </a:ext>
                  </a:extLst>
                </a:gridCol>
              </a:tblGrid>
              <a:tr h="281125">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
                        </a:rPr>
                        <a:t>The work of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253295">
                <a:tc>
                  <a:txBody>
                    <a:bodyPr/>
                    <a:lstStyle/>
                    <a:p>
                      <a:pPr algn="ctr"/>
                      <a:r>
                        <a:rPr lang="en-GB" sz="12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Design movements are particular styles with a group </a:t>
                      </a:r>
                      <a:r>
                        <a:rPr lang="en-GB" sz="1400" dirty="0" smtClean="0">
                          <a:solidFill>
                            <a:schemeClr val="tx1"/>
                          </a:solidFill>
                          <a:latin typeface=""/>
                        </a:rPr>
                        <a:t>of </a:t>
                      </a:r>
                      <a:r>
                        <a:rPr lang="en-GB" sz="1400" dirty="0">
                          <a:solidFill>
                            <a:schemeClr val="tx1"/>
                          </a:solidFill>
                          <a:latin typeface=""/>
                        </a:rPr>
                        <a:t>people. Within these design movements these were key influential designers. </a:t>
                      </a:r>
                    </a:p>
                    <a:p>
                      <a:pPr marL="285750" indent="-285750">
                        <a:buFont typeface="Arial" panose="020B0604020202020204" pitchFamily="34" charset="0"/>
                        <a:buChar char="•"/>
                      </a:pPr>
                      <a:r>
                        <a:rPr lang="en-GB" sz="1400" dirty="0">
                          <a:solidFill>
                            <a:schemeClr val="tx1"/>
                          </a:solidFill>
                          <a:latin typeface=""/>
                        </a:rPr>
                        <a:t>William Morris is famous for his furniture &amp; wallpaper designs</a:t>
                      </a:r>
                    </a:p>
                    <a:p>
                      <a:pPr marL="285750" indent="-285750">
                        <a:buFont typeface="Arial" panose="020B0604020202020204" pitchFamily="34" charset="0"/>
                        <a:buChar char="•"/>
                      </a:pPr>
                      <a:r>
                        <a:rPr lang="en-GB" sz="1400" dirty="0">
                          <a:solidFill>
                            <a:schemeClr val="tx1"/>
                          </a:solidFill>
                          <a:latin typeface=""/>
                        </a:rPr>
                        <a:t>Alexander McQueen, Coco Chanel, Vivienne Westwood and Mary Quant were all fashion designers of diff times and styles.</a:t>
                      </a:r>
                    </a:p>
                    <a:p>
                      <a:pPr marL="285750" indent="-285750">
                        <a:buFont typeface="Arial" panose="020B0604020202020204" pitchFamily="34" charset="0"/>
                        <a:buChar char="•"/>
                      </a:pPr>
                      <a:r>
                        <a:rPr lang="en-GB" sz="1400" dirty="0">
                          <a:solidFill>
                            <a:schemeClr val="tx1"/>
                          </a:solidFill>
                          <a:latin typeface=""/>
                        </a:rPr>
                        <a:t>Braun, Dyson, Apple and Alessi are successful companies that still design products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Design movement</a:t>
                      </a:r>
                    </a:p>
                    <a:p>
                      <a:r>
                        <a:rPr lang="en-GB" sz="1400" b="0" u="none" dirty="0">
                          <a:solidFill>
                            <a:schemeClr val="tx1"/>
                          </a:solidFill>
                          <a:latin typeface=""/>
                        </a:rPr>
                        <a:t>A style of design particularly popular with a group of people or within a period of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281968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9674112"/>
              </p:ext>
            </p:extLst>
          </p:nvPr>
        </p:nvGraphicFramePr>
        <p:xfrm>
          <a:off x="211152" y="214068"/>
          <a:ext cx="6462602" cy="3575258"/>
        </p:xfrm>
        <a:graphic>
          <a:graphicData uri="http://schemas.openxmlformats.org/drawingml/2006/table">
            <a:tbl>
              <a:tblPr firstRow="1" bandRow="1">
                <a:tableStyleId>{5C22544A-7EE6-4342-B048-85BDC9FD1C3A}</a:tableStyleId>
              </a:tblPr>
              <a:tblGrid>
                <a:gridCol w="3146411">
                  <a:extLst>
                    <a:ext uri="{9D8B030D-6E8A-4147-A177-3AD203B41FA5}">
                      <a16:colId xmlns:a16="http://schemas.microsoft.com/office/drawing/2014/main" val="700188978"/>
                    </a:ext>
                  </a:extLst>
                </a:gridCol>
                <a:gridCol w="3316191">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Communication of design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Freehand, isometric and perspective sketching techniques are used to communicate design intent</a:t>
                      </a:r>
                    </a:p>
                    <a:p>
                      <a:pPr marL="285750" indent="-285750">
                        <a:buFont typeface="Arial" panose="020B0604020202020204" pitchFamily="34" charset="0"/>
                        <a:buChar char="•"/>
                      </a:pPr>
                      <a:r>
                        <a:rPr lang="en-GB" sz="1400" dirty="0">
                          <a:solidFill>
                            <a:schemeClr val="tx1"/>
                          </a:solidFill>
                          <a:latin typeface=""/>
                        </a:rPr>
                        <a:t>A rage of enhancement and rendering techniques can improve the communication of design intent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u="sng" dirty="0">
                          <a:solidFill>
                            <a:schemeClr val="tx1"/>
                          </a:solidFill>
                          <a:latin typeface=""/>
                        </a:rPr>
                        <a:t>Free hand sketching</a:t>
                      </a:r>
                    </a:p>
                    <a:p>
                      <a:r>
                        <a:rPr lang="en-GB" sz="1400" b="0" u="none" dirty="0">
                          <a:solidFill>
                            <a:schemeClr val="tx1"/>
                          </a:solidFill>
                          <a:latin typeface=""/>
                        </a:rPr>
                        <a:t>Drawing done without the use of rulers or drawing aids. It is a way that a designer can quickly express thoughts and ideas</a:t>
                      </a:r>
                    </a:p>
                    <a:p>
                      <a:r>
                        <a:rPr lang="en-GB" sz="1400" b="1" u="sng" dirty="0">
                          <a:solidFill>
                            <a:schemeClr val="tx1"/>
                          </a:solidFill>
                          <a:latin typeface=""/>
                        </a:rPr>
                        <a:t>Isometric drawing</a:t>
                      </a:r>
                    </a:p>
                    <a:p>
                      <a:r>
                        <a:rPr lang="en-GB" sz="1400" b="0" u="none" dirty="0">
                          <a:solidFill>
                            <a:schemeClr val="tx1"/>
                          </a:solidFill>
                          <a:latin typeface=""/>
                        </a:rPr>
                        <a:t>Means equal measure.it is a technique of presenting a design sketch in three dimensions</a:t>
                      </a:r>
                    </a:p>
                    <a:p>
                      <a:r>
                        <a:rPr lang="en-GB" sz="1400" b="1" u="sng" dirty="0">
                          <a:solidFill>
                            <a:schemeClr val="tx1"/>
                          </a:solidFill>
                          <a:latin typeface=""/>
                        </a:rPr>
                        <a:t>Rendering</a:t>
                      </a:r>
                    </a:p>
                    <a:p>
                      <a:r>
                        <a:rPr lang="en-GB" sz="1400" b="0" u="none" dirty="0">
                          <a:solidFill>
                            <a:schemeClr val="tx1"/>
                          </a:solidFill>
                          <a:latin typeface=""/>
                        </a:rPr>
                        <a:t>The addition of colour, or textures, to enhance a sketch to better communicate design intent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5" name="Table 4">
            <a:extLst>
              <a:ext uri="{FF2B5EF4-FFF2-40B4-BE49-F238E27FC236}">
                <a16:creationId xmlns:a16="http://schemas.microsoft.com/office/drawing/2014/main" id="{C1BC1DD5-258B-4884-8019-0CF57313785C}"/>
              </a:ext>
            </a:extLst>
          </p:cNvPr>
          <p:cNvGraphicFramePr>
            <a:graphicFrameLocks noGrp="1"/>
          </p:cNvGraphicFramePr>
          <p:nvPr>
            <p:extLst>
              <p:ext uri="{D42A27DB-BD31-4B8C-83A1-F6EECF244321}">
                <p14:modId xmlns:p14="http://schemas.microsoft.com/office/powerpoint/2010/main" val="4281145105"/>
              </p:ext>
            </p:extLst>
          </p:nvPr>
        </p:nvGraphicFramePr>
        <p:xfrm>
          <a:off x="211152" y="3851171"/>
          <a:ext cx="6462602" cy="3575258"/>
        </p:xfrm>
        <a:graphic>
          <a:graphicData uri="http://schemas.openxmlformats.org/drawingml/2006/table">
            <a:tbl>
              <a:tblPr firstRow="1" bandRow="1">
                <a:tableStyleId>{5C22544A-7EE6-4342-B048-85BDC9FD1C3A}</a:tableStyleId>
              </a:tblPr>
              <a:tblGrid>
                <a:gridCol w="3911669">
                  <a:extLst>
                    <a:ext uri="{9D8B030D-6E8A-4147-A177-3AD203B41FA5}">
                      <a16:colId xmlns:a16="http://schemas.microsoft.com/office/drawing/2014/main" val="700188978"/>
                    </a:ext>
                  </a:extLst>
                </a:gridCol>
                <a:gridCol w="2550933">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Prototype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Prototypes are used to test and modify design ideas</a:t>
                      </a:r>
                    </a:p>
                    <a:p>
                      <a:pPr marL="285750" indent="-285750">
                        <a:buFont typeface="Arial" panose="020B0604020202020204" pitchFamily="34" charset="0"/>
                        <a:buChar char="•"/>
                      </a:pPr>
                      <a:r>
                        <a:rPr lang="en-GB" sz="1400" dirty="0">
                          <a:solidFill>
                            <a:schemeClr val="tx1"/>
                          </a:solidFill>
                          <a:latin typeface=""/>
                        </a:rPr>
                        <a:t>Prototypes can e physical or virtual models</a:t>
                      </a:r>
                    </a:p>
                    <a:p>
                      <a:pPr marL="285750" indent="-285750">
                        <a:buFont typeface="Arial" panose="020B0604020202020204" pitchFamily="34" charset="0"/>
                        <a:buChar char="•"/>
                      </a:pPr>
                      <a:r>
                        <a:rPr lang="en-GB" sz="1400" dirty="0">
                          <a:solidFill>
                            <a:schemeClr val="tx1"/>
                          </a:solidFill>
                          <a:latin typeface=""/>
                        </a:rPr>
                        <a:t>Prototypes often form part of the agreement between a manufacturer and client</a:t>
                      </a:r>
                    </a:p>
                    <a:p>
                      <a:pPr marL="285750" indent="-285750">
                        <a:buFont typeface="Arial" panose="020B0604020202020204" pitchFamily="34" charset="0"/>
                        <a:buChar char="•"/>
                      </a:pPr>
                      <a:r>
                        <a:rPr lang="en-GB" sz="1400" dirty="0">
                          <a:solidFill>
                            <a:schemeClr val="tx1"/>
                          </a:solidFill>
                          <a:latin typeface=""/>
                        </a:rPr>
                        <a:t>Prototypes can be used to show innovative designs and check their viability</a:t>
                      </a:r>
                    </a:p>
                    <a:p>
                      <a:pPr marL="285750" indent="-285750">
                        <a:buFont typeface="Arial" panose="020B0604020202020204" pitchFamily="34" charset="0"/>
                        <a:buChar char="•"/>
                      </a:pPr>
                      <a:r>
                        <a:rPr lang="en-GB" sz="1400" dirty="0">
                          <a:solidFill>
                            <a:schemeClr val="tx1"/>
                          </a:solidFill>
                          <a:latin typeface=""/>
                        </a:rPr>
                        <a:t>Rapid prototyping allows small numbers of specialised products to be made economically</a:t>
                      </a:r>
                    </a:p>
                    <a:p>
                      <a:pPr marL="285750" indent="-285750">
                        <a:buFont typeface="Arial" panose="020B0604020202020204" pitchFamily="34" charset="0"/>
                        <a:buChar char="•"/>
                      </a:pPr>
                      <a:r>
                        <a:rPr lang="en-GB" sz="1400" dirty="0">
                          <a:solidFill>
                            <a:schemeClr val="tx1"/>
                          </a:solidFill>
                          <a:latin typeface=""/>
                        </a:rPr>
                        <a:t>A rigorous testing and evaluation scheme is important to decide if the product design will be successful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701723072"/>
              </p:ext>
            </p:extLst>
          </p:nvPr>
        </p:nvGraphicFramePr>
        <p:xfrm>
          <a:off x="197699" y="7488274"/>
          <a:ext cx="6462602" cy="2295098"/>
        </p:xfrm>
        <a:graphic>
          <a:graphicData uri="http://schemas.openxmlformats.org/drawingml/2006/table">
            <a:tbl>
              <a:tblPr firstRow="1" bandRow="1">
                <a:tableStyleId>{5C22544A-7EE6-4342-B048-85BDC9FD1C3A}</a:tableStyleId>
              </a:tblPr>
              <a:tblGrid>
                <a:gridCol w="3925122">
                  <a:extLst>
                    <a:ext uri="{9D8B030D-6E8A-4147-A177-3AD203B41FA5}">
                      <a16:colId xmlns:a16="http://schemas.microsoft.com/office/drawing/2014/main" val="700188978"/>
                    </a:ext>
                  </a:extLst>
                </a:gridCol>
                <a:gridCol w="2537480">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Selection of materials and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The function of the product must be considered when choosing fabrics and components</a:t>
                      </a:r>
                    </a:p>
                    <a:p>
                      <a:pPr marL="285750" indent="-285750">
                        <a:buFont typeface="Arial" panose="020B0604020202020204" pitchFamily="34" charset="0"/>
                        <a:buChar char="•"/>
                      </a:pPr>
                      <a:r>
                        <a:rPr lang="en-GB" sz="1400" dirty="0">
                          <a:solidFill>
                            <a:schemeClr val="tx1"/>
                          </a:solidFill>
                          <a:latin typeface=""/>
                        </a:rPr>
                        <a:t>There is a huge variety of fabrics and components available to suit all budgets</a:t>
                      </a:r>
                    </a:p>
                    <a:p>
                      <a:pPr marL="285750" indent="-285750">
                        <a:buFont typeface="Arial" panose="020B0604020202020204" pitchFamily="34" charset="0"/>
                        <a:buChar char="•"/>
                      </a:pPr>
                      <a:r>
                        <a:rPr lang="en-GB" sz="1400" dirty="0">
                          <a:solidFill>
                            <a:schemeClr val="tx1"/>
                          </a:solidFill>
                          <a:latin typeface=""/>
                        </a:rPr>
                        <a:t>Fabrics and components can be bought in many different outlets.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351480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93224664"/>
              </p:ext>
            </p:extLst>
          </p:nvPr>
        </p:nvGraphicFramePr>
        <p:xfrm>
          <a:off x="211152" y="214068"/>
          <a:ext cx="6462602" cy="2295098"/>
        </p:xfrm>
        <a:graphic>
          <a:graphicData uri="http://schemas.openxmlformats.org/drawingml/2006/table">
            <a:tbl>
              <a:tblPr firstRow="1" bandRow="1">
                <a:tableStyleId>{5C22544A-7EE6-4342-B048-85BDC9FD1C3A}</a:tableStyleId>
              </a:tblPr>
              <a:tblGrid>
                <a:gridCol w="5098785">
                  <a:extLst>
                    <a:ext uri="{9D8B030D-6E8A-4147-A177-3AD203B41FA5}">
                      <a16:colId xmlns:a16="http://schemas.microsoft.com/office/drawing/2014/main" val="700188978"/>
                    </a:ext>
                  </a:extLst>
                </a:gridCol>
                <a:gridCol w="1363817">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Tolerances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Tolerances are the acceptable range of size a product or part can be</a:t>
                      </a:r>
                    </a:p>
                    <a:p>
                      <a:pPr marL="285750" indent="-285750">
                        <a:buFont typeface="Arial" panose="020B0604020202020204" pitchFamily="34" charset="0"/>
                        <a:buChar char="•"/>
                      </a:pPr>
                      <a:r>
                        <a:rPr lang="en-GB" sz="1400" dirty="0">
                          <a:solidFill>
                            <a:schemeClr val="tx1"/>
                          </a:solidFill>
                          <a:latin typeface=""/>
                        </a:rPr>
                        <a:t>Tolerances are shown as + or – the acceptable dimension</a:t>
                      </a:r>
                    </a:p>
                    <a:p>
                      <a:pPr marL="285750" indent="-285750">
                        <a:buFont typeface="Arial" panose="020B0604020202020204" pitchFamily="34" charset="0"/>
                        <a:buChar char="•"/>
                      </a:pPr>
                      <a:r>
                        <a:rPr lang="en-GB" sz="1400" dirty="0">
                          <a:solidFill>
                            <a:schemeClr val="tx1"/>
                          </a:solidFill>
                          <a:latin typeface=""/>
                        </a:rPr>
                        <a:t>Tolerances are important where components fit together</a:t>
                      </a:r>
                    </a:p>
                    <a:p>
                      <a:pPr marL="285750" indent="-285750">
                        <a:buFont typeface="Arial" panose="020B0604020202020204" pitchFamily="34" charset="0"/>
                        <a:buChar char="•"/>
                      </a:pPr>
                      <a:r>
                        <a:rPr lang="en-GB" sz="1400" dirty="0">
                          <a:solidFill>
                            <a:schemeClr val="tx1"/>
                          </a:solidFill>
                          <a:latin typeface=""/>
                        </a:rPr>
                        <a:t>The smaller the tolerance the more accurate the product</a:t>
                      </a:r>
                    </a:p>
                    <a:p>
                      <a:pPr marL="285750" indent="-285750">
                        <a:buFont typeface="Arial" panose="020B0604020202020204" pitchFamily="34" charset="0"/>
                        <a:buChar char="•"/>
                      </a:pPr>
                      <a:r>
                        <a:rPr lang="en-GB" sz="1400" dirty="0">
                          <a:solidFill>
                            <a:schemeClr val="tx1"/>
                          </a:solidFill>
                          <a:latin typeface=""/>
                        </a:rPr>
                        <a:t>More accurate tolerances will make a more consistent product, but may also increase manufacturing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5" name="Table 4">
            <a:extLst>
              <a:ext uri="{FF2B5EF4-FFF2-40B4-BE49-F238E27FC236}">
                <a16:creationId xmlns:a16="http://schemas.microsoft.com/office/drawing/2014/main" id="{C1BC1DD5-258B-4884-8019-0CF57313785C}"/>
              </a:ext>
            </a:extLst>
          </p:cNvPr>
          <p:cNvGraphicFramePr>
            <a:graphicFrameLocks noGrp="1"/>
          </p:cNvGraphicFramePr>
          <p:nvPr>
            <p:extLst>
              <p:ext uri="{D42A27DB-BD31-4B8C-83A1-F6EECF244321}">
                <p14:modId xmlns:p14="http://schemas.microsoft.com/office/powerpoint/2010/main" val="268176007"/>
              </p:ext>
            </p:extLst>
          </p:nvPr>
        </p:nvGraphicFramePr>
        <p:xfrm>
          <a:off x="211152" y="2621986"/>
          <a:ext cx="6462602" cy="2508458"/>
        </p:xfrm>
        <a:graphic>
          <a:graphicData uri="http://schemas.openxmlformats.org/drawingml/2006/table">
            <a:tbl>
              <a:tblPr firstRow="1" bandRow="1">
                <a:tableStyleId>{5C22544A-7EE6-4342-B048-85BDC9FD1C3A}</a:tableStyleId>
              </a:tblPr>
              <a:tblGrid>
                <a:gridCol w="5114827">
                  <a:extLst>
                    <a:ext uri="{9D8B030D-6E8A-4147-A177-3AD203B41FA5}">
                      <a16:colId xmlns:a16="http://schemas.microsoft.com/office/drawing/2014/main" val="700188978"/>
                    </a:ext>
                  </a:extLst>
                </a:gridCol>
                <a:gridCol w="1347775">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Materials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Fabric layouts need to use fabric as economically as possible to reduce costs</a:t>
                      </a:r>
                    </a:p>
                    <a:p>
                      <a:pPr marL="285750" indent="-285750">
                        <a:buFont typeface="Arial" panose="020B0604020202020204" pitchFamily="34" charset="0"/>
                        <a:buChar char="•"/>
                      </a:pPr>
                      <a:r>
                        <a:rPr lang="en-GB" sz="1400" dirty="0">
                          <a:solidFill>
                            <a:schemeClr val="tx1"/>
                          </a:solidFill>
                          <a:latin typeface=""/>
                        </a:rPr>
                        <a:t>Layouts need to be planned carefully to make sure that any pattern is used effectively</a:t>
                      </a:r>
                    </a:p>
                    <a:p>
                      <a:pPr marL="285750" indent="-285750">
                        <a:buFont typeface="Arial" panose="020B0604020202020204" pitchFamily="34" charset="0"/>
                        <a:buChar char="•"/>
                      </a:pPr>
                      <a:r>
                        <a:rPr lang="en-GB" sz="1400" dirty="0">
                          <a:solidFill>
                            <a:schemeClr val="tx1"/>
                          </a:solidFill>
                          <a:latin typeface=""/>
                        </a:rPr>
                        <a:t>Seam and hem allowances need to eb included on pattern templates</a:t>
                      </a:r>
                    </a:p>
                    <a:p>
                      <a:pPr marL="285750" indent="-285750">
                        <a:buFont typeface="Arial" panose="020B0604020202020204" pitchFamily="34" charset="0"/>
                        <a:buChar char="•"/>
                      </a:pPr>
                      <a:r>
                        <a:rPr lang="en-GB" sz="1400" dirty="0">
                          <a:solidFill>
                            <a:schemeClr val="tx1"/>
                          </a:solidFill>
                          <a:latin typeface=""/>
                        </a:rPr>
                        <a:t>It is important to place the straight grain line of the pattern template parallel to the fabric selvedge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6" name="Table 5">
            <a:extLst>
              <a:ext uri="{FF2B5EF4-FFF2-40B4-BE49-F238E27FC236}">
                <a16:creationId xmlns:a16="http://schemas.microsoft.com/office/drawing/2014/main" id="{CBFDCCC4-89C4-4CAF-A9AF-7C42BF09E0C0}"/>
              </a:ext>
            </a:extLst>
          </p:cNvPr>
          <p:cNvGraphicFramePr>
            <a:graphicFrameLocks noGrp="1"/>
          </p:cNvGraphicFramePr>
          <p:nvPr>
            <p:extLst>
              <p:ext uri="{D42A27DB-BD31-4B8C-83A1-F6EECF244321}">
                <p14:modId xmlns:p14="http://schemas.microsoft.com/office/powerpoint/2010/main" val="1870124819"/>
              </p:ext>
            </p:extLst>
          </p:nvPr>
        </p:nvGraphicFramePr>
        <p:xfrm>
          <a:off x="211152" y="5272679"/>
          <a:ext cx="6462602" cy="2081738"/>
        </p:xfrm>
        <a:graphic>
          <a:graphicData uri="http://schemas.openxmlformats.org/drawingml/2006/table">
            <a:tbl>
              <a:tblPr firstRow="1" bandRow="1">
                <a:tableStyleId>{5C22544A-7EE6-4342-B048-85BDC9FD1C3A}</a:tableStyleId>
              </a:tblPr>
              <a:tblGrid>
                <a:gridCol w="5114827">
                  <a:extLst>
                    <a:ext uri="{9D8B030D-6E8A-4147-A177-3AD203B41FA5}">
                      <a16:colId xmlns:a16="http://schemas.microsoft.com/office/drawing/2014/main" val="700188978"/>
                    </a:ext>
                  </a:extLst>
                </a:gridCol>
                <a:gridCol w="1347775">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Specialist tools and 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Sewing machines can be used to perform many different functions in the making and decorating of textile products</a:t>
                      </a:r>
                    </a:p>
                    <a:p>
                      <a:pPr marL="285750" indent="-285750">
                        <a:buFont typeface="Arial" panose="020B0604020202020204" pitchFamily="34" charset="0"/>
                        <a:buChar char="•"/>
                      </a:pPr>
                      <a:r>
                        <a:rPr lang="en-GB" sz="1400" dirty="0">
                          <a:solidFill>
                            <a:schemeClr val="tx1"/>
                          </a:solidFill>
                          <a:latin typeface=""/>
                        </a:rPr>
                        <a:t>It is important to use the most appropriate tool for the task in order to achieve a high-quality finish</a:t>
                      </a:r>
                    </a:p>
                    <a:p>
                      <a:pPr marL="285750" indent="-285750">
                        <a:buFont typeface="Arial" panose="020B0604020202020204" pitchFamily="34" charset="0"/>
                        <a:buChar char="•"/>
                      </a:pPr>
                      <a:r>
                        <a:rPr lang="en-GB" sz="1400" dirty="0">
                          <a:solidFill>
                            <a:schemeClr val="tx1"/>
                          </a:solidFill>
                          <a:latin typeface=""/>
                        </a:rPr>
                        <a:t>Care should be taken to use tools and equipment efficiently and correctly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graphicFrame>
        <p:nvGraphicFramePr>
          <p:cNvPr id="7" name="Table 6">
            <a:extLst>
              <a:ext uri="{FF2B5EF4-FFF2-40B4-BE49-F238E27FC236}">
                <a16:creationId xmlns:a16="http://schemas.microsoft.com/office/drawing/2014/main" id="{AD4FF1C7-4157-4C4B-8CEF-F9A1CD3E97EA}"/>
              </a:ext>
            </a:extLst>
          </p:cNvPr>
          <p:cNvGraphicFramePr>
            <a:graphicFrameLocks noGrp="1"/>
          </p:cNvGraphicFramePr>
          <p:nvPr>
            <p:extLst>
              <p:ext uri="{D42A27DB-BD31-4B8C-83A1-F6EECF244321}">
                <p14:modId xmlns:p14="http://schemas.microsoft.com/office/powerpoint/2010/main" val="2665985254"/>
              </p:ext>
            </p:extLst>
          </p:nvPr>
        </p:nvGraphicFramePr>
        <p:xfrm>
          <a:off x="211152" y="7496652"/>
          <a:ext cx="6462602" cy="2508458"/>
        </p:xfrm>
        <a:graphic>
          <a:graphicData uri="http://schemas.openxmlformats.org/drawingml/2006/table">
            <a:tbl>
              <a:tblPr firstRow="1" bandRow="1">
                <a:tableStyleId>{5C22544A-7EE6-4342-B048-85BDC9FD1C3A}</a:tableStyleId>
              </a:tblPr>
              <a:tblGrid>
                <a:gridCol w="5128280">
                  <a:extLst>
                    <a:ext uri="{9D8B030D-6E8A-4147-A177-3AD203B41FA5}">
                      <a16:colId xmlns:a16="http://schemas.microsoft.com/office/drawing/2014/main" val="700188978"/>
                    </a:ext>
                  </a:extLst>
                </a:gridCol>
                <a:gridCol w="1334322">
                  <a:extLst>
                    <a:ext uri="{9D8B030D-6E8A-4147-A177-3AD203B41FA5}">
                      <a16:colId xmlns:a16="http://schemas.microsoft.com/office/drawing/2014/main" val="2905205953"/>
                    </a:ext>
                  </a:extLst>
                </a:gridCol>
              </a:tblGrid>
              <a:tr h="341899">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
                        </a:rPr>
                        <a:t>Specialist techniques and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460"/>
                  </a:ext>
                </a:extLst>
              </a:tr>
              <a:tr h="313898">
                <a:tc>
                  <a:txBody>
                    <a:bodyPr/>
                    <a:lstStyle/>
                    <a:p>
                      <a:pPr algn="ctr"/>
                      <a:r>
                        <a:rPr lang="en-GB" sz="1400" dirty="0">
                          <a:solidFill>
                            <a:schemeClr val="tx1"/>
                          </a:solidFill>
                          <a:latin typeface=""/>
                        </a:rPr>
                        <a:t>Key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solidFill>
                            <a:schemeClr val="tx1"/>
                          </a:solidFill>
                          <a:latin typeface=""/>
                        </a:rPr>
                        <a:t>Key Words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924682"/>
                  </a:ext>
                </a:extLst>
              </a:tr>
              <a:tr h="455160">
                <a:tc>
                  <a:txBody>
                    <a:bodyPr/>
                    <a:lstStyle/>
                    <a:p>
                      <a:pPr marL="285750" indent="-285750">
                        <a:buFont typeface="Arial" panose="020B0604020202020204" pitchFamily="34" charset="0"/>
                        <a:buChar char="•"/>
                      </a:pPr>
                      <a:r>
                        <a:rPr lang="en-GB" sz="1400" dirty="0">
                          <a:solidFill>
                            <a:schemeClr val="tx1"/>
                          </a:solidFill>
                          <a:latin typeface=""/>
                        </a:rPr>
                        <a:t>Cutting fabric accurately on the correct grain is important for the appearance and performance of the product</a:t>
                      </a:r>
                    </a:p>
                    <a:p>
                      <a:pPr marL="285750" indent="-285750">
                        <a:buFont typeface="Arial" panose="020B0604020202020204" pitchFamily="34" charset="0"/>
                        <a:buChar char="•"/>
                      </a:pPr>
                      <a:r>
                        <a:rPr lang="en-GB" sz="1400" dirty="0">
                          <a:solidFill>
                            <a:schemeClr val="tx1"/>
                          </a:solidFill>
                          <a:latin typeface=""/>
                        </a:rPr>
                        <a:t>Pressing work as you go along can help achieve a good finish</a:t>
                      </a:r>
                    </a:p>
                    <a:p>
                      <a:pPr marL="285750" indent="-285750">
                        <a:buFont typeface="Arial" panose="020B0604020202020204" pitchFamily="34" charset="0"/>
                        <a:buChar char="•"/>
                      </a:pPr>
                      <a:r>
                        <a:rPr lang="en-GB" sz="1400" dirty="0">
                          <a:solidFill>
                            <a:schemeClr val="tx1"/>
                          </a:solidFill>
                          <a:latin typeface=""/>
                        </a:rPr>
                        <a:t>The choice of construction and decorative techniques affects the appearance and functioning of the product</a:t>
                      </a:r>
                    </a:p>
                    <a:p>
                      <a:pPr marL="285750" indent="-285750">
                        <a:buFont typeface="Arial" panose="020B0604020202020204" pitchFamily="34" charset="0"/>
                        <a:buChar char="•"/>
                      </a:pPr>
                      <a:r>
                        <a:rPr lang="en-GB" sz="1400" dirty="0">
                          <a:solidFill>
                            <a:schemeClr val="tx1"/>
                          </a:solidFill>
                          <a:latin typeface=""/>
                        </a:rPr>
                        <a:t>Checking prints for accuracy will ensure that the fabric is aesthetically pleasing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b="0" u="none" dirty="0">
                        <a:solidFill>
                          <a:schemeClr val="tx1"/>
                        </a:solidFill>
                        <a:latin typeface=""/>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123637"/>
                  </a:ext>
                </a:extLst>
              </a:tr>
            </a:tbl>
          </a:graphicData>
        </a:graphic>
      </p:graphicFrame>
    </p:spTree>
    <p:extLst>
      <p:ext uri="{BB962C8B-B14F-4D97-AF65-F5344CB8AC3E}">
        <p14:creationId xmlns:p14="http://schemas.microsoft.com/office/powerpoint/2010/main" val="1569703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TotalTime>
  <Words>2100</Words>
  <Application>Microsoft Office PowerPoint</Application>
  <PresentationFormat>A4 Paper (210x297 mm)</PresentationFormat>
  <Paragraphs>212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stevens</dc:creator>
  <cp:lastModifiedBy>T.Stevens</cp:lastModifiedBy>
  <cp:revision>86</cp:revision>
  <dcterms:created xsi:type="dcterms:W3CDTF">2017-09-06T20:13:37Z</dcterms:created>
  <dcterms:modified xsi:type="dcterms:W3CDTF">2018-10-24T09:17:52Z</dcterms:modified>
</cp:coreProperties>
</file>