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83" r:id="rId5"/>
    <p:sldId id="260" r:id="rId6"/>
    <p:sldId id="261" r:id="rId7"/>
    <p:sldId id="262" r:id="rId8"/>
    <p:sldId id="282" r:id="rId9"/>
    <p:sldId id="264" r:id="rId10"/>
    <p:sldId id="263" r:id="rId11"/>
    <p:sldId id="265" r:id="rId12"/>
    <p:sldId id="266" r:id="rId13"/>
    <p:sldId id="267" r:id="rId14"/>
    <p:sldId id="268" r:id="rId15"/>
    <p:sldId id="269" r:id="rId16"/>
    <p:sldId id="270" r:id="rId17"/>
    <p:sldId id="271" r:id="rId18"/>
    <p:sldId id="272" r:id="rId19"/>
    <p:sldId id="273" r:id="rId20"/>
    <p:sldId id="274" r:id="rId21"/>
    <p:sldId id="281" r:id="rId22"/>
    <p:sldId id="275" r:id="rId23"/>
    <p:sldId id="276" r:id="rId24"/>
    <p:sldId id="277" r:id="rId25"/>
    <p:sldId id="278" r:id="rId26"/>
    <p:sldId id="280" r:id="rId27"/>
    <p:sldId id="27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8"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normalizeH="0" baseline="0">
                <a:solidFill>
                  <a:schemeClr val="tx1">
                    <a:lumMod val="65000"/>
                    <a:lumOff val="35000"/>
                  </a:schemeClr>
                </a:solidFill>
                <a:latin typeface="+mj-lt"/>
                <a:ea typeface="+mj-ea"/>
                <a:cs typeface="+mj-cs"/>
              </a:defRPr>
            </a:pPr>
            <a:r>
              <a:rPr lang="en-GB"/>
              <a:t>Width and velocity of the 5 sites along the Cound Brook</a:t>
            </a:r>
          </a:p>
        </c:rich>
      </c:tx>
      <c:layout/>
      <c:overlay val="0"/>
      <c:spPr>
        <a:noFill/>
        <a:ln>
          <a:noFill/>
        </a:ln>
        <a:effectLst/>
      </c:spPr>
      <c:txPr>
        <a:bodyPr rot="0" spcFirstLastPara="1" vertOverflow="ellipsis" vert="horz" wrap="square" anchor="ctr" anchorCtr="1"/>
        <a:lstStyle/>
        <a:p>
          <a:pPr>
            <a:defRPr sz="2000" b="0" i="0" u="none" strike="noStrike" kern="1200" spc="0" normalizeH="0" baseline="0">
              <a:solidFill>
                <a:schemeClr val="tx1">
                  <a:lumMod val="65000"/>
                  <a:lumOff val="35000"/>
                </a:schemeClr>
              </a:solidFill>
              <a:latin typeface="+mj-lt"/>
              <a:ea typeface="+mj-ea"/>
              <a:cs typeface="+mj-cs"/>
            </a:defRPr>
          </a:pPr>
          <a:endParaRPr lang="en-US"/>
        </a:p>
      </c:txPr>
    </c:title>
    <c:autoTitleDeleted val="0"/>
    <c:plotArea>
      <c:layout/>
      <c:scatterChart>
        <c:scatterStyle val="lineMarker"/>
        <c:varyColors val="0"/>
        <c:ser>
          <c:idx val="0"/>
          <c:order val="0"/>
          <c:tx>
            <c:strRef>
              <c:f>Sheet1!$A$3</c:f>
              <c:strCache>
                <c:ptCount val="1"/>
                <c:pt idx="0">
                  <c:v>velocity</c:v>
                </c:pt>
              </c:strCache>
            </c:strRef>
          </c:tx>
          <c:spPr>
            <a:ln w="25400" cap="flat" cmpd="dbl" algn="ctr">
              <a:noFill/>
              <a:round/>
            </a:ln>
            <a:effectLst/>
          </c:spPr>
          <c:marker>
            <c:symbol val="circle"/>
            <c:size val="6"/>
            <c:spPr>
              <a:noFill/>
              <a:ln w="34925" cap="flat" cmpd="dbl" algn="ctr">
                <a:solidFill>
                  <a:schemeClr val="accent1">
                    <a:lumMod val="75000"/>
                    <a:alpha val="70000"/>
                  </a:schemeClr>
                </a:solidFill>
                <a:round/>
              </a:ln>
              <a:effectLst/>
            </c:spPr>
          </c:marker>
          <c:xVal>
            <c:numRef>
              <c:f>Sheet1!$B$2:$F$2</c:f>
              <c:numCache>
                <c:formatCode>General</c:formatCode>
                <c:ptCount val="5"/>
                <c:pt idx="0">
                  <c:v>200</c:v>
                </c:pt>
                <c:pt idx="1">
                  <c:v>170</c:v>
                </c:pt>
                <c:pt idx="2">
                  <c:v>155</c:v>
                </c:pt>
                <c:pt idx="3">
                  <c:v>370</c:v>
                </c:pt>
                <c:pt idx="4">
                  <c:v>400</c:v>
                </c:pt>
              </c:numCache>
            </c:numRef>
          </c:xVal>
          <c:yVal>
            <c:numRef>
              <c:f>Sheet1!$B$3:$F$3</c:f>
              <c:numCache>
                <c:formatCode>General</c:formatCode>
                <c:ptCount val="5"/>
                <c:pt idx="0">
                  <c:v>25.9</c:v>
                </c:pt>
                <c:pt idx="1">
                  <c:v>29.7</c:v>
                </c:pt>
                <c:pt idx="2">
                  <c:v>13.3</c:v>
                </c:pt>
                <c:pt idx="3">
                  <c:v>15.4</c:v>
                </c:pt>
                <c:pt idx="4">
                  <c:v>14.5</c:v>
                </c:pt>
              </c:numCache>
            </c:numRef>
          </c:yVal>
          <c:smooth val="0"/>
          <c:extLst>
            <c:ext xmlns:c16="http://schemas.microsoft.com/office/drawing/2014/chart" uri="{C3380CC4-5D6E-409C-BE32-E72D297353CC}">
              <c16:uniqueId val="{00000000-30ED-4054-AA76-9A91FC111E8F}"/>
            </c:ext>
          </c:extLst>
        </c:ser>
        <c:dLbls>
          <c:showLegendKey val="0"/>
          <c:showVal val="0"/>
          <c:showCatName val="0"/>
          <c:showSerName val="0"/>
          <c:showPercent val="0"/>
          <c:showBubbleSize val="0"/>
        </c:dLbls>
        <c:axId val="372803392"/>
        <c:axId val="372806016"/>
      </c:scatterChart>
      <c:valAx>
        <c:axId val="37280339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GB"/>
                  <a:t>Width (cm)</a:t>
                </a:r>
              </a:p>
            </c:rich>
          </c:tx>
          <c:layout/>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n-US"/>
          </a:p>
        </c:txPr>
        <c:crossAx val="372806016"/>
        <c:crosses val="autoZero"/>
        <c:crossBetween val="midCat"/>
      </c:valAx>
      <c:valAx>
        <c:axId val="37280601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GB"/>
                  <a:t>velocity (secs)</a:t>
                </a:r>
              </a:p>
            </c:rich>
          </c:tx>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2803392"/>
        <c:crosses val="autoZero"/>
        <c:crossBetween val="midCat"/>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normalizeH="0" baseline="0">
                <a:solidFill>
                  <a:schemeClr val="tx1">
                    <a:lumMod val="65000"/>
                    <a:lumOff val="35000"/>
                  </a:schemeClr>
                </a:solidFill>
                <a:latin typeface="+mj-lt"/>
                <a:ea typeface="+mj-ea"/>
                <a:cs typeface="+mj-cs"/>
              </a:defRPr>
            </a:pPr>
            <a:r>
              <a:rPr lang="en-GB"/>
              <a:t>Depth and velocity of the 5 sites along the Cound Brook</a:t>
            </a:r>
          </a:p>
        </c:rich>
      </c:tx>
      <c:layout/>
      <c:overlay val="0"/>
      <c:spPr>
        <a:noFill/>
        <a:ln>
          <a:noFill/>
        </a:ln>
        <a:effectLst/>
      </c:spPr>
      <c:txPr>
        <a:bodyPr rot="0" spcFirstLastPara="1" vertOverflow="ellipsis" vert="horz" wrap="square" anchor="ctr" anchorCtr="1"/>
        <a:lstStyle/>
        <a:p>
          <a:pPr>
            <a:defRPr sz="2000" b="0" i="0" u="none" strike="noStrike" kern="1200" spc="0" normalizeH="0" baseline="0">
              <a:solidFill>
                <a:schemeClr val="tx1">
                  <a:lumMod val="65000"/>
                  <a:lumOff val="35000"/>
                </a:schemeClr>
              </a:solidFill>
              <a:latin typeface="+mj-lt"/>
              <a:ea typeface="+mj-ea"/>
              <a:cs typeface="+mj-cs"/>
            </a:defRPr>
          </a:pPr>
          <a:endParaRPr lang="en-US"/>
        </a:p>
      </c:txPr>
    </c:title>
    <c:autoTitleDeleted val="0"/>
    <c:plotArea>
      <c:layout/>
      <c:scatterChart>
        <c:scatterStyle val="lineMarker"/>
        <c:varyColors val="0"/>
        <c:ser>
          <c:idx val="0"/>
          <c:order val="0"/>
          <c:tx>
            <c:strRef>
              <c:f>Sheet1!$A$8</c:f>
              <c:strCache>
                <c:ptCount val="1"/>
                <c:pt idx="0">
                  <c:v>velocity</c:v>
                </c:pt>
              </c:strCache>
            </c:strRef>
          </c:tx>
          <c:spPr>
            <a:ln w="25400" cap="flat" cmpd="dbl" algn="ctr">
              <a:noFill/>
              <a:round/>
            </a:ln>
            <a:effectLst/>
          </c:spPr>
          <c:marker>
            <c:symbol val="circle"/>
            <c:size val="6"/>
            <c:spPr>
              <a:noFill/>
              <a:ln w="34925" cap="flat" cmpd="dbl" algn="ctr">
                <a:solidFill>
                  <a:schemeClr val="accent1">
                    <a:lumMod val="75000"/>
                    <a:alpha val="70000"/>
                  </a:schemeClr>
                </a:solidFill>
                <a:round/>
              </a:ln>
              <a:effectLst/>
            </c:spPr>
          </c:marker>
          <c:xVal>
            <c:numRef>
              <c:f>Sheet1!$B$7:$F$7</c:f>
              <c:numCache>
                <c:formatCode>General</c:formatCode>
                <c:ptCount val="5"/>
                <c:pt idx="0">
                  <c:v>660</c:v>
                </c:pt>
                <c:pt idx="1">
                  <c:v>540</c:v>
                </c:pt>
                <c:pt idx="2">
                  <c:v>900</c:v>
                </c:pt>
                <c:pt idx="3">
                  <c:v>620</c:v>
                </c:pt>
                <c:pt idx="4">
                  <c:v>460</c:v>
                </c:pt>
              </c:numCache>
            </c:numRef>
          </c:xVal>
          <c:yVal>
            <c:numRef>
              <c:f>Sheet1!$B$8:$F$8</c:f>
              <c:numCache>
                <c:formatCode>General</c:formatCode>
                <c:ptCount val="5"/>
                <c:pt idx="0">
                  <c:v>25.9</c:v>
                </c:pt>
                <c:pt idx="1">
                  <c:v>29.7</c:v>
                </c:pt>
                <c:pt idx="2">
                  <c:v>13.3</c:v>
                </c:pt>
                <c:pt idx="3">
                  <c:v>15.4</c:v>
                </c:pt>
                <c:pt idx="4">
                  <c:v>14.5</c:v>
                </c:pt>
              </c:numCache>
            </c:numRef>
          </c:yVal>
          <c:smooth val="0"/>
          <c:extLst>
            <c:ext xmlns:c16="http://schemas.microsoft.com/office/drawing/2014/chart" uri="{C3380CC4-5D6E-409C-BE32-E72D297353CC}">
              <c16:uniqueId val="{00000000-A365-47F0-B14B-3958C10D1C94}"/>
            </c:ext>
          </c:extLst>
        </c:ser>
        <c:dLbls>
          <c:showLegendKey val="0"/>
          <c:showVal val="0"/>
          <c:showCatName val="0"/>
          <c:showSerName val="0"/>
          <c:showPercent val="0"/>
          <c:showBubbleSize val="0"/>
        </c:dLbls>
        <c:axId val="376017768"/>
        <c:axId val="376018424"/>
      </c:scatterChart>
      <c:valAx>
        <c:axId val="376017768"/>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GB"/>
                  <a:t>Depth (cm)</a:t>
                </a:r>
              </a:p>
            </c:rich>
          </c:tx>
          <c:layout/>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n-US"/>
          </a:p>
        </c:txPr>
        <c:crossAx val="376018424"/>
        <c:crosses val="autoZero"/>
        <c:crossBetween val="midCat"/>
      </c:valAx>
      <c:valAx>
        <c:axId val="37601842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GB"/>
                  <a:t>velocity (secs)</a:t>
                </a:r>
              </a:p>
            </c:rich>
          </c:tx>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017768"/>
        <c:crosses val="autoZero"/>
        <c:crossBetween val="midCat"/>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tx1">
        <a:lumMod val="65000"/>
        <a:lumOff val="35000"/>
      </a:schemeClr>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5400" cap="flat" cmpd="dbl" algn="ctr">
        <a:solidFill>
          <a:schemeClr val="phClr">
            <a:alpha val="50000"/>
          </a:schemeClr>
        </a:solidFill>
        <a:round/>
      </a:ln>
    </cs:spPr>
  </cs:dataPointLine>
  <cs:dataPointMarker>
    <cs:lnRef idx="0">
      <cs:styleClr val="auto"/>
    </cs:lnRef>
    <cs:fillRef idx="0">
      <cs:styleClr val="auto"/>
    </cs:fillRef>
    <cs:effectRef idx="0"/>
    <cs:fontRef idx="minor">
      <a:schemeClr val="dk1"/>
    </cs:fontRef>
    <cs:spPr>
      <a:ln w="34925" cap="flat" cmpd="dbl" algn="ctr">
        <a:solidFill>
          <a:schemeClr val="phClr">
            <a:lumMod val="75000"/>
            <a:alpha val="70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kern="1200" spc="0" normalizeH="0" baseline="0"/>
  </cs:title>
  <cs:trendline>
    <cs:lnRef idx="0">
      <cs:styleClr val="0"/>
    </cs:lnRef>
    <cs:fillRef idx="0"/>
    <cs:effectRef idx="0"/>
    <cs:fontRef idx="minor">
      <a:schemeClr val="tx1"/>
    </cs:fontRef>
    <cs:spPr>
      <a:ln w="38100" cap="rnd" cmpd="sng" algn="ctr">
        <a:solidFill>
          <a:schemeClr val="phClr">
            <a:lumMod val="75000"/>
            <a:alpha val="25000"/>
          </a:scheme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b="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tx1">
        <a:lumMod val="65000"/>
        <a:lumOff val="35000"/>
      </a:schemeClr>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5400" cap="flat" cmpd="dbl" algn="ctr">
        <a:solidFill>
          <a:schemeClr val="phClr">
            <a:alpha val="50000"/>
          </a:schemeClr>
        </a:solidFill>
        <a:round/>
      </a:ln>
    </cs:spPr>
  </cs:dataPointLine>
  <cs:dataPointMarker>
    <cs:lnRef idx="0">
      <cs:styleClr val="auto"/>
    </cs:lnRef>
    <cs:fillRef idx="0">
      <cs:styleClr val="auto"/>
    </cs:fillRef>
    <cs:effectRef idx="0"/>
    <cs:fontRef idx="minor">
      <a:schemeClr val="dk1"/>
    </cs:fontRef>
    <cs:spPr>
      <a:ln w="34925" cap="flat" cmpd="dbl" algn="ctr">
        <a:solidFill>
          <a:schemeClr val="phClr">
            <a:lumMod val="75000"/>
            <a:alpha val="70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kern="1200" spc="0" normalizeH="0" baseline="0"/>
  </cs:title>
  <cs:trendline>
    <cs:lnRef idx="0">
      <cs:styleClr val="0"/>
    </cs:lnRef>
    <cs:fillRef idx="0"/>
    <cs:effectRef idx="0"/>
    <cs:fontRef idx="minor">
      <a:schemeClr val="tx1"/>
    </cs:fontRef>
    <cs:spPr>
      <a:ln w="38100" cap="rnd" cmpd="sng" algn="ctr">
        <a:solidFill>
          <a:schemeClr val="phClr">
            <a:lumMod val="75000"/>
            <a:alpha val="25000"/>
          </a:scheme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b="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2CA2317-704F-4789-96E9-71BB2F41CA30}" type="datetimeFigureOut">
              <a:rPr lang="en-GB" smtClean="0"/>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F86293-B659-4F26-8397-083602875B4C}" type="slidenum">
              <a:rPr lang="en-GB" smtClean="0"/>
              <a:t>‹#›</a:t>
            </a:fld>
            <a:endParaRPr lang="en-GB"/>
          </a:p>
        </p:txBody>
      </p:sp>
    </p:spTree>
    <p:extLst>
      <p:ext uri="{BB962C8B-B14F-4D97-AF65-F5344CB8AC3E}">
        <p14:creationId xmlns:p14="http://schemas.microsoft.com/office/powerpoint/2010/main" val="980382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CA2317-704F-4789-96E9-71BB2F41CA30}" type="datetimeFigureOut">
              <a:rPr lang="en-GB" smtClean="0"/>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F86293-B659-4F26-8397-083602875B4C}" type="slidenum">
              <a:rPr lang="en-GB" smtClean="0"/>
              <a:t>‹#›</a:t>
            </a:fld>
            <a:endParaRPr lang="en-GB"/>
          </a:p>
        </p:txBody>
      </p:sp>
    </p:spTree>
    <p:extLst>
      <p:ext uri="{BB962C8B-B14F-4D97-AF65-F5344CB8AC3E}">
        <p14:creationId xmlns:p14="http://schemas.microsoft.com/office/powerpoint/2010/main" val="1412320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CA2317-704F-4789-96E9-71BB2F41CA30}" type="datetimeFigureOut">
              <a:rPr lang="en-GB" smtClean="0"/>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F86293-B659-4F26-8397-083602875B4C}" type="slidenum">
              <a:rPr lang="en-GB" smtClean="0"/>
              <a:t>‹#›</a:t>
            </a:fld>
            <a:endParaRPr lang="en-GB"/>
          </a:p>
        </p:txBody>
      </p:sp>
    </p:spTree>
    <p:extLst>
      <p:ext uri="{BB962C8B-B14F-4D97-AF65-F5344CB8AC3E}">
        <p14:creationId xmlns:p14="http://schemas.microsoft.com/office/powerpoint/2010/main" val="74222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CA2317-704F-4789-96E9-71BB2F41CA30}" type="datetimeFigureOut">
              <a:rPr lang="en-GB" smtClean="0"/>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F86293-B659-4F26-8397-083602875B4C}" type="slidenum">
              <a:rPr lang="en-GB" smtClean="0"/>
              <a:t>‹#›</a:t>
            </a:fld>
            <a:endParaRPr lang="en-GB"/>
          </a:p>
        </p:txBody>
      </p:sp>
    </p:spTree>
    <p:extLst>
      <p:ext uri="{BB962C8B-B14F-4D97-AF65-F5344CB8AC3E}">
        <p14:creationId xmlns:p14="http://schemas.microsoft.com/office/powerpoint/2010/main" val="4280113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CA2317-704F-4789-96E9-71BB2F41CA30}" type="datetimeFigureOut">
              <a:rPr lang="en-GB" smtClean="0"/>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F86293-B659-4F26-8397-083602875B4C}" type="slidenum">
              <a:rPr lang="en-GB" smtClean="0"/>
              <a:t>‹#›</a:t>
            </a:fld>
            <a:endParaRPr lang="en-GB"/>
          </a:p>
        </p:txBody>
      </p:sp>
    </p:spTree>
    <p:extLst>
      <p:ext uri="{BB962C8B-B14F-4D97-AF65-F5344CB8AC3E}">
        <p14:creationId xmlns:p14="http://schemas.microsoft.com/office/powerpoint/2010/main" val="3234084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2CA2317-704F-4789-96E9-71BB2F41CA30}" type="datetimeFigureOut">
              <a:rPr lang="en-GB" smtClean="0"/>
              <a:t>06/06/2018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F86293-B659-4F26-8397-083602875B4C}" type="slidenum">
              <a:rPr lang="en-GB" smtClean="0"/>
              <a:t>‹#›</a:t>
            </a:fld>
            <a:endParaRPr lang="en-GB"/>
          </a:p>
        </p:txBody>
      </p:sp>
    </p:spTree>
    <p:extLst>
      <p:ext uri="{BB962C8B-B14F-4D97-AF65-F5344CB8AC3E}">
        <p14:creationId xmlns:p14="http://schemas.microsoft.com/office/powerpoint/2010/main" val="2896897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2CA2317-704F-4789-96E9-71BB2F41CA30}" type="datetimeFigureOut">
              <a:rPr lang="en-GB" smtClean="0"/>
              <a:t>06/06/2018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F86293-B659-4F26-8397-083602875B4C}" type="slidenum">
              <a:rPr lang="en-GB" smtClean="0"/>
              <a:t>‹#›</a:t>
            </a:fld>
            <a:endParaRPr lang="en-GB"/>
          </a:p>
        </p:txBody>
      </p:sp>
    </p:spTree>
    <p:extLst>
      <p:ext uri="{BB962C8B-B14F-4D97-AF65-F5344CB8AC3E}">
        <p14:creationId xmlns:p14="http://schemas.microsoft.com/office/powerpoint/2010/main" val="4011475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2CA2317-704F-4789-96E9-71BB2F41CA30}" type="datetimeFigureOut">
              <a:rPr lang="en-GB" smtClean="0"/>
              <a:t>06/06/2018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F86293-B659-4F26-8397-083602875B4C}" type="slidenum">
              <a:rPr lang="en-GB" smtClean="0"/>
              <a:t>‹#›</a:t>
            </a:fld>
            <a:endParaRPr lang="en-GB"/>
          </a:p>
        </p:txBody>
      </p:sp>
    </p:spTree>
    <p:extLst>
      <p:ext uri="{BB962C8B-B14F-4D97-AF65-F5344CB8AC3E}">
        <p14:creationId xmlns:p14="http://schemas.microsoft.com/office/powerpoint/2010/main" val="3276787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CA2317-704F-4789-96E9-71BB2F41CA30}" type="datetimeFigureOut">
              <a:rPr lang="en-GB" smtClean="0"/>
              <a:t>06/06/2018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F86293-B659-4F26-8397-083602875B4C}" type="slidenum">
              <a:rPr lang="en-GB" smtClean="0"/>
              <a:t>‹#›</a:t>
            </a:fld>
            <a:endParaRPr lang="en-GB"/>
          </a:p>
        </p:txBody>
      </p:sp>
    </p:spTree>
    <p:extLst>
      <p:ext uri="{BB962C8B-B14F-4D97-AF65-F5344CB8AC3E}">
        <p14:creationId xmlns:p14="http://schemas.microsoft.com/office/powerpoint/2010/main" val="2765145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CA2317-704F-4789-96E9-71BB2F41CA30}" type="datetimeFigureOut">
              <a:rPr lang="en-GB" smtClean="0"/>
              <a:t>06/06/2018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F86293-B659-4F26-8397-083602875B4C}" type="slidenum">
              <a:rPr lang="en-GB" smtClean="0"/>
              <a:t>‹#›</a:t>
            </a:fld>
            <a:endParaRPr lang="en-GB"/>
          </a:p>
        </p:txBody>
      </p:sp>
    </p:spTree>
    <p:extLst>
      <p:ext uri="{BB962C8B-B14F-4D97-AF65-F5344CB8AC3E}">
        <p14:creationId xmlns:p14="http://schemas.microsoft.com/office/powerpoint/2010/main" val="1322169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CA2317-704F-4789-96E9-71BB2F41CA30}" type="datetimeFigureOut">
              <a:rPr lang="en-GB" smtClean="0"/>
              <a:t>06/06/2018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F86293-B659-4F26-8397-083602875B4C}" type="slidenum">
              <a:rPr lang="en-GB" smtClean="0"/>
              <a:t>‹#›</a:t>
            </a:fld>
            <a:endParaRPr lang="en-GB"/>
          </a:p>
        </p:txBody>
      </p:sp>
    </p:spTree>
    <p:extLst>
      <p:ext uri="{BB962C8B-B14F-4D97-AF65-F5344CB8AC3E}">
        <p14:creationId xmlns:p14="http://schemas.microsoft.com/office/powerpoint/2010/main" val="1702923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CA2317-704F-4789-96E9-71BB2F41CA30}" type="datetimeFigureOut">
              <a:rPr lang="en-GB" smtClean="0"/>
              <a:t>06/06/2018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86293-B659-4F26-8397-083602875B4C}" type="slidenum">
              <a:rPr lang="en-GB" smtClean="0"/>
              <a:t>‹#›</a:t>
            </a:fld>
            <a:endParaRPr lang="en-GB"/>
          </a:p>
        </p:txBody>
      </p:sp>
    </p:spTree>
    <p:extLst>
      <p:ext uri="{BB962C8B-B14F-4D97-AF65-F5344CB8AC3E}">
        <p14:creationId xmlns:p14="http://schemas.microsoft.com/office/powerpoint/2010/main" val="3638411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mp"/><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tmp"/><Relationship Id="rId7" Type="http://schemas.openxmlformats.org/officeDocument/2006/relationships/image" Target="../media/image7.tmp"/><Relationship Id="rId2" Type="http://schemas.openxmlformats.org/officeDocument/2006/relationships/image" Target="../media/image11.tmp"/><Relationship Id="rId1" Type="http://schemas.openxmlformats.org/officeDocument/2006/relationships/slideLayout" Target="../slideLayouts/slideLayout2.xml"/><Relationship Id="rId6" Type="http://schemas.openxmlformats.org/officeDocument/2006/relationships/image" Target="../media/image8.tmp"/><Relationship Id="rId5" Type="http://schemas.openxmlformats.org/officeDocument/2006/relationships/image" Target="../media/image10.tmp"/><Relationship Id="rId4" Type="http://schemas.openxmlformats.org/officeDocument/2006/relationships/image" Target="../media/image12.tmp"/></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4.xml"/><Relationship Id="rId4" Type="http://schemas.openxmlformats.org/officeDocument/2006/relationships/image" Target="../media/image17.tmp"/></Relationships>
</file>

<file path=ppt/slides/_rels/slide21.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r>
              <a:rPr lang="en-GB" u="sng" dirty="0" smtClean="0">
                <a:latin typeface="Comic Sans MS" panose="030F0702030302020204" pitchFamily="66" charset="0"/>
              </a:rPr>
              <a:t>Why is CMV a good investigation site? </a:t>
            </a:r>
            <a:endParaRPr lang="en-GB" u="sng" dirty="0">
              <a:latin typeface="Comic Sans MS" panose="030F0702030302020204"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6125" y="1937357"/>
            <a:ext cx="4197532" cy="4411192"/>
          </a:xfrm>
          <a:prstGeom prst="rect">
            <a:avLst/>
          </a:prstGeom>
        </p:spPr>
      </p:pic>
    </p:spTree>
    <p:extLst>
      <p:ext uri="{BB962C8B-B14F-4D97-AF65-F5344CB8AC3E}">
        <p14:creationId xmlns:p14="http://schemas.microsoft.com/office/powerpoint/2010/main" val="2469689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7519" y="188640"/>
            <a:ext cx="5760640" cy="6336704"/>
          </a:xfrm>
          <a:prstGeom prst="rect">
            <a:avLst/>
          </a:prstGeom>
        </p:spPr>
      </p:pic>
      <p:sp>
        <p:nvSpPr>
          <p:cNvPr id="3" name="TextBox 2"/>
          <p:cNvSpPr txBox="1"/>
          <p:nvPr/>
        </p:nvSpPr>
        <p:spPr>
          <a:xfrm>
            <a:off x="7680176" y="4016638"/>
            <a:ext cx="2664296" cy="2862322"/>
          </a:xfrm>
          <a:prstGeom prst="rect">
            <a:avLst/>
          </a:prstGeom>
          <a:noFill/>
        </p:spPr>
        <p:txBody>
          <a:bodyPr wrap="square" rtlCol="0">
            <a:spAutoFit/>
          </a:bodyPr>
          <a:lstStyle/>
          <a:p>
            <a:r>
              <a:rPr lang="en-GB" dirty="0">
                <a:latin typeface="Comic Sans MS" panose="030F0702030302020204" pitchFamily="66" charset="0"/>
              </a:rPr>
              <a:t>A propeller is attached to a metal rod. The propeller turns when water flows past it. </a:t>
            </a:r>
          </a:p>
          <a:p>
            <a:endParaRPr lang="en-GB" dirty="0">
              <a:latin typeface="Comic Sans MS" panose="030F0702030302020204" pitchFamily="66" charset="0"/>
            </a:endParaRPr>
          </a:p>
          <a:p>
            <a:r>
              <a:rPr lang="en-GB" dirty="0">
                <a:latin typeface="Comic Sans MS" panose="030F0702030302020204" pitchFamily="66" charset="0"/>
              </a:rPr>
              <a:t>The faster the water the more the propeller turns. </a:t>
            </a:r>
          </a:p>
          <a:p>
            <a:endParaRPr lang="en-GB" dirty="0">
              <a:latin typeface="Comic Sans MS" panose="030F0702030302020204" pitchFamily="66" charset="0"/>
            </a:endParaRPr>
          </a:p>
          <a:p>
            <a:endParaRPr lang="en-GB" dirty="0">
              <a:latin typeface="Comic Sans MS" panose="030F0702030302020204" pitchFamily="66" charset="0"/>
            </a:endParaRPr>
          </a:p>
        </p:txBody>
      </p:sp>
      <p:sp>
        <p:nvSpPr>
          <p:cNvPr id="4" name="TextBox 3"/>
          <p:cNvSpPr txBox="1"/>
          <p:nvPr/>
        </p:nvSpPr>
        <p:spPr>
          <a:xfrm>
            <a:off x="7680176" y="188640"/>
            <a:ext cx="2808312" cy="2308324"/>
          </a:xfrm>
          <a:prstGeom prst="rect">
            <a:avLst/>
          </a:prstGeom>
          <a:noFill/>
        </p:spPr>
        <p:txBody>
          <a:bodyPr wrap="square" rtlCol="0">
            <a:spAutoFit/>
          </a:bodyPr>
          <a:lstStyle/>
          <a:p>
            <a:r>
              <a:rPr lang="en-GB" dirty="0">
                <a:latin typeface="Comic Sans MS" panose="030F0702030302020204" pitchFamily="66" charset="0"/>
              </a:rPr>
              <a:t>The amount of times the propeller is turned is recorded on the black box. A timer is attached so you can time the propeller turns over a 30 second or 1 min time period. </a:t>
            </a:r>
          </a:p>
        </p:txBody>
      </p:sp>
      <p:cxnSp>
        <p:nvCxnSpPr>
          <p:cNvPr id="6" name="Straight Arrow Connector 5"/>
          <p:cNvCxnSpPr/>
          <p:nvPr/>
        </p:nvCxnSpPr>
        <p:spPr>
          <a:xfrm flipH="1">
            <a:off x="3863752" y="1556792"/>
            <a:ext cx="3960440" cy="36004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4871864" y="6237312"/>
            <a:ext cx="3816424" cy="144016"/>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89185" y="362607"/>
            <a:ext cx="1698333" cy="369332"/>
          </a:xfrm>
          <a:prstGeom prst="rect">
            <a:avLst/>
          </a:prstGeom>
          <a:noFill/>
        </p:spPr>
        <p:txBody>
          <a:bodyPr wrap="square" rtlCol="0">
            <a:spAutoFit/>
          </a:bodyPr>
          <a:lstStyle/>
          <a:p>
            <a:r>
              <a:rPr lang="en-GB" dirty="0" smtClean="0">
                <a:solidFill>
                  <a:srgbClr val="FF0000"/>
                </a:solidFill>
                <a:latin typeface="Comic Sans MS" panose="030F0702030302020204" pitchFamily="66" charset="0"/>
              </a:rPr>
              <a:t>Improvement</a:t>
            </a:r>
            <a:r>
              <a:rPr lang="en-GB" dirty="0" smtClean="0">
                <a:latin typeface="Comic Sans MS" panose="030F0702030302020204" pitchFamily="66" charset="0"/>
              </a:rPr>
              <a:t>:</a:t>
            </a:r>
            <a:r>
              <a:rPr lang="en-GB" dirty="0" smtClean="0"/>
              <a:t> </a:t>
            </a:r>
            <a:endParaRPr lang="en-GB" dirty="0"/>
          </a:p>
        </p:txBody>
      </p:sp>
    </p:spTree>
    <p:extLst>
      <p:ext uri="{BB962C8B-B14F-4D97-AF65-F5344CB8AC3E}">
        <p14:creationId xmlns:p14="http://schemas.microsoft.com/office/powerpoint/2010/main" val="39967740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latin typeface="Comic Sans MS" panose="030F0702030302020204" pitchFamily="66" charset="0"/>
              </a:rPr>
              <a:t>Types of data presentation. </a:t>
            </a:r>
          </a:p>
        </p:txBody>
      </p:sp>
      <p:sp>
        <p:nvSpPr>
          <p:cNvPr id="3" name="Content Placeholder 2"/>
          <p:cNvSpPr>
            <a:spLocks noGrp="1"/>
          </p:cNvSpPr>
          <p:nvPr>
            <p:ph idx="1"/>
          </p:nvPr>
        </p:nvSpPr>
        <p:spPr/>
        <p:txBody>
          <a:bodyPr/>
          <a:lstStyle/>
          <a:p>
            <a:r>
              <a:rPr lang="en-GB" dirty="0">
                <a:solidFill>
                  <a:srgbClr val="FF0000"/>
                </a:solidFill>
                <a:latin typeface="Comic Sans MS" panose="030F0702030302020204" pitchFamily="66" charset="0"/>
              </a:rPr>
              <a:t>Visual-</a:t>
            </a:r>
            <a:r>
              <a:rPr lang="en-GB" dirty="0">
                <a:latin typeface="Comic Sans MS" panose="030F0702030302020204" pitchFamily="66" charset="0"/>
              </a:rPr>
              <a:t> diagrams, sketches and photographs. </a:t>
            </a:r>
          </a:p>
          <a:p>
            <a:r>
              <a:rPr lang="en-GB" dirty="0">
                <a:solidFill>
                  <a:srgbClr val="FF0000"/>
                </a:solidFill>
                <a:latin typeface="Comic Sans MS" panose="030F0702030302020204" pitchFamily="66" charset="0"/>
              </a:rPr>
              <a:t>Graphical-</a:t>
            </a:r>
            <a:r>
              <a:rPr lang="en-GB" dirty="0">
                <a:latin typeface="Comic Sans MS" panose="030F0702030302020204" pitchFamily="66" charset="0"/>
              </a:rPr>
              <a:t> line graphs, bar charts, pie charts, pictograms, histograms, divided bar charts, scattergraphs, population pyramids and dispersion graphs. </a:t>
            </a:r>
          </a:p>
          <a:p>
            <a:r>
              <a:rPr lang="en-GB" dirty="0">
                <a:solidFill>
                  <a:srgbClr val="FF0000"/>
                </a:solidFill>
                <a:latin typeface="Comic Sans MS" panose="030F0702030302020204" pitchFamily="66" charset="0"/>
              </a:rPr>
              <a:t>Cartographic-</a:t>
            </a:r>
            <a:r>
              <a:rPr lang="en-GB" dirty="0">
                <a:latin typeface="Comic Sans MS" panose="030F0702030302020204" pitchFamily="66" charset="0"/>
              </a:rPr>
              <a:t> sketch maps, choropleth maps, isoline maps, dot maps. Desire lines on maps, proportional symbols located onto base maps and flow lines on maps. </a:t>
            </a:r>
          </a:p>
        </p:txBody>
      </p:sp>
    </p:spTree>
    <p:extLst>
      <p:ext uri="{BB962C8B-B14F-4D97-AF65-F5344CB8AC3E}">
        <p14:creationId xmlns:p14="http://schemas.microsoft.com/office/powerpoint/2010/main" val="710155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9556" y="2598963"/>
            <a:ext cx="4101738" cy="1325563"/>
          </a:xfrm>
        </p:spPr>
        <p:txBody>
          <a:bodyPr/>
          <a:lstStyle/>
          <a:p>
            <a:pPr algn="r"/>
            <a:r>
              <a:rPr lang="en-GB" b="1" dirty="0">
                <a:solidFill>
                  <a:srgbClr val="FF0000"/>
                </a:solidFill>
                <a:latin typeface="Comic Sans MS" panose="030F0702030302020204" pitchFamily="66" charset="0"/>
              </a:rPr>
              <a:t>Line Graph</a:t>
            </a:r>
          </a:p>
        </p:txBody>
      </p:sp>
      <p:pic>
        <p:nvPicPr>
          <p:cNvPr id="3" name="Picture 2"/>
          <p:cNvPicPr/>
          <p:nvPr/>
        </p:nvPicPr>
        <p:blipFill rotWithShape="1">
          <a:blip r:embed="rId2" cstate="print">
            <a:extLst>
              <a:ext uri="{28A0092B-C50C-407E-A947-70E740481C1C}">
                <a14:useLocalDpi xmlns:a14="http://schemas.microsoft.com/office/drawing/2010/main" val="0"/>
              </a:ext>
            </a:extLst>
          </a:blip>
          <a:srcRect t="11545"/>
          <a:stretch/>
        </p:blipFill>
        <p:spPr bwMode="auto">
          <a:xfrm>
            <a:off x="116958" y="255292"/>
            <a:ext cx="5691237" cy="3107211"/>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676575" y="4041735"/>
            <a:ext cx="7297843"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3600" dirty="0">
                <a:latin typeface="Comic Sans MS" panose="030F0702030302020204" pitchFamily="66" charset="0"/>
                <a:ea typeface="Calibri" panose="020F0502020204030204" pitchFamily="34" charset="0"/>
                <a:cs typeface="Times New Roman" panose="02020603050405020304" pitchFamily="18" charset="0"/>
              </a:rPr>
              <a:t>Used to show continuous changes over a period of time. </a:t>
            </a:r>
            <a:endParaRPr lang="en-GB" sz="3600" dirty="0">
              <a:latin typeface="Comic Sans MS" panose="030F0702030302020204" pitchFamily="66" charset="0"/>
            </a:endParaRPr>
          </a:p>
        </p:txBody>
      </p:sp>
      <p:sp>
        <p:nvSpPr>
          <p:cNvPr id="9" name="TextBox 8"/>
          <p:cNvSpPr txBox="1"/>
          <p:nvPr/>
        </p:nvSpPr>
        <p:spPr>
          <a:xfrm>
            <a:off x="6772941" y="500181"/>
            <a:ext cx="4104166" cy="2862322"/>
          </a:xfrm>
          <a:prstGeom prst="rect">
            <a:avLst/>
          </a:prstGeom>
          <a:noFill/>
        </p:spPr>
        <p:txBody>
          <a:bodyPr wrap="square" rtlCol="0">
            <a:spAutoFit/>
          </a:bodyPr>
          <a:lstStyle/>
          <a:p>
            <a:r>
              <a:rPr lang="en-GB" sz="2400" dirty="0">
                <a:latin typeface="Comic Sans MS" panose="030F0702030302020204" pitchFamily="66" charset="0"/>
              </a:rPr>
              <a:t>What type of graph is this:</a:t>
            </a:r>
          </a:p>
          <a:p>
            <a:endParaRPr lang="en-GB" sz="2400" dirty="0">
              <a:latin typeface="Comic Sans MS" panose="030F0702030302020204" pitchFamily="66" charset="0"/>
            </a:endParaRPr>
          </a:p>
          <a:p>
            <a:pPr marL="342900" indent="-342900">
              <a:buAutoNum type="alphaUcPeriod"/>
            </a:pPr>
            <a:r>
              <a:rPr lang="en-GB" sz="2400" dirty="0">
                <a:latin typeface="Comic Sans MS" panose="030F0702030302020204" pitchFamily="66" charset="0"/>
              </a:rPr>
              <a:t>Line graph</a:t>
            </a:r>
          </a:p>
          <a:p>
            <a:pPr marL="342900" indent="-342900">
              <a:buAutoNum type="alphaUcPeriod"/>
            </a:pPr>
            <a:r>
              <a:rPr lang="en-GB" sz="2400" dirty="0" err="1">
                <a:latin typeface="Comic Sans MS" panose="030F0702030302020204" pitchFamily="66" charset="0"/>
              </a:rPr>
              <a:t>Isoline</a:t>
            </a:r>
            <a:r>
              <a:rPr lang="en-GB" sz="2400" dirty="0">
                <a:latin typeface="Comic Sans MS" panose="030F0702030302020204" pitchFamily="66" charset="0"/>
              </a:rPr>
              <a:t> graph</a:t>
            </a:r>
          </a:p>
          <a:p>
            <a:pPr marL="342900" indent="-342900">
              <a:buAutoNum type="alphaUcPeriod"/>
            </a:pPr>
            <a:r>
              <a:rPr lang="en-GB" sz="2400" dirty="0">
                <a:latin typeface="Comic Sans MS" panose="030F0702030302020204" pitchFamily="66" charset="0"/>
              </a:rPr>
              <a:t>Desire line map</a:t>
            </a:r>
          </a:p>
          <a:p>
            <a:pPr marL="342900" indent="-342900">
              <a:buAutoNum type="alphaUcPeriod"/>
            </a:pPr>
            <a:r>
              <a:rPr lang="en-GB" sz="2400" dirty="0">
                <a:latin typeface="Comic Sans MS" panose="030F0702030302020204" pitchFamily="66" charset="0"/>
              </a:rPr>
              <a:t>Bar chart.</a:t>
            </a:r>
          </a:p>
          <a:p>
            <a:pPr marL="342900" indent="-342900">
              <a:buAutoNum type="alphaUcPeriod"/>
            </a:pPr>
            <a:endParaRPr lang="en-GB" dirty="0"/>
          </a:p>
          <a:p>
            <a:pPr marL="342900" indent="-342900">
              <a:buAutoNum type="alphaLcPeriod"/>
            </a:pPr>
            <a:endParaRPr lang="en-GB" dirty="0"/>
          </a:p>
        </p:txBody>
      </p:sp>
      <p:sp>
        <p:nvSpPr>
          <p:cNvPr id="5" name="TextBox 4">
            <a:extLst>
              <a:ext uri="{FF2B5EF4-FFF2-40B4-BE49-F238E27FC236}">
                <a16:creationId xmlns:a16="http://schemas.microsoft.com/office/drawing/2014/main" id="{7A41AF40-A0C9-4EDA-84D7-F8F8E7589673}"/>
              </a:ext>
            </a:extLst>
          </p:cNvPr>
          <p:cNvSpPr txBox="1"/>
          <p:nvPr/>
        </p:nvSpPr>
        <p:spPr>
          <a:xfrm>
            <a:off x="8520639" y="4572000"/>
            <a:ext cx="3384489" cy="2862322"/>
          </a:xfrm>
          <a:prstGeom prst="rect">
            <a:avLst/>
          </a:prstGeom>
          <a:noFill/>
        </p:spPr>
        <p:txBody>
          <a:bodyPr wrap="square" rtlCol="0">
            <a:spAutoFit/>
          </a:bodyPr>
          <a:lstStyle/>
          <a:p>
            <a:r>
              <a:rPr lang="en-GB" sz="2400" dirty="0" err="1">
                <a:solidFill>
                  <a:srgbClr val="FF0000"/>
                </a:solidFill>
                <a:latin typeface="Comic Sans MS" panose="030F0702030302020204" pitchFamily="66" charset="0"/>
              </a:rPr>
              <a:t>Continous</a:t>
            </a:r>
            <a:r>
              <a:rPr lang="en-GB" sz="2400" dirty="0">
                <a:solidFill>
                  <a:srgbClr val="FF0000"/>
                </a:solidFill>
                <a:latin typeface="Comic Sans MS" panose="030F0702030302020204" pitchFamily="66" charset="0"/>
              </a:rPr>
              <a:t> data</a:t>
            </a:r>
            <a:r>
              <a:rPr lang="en-GB" sz="2400" dirty="0">
                <a:solidFill>
                  <a:schemeClr val="accent1">
                    <a:lumMod val="75000"/>
                  </a:schemeClr>
                </a:solidFill>
                <a:latin typeface="Comic Sans MS" panose="030F0702030302020204" pitchFamily="66" charset="0"/>
              </a:rPr>
              <a:t>:</a:t>
            </a:r>
          </a:p>
          <a:p>
            <a:r>
              <a:rPr lang="en-GB" sz="2400" dirty="0">
                <a:solidFill>
                  <a:schemeClr val="accent1">
                    <a:lumMod val="75000"/>
                  </a:schemeClr>
                </a:solidFill>
                <a:latin typeface="Comic Sans MS" panose="030F0702030302020204" pitchFamily="66" charset="0"/>
              </a:rPr>
              <a:t>Temp</a:t>
            </a:r>
          </a:p>
          <a:p>
            <a:r>
              <a:rPr lang="en-GB" sz="2400" dirty="0">
                <a:solidFill>
                  <a:schemeClr val="accent1">
                    <a:lumMod val="75000"/>
                  </a:schemeClr>
                </a:solidFill>
                <a:latin typeface="Comic Sans MS" panose="030F0702030302020204" pitchFamily="66" charset="0"/>
              </a:rPr>
              <a:t>Weight /mass</a:t>
            </a:r>
          </a:p>
          <a:p>
            <a:r>
              <a:rPr lang="en-GB" sz="2400" dirty="0">
                <a:solidFill>
                  <a:schemeClr val="accent1">
                    <a:lumMod val="75000"/>
                  </a:schemeClr>
                </a:solidFill>
                <a:latin typeface="Comic Sans MS" panose="030F0702030302020204" pitchFamily="66" charset="0"/>
              </a:rPr>
              <a:t>Prices</a:t>
            </a:r>
          </a:p>
          <a:p>
            <a:r>
              <a:rPr lang="en-GB" sz="2400" dirty="0">
                <a:solidFill>
                  <a:schemeClr val="accent1">
                    <a:lumMod val="75000"/>
                  </a:schemeClr>
                </a:solidFill>
                <a:latin typeface="Comic Sans MS" panose="030F0702030302020204" pitchFamily="66" charset="0"/>
              </a:rPr>
              <a:t>Months / time</a:t>
            </a:r>
          </a:p>
          <a:p>
            <a:r>
              <a:rPr lang="en-GB" sz="2400" dirty="0">
                <a:solidFill>
                  <a:schemeClr val="accent1">
                    <a:lumMod val="75000"/>
                  </a:schemeClr>
                </a:solidFill>
                <a:latin typeface="Comic Sans MS" panose="030F0702030302020204" pitchFamily="66" charset="0"/>
              </a:rPr>
              <a:t>Distance</a:t>
            </a:r>
          </a:p>
          <a:p>
            <a:endParaRPr lang="en-GB" dirty="0"/>
          </a:p>
          <a:p>
            <a:endParaRPr lang="en-GB" dirty="0"/>
          </a:p>
        </p:txBody>
      </p:sp>
      <p:cxnSp>
        <p:nvCxnSpPr>
          <p:cNvPr id="7" name="Straight Arrow Connector 6">
            <a:extLst>
              <a:ext uri="{FF2B5EF4-FFF2-40B4-BE49-F238E27FC236}">
                <a16:creationId xmlns:a16="http://schemas.microsoft.com/office/drawing/2014/main" id="{0D5BFACF-0389-4DA3-BFFE-576622A9A980}"/>
              </a:ext>
            </a:extLst>
          </p:cNvPr>
          <p:cNvCxnSpPr/>
          <p:nvPr/>
        </p:nvCxnSpPr>
        <p:spPr>
          <a:xfrm>
            <a:off x="5808195" y="4572000"/>
            <a:ext cx="3102723" cy="5199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70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2292" y="4897516"/>
            <a:ext cx="8113243"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3600" dirty="0">
                <a:latin typeface="Comic Sans MS" panose="030F0702030302020204" pitchFamily="66" charset="0"/>
              </a:rPr>
              <a:t>Used to compare quantities or frequencies in different categories</a:t>
            </a: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552292" y="487957"/>
            <a:ext cx="2890161" cy="222109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9772" y="487957"/>
            <a:ext cx="2962989" cy="2123046"/>
          </a:xfrm>
          <a:prstGeom prst="rect">
            <a:avLst/>
          </a:prstGeom>
        </p:spPr>
      </p:pic>
      <p:sp>
        <p:nvSpPr>
          <p:cNvPr id="8" name="Title 1"/>
          <p:cNvSpPr txBox="1">
            <a:spLocks/>
          </p:cNvSpPr>
          <p:nvPr/>
        </p:nvSpPr>
        <p:spPr>
          <a:xfrm>
            <a:off x="7160848" y="3571953"/>
            <a:ext cx="36648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b="1" dirty="0">
                <a:solidFill>
                  <a:srgbClr val="FF0000"/>
                </a:solidFill>
                <a:latin typeface="Comic Sans MS" panose="030F0702030302020204" pitchFamily="66" charset="0"/>
              </a:rPr>
              <a:t>Bar Chart</a:t>
            </a:r>
          </a:p>
        </p:txBody>
      </p:sp>
      <p:sp>
        <p:nvSpPr>
          <p:cNvPr id="9" name="Title 8"/>
          <p:cNvSpPr>
            <a:spLocks noGrp="1"/>
          </p:cNvSpPr>
          <p:nvPr>
            <p:ph type="title"/>
          </p:nvPr>
        </p:nvSpPr>
        <p:spPr/>
        <p:txBody>
          <a:bodyPr/>
          <a:lstStyle/>
          <a:p>
            <a:endParaRPr lang="en-GB"/>
          </a:p>
        </p:txBody>
      </p:sp>
      <p:sp>
        <p:nvSpPr>
          <p:cNvPr id="10" name="TextBox 9"/>
          <p:cNvSpPr txBox="1"/>
          <p:nvPr/>
        </p:nvSpPr>
        <p:spPr>
          <a:xfrm>
            <a:off x="7249634" y="306424"/>
            <a:ext cx="4104166" cy="3323987"/>
          </a:xfrm>
          <a:prstGeom prst="rect">
            <a:avLst/>
          </a:prstGeom>
          <a:noFill/>
        </p:spPr>
        <p:txBody>
          <a:bodyPr wrap="square" rtlCol="0">
            <a:spAutoFit/>
          </a:bodyPr>
          <a:lstStyle/>
          <a:p>
            <a:r>
              <a:rPr lang="en-GB" sz="3200" dirty="0">
                <a:latin typeface="Comic Sans MS" panose="030F0702030302020204" pitchFamily="66" charset="0"/>
              </a:rPr>
              <a:t>What type of graph is this:</a:t>
            </a:r>
          </a:p>
          <a:p>
            <a:endParaRPr lang="en-GB" sz="3200" dirty="0">
              <a:latin typeface="Comic Sans MS" panose="030F0702030302020204" pitchFamily="66" charset="0"/>
            </a:endParaRPr>
          </a:p>
          <a:p>
            <a:pPr marL="342900" indent="-342900">
              <a:buAutoNum type="alphaUcPeriod"/>
            </a:pPr>
            <a:r>
              <a:rPr lang="en-GB" sz="2400" dirty="0">
                <a:latin typeface="Comic Sans MS" panose="030F0702030302020204" pitchFamily="66" charset="0"/>
              </a:rPr>
              <a:t>Histogram</a:t>
            </a:r>
          </a:p>
          <a:p>
            <a:pPr marL="342900" indent="-342900">
              <a:buAutoNum type="alphaUcPeriod"/>
            </a:pPr>
            <a:r>
              <a:rPr lang="en-GB" sz="2400" dirty="0">
                <a:latin typeface="Comic Sans MS" panose="030F0702030302020204" pitchFamily="66" charset="0"/>
              </a:rPr>
              <a:t>Bar chart</a:t>
            </a:r>
          </a:p>
          <a:p>
            <a:pPr marL="342900" indent="-342900">
              <a:buAutoNum type="alphaUcPeriod"/>
            </a:pPr>
            <a:r>
              <a:rPr lang="en-GB" sz="2400" dirty="0">
                <a:latin typeface="Comic Sans MS" panose="030F0702030302020204" pitchFamily="66" charset="0"/>
              </a:rPr>
              <a:t>Divided Bar chart</a:t>
            </a:r>
          </a:p>
          <a:p>
            <a:pPr marL="342900" indent="-342900">
              <a:buAutoNum type="alphaUcPeriod"/>
            </a:pPr>
            <a:r>
              <a:rPr lang="en-GB" sz="2400" dirty="0">
                <a:latin typeface="Comic Sans MS" panose="030F0702030302020204" pitchFamily="66" charset="0"/>
              </a:rPr>
              <a:t>Pie chart</a:t>
            </a:r>
          </a:p>
          <a:p>
            <a:pPr marL="342900" indent="-342900">
              <a:buAutoNum type="alphaLcPeriod"/>
            </a:pPr>
            <a:endParaRPr lang="en-GB" dirty="0"/>
          </a:p>
        </p:txBody>
      </p:sp>
    </p:spTree>
    <p:extLst>
      <p:ext uri="{BB962C8B-B14F-4D97-AF65-F5344CB8AC3E}">
        <p14:creationId xmlns:p14="http://schemas.microsoft.com/office/powerpoint/2010/main" val="261213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24052" y="1327606"/>
            <a:ext cx="6905756"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3600" dirty="0">
                <a:latin typeface="Comic Sans MS" panose="030F0702030302020204" pitchFamily="66" charset="0"/>
              </a:rPr>
              <a:t>a</a:t>
            </a:r>
            <a:r>
              <a:rPr lang="en-GB" sz="3600" dirty="0" smtClean="0">
                <a:latin typeface="Comic Sans MS" panose="030F0702030302020204" pitchFamily="66" charset="0"/>
              </a:rPr>
              <a:t>. Shows </a:t>
            </a:r>
            <a:r>
              <a:rPr lang="en-GB" sz="3600" dirty="0">
                <a:latin typeface="Comic Sans MS" panose="030F0702030302020204" pitchFamily="66" charset="0"/>
              </a:rPr>
              <a:t>percentages as a circle, divided into segments</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476697" y="248550"/>
            <a:ext cx="3585852" cy="2938787"/>
          </a:xfrm>
          <a:prstGeom prst="rect">
            <a:avLst/>
          </a:prstGeom>
        </p:spPr>
      </p:pic>
      <p:sp>
        <p:nvSpPr>
          <p:cNvPr id="9" name="TextBox 8"/>
          <p:cNvSpPr txBox="1"/>
          <p:nvPr/>
        </p:nvSpPr>
        <p:spPr>
          <a:xfrm>
            <a:off x="5603360" y="128042"/>
            <a:ext cx="4104166" cy="1107996"/>
          </a:xfrm>
          <a:prstGeom prst="rect">
            <a:avLst/>
          </a:prstGeom>
          <a:noFill/>
        </p:spPr>
        <p:txBody>
          <a:bodyPr wrap="square" rtlCol="0">
            <a:spAutoFit/>
          </a:bodyPr>
          <a:lstStyle/>
          <a:p>
            <a:r>
              <a:rPr lang="en-GB" sz="2400" dirty="0">
                <a:latin typeface="Comic Sans MS" panose="030F0702030302020204" pitchFamily="66" charset="0"/>
              </a:rPr>
              <a:t>What </a:t>
            </a:r>
            <a:r>
              <a:rPr lang="en-GB" sz="2400" dirty="0" smtClean="0">
                <a:latin typeface="Comic Sans MS" panose="030F0702030302020204" pitchFamily="66" charset="0"/>
              </a:rPr>
              <a:t>is the purpose of a pie chart?</a:t>
            </a:r>
            <a:endParaRPr lang="en-GB" dirty="0"/>
          </a:p>
          <a:p>
            <a:pPr marL="342900" indent="-342900">
              <a:buAutoNum type="alphaLcPeriod"/>
            </a:pPr>
            <a:endParaRPr lang="en-GB" dirty="0"/>
          </a:p>
        </p:txBody>
      </p:sp>
      <p:sp>
        <p:nvSpPr>
          <p:cNvPr id="6" name="Rectangle 5"/>
          <p:cNvSpPr/>
          <p:nvPr/>
        </p:nvSpPr>
        <p:spPr>
          <a:xfrm>
            <a:off x="3820308" y="2735332"/>
            <a:ext cx="8113243"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3600" dirty="0" smtClean="0">
                <a:latin typeface="Comic Sans MS" panose="030F0702030302020204" pitchFamily="66" charset="0"/>
              </a:rPr>
              <a:t>b. Used </a:t>
            </a:r>
            <a:r>
              <a:rPr lang="en-GB" sz="3600" dirty="0">
                <a:latin typeface="Comic Sans MS" panose="030F0702030302020204" pitchFamily="66" charset="0"/>
              </a:rPr>
              <a:t>to compare quantities or frequencies in different categories</a:t>
            </a:r>
          </a:p>
        </p:txBody>
      </p:sp>
      <p:sp>
        <p:nvSpPr>
          <p:cNvPr id="3" name="Title 2"/>
          <p:cNvSpPr>
            <a:spLocks noGrp="1"/>
          </p:cNvSpPr>
          <p:nvPr>
            <p:ph type="title"/>
          </p:nvPr>
        </p:nvSpPr>
        <p:spPr/>
        <p:txBody>
          <a:bodyPr/>
          <a:lstStyle/>
          <a:p>
            <a:endParaRPr lang="en-GB" dirty="0"/>
          </a:p>
        </p:txBody>
      </p:sp>
      <p:sp>
        <p:nvSpPr>
          <p:cNvPr id="8" name="Rectangle 7"/>
          <p:cNvSpPr/>
          <p:nvPr/>
        </p:nvSpPr>
        <p:spPr>
          <a:xfrm>
            <a:off x="1283110" y="4061093"/>
            <a:ext cx="10650441"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3600" dirty="0" smtClean="0">
                <a:latin typeface="Comic Sans MS" panose="030F0702030302020204" pitchFamily="66" charset="0"/>
              </a:rPr>
              <a:t>c. Use </a:t>
            </a:r>
            <a:r>
              <a:rPr lang="en-GB" sz="3600" dirty="0">
                <a:latin typeface="Comic Sans MS" panose="030F0702030302020204" pitchFamily="66" charset="0"/>
              </a:rPr>
              <a:t>to compare quantities or frequencies in continuous data. NO GAPS IN BETWEEN BARS!</a:t>
            </a:r>
          </a:p>
        </p:txBody>
      </p:sp>
      <p:sp>
        <p:nvSpPr>
          <p:cNvPr id="10" name="Rectangle 9"/>
          <p:cNvSpPr/>
          <p:nvPr/>
        </p:nvSpPr>
        <p:spPr>
          <a:xfrm>
            <a:off x="2942442" y="5386855"/>
            <a:ext cx="8991109"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600" dirty="0" smtClean="0">
                <a:latin typeface="Comic Sans MS" panose="030F0702030302020204" pitchFamily="66" charset="0"/>
                <a:ea typeface="Calibri" panose="020F0502020204030204" pitchFamily="34" charset="0"/>
                <a:cs typeface="Times New Roman" panose="02020603050405020304" pitchFamily="18" charset="0"/>
              </a:rPr>
              <a:t>d. Used </a:t>
            </a:r>
            <a:r>
              <a:rPr lang="en-US" sz="3600" dirty="0">
                <a:latin typeface="Comic Sans MS" panose="030F0702030302020204" pitchFamily="66" charset="0"/>
                <a:ea typeface="Calibri" panose="020F0502020204030204" pitchFamily="34" charset="0"/>
                <a:cs typeface="Times New Roman" panose="02020603050405020304" pitchFamily="18" charset="0"/>
              </a:rPr>
              <a:t>to show the relationship between two sets of data</a:t>
            </a:r>
            <a:endParaRPr lang="en-GB" sz="3600" dirty="0">
              <a:latin typeface="Comic Sans MS" panose="030F0702030302020204" pitchFamily="66" charset="0"/>
            </a:endParaRPr>
          </a:p>
        </p:txBody>
      </p:sp>
      <p:sp>
        <p:nvSpPr>
          <p:cNvPr id="11" name="Rectangle 10"/>
          <p:cNvSpPr/>
          <p:nvPr/>
        </p:nvSpPr>
        <p:spPr>
          <a:xfrm>
            <a:off x="2536299" y="2999563"/>
            <a:ext cx="6905756"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3600" dirty="0">
                <a:solidFill>
                  <a:srgbClr val="FF0000"/>
                </a:solidFill>
                <a:latin typeface="Comic Sans MS" panose="030F0702030302020204" pitchFamily="66" charset="0"/>
              </a:rPr>
              <a:t>a</a:t>
            </a:r>
            <a:r>
              <a:rPr lang="en-GB" sz="3600" dirty="0" smtClean="0">
                <a:solidFill>
                  <a:srgbClr val="FF0000"/>
                </a:solidFill>
                <a:latin typeface="Comic Sans MS" panose="030F0702030302020204" pitchFamily="66" charset="0"/>
              </a:rPr>
              <a:t>. Shows </a:t>
            </a:r>
            <a:r>
              <a:rPr lang="en-GB" sz="3600" dirty="0">
                <a:solidFill>
                  <a:srgbClr val="FF0000"/>
                </a:solidFill>
                <a:latin typeface="Comic Sans MS" panose="030F0702030302020204" pitchFamily="66" charset="0"/>
              </a:rPr>
              <a:t>percentages as a circle, divided into segments</a:t>
            </a:r>
          </a:p>
        </p:txBody>
      </p:sp>
    </p:spTree>
    <p:extLst>
      <p:ext uri="{BB962C8B-B14F-4D97-AF65-F5344CB8AC3E}">
        <p14:creationId xmlns:p14="http://schemas.microsoft.com/office/powerpoint/2010/main" val="100281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392130" y="365125"/>
            <a:ext cx="5545970" cy="3403792"/>
          </a:xfrm>
          <a:prstGeom prst="rect">
            <a:avLst/>
          </a:prstGeom>
        </p:spPr>
      </p:pic>
      <p:sp>
        <p:nvSpPr>
          <p:cNvPr id="7" name="Rectangle 6"/>
          <p:cNvSpPr/>
          <p:nvPr/>
        </p:nvSpPr>
        <p:spPr>
          <a:xfrm>
            <a:off x="392130" y="4304093"/>
            <a:ext cx="9039103"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3600" dirty="0">
                <a:latin typeface="Comic Sans MS" panose="030F0702030302020204" pitchFamily="66" charset="0"/>
              </a:rPr>
              <a:t>Uses symbols or icons to compare data, needs a key!</a:t>
            </a:r>
          </a:p>
        </p:txBody>
      </p:sp>
      <p:sp>
        <p:nvSpPr>
          <p:cNvPr id="8" name="Title 1"/>
          <p:cNvSpPr txBox="1">
            <a:spLocks/>
          </p:cNvSpPr>
          <p:nvPr/>
        </p:nvSpPr>
        <p:spPr>
          <a:xfrm>
            <a:off x="8195831" y="2779249"/>
            <a:ext cx="321563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b="1" dirty="0">
                <a:solidFill>
                  <a:srgbClr val="FF0000"/>
                </a:solidFill>
                <a:latin typeface="Comic Sans MS" panose="030F0702030302020204" pitchFamily="66" charset="0"/>
              </a:rPr>
              <a:t>Pictogram</a:t>
            </a:r>
          </a:p>
        </p:txBody>
      </p:sp>
      <p:sp>
        <p:nvSpPr>
          <p:cNvPr id="3" name="Title 2"/>
          <p:cNvSpPr>
            <a:spLocks noGrp="1"/>
          </p:cNvSpPr>
          <p:nvPr>
            <p:ph type="title"/>
          </p:nvPr>
        </p:nvSpPr>
        <p:spPr/>
        <p:txBody>
          <a:bodyPr/>
          <a:lstStyle/>
          <a:p>
            <a:endParaRPr lang="en-GB" dirty="0"/>
          </a:p>
        </p:txBody>
      </p:sp>
      <p:sp>
        <p:nvSpPr>
          <p:cNvPr id="9" name="TextBox 8"/>
          <p:cNvSpPr txBox="1"/>
          <p:nvPr/>
        </p:nvSpPr>
        <p:spPr>
          <a:xfrm>
            <a:off x="6569149" y="118044"/>
            <a:ext cx="4784651" cy="3323987"/>
          </a:xfrm>
          <a:prstGeom prst="rect">
            <a:avLst/>
          </a:prstGeom>
          <a:noFill/>
        </p:spPr>
        <p:txBody>
          <a:bodyPr wrap="square" rtlCol="0">
            <a:spAutoFit/>
          </a:bodyPr>
          <a:lstStyle/>
          <a:p>
            <a:r>
              <a:rPr lang="en-GB" sz="3200" dirty="0">
                <a:latin typeface="Comic Sans MS" panose="030F0702030302020204" pitchFamily="66" charset="0"/>
              </a:rPr>
              <a:t>What type of graph is this:</a:t>
            </a:r>
          </a:p>
          <a:p>
            <a:endParaRPr lang="en-GB" sz="3200" dirty="0">
              <a:latin typeface="Comic Sans MS" panose="030F0702030302020204" pitchFamily="66" charset="0"/>
            </a:endParaRPr>
          </a:p>
          <a:p>
            <a:pPr marL="342900" indent="-342900">
              <a:buAutoNum type="alphaUcPeriod"/>
            </a:pPr>
            <a:r>
              <a:rPr lang="en-GB" sz="2400" dirty="0" err="1">
                <a:latin typeface="Comic Sans MS" panose="030F0702030302020204" pitchFamily="66" charset="0"/>
              </a:rPr>
              <a:t>Barchart</a:t>
            </a:r>
            <a:endParaRPr lang="en-GB" sz="2400" dirty="0">
              <a:latin typeface="Comic Sans MS" panose="030F0702030302020204" pitchFamily="66" charset="0"/>
            </a:endParaRPr>
          </a:p>
          <a:p>
            <a:pPr marL="342900" indent="-342900">
              <a:buAutoNum type="alphaUcPeriod"/>
            </a:pPr>
            <a:r>
              <a:rPr lang="en-GB" sz="2400" dirty="0">
                <a:latin typeface="Comic Sans MS" panose="030F0702030302020204" pitchFamily="66" charset="0"/>
              </a:rPr>
              <a:t>Symbols chart</a:t>
            </a:r>
          </a:p>
          <a:p>
            <a:pPr marL="342900" indent="-342900">
              <a:buAutoNum type="alphaUcPeriod"/>
            </a:pPr>
            <a:r>
              <a:rPr lang="en-GB" sz="2400" dirty="0">
                <a:latin typeface="Comic Sans MS" panose="030F0702030302020204" pitchFamily="66" charset="0"/>
              </a:rPr>
              <a:t>Pictogram</a:t>
            </a:r>
          </a:p>
          <a:p>
            <a:pPr marL="342900" indent="-342900">
              <a:buAutoNum type="alphaUcPeriod"/>
            </a:pPr>
            <a:r>
              <a:rPr lang="en-GB" sz="2400" dirty="0">
                <a:latin typeface="Comic Sans MS" panose="030F0702030302020204" pitchFamily="66" charset="0"/>
              </a:rPr>
              <a:t>Histogram</a:t>
            </a:r>
          </a:p>
          <a:p>
            <a:pPr marL="342900" indent="-342900">
              <a:buAutoNum type="alphaLcPeriod"/>
            </a:pPr>
            <a:endParaRPr lang="en-GB" dirty="0"/>
          </a:p>
        </p:txBody>
      </p:sp>
    </p:spTree>
    <p:extLst>
      <p:ext uri="{BB962C8B-B14F-4D97-AF65-F5344CB8AC3E}">
        <p14:creationId xmlns:p14="http://schemas.microsoft.com/office/powerpoint/2010/main" val="391150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5954" y="2458532"/>
            <a:ext cx="3137263" cy="1325563"/>
          </a:xfrm>
        </p:spPr>
        <p:txBody>
          <a:bodyPr/>
          <a:lstStyle/>
          <a:p>
            <a:pPr algn="r"/>
            <a:r>
              <a:rPr lang="en-GB" b="1" dirty="0">
                <a:solidFill>
                  <a:srgbClr val="FF0000"/>
                </a:solidFill>
                <a:latin typeface="Comic Sans MS" panose="030F0702030302020204" pitchFamily="66" charset="0"/>
              </a:rPr>
              <a:t>Histogram</a:t>
            </a:r>
          </a:p>
        </p:txBody>
      </p:sp>
      <p:sp>
        <p:nvSpPr>
          <p:cNvPr id="4" name="Rectangle 3"/>
          <p:cNvSpPr/>
          <p:nvPr/>
        </p:nvSpPr>
        <p:spPr>
          <a:xfrm>
            <a:off x="204889" y="3784095"/>
            <a:ext cx="9736553"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3600" dirty="0">
                <a:latin typeface="Comic Sans MS" panose="030F0702030302020204" pitchFamily="66" charset="0"/>
              </a:rPr>
              <a:t>Use to compare quantities or frequencies in continuous data. NO GAPS IN BETWEEN BARS!</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62358" y="169891"/>
            <a:ext cx="5010533" cy="2756189"/>
          </a:xfrm>
          <a:prstGeom prst="rect">
            <a:avLst/>
          </a:prstGeom>
        </p:spPr>
      </p:pic>
      <p:sp>
        <p:nvSpPr>
          <p:cNvPr id="10" name="TextBox 9"/>
          <p:cNvSpPr txBox="1"/>
          <p:nvPr/>
        </p:nvSpPr>
        <p:spPr>
          <a:xfrm>
            <a:off x="5794745" y="340693"/>
            <a:ext cx="4104166" cy="2862322"/>
          </a:xfrm>
          <a:prstGeom prst="rect">
            <a:avLst/>
          </a:prstGeom>
          <a:noFill/>
        </p:spPr>
        <p:txBody>
          <a:bodyPr wrap="square" rtlCol="0">
            <a:spAutoFit/>
          </a:bodyPr>
          <a:lstStyle/>
          <a:p>
            <a:r>
              <a:rPr lang="en-GB" sz="2400" dirty="0">
                <a:latin typeface="Comic Sans MS" panose="030F0702030302020204" pitchFamily="66" charset="0"/>
              </a:rPr>
              <a:t>What type of graph is this:</a:t>
            </a:r>
          </a:p>
          <a:p>
            <a:endParaRPr lang="en-GB" sz="2400" dirty="0">
              <a:latin typeface="Comic Sans MS" panose="030F0702030302020204" pitchFamily="66" charset="0"/>
            </a:endParaRPr>
          </a:p>
          <a:p>
            <a:pPr marL="342900" indent="-342900">
              <a:buAutoNum type="alphaUcPeriod"/>
            </a:pPr>
            <a:r>
              <a:rPr lang="en-GB" sz="2400" dirty="0">
                <a:latin typeface="Comic Sans MS" panose="030F0702030302020204" pitchFamily="66" charset="0"/>
              </a:rPr>
              <a:t>Line graph</a:t>
            </a:r>
          </a:p>
          <a:p>
            <a:pPr marL="342900" indent="-342900">
              <a:buAutoNum type="alphaUcPeriod"/>
            </a:pPr>
            <a:r>
              <a:rPr lang="en-GB" sz="2400" dirty="0">
                <a:latin typeface="Comic Sans MS" panose="030F0702030302020204" pitchFamily="66" charset="0"/>
              </a:rPr>
              <a:t>Histogram</a:t>
            </a:r>
          </a:p>
          <a:p>
            <a:pPr marL="342900" indent="-342900">
              <a:buAutoNum type="alphaUcPeriod"/>
            </a:pPr>
            <a:r>
              <a:rPr lang="en-GB" sz="2400" dirty="0">
                <a:latin typeface="Comic Sans MS" panose="030F0702030302020204" pitchFamily="66" charset="0"/>
              </a:rPr>
              <a:t>Divided bar chart</a:t>
            </a:r>
          </a:p>
          <a:p>
            <a:pPr marL="342900" indent="-342900">
              <a:buAutoNum type="alphaUcPeriod"/>
            </a:pPr>
            <a:r>
              <a:rPr lang="en-GB" sz="2400" dirty="0">
                <a:latin typeface="Comic Sans MS" panose="030F0702030302020204" pitchFamily="66" charset="0"/>
              </a:rPr>
              <a:t>Bar chart.</a:t>
            </a:r>
          </a:p>
          <a:p>
            <a:pPr marL="342900" indent="-342900">
              <a:buAutoNum type="alphaUcPeriod"/>
            </a:pPr>
            <a:endParaRPr lang="en-GB" dirty="0"/>
          </a:p>
          <a:p>
            <a:pPr marL="342900" indent="-342900">
              <a:buAutoNum type="alphaLcPeriod"/>
            </a:pPr>
            <a:endParaRPr lang="en-GB" dirty="0"/>
          </a:p>
        </p:txBody>
      </p:sp>
    </p:spTree>
    <p:extLst>
      <p:ext uri="{BB962C8B-B14F-4D97-AF65-F5344CB8AC3E}">
        <p14:creationId xmlns:p14="http://schemas.microsoft.com/office/powerpoint/2010/main" val="414127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525032" y="365125"/>
            <a:ext cx="5804763" cy="2951423"/>
          </a:xfrm>
          <a:prstGeom prst="rect">
            <a:avLst/>
          </a:prstGeom>
        </p:spPr>
      </p:pic>
      <p:sp>
        <p:nvSpPr>
          <p:cNvPr id="8" name="Rectangle 7"/>
          <p:cNvSpPr/>
          <p:nvPr/>
        </p:nvSpPr>
        <p:spPr>
          <a:xfrm>
            <a:off x="510557" y="4114385"/>
            <a:ext cx="8991109"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600" dirty="0">
                <a:latin typeface="Comic Sans MS" panose="030F0702030302020204" pitchFamily="66" charset="0"/>
                <a:ea typeface="Calibri" panose="020F0502020204030204" pitchFamily="34" charset="0"/>
                <a:cs typeface="Times New Roman" panose="02020603050405020304" pitchFamily="18" charset="0"/>
              </a:rPr>
              <a:t>Used to show the relationship between two sets of data</a:t>
            </a:r>
            <a:endParaRPr lang="en-GB" sz="3600" dirty="0">
              <a:latin typeface="Comic Sans MS" panose="030F0702030302020204" pitchFamily="66" charset="0"/>
            </a:endParaRPr>
          </a:p>
        </p:txBody>
      </p:sp>
      <p:sp>
        <p:nvSpPr>
          <p:cNvPr id="9" name="Title 1"/>
          <p:cNvSpPr txBox="1">
            <a:spLocks/>
          </p:cNvSpPr>
          <p:nvPr/>
        </p:nvSpPr>
        <p:spPr>
          <a:xfrm>
            <a:off x="5006112" y="2788822"/>
            <a:ext cx="42846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b="1" dirty="0">
                <a:solidFill>
                  <a:srgbClr val="FF0000"/>
                </a:solidFill>
                <a:latin typeface="Comic Sans MS" panose="030F0702030302020204" pitchFamily="66" charset="0"/>
              </a:rPr>
              <a:t>Scatter </a:t>
            </a:r>
            <a:br>
              <a:rPr lang="en-GB" b="1" dirty="0">
                <a:solidFill>
                  <a:srgbClr val="FF0000"/>
                </a:solidFill>
                <a:latin typeface="Comic Sans MS" panose="030F0702030302020204" pitchFamily="66" charset="0"/>
              </a:rPr>
            </a:br>
            <a:r>
              <a:rPr lang="en-GB" b="1" dirty="0">
                <a:solidFill>
                  <a:srgbClr val="FF0000"/>
                </a:solidFill>
                <a:latin typeface="Comic Sans MS" panose="030F0702030302020204" pitchFamily="66" charset="0"/>
              </a:rPr>
              <a:t>Graph</a:t>
            </a:r>
          </a:p>
        </p:txBody>
      </p:sp>
      <p:sp>
        <p:nvSpPr>
          <p:cNvPr id="3" name="Title 2"/>
          <p:cNvSpPr>
            <a:spLocks noGrp="1"/>
          </p:cNvSpPr>
          <p:nvPr>
            <p:ph type="title"/>
          </p:nvPr>
        </p:nvSpPr>
        <p:spPr/>
        <p:txBody>
          <a:bodyPr/>
          <a:lstStyle/>
          <a:p>
            <a:endParaRPr lang="en-GB" dirty="0"/>
          </a:p>
        </p:txBody>
      </p:sp>
      <p:sp>
        <p:nvSpPr>
          <p:cNvPr id="10" name="TextBox 9"/>
          <p:cNvSpPr txBox="1"/>
          <p:nvPr/>
        </p:nvSpPr>
        <p:spPr>
          <a:xfrm>
            <a:off x="6772941" y="500181"/>
            <a:ext cx="4104166" cy="2862322"/>
          </a:xfrm>
          <a:prstGeom prst="rect">
            <a:avLst/>
          </a:prstGeom>
          <a:noFill/>
        </p:spPr>
        <p:txBody>
          <a:bodyPr wrap="square" rtlCol="0">
            <a:spAutoFit/>
          </a:bodyPr>
          <a:lstStyle/>
          <a:p>
            <a:r>
              <a:rPr lang="en-GB" sz="2400" dirty="0">
                <a:latin typeface="Comic Sans MS" panose="030F0702030302020204" pitchFamily="66" charset="0"/>
              </a:rPr>
              <a:t>What type of graph is this:</a:t>
            </a:r>
          </a:p>
          <a:p>
            <a:endParaRPr lang="en-GB" sz="2400" dirty="0">
              <a:latin typeface="Comic Sans MS" panose="030F0702030302020204" pitchFamily="66" charset="0"/>
            </a:endParaRPr>
          </a:p>
          <a:p>
            <a:pPr marL="342900" indent="-342900">
              <a:buAutoNum type="alphaUcPeriod"/>
            </a:pPr>
            <a:r>
              <a:rPr lang="en-GB" sz="2400" dirty="0">
                <a:latin typeface="Comic Sans MS" panose="030F0702030302020204" pitchFamily="66" charset="0"/>
              </a:rPr>
              <a:t>Line graph</a:t>
            </a:r>
          </a:p>
          <a:p>
            <a:pPr marL="342900" indent="-342900">
              <a:buAutoNum type="alphaUcPeriod"/>
            </a:pPr>
            <a:r>
              <a:rPr lang="en-GB" sz="2400" dirty="0">
                <a:latin typeface="Comic Sans MS" panose="030F0702030302020204" pitchFamily="66" charset="0"/>
              </a:rPr>
              <a:t>Scatter graph</a:t>
            </a:r>
          </a:p>
          <a:p>
            <a:pPr marL="342900" indent="-342900">
              <a:buAutoNum type="alphaUcPeriod"/>
            </a:pPr>
            <a:r>
              <a:rPr lang="en-GB" sz="2400" dirty="0">
                <a:latin typeface="Comic Sans MS" panose="030F0702030302020204" pitchFamily="66" charset="0"/>
              </a:rPr>
              <a:t>Desire line map</a:t>
            </a:r>
          </a:p>
          <a:p>
            <a:pPr marL="342900" indent="-342900">
              <a:buAutoNum type="alphaUcPeriod"/>
            </a:pPr>
            <a:r>
              <a:rPr lang="en-GB" sz="2400" dirty="0">
                <a:latin typeface="Comic Sans MS" panose="030F0702030302020204" pitchFamily="66" charset="0"/>
              </a:rPr>
              <a:t>Cross diagram</a:t>
            </a:r>
          </a:p>
          <a:p>
            <a:pPr marL="342900" indent="-342900">
              <a:buAutoNum type="alphaUcPeriod"/>
            </a:pPr>
            <a:endParaRPr lang="en-GB" dirty="0"/>
          </a:p>
          <a:p>
            <a:pPr marL="342900" indent="-342900">
              <a:buAutoNum type="alphaLcPeriod"/>
            </a:pPr>
            <a:endParaRPr lang="en-GB" dirty="0"/>
          </a:p>
        </p:txBody>
      </p:sp>
    </p:spTree>
    <p:extLst>
      <p:ext uri="{BB962C8B-B14F-4D97-AF65-F5344CB8AC3E}">
        <p14:creationId xmlns:p14="http://schemas.microsoft.com/office/powerpoint/2010/main" val="294641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564" y="0"/>
            <a:ext cx="10515600" cy="1325563"/>
          </a:xfrm>
        </p:spPr>
        <p:txBody>
          <a:bodyPr/>
          <a:lstStyle/>
          <a:p>
            <a:r>
              <a:rPr lang="en-GB" dirty="0" smtClean="0"/>
              <a:t>Which graph is Best for…..</a:t>
            </a:r>
            <a:endParaRPr lang="en-GB" dirty="0"/>
          </a:p>
        </p:txBody>
      </p:sp>
      <p:sp>
        <p:nvSpPr>
          <p:cNvPr id="3" name="Content Placeholder 2"/>
          <p:cNvSpPr>
            <a:spLocks noGrp="1"/>
          </p:cNvSpPr>
          <p:nvPr>
            <p:ph idx="1"/>
          </p:nvPr>
        </p:nvSpPr>
        <p:spPr>
          <a:xfrm>
            <a:off x="588818" y="1374363"/>
            <a:ext cx="6465125" cy="2734499"/>
          </a:xfrm>
          <a:solidFill>
            <a:schemeClr val="accent1">
              <a:lumMod val="20000"/>
              <a:lumOff val="80000"/>
            </a:schemeClr>
          </a:solidFill>
        </p:spPr>
        <p:txBody>
          <a:bodyPr>
            <a:normAutofit lnSpcReduction="10000"/>
          </a:bodyPr>
          <a:lstStyle/>
          <a:p>
            <a:pPr marL="0" indent="0">
              <a:buNone/>
            </a:pPr>
            <a:r>
              <a:rPr lang="en-GB" dirty="0" smtClean="0">
                <a:solidFill>
                  <a:srgbClr val="FF0000"/>
                </a:solidFill>
              </a:rPr>
              <a:t>Comparing the relationship </a:t>
            </a:r>
            <a:r>
              <a:rPr lang="en-GB" dirty="0" err="1" smtClean="0">
                <a:solidFill>
                  <a:srgbClr val="FF0000"/>
                </a:solidFill>
              </a:rPr>
              <a:t>vetween</a:t>
            </a:r>
            <a:r>
              <a:rPr lang="en-GB" dirty="0" smtClean="0">
                <a:solidFill>
                  <a:srgbClr val="FF0000"/>
                </a:solidFill>
              </a:rPr>
              <a:t> gradient and speed of a river:</a:t>
            </a:r>
          </a:p>
          <a:p>
            <a:pPr marL="514350" indent="-514350">
              <a:buAutoNum type="alphaUcPeriod"/>
            </a:pPr>
            <a:r>
              <a:rPr lang="en-GB" dirty="0" smtClean="0"/>
              <a:t>Bar chart</a:t>
            </a:r>
          </a:p>
          <a:p>
            <a:pPr marL="514350" indent="-514350">
              <a:buAutoNum type="alphaUcPeriod"/>
            </a:pPr>
            <a:r>
              <a:rPr lang="en-GB" dirty="0" smtClean="0"/>
              <a:t>Line graph</a:t>
            </a:r>
          </a:p>
          <a:p>
            <a:pPr marL="514350" indent="-514350">
              <a:buAutoNum type="alphaUcPeriod"/>
            </a:pPr>
            <a:r>
              <a:rPr lang="en-GB" dirty="0" smtClean="0"/>
              <a:t>Scatter graph</a:t>
            </a:r>
          </a:p>
          <a:p>
            <a:pPr marL="514350" indent="-514350">
              <a:buAutoNum type="alphaUcPeriod"/>
            </a:pPr>
            <a:r>
              <a:rPr lang="en-GB" dirty="0" smtClean="0"/>
              <a:t>Pie chart</a:t>
            </a:r>
            <a:endParaRPr lang="en-GB" dirty="0"/>
          </a:p>
        </p:txBody>
      </p:sp>
      <p:sp>
        <p:nvSpPr>
          <p:cNvPr id="4" name="Content Placeholder 2"/>
          <p:cNvSpPr txBox="1">
            <a:spLocks/>
          </p:cNvSpPr>
          <p:nvPr/>
        </p:nvSpPr>
        <p:spPr>
          <a:xfrm>
            <a:off x="190432" y="1263827"/>
            <a:ext cx="7961416" cy="2734499"/>
          </a:xfrm>
          <a:prstGeom prst="rect">
            <a:avLst/>
          </a:prstGeom>
          <a:solidFill>
            <a:schemeClr val="accent1">
              <a:lumMod val="20000"/>
              <a:lumOff val="8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solidFill>
                  <a:srgbClr val="FF0000"/>
                </a:solidFill>
              </a:rPr>
              <a:t>Compares how much food a country imports v’s exports:</a:t>
            </a:r>
          </a:p>
          <a:p>
            <a:pPr marL="514350" indent="-514350">
              <a:buFont typeface="Arial" panose="020B0604020202020204" pitchFamily="34" charset="0"/>
              <a:buAutoNum type="alphaUcPeriod"/>
            </a:pPr>
            <a:r>
              <a:rPr lang="en-GB" dirty="0" smtClean="0"/>
              <a:t>Bar chart</a:t>
            </a:r>
          </a:p>
          <a:p>
            <a:pPr marL="514350" indent="-514350">
              <a:buFont typeface="Arial" panose="020B0604020202020204" pitchFamily="34" charset="0"/>
              <a:buAutoNum type="alphaUcPeriod"/>
            </a:pPr>
            <a:r>
              <a:rPr lang="en-GB" dirty="0" smtClean="0"/>
              <a:t>Pictogram</a:t>
            </a:r>
          </a:p>
          <a:p>
            <a:pPr marL="514350" indent="-514350">
              <a:buFont typeface="Arial" panose="020B0604020202020204" pitchFamily="34" charset="0"/>
              <a:buAutoNum type="alphaUcPeriod"/>
            </a:pPr>
            <a:r>
              <a:rPr lang="en-GB" dirty="0" smtClean="0"/>
              <a:t>Scatter graph</a:t>
            </a:r>
          </a:p>
          <a:p>
            <a:pPr marL="514350" indent="-514350">
              <a:buFont typeface="Arial" panose="020B0604020202020204" pitchFamily="34" charset="0"/>
              <a:buAutoNum type="alphaUcPeriod"/>
            </a:pPr>
            <a:r>
              <a:rPr lang="en-GB" dirty="0" smtClean="0"/>
              <a:t>Pie chart</a:t>
            </a:r>
            <a:endParaRPr lang="en-GB" dirty="0"/>
          </a:p>
        </p:txBody>
      </p:sp>
      <p:sp>
        <p:nvSpPr>
          <p:cNvPr id="5" name="Content Placeholder 2"/>
          <p:cNvSpPr txBox="1">
            <a:spLocks/>
          </p:cNvSpPr>
          <p:nvPr/>
        </p:nvSpPr>
        <p:spPr>
          <a:xfrm>
            <a:off x="250319" y="1325563"/>
            <a:ext cx="7961416" cy="2734499"/>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solidFill>
                  <a:srgbClr val="FF0000"/>
                </a:solidFill>
              </a:rPr>
              <a:t>Shows global temperature change over time.:</a:t>
            </a:r>
          </a:p>
          <a:p>
            <a:pPr marL="514350" indent="-514350">
              <a:buFont typeface="Arial" panose="020B0604020202020204" pitchFamily="34" charset="0"/>
              <a:buAutoNum type="alphaUcPeriod"/>
            </a:pPr>
            <a:r>
              <a:rPr lang="en-GB" dirty="0" smtClean="0"/>
              <a:t>Bar chart</a:t>
            </a:r>
          </a:p>
          <a:p>
            <a:pPr marL="514350" indent="-514350">
              <a:buFont typeface="Arial" panose="020B0604020202020204" pitchFamily="34" charset="0"/>
              <a:buAutoNum type="alphaUcPeriod"/>
            </a:pPr>
            <a:r>
              <a:rPr lang="en-GB" dirty="0" smtClean="0"/>
              <a:t>Line graph</a:t>
            </a:r>
          </a:p>
          <a:p>
            <a:pPr marL="514350" indent="-514350">
              <a:buFont typeface="Arial" panose="020B0604020202020204" pitchFamily="34" charset="0"/>
              <a:buAutoNum type="alphaUcPeriod"/>
            </a:pPr>
            <a:r>
              <a:rPr lang="en-GB" dirty="0" smtClean="0"/>
              <a:t>Scatter graph</a:t>
            </a:r>
          </a:p>
          <a:p>
            <a:pPr marL="514350" indent="-514350">
              <a:buFont typeface="Arial" panose="020B0604020202020204" pitchFamily="34" charset="0"/>
              <a:buAutoNum type="alphaUcPeriod"/>
            </a:pPr>
            <a:r>
              <a:rPr lang="en-GB" dirty="0" smtClean="0"/>
              <a:t>Pie chart</a:t>
            </a:r>
            <a:endParaRPr lang="en-GB" dirty="0"/>
          </a:p>
        </p:txBody>
      </p:sp>
      <p:sp>
        <p:nvSpPr>
          <p:cNvPr id="6" name="Content Placeholder 2"/>
          <p:cNvSpPr txBox="1">
            <a:spLocks/>
          </p:cNvSpPr>
          <p:nvPr/>
        </p:nvSpPr>
        <p:spPr>
          <a:xfrm>
            <a:off x="202144" y="1355590"/>
            <a:ext cx="7961416" cy="2734499"/>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solidFill>
                  <a:srgbClr val="FF0000"/>
                </a:solidFill>
              </a:rPr>
              <a:t>Show pebble shape in % form. </a:t>
            </a:r>
          </a:p>
          <a:p>
            <a:pPr marL="514350" indent="-514350">
              <a:buFont typeface="Arial" panose="020B0604020202020204" pitchFamily="34" charset="0"/>
              <a:buAutoNum type="alphaUcPeriod"/>
            </a:pPr>
            <a:r>
              <a:rPr lang="en-GB" dirty="0" smtClean="0"/>
              <a:t>Bar chart</a:t>
            </a:r>
          </a:p>
          <a:p>
            <a:pPr marL="514350" indent="-514350">
              <a:buFont typeface="Arial" panose="020B0604020202020204" pitchFamily="34" charset="0"/>
              <a:buAutoNum type="alphaUcPeriod"/>
            </a:pPr>
            <a:r>
              <a:rPr lang="en-GB" dirty="0" smtClean="0"/>
              <a:t>Pictogram</a:t>
            </a:r>
          </a:p>
          <a:p>
            <a:pPr marL="514350" indent="-514350">
              <a:buFont typeface="Arial" panose="020B0604020202020204" pitchFamily="34" charset="0"/>
              <a:buAutoNum type="alphaUcPeriod"/>
            </a:pPr>
            <a:r>
              <a:rPr lang="en-GB" dirty="0" smtClean="0"/>
              <a:t>Scatter graph</a:t>
            </a:r>
          </a:p>
          <a:p>
            <a:pPr marL="514350" indent="-514350">
              <a:buFont typeface="Arial" panose="020B0604020202020204" pitchFamily="34" charset="0"/>
              <a:buAutoNum type="alphaUcPeriod"/>
            </a:pPr>
            <a:r>
              <a:rPr lang="en-GB" dirty="0" smtClean="0"/>
              <a:t>Pie chart</a:t>
            </a:r>
            <a:endParaRPr lang="en-GB" dirty="0"/>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225875" y="4797631"/>
            <a:ext cx="2980463" cy="1663169"/>
          </a:xfrm>
          <a:prstGeom prst="rect">
            <a:avLst/>
          </a:prstGeom>
        </p:spPr>
      </p:pic>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3512622" y="4892634"/>
            <a:ext cx="3325338" cy="1760880"/>
          </a:xfrm>
          <a:prstGeom prst="rect">
            <a:avLst/>
          </a:prstGeom>
        </p:spPr>
      </p:pic>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9037122" y="273133"/>
            <a:ext cx="2825473" cy="1261007"/>
          </a:xfrm>
          <a:prstGeom prst="rect">
            <a:avLst/>
          </a:prstGeom>
        </p:spPr>
      </p:pic>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a:off x="9322960" y="1672334"/>
            <a:ext cx="2539635" cy="2189810"/>
          </a:xfrm>
          <a:prstGeom prst="rect">
            <a:avLst/>
          </a:prstGeom>
        </p:spPr>
      </p:pic>
      <p:pic>
        <p:nvPicPr>
          <p:cNvPr id="11" name="Picture 10"/>
          <p:cNvPicPr/>
          <p:nvPr/>
        </p:nvPicPr>
        <p:blipFill>
          <a:blip r:embed="rId6">
            <a:extLst>
              <a:ext uri="{28A0092B-C50C-407E-A947-70E740481C1C}">
                <a14:useLocalDpi xmlns:a14="http://schemas.microsoft.com/office/drawing/2010/main" val="0"/>
              </a:ext>
            </a:extLst>
          </a:blip>
          <a:stretch>
            <a:fillRect/>
          </a:stretch>
        </p:blipFill>
        <p:spPr>
          <a:xfrm>
            <a:off x="10111228" y="4407541"/>
            <a:ext cx="1955706" cy="1657694"/>
          </a:xfrm>
          <a:prstGeom prst="rect">
            <a:avLst/>
          </a:prstGeom>
        </p:spPr>
      </p:pic>
      <p:pic>
        <p:nvPicPr>
          <p:cNvPr id="12" name="Picture 11"/>
          <p:cNvPicPr/>
          <p:nvPr/>
        </p:nvPicPr>
        <p:blipFill rotWithShape="1">
          <a:blip r:embed="rId7" cstate="print">
            <a:extLst>
              <a:ext uri="{28A0092B-C50C-407E-A947-70E740481C1C}">
                <a14:useLocalDpi xmlns:a14="http://schemas.microsoft.com/office/drawing/2010/main" val="0"/>
              </a:ext>
            </a:extLst>
          </a:blip>
          <a:srcRect t="11545"/>
          <a:stretch/>
        </p:blipFill>
        <p:spPr bwMode="auto">
          <a:xfrm>
            <a:off x="7053943" y="4691064"/>
            <a:ext cx="2826328" cy="1228785"/>
          </a:xfrm>
          <a:prstGeom prst="rect">
            <a:avLst/>
          </a:prstGeom>
          <a:ln>
            <a:noFill/>
          </a:ln>
          <a:extLst>
            <a:ext uri="{53640926-AAD7-44D8-BBD7-CCE9431645EC}">
              <a14:shadowObscured xmlns:a14="http://schemas.microsoft.com/office/drawing/2010/main"/>
            </a:ext>
          </a:extLst>
        </p:spPr>
      </p:pic>
      <p:sp>
        <p:nvSpPr>
          <p:cNvPr id="13" name="TextBox 12"/>
          <p:cNvSpPr txBox="1"/>
          <p:nvPr/>
        </p:nvSpPr>
        <p:spPr>
          <a:xfrm>
            <a:off x="422564" y="4536374"/>
            <a:ext cx="2023753" cy="369332"/>
          </a:xfrm>
          <a:prstGeom prst="rect">
            <a:avLst/>
          </a:prstGeom>
          <a:noFill/>
        </p:spPr>
        <p:txBody>
          <a:bodyPr wrap="square" rtlCol="0">
            <a:spAutoFit/>
          </a:bodyPr>
          <a:lstStyle/>
          <a:p>
            <a:r>
              <a:rPr lang="en-GB" dirty="0" smtClean="0"/>
              <a:t>Pictogram</a:t>
            </a:r>
            <a:endParaRPr lang="en-GB" dirty="0"/>
          </a:p>
        </p:txBody>
      </p:sp>
      <p:sp>
        <p:nvSpPr>
          <p:cNvPr id="14" name="TextBox 13"/>
          <p:cNvSpPr txBox="1"/>
          <p:nvPr/>
        </p:nvSpPr>
        <p:spPr>
          <a:xfrm>
            <a:off x="3821380" y="4536374"/>
            <a:ext cx="2023753" cy="369332"/>
          </a:xfrm>
          <a:prstGeom prst="rect">
            <a:avLst/>
          </a:prstGeom>
          <a:noFill/>
        </p:spPr>
        <p:txBody>
          <a:bodyPr wrap="square" rtlCol="0">
            <a:spAutoFit/>
          </a:bodyPr>
          <a:lstStyle/>
          <a:p>
            <a:r>
              <a:rPr lang="en-GB" dirty="0" err="1" smtClean="0"/>
              <a:t>Scattergraph</a:t>
            </a:r>
            <a:endParaRPr lang="en-GB" dirty="0"/>
          </a:p>
        </p:txBody>
      </p:sp>
      <p:sp>
        <p:nvSpPr>
          <p:cNvPr id="15" name="TextBox 14"/>
          <p:cNvSpPr txBox="1"/>
          <p:nvPr/>
        </p:nvSpPr>
        <p:spPr>
          <a:xfrm>
            <a:off x="7372103" y="4441970"/>
            <a:ext cx="2023753" cy="369332"/>
          </a:xfrm>
          <a:prstGeom prst="rect">
            <a:avLst/>
          </a:prstGeom>
          <a:noFill/>
        </p:spPr>
        <p:txBody>
          <a:bodyPr wrap="square" rtlCol="0">
            <a:spAutoFit/>
          </a:bodyPr>
          <a:lstStyle/>
          <a:p>
            <a:r>
              <a:rPr lang="en-GB" dirty="0" smtClean="0"/>
              <a:t>Line graph</a:t>
            </a:r>
            <a:endParaRPr lang="en-GB" dirty="0"/>
          </a:p>
        </p:txBody>
      </p:sp>
      <p:sp>
        <p:nvSpPr>
          <p:cNvPr id="16" name="TextBox 15"/>
          <p:cNvSpPr txBox="1"/>
          <p:nvPr/>
        </p:nvSpPr>
        <p:spPr>
          <a:xfrm>
            <a:off x="10168247" y="3999452"/>
            <a:ext cx="2023753" cy="369332"/>
          </a:xfrm>
          <a:prstGeom prst="rect">
            <a:avLst/>
          </a:prstGeom>
          <a:noFill/>
        </p:spPr>
        <p:txBody>
          <a:bodyPr wrap="square" rtlCol="0">
            <a:spAutoFit/>
          </a:bodyPr>
          <a:lstStyle/>
          <a:p>
            <a:r>
              <a:rPr lang="en-GB" dirty="0" smtClean="0"/>
              <a:t>Bar chart</a:t>
            </a:r>
            <a:endParaRPr lang="en-GB" dirty="0"/>
          </a:p>
        </p:txBody>
      </p:sp>
      <p:sp>
        <p:nvSpPr>
          <p:cNvPr id="17" name="TextBox 16"/>
          <p:cNvSpPr txBox="1"/>
          <p:nvPr/>
        </p:nvSpPr>
        <p:spPr>
          <a:xfrm>
            <a:off x="8733312" y="2256583"/>
            <a:ext cx="2023753" cy="369332"/>
          </a:xfrm>
          <a:prstGeom prst="rect">
            <a:avLst/>
          </a:prstGeom>
          <a:noFill/>
        </p:spPr>
        <p:txBody>
          <a:bodyPr wrap="square" rtlCol="0">
            <a:spAutoFit/>
          </a:bodyPr>
          <a:lstStyle/>
          <a:p>
            <a:r>
              <a:rPr lang="en-GB" dirty="0" smtClean="0"/>
              <a:t>Pie chart</a:t>
            </a:r>
            <a:endParaRPr lang="en-GB" dirty="0"/>
          </a:p>
        </p:txBody>
      </p:sp>
      <p:sp>
        <p:nvSpPr>
          <p:cNvPr id="18" name="TextBox 17"/>
          <p:cNvSpPr txBox="1"/>
          <p:nvPr/>
        </p:nvSpPr>
        <p:spPr>
          <a:xfrm>
            <a:off x="7850770" y="139599"/>
            <a:ext cx="2023753" cy="369332"/>
          </a:xfrm>
          <a:prstGeom prst="rect">
            <a:avLst/>
          </a:prstGeom>
          <a:noFill/>
        </p:spPr>
        <p:txBody>
          <a:bodyPr wrap="square" rtlCol="0">
            <a:spAutoFit/>
          </a:bodyPr>
          <a:lstStyle/>
          <a:p>
            <a:r>
              <a:rPr lang="en-GB" dirty="0" smtClean="0"/>
              <a:t>Histogram</a:t>
            </a:r>
            <a:endParaRPr lang="en-GB" dirty="0"/>
          </a:p>
        </p:txBody>
      </p:sp>
      <p:sp>
        <p:nvSpPr>
          <p:cNvPr id="21" name="Content Placeholder 2"/>
          <p:cNvSpPr txBox="1">
            <a:spLocks/>
          </p:cNvSpPr>
          <p:nvPr/>
        </p:nvSpPr>
        <p:spPr>
          <a:xfrm>
            <a:off x="178720" y="1297511"/>
            <a:ext cx="7961416" cy="2734499"/>
          </a:xfrm>
          <a:prstGeom prst="rect">
            <a:avLst/>
          </a:prstGeom>
          <a:solidFill>
            <a:schemeClr val="accent1">
              <a:lumMod val="20000"/>
              <a:lumOff val="8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solidFill>
                  <a:srgbClr val="FF0000"/>
                </a:solidFill>
              </a:rPr>
              <a:t>The distance people have travelled to shop in Stafford:</a:t>
            </a:r>
          </a:p>
          <a:p>
            <a:pPr marL="514350" indent="-514350">
              <a:buFont typeface="Arial" panose="020B0604020202020204" pitchFamily="34" charset="0"/>
              <a:buAutoNum type="alphaUcPeriod"/>
            </a:pPr>
            <a:r>
              <a:rPr lang="en-GB" dirty="0" smtClean="0"/>
              <a:t>Bar chart</a:t>
            </a:r>
          </a:p>
          <a:p>
            <a:pPr marL="514350" indent="-514350">
              <a:buFont typeface="Arial" panose="020B0604020202020204" pitchFamily="34" charset="0"/>
              <a:buAutoNum type="alphaUcPeriod"/>
            </a:pPr>
            <a:r>
              <a:rPr lang="en-GB" dirty="0" smtClean="0"/>
              <a:t>Pictogram</a:t>
            </a:r>
          </a:p>
          <a:p>
            <a:pPr marL="514350" indent="-514350">
              <a:buFont typeface="Arial" panose="020B0604020202020204" pitchFamily="34" charset="0"/>
              <a:buAutoNum type="alphaUcPeriod"/>
            </a:pPr>
            <a:r>
              <a:rPr lang="en-GB" dirty="0" smtClean="0"/>
              <a:t>Histogram</a:t>
            </a:r>
          </a:p>
          <a:p>
            <a:pPr marL="514350" indent="-514350">
              <a:buFont typeface="Arial" panose="020B0604020202020204" pitchFamily="34" charset="0"/>
              <a:buAutoNum type="alphaUcPeriod"/>
            </a:pPr>
            <a:r>
              <a:rPr lang="en-GB" dirty="0" smtClean="0"/>
              <a:t>Pie chart</a:t>
            </a:r>
            <a:endParaRPr lang="en-GB" dirty="0"/>
          </a:p>
        </p:txBody>
      </p:sp>
      <p:sp>
        <p:nvSpPr>
          <p:cNvPr id="22" name="Content Placeholder 2"/>
          <p:cNvSpPr txBox="1">
            <a:spLocks/>
          </p:cNvSpPr>
          <p:nvPr/>
        </p:nvSpPr>
        <p:spPr>
          <a:xfrm>
            <a:off x="216284" y="1334949"/>
            <a:ext cx="7961416" cy="2734499"/>
          </a:xfrm>
          <a:prstGeom prst="rect">
            <a:avLst/>
          </a:prstGeom>
          <a:solidFill>
            <a:schemeClr val="accent1">
              <a:lumMod val="20000"/>
              <a:lumOff val="8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solidFill>
                  <a:srgbClr val="FF0000"/>
                </a:solidFill>
              </a:rPr>
              <a:t>How people have travelled to Stafford to shop e.g. car, train, bike, walk:</a:t>
            </a:r>
          </a:p>
          <a:p>
            <a:pPr marL="514350" indent="-514350">
              <a:buFont typeface="Arial" panose="020B0604020202020204" pitchFamily="34" charset="0"/>
              <a:buAutoNum type="alphaUcPeriod"/>
            </a:pPr>
            <a:r>
              <a:rPr lang="en-GB" dirty="0" smtClean="0"/>
              <a:t>Bar chart</a:t>
            </a:r>
          </a:p>
          <a:p>
            <a:pPr marL="514350" indent="-514350">
              <a:buFont typeface="Arial" panose="020B0604020202020204" pitchFamily="34" charset="0"/>
              <a:buAutoNum type="alphaUcPeriod"/>
            </a:pPr>
            <a:r>
              <a:rPr lang="en-GB" dirty="0" smtClean="0"/>
              <a:t>Pictogram</a:t>
            </a:r>
          </a:p>
          <a:p>
            <a:pPr marL="514350" indent="-514350">
              <a:buFont typeface="Arial" panose="020B0604020202020204" pitchFamily="34" charset="0"/>
              <a:buAutoNum type="alphaUcPeriod"/>
            </a:pPr>
            <a:r>
              <a:rPr lang="en-GB" dirty="0" smtClean="0"/>
              <a:t>Histogram</a:t>
            </a:r>
          </a:p>
          <a:p>
            <a:pPr marL="514350" indent="-514350">
              <a:buFont typeface="Arial" panose="020B0604020202020204" pitchFamily="34" charset="0"/>
              <a:buAutoNum type="alphaUcPeriod"/>
            </a:pPr>
            <a:r>
              <a:rPr lang="en-GB" dirty="0" smtClean="0"/>
              <a:t>Pie chart</a:t>
            </a:r>
            <a:endParaRPr lang="en-GB" dirty="0"/>
          </a:p>
        </p:txBody>
      </p:sp>
    </p:spTree>
    <p:extLst>
      <p:ext uri="{BB962C8B-B14F-4D97-AF65-F5344CB8AC3E}">
        <p14:creationId xmlns:p14="http://schemas.microsoft.com/office/powerpoint/2010/main" val="55335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470" t="22278" r="27520" b="11593"/>
          <a:stretch/>
        </p:blipFill>
        <p:spPr>
          <a:xfrm>
            <a:off x="2904039" y="872476"/>
            <a:ext cx="7415817" cy="5253539"/>
          </a:xfrm>
          <a:prstGeom prst="rect">
            <a:avLst/>
          </a:prstGeom>
        </p:spPr>
      </p:pic>
      <p:sp>
        <p:nvSpPr>
          <p:cNvPr id="2" name="TextBox 1">
            <a:extLst>
              <a:ext uri="{FF2B5EF4-FFF2-40B4-BE49-F238E27FC236}">
                <a16:creationId xmlns:a16="http://schemas.microsoft.com/office/drawing/2014/main" id="{0835C1EA-DB8D-480E-80C2-1C2C71126564}"/>
              </a:ext>
            </a:extLst>
          </p:cNvPr>
          <p:cNvSpPr txBox="1"/>
          <p:nvPr/>
        </p:nvSpPr>
        <p:spPr>
          <a:xfrm>
            <a:off x="238035" y="1271721"/>
            <a:ext cx="2347510" cy="2308324"/>
          </a:xfrm>
          <a:prstGeom prst="rect">
            <a:avLst/>
          </a:prstGeom>
          <a:solidFill>
            <a:schemeClr val="bg1"/>
          </a:solidFill>
          <a:ln w="28575">
            <a:solidFill>
              <a:schemeClr val="tx1"/>
            </a:solidFill>
          </a:ln>
        </p:spPr>
        <p:txBody>
          <a:bodyPr wrap="square" rtlCol="0">
            <a:spAutoFit/>
          </a:bodyPr>
          <a:lstStyle/>
          <a:p>
            <a:r>
              <a:rPr lang="en-GB" dirty="0" smtClean="0">
                <a:latin typeface="Comic Sans MS" panose="030F0702030302020204" pitchFamily="66" charset="0"/>
              </a:rPr>
              <a:t>Why </a:t>
            </a:r>
            <a:r>
              <a:rPr lang="en-GB" dirty="0">
                <a:latin typeface="Comic Sans MS" panose="030F0702030302020204" pitchFamily="66" charset="0"/>
              </a:rPr>
              <a:t>is this an </a:t>
            </a:r>
            <a:r>
              <a:rPr lang="en-GB" dirty="0">
                <a:solidFill>
                  <a:srgbClr val="FF0000"/>
                </a:solidFill>
                <a:latin typeface="Comic Sans MS" panose="030F0702030302020204" pitchFamily="66" charset="0"/>
              </a:rPr>
              <a:t>appropriate</a:t>
            </a:r>
            <a:r>
              <a:rPr lang="en-GB" dirty="0">
                <a:latin typeface="Comic Sans MS" panose="030F0702030302020204" pitchFamily="66" charset="0"/>
              </a:rPr>
              <a:t> method of data presentation</a:t>
            </a:r>
            <a:r>
              <a:rPr lang="en-GB" dirty="0" smtClean="0">
                <a:latin typeface="Comic Sans MS" panose="030F0702030302020204" pitchFamily="66" charset="0"/>
              </a:rPr>
              <a:t>?</a:t>
            </a:r>
          </a:p>
          <a:p>
            <a:endParaRPr lang="en-GB" dirty="0">
              <a:latin typeface="Comic Sans MS" panose="030F0702030302020204" pitchFamily="66" charset="0"/>
            </a:endParaRPr>
          </a:p>
          <a:p>
            <a:r>
              <a:rPr lang="en-GB" dirty="0">
                <a:solidFill>
                  <a:srgbClr val="FF0000"/>
                </a:solidFill>
                <a:latin typeface="Comic Sans MS" panose="030F0702030302020204" pitchFamily="66" charset="0"/>
              </a:rPr>
              <a:t>Challenge: </a:t>
            </a:r>
            <a:r>
              <a:rPr lang="en-GB" dirty="0">
                <a:latin typeface="Comic Sans MS" panose="030F0702030302020204" pitchFamily="66" charset="0"/>
              </a:rPr>
              <a:t>How could we improve this method?</a:t>
            </a:r>
          </a:p>
        </p:txBody>
      </p:sp>
      <p:sp>
        <p:nvSpPr>
          <p:cNvPr id="6" name="TextBox 5"/>
          <p:cNvSpPr txBox="1"/>
          <p:nvPr/>
        </p:nvSpPr>
        <p:spPr>
          <a:xfrm>
            <a:off x="1754549" y="456978"/>
            <a:ext cx="7647859" cy="415498"/>
          </a:xfrm>
          <a:prstGeom prst="rect">
            <a:avLst/>
          </a:prstGeom>
          <a:noFill/>
        </p:spPr>
        <p:txBody>
          <a:bodyPr wrap="square" rtlCol="0">
            <a:spAutoFit/>
          </a:bodyPr>
          <a:lstStyle/>
          <a:p>
            <a:r>
              <a:rPr lang="en-GB" sz="2100" dirty="0">
                <a:solidFill>
                  <a:srgbClr val="FF0000"/>
                </a:solidFill>
                <a:latin typeface="Comic Sans MS" panose="030F0702030302020204" pitchFamily="66" charset="0"/>
              </a:rPr>
              <a:t>Located cross sections of the sites along the </a:t>
            </a:r>
            <a:r>
              <a:rPr lang="en-GB" sz="2100" dirty="0" err="1">
                <a:solidFill>
                  <a:srgbClr val="FF0000"/>
                </a:solidFill>
                <a:latin typeface="Comic Sans MS" panose="030F0702030302020204" pitchFamily="66" charset="0"/>
              </a:rPr>
              <a:t>Cound</a:t>
            </a:r>
            <a:r>
              <a:rPr lang="en-GB" sz="2100" dirty="0">
                <a:solidFill>
                  <a:srgbClr val="FF0000"/>
                </a:solidFill>
                <a:latin typeface="Comic Sans MS" panose="030F0702030302020204" pitchFamily="66" charset="0"/>
              </a:rPr>
              <a:t> Brook</a:t>
            </a:r>
          </a:p>
        </p:txBody>
      </p:sp>
      <p:sp>
        <p:nvSpPr>
          <p:cNvPr id="12" name="Rectangle 11"/>
          <p:cNvSpPr/>
          <p:nvPr/>
        </p:nvSpPr>
        <p:spPr>
          <a:xfrm>
            <a:off x="9771925" y="2180244"/>
            <a:ext cx="1697421" cy="923330"/>
          </a:xfrm>
          <a:prstGeom prst="rect">
            <a:avLst/>
          </a:prstGeom>
        </p:spPr>
        <p:txBody>
          <a:bodyPr wrap="square">
            <a:spAutoFit/>
          </a:bodyPr>
          <a:lstStyle/>
          <a:p>
            <a:r>
              <a:rPr lang="en-GB" dirty="0" smtClean="0">
                <a:solidFill>
                  <a:srgbClr val="FF0000"/>
                </a:solidFill>
                <a:latin typeface="Comic Sans MS" panose="030F0702030302020204" pitchFamily="66" charset="0"/>
              </a:rPr>
              <a:t>Visual</a:t>
            </a:r>
            <a:r>
              <a:rPr lang="en-GB" dirty="0" smtClean="0">
                <a:latin typeface="Comic Sans MS" panose="030F0702030302020204" pitchFamily="66" charset="0"/>
              </a:rPr>
              <a:t>. </a:t>
            </a:r>
          </a:p>
          <a:p>
            <a:r>
              <a:rPr lang="en-GB" dirty="0" smtClean="0">
                <a:solidFill>
                  <a:srgbClr val="FF0000"/>
                </a:solidFill>
                <a:latin typeface="Comic Sans MS" panose="030F0702030302020204" pitchFamily="66" charset="0"/>
              </a:rPr>
              <a:t>Graphical</a:t>
            </a:r>
          </a:p>
          <a:p>
            <a:r>
              <a:rPr lang="en-GB" dirty="0" smtClean="0">
                <a:solidFill>
                  <a:srgbClr val="FF0000"/>
                </a:solidFill>
                <a:latin typeface="Comic Sans MS" panose="030F0702030302020204" pitchFamily="66" charset="0"/>
              </a:rPr>
              <a:t>Cartographic</a:t>
            </a:r>
            <a:r>
              <a:rPr lang="en-GB" dirty="0" smtClean="0">
                <a:latin typeface="Comic Sans MS" panose="030F0702030302020204" pitchFamily="66" charset="0"/>
              </a:rPr>
              <a:t> </a:t>
            </a:r>
            <a:endParaRPr lang="en-GB" dirty="0">
              <a:latin typeface="Comic Sans MS" panose="030F0702030302020204" pitchFamily="66" charset="0"/>
            </a:endParaRPr>
          </a:p>
        </p:txBody>
      </p:sp>
    </p:spTree>
    <p:extLst>
      <p:ext uri="{BB962C8B-B14F-4D97-AF65-F5344CB8AC3E}">
        <p14:creationId xmlns:p14="http://schemas.microsoft.com/office/powerpoint/2010/main" val="2354514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r>
              <a:rPr lang="en-GB" u="sng" dirty="0" smtClean="0">
                <a:latin typeface="Comic Sans MS" panose="030F0702030302020204" pitchFamily="66" charset="0"/>
              </a:rPr>
              <a:t>Why is CMV a good investigation site? </a:t>
            </a:r>
            <a:endParaRPr lang="en-GB" u="sng" dirty="0">
              <a:latin typeface="Comic Sans MS" panose="030F0702030302020204"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6125" y="1937357"/>
            <a:ext cx="4197532" cy="4411192"/>
          </a:xfrm>
          <a:prstGeom prst="rect">
            <a:avLst/>
          </a:prstGeom>
        </p:spPr>
      </p:pic>
      <p:sp>
        <p:nvSpPr>
          <p:cNvPr id="3" name="TextBox 2"/>
          <p:cNvSpPr txBox="1"/>
          <p:nvPr/>
        </p:nvSpPr>
        <p:spPr>
          <a:xfrm>
            <a:off x="838200" y="1825625"/>
            <a:ext cx="2965268" cy="4801314"/>
          </a:xfrm>
          <a:prstGeom prst="rect">
            <a:avLst/>
          </a:prstGeom>
          <a:noFill/>
        </p:spPr>
        <p:txBody>
          <a:bodyPr wrap="square" rtlCol="0">
            <a:spAutoFit/>
          </a:bodyPr>
          <a:lstStyle/>
          <a:p>
            <a:r>
              <a:rPr lang="en-GB" dirty="0" smtClean="0">
                <a:latin typeface="Comic Sans MS" panose="030F0702030302020204" pitchFamily="66" charset="0"/>
              </a:rPr>
              <a:t>Accessible - CMV is 55 miles away from school – 70 </a:t>
            </a:r>
            <a:r>
              <a:rPr lang="en-GB" dirty="0" err="1" smtClean="0">
                <a:latin typeface="Comic Sans MS" panose="030F0702030302020204" pitchFamily="66" charset="0"/>
              </a:rPr>
              <a:t>mins</a:t>
            </a:r>
            <a:r>
              <a:rPr lang="en-GB" dirty="0" smtClean="0">
                <a:latin typeface="Comic Sans MS" panose="030F0702030302020204" pitchFamily="66" charset="0"/>
              </a:rPr>
              <a:t> by coach</a:t>
            </a:r>
            <a:r>
              <a:rPr lang="en-GB" dirty="0" smtClean="0"/>
              <a:t>. </a:t>
            </a:r>
          </a:p>
          <a:p>
            <a:endParaRPr lang="en-GB" dirty="0"/>
          </a:p>
          <a:p>
            <a:r>
              <a:rPr lang="en-GB" dirty="0" smtClean="0">
                <a:solidFill>
                  <a:srgbClr val="FF0000"/>
                </a:solidFill>
                <a:latin typeface="Comic Sans MS" panose="030F0702030302020204" pitchFamily="66" charset="0"/>
              </a:rPr>
              <a:t>The river characteristics change considerably in a short period of time. </a:t>
            </a:r>
          </a:p>
          <a:p>
            <a:endParaRPr lang="en-GB" dirty="0">
              <a:latin typeface="Comic Sans MS" panose="030F0702030302020204" pitchFamily="66" charset="0"/>
            </a:endParaRPr>
          </a:p>
          <a:p>
            <a:r>
              <a:rPr lang="en-GB" dirty="0" smtClean="0">
                <a:latin typeface="Comic Sans MS" panose="030F0702030302020204" pitchFamily="66" charset="0"/>
              </a:rPr>
              <a:t>There are human interventions along the river e.g. channel straightening. </a:t>
            </a:r>
          </a:p>
          <a:p>
            <a:endParaRPr lang="en-GB" dirty="0">
              <a:latin typeface="Comic Sans MS" panose="030F0702030302020204" pitchFamily="66" charset="0"/>
            </a:endParaRPr>
          </a:p>
          <a:p>
            <a:r>
              <a:rPr lang="en-GB" dirty="0" smtClean="0">
                <a:latin typeface="Comic Sans MS" panose="030F0702030302020204" pitchFamily="66" charset="0"/>
              </a:rPr>
              <a:t>The river is long enough to have a variety of investigation points. </a:t>
            </a:r>
            <a:endParaRPr lang="en-GB" dirty="0"/>
          </a:p>
          <a:p>
            <a:endParaRPr lang="en-GB" dirty="0"/>
          </a:p>
        </p:txBody>
      </p:sp>
      <p:sp>
        <p:nvSpPr>
          <p:cNvPr id="6" name="TextBox 5"/>
          <p:cNvSpPr txBox="1"/>
          <p:nvPr/>
        </p:nvSpPr>
        <p:spPr>
          <a:xfrm>
            <a:off x="8347166" y="1825625"/>
            <a:ext cx="3500845" cy="2585323"/>
          </a:xfrm>
          <a:prstGeom prst="rect">
            <a:avLst/>
          </a:prstGeom>
          <a:noFill/>
        </p:spPr>
        <p:txBody>
          <a:bodyPr wrap="square" rtlCol="0">
            <a:spAutoFit/>
          </a:bodyPr>
          <a:lstStyle/>
          <a:p>
            <a:r>
              <a:rPr lang="en-GB" dirty="0" smtClean="0">
                <a:latin typeface="Comic Sans MS" panose="030F0702030302020204" pitchFamily="66" charset="0"/>
              </a:rPr>
              <a:t>The investigation sites along the Cound Brook are easily accessible and so risks are reduced. </a:t>
            </a:r>
          </a:p>
          <a:p>
            <a:endParaRPr lang="en-GB" dirty="0">
              <a:latin typeface="Comic Sans MS" panose="030F0702030302020204" pitchFamily="66" charset="0"/>
            </a:endParaRPr>
          </a:p>
          <a:p>
            <a:r>
              <a:rPr lang="en-GB" dirty="0" smtClean="0">
                <a:latin typeface="Comic Sans MS" panose="030F0702030302020204" pitchFamily="66" charset="0"/>
              </a:rPr>
              <a:t>The water level of the Cound Brook is safe for investigations with a low risk of drowning. </a:t>
            </a:r>
            <a:endParaRPr lang="en-GB" dirty="0">
              <a:latin typeface="Comic Sans MS" panose="030F0702030302020204" pitchFamily="66" charset="0"/>
            </a:endParaRPr>
          </a:p>
        </p:txBody>
      </p:sp>
      <p:sp>
        <p:nvSpPr>
          <p:cNvPr id="7" name="Rounded Rectangle 6"/>
          <p:cNvSpPr/>
          <p:nvPr/>
        </p:nvSpPr>
        <p:spPr>
          <a:xfrm>
            <a:off x="8242663" y="4611189"/>
            <a:ext cx="3788228" cy="201575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u="sng" dirty="0"/>
              <a:t>Examples of questions:</a:t>
            </a:r>
            <a:endParaRPr lang="en-GB" dirty="0"/>
          </a:p>
          <a:p>
            <a:r>
              <a:rPr lang="en-GB" dirty="0">
                <a:solidFill>
                  <a:schemeClr val="tx1"/>
                </a:solidFill>
              </a:rPr>
              <a:t>State the title of your fieldwork enquiry in which </a:t>
            </a:r>
            <a:r>
              <a:rPr lang="en-GB" b="1" dirty="0">
                <a:solidFill>
                  <a:schemeClr val="tx1"/>
                </a:solidFill>
              </a:rPr>
              <a:t>physical</a:t>
            </a:r>
            <a:r>
              <a:rPr lang="en-GB" dirty="0">
                <a:solidFill>
                  <a:schemeClr val="tx1"/>
                </a:solidFill>
              </a:rPr>
              <a:t> geography data were collected.</a:t>
            </a:r>
          </a:p>
          <a:p>
            <a:r>
              <a:rPr lang="en-GB" dirty="0">
                <a:solidFill>
                  <a:schemeClr val="tx1"/>
                </a:solidFill>
              </a:rPr>
              <a:t> </a:t>
            </a:r>
          </a:p>
          <a:p>
            <a:r>
              <a:rPr lang="en-GB" dirty="0">
                <a:solidFill>
                  <a:schemeClr val="tx1"/>
                </a:solidFill>
              </a:rPr>
              <a:t>Explain the advantage(s) of the location(s) used for your fieldwork enquiry</a:t>
            </a:r>
            <a:r>
              <a:rPr lang="en-GB" dirty="0" smtClean="0">
                <a:solidFill>
                  <a:schemeClr val="tx1"/>
                </a:solidFill>
              </a:rPr>
              <a:t>. (2)</a:t>
            </a:r>
            <a:endParaRPr lang="en-GB" dirty="0">
              <a:solidFill>
                <a:schemeClr val="tx1"/>
              </a:solidFill>
            </a:endParaRPr>
          </a:p>
          <a:p>
            <a:r>
              <a:rPr lang="en-GB" b="1" dirty="0"/>
              <a:t>[2 marks</a:t>
            </a:r>
            <a:r>
              <a:rPr lang="en-GB" dirty="0" smtClean="0">
                <a:latin typeface="Comic Sans MS" panose="030F0702030302020204" pitchFamily="66" charset="0"/>
              </a:rPr>
              <a:t>: </a:t>
            </a:r>
            <a:endParaRPr lang="en-GB" dirty="0">
              <a:latin typeface="Comic Sans MS" panose="030F0702030302020204" pitchFamily="66" charset="0"/>
            </a:endParaRPr>
          </a:p>
        </p:txBody>
      </p:sp>
    </p:spTree>
    <p:extLst>
      <p:ext uri="{BB962C8B-B14F-4D97-AF65-F5344CB8AC3E}">
        <p14:creationId xmlns:p14="http://schemas.microsoft.com/office/powerpoint/2010/main" val="116580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1065401" y="1325563"/>
            <a:ext cx="2205193" cy="3319675"/>
          </a:xfrm>
          <a:prstGeom prst="rect">
            <a:avLst/>
          </a:prstGeom>
        </p:spPr>
      </p:pic>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4773336" y="1292269"/>
            <a:ext cx="2651045" cy="3206019"/>
          </a:xfrm>
          <a:prstGeom prst="rect">
            <a:avLst/>
          </a:prstGeom>
        </p:spPr>
      </p:pic>
      <p:pic>
        <p:nvPicPr>
          <p:cNvPr id="4" name="Picture 3"/>
          <p:cNvPicPr/>
          <p:nvPr/>
        </p:nvPicPr>
        <p:blipFill>
          <a:blip r:embed="rId4">
            <a:extLst>
              <a:ext uri="{28A0092B-C50C-407E-A947-70E740481C1C}">
                <a14:useLocalDpi xmlns:a14="http://schemas.microsoft.com/office/drawing/2010/main" val="0"/>
              </a:ext>
            </a:extLst>
          </a:blip>
          <a:stretch>
            <a:fillRect/>
          </a:stretch>
        </p:blipFill>
        <p:spPr>
          <a:xfrm>
            <a:off x="8162136" y="1325563"/>
            <a:ext cx="3548200" cy="2179263"/>
          </a:xfrm>
          <a:prstGeom prst="rect">
            <a:avLst/>
          </a:prstGeom>
        </p:spPr>
      </p:pic>
      <p:sp>
        <p:nvSpPr>
          <p:cNvPr id="5" name="Title 4"/>
          <p:cNvSpPr>
            <a:spLocks noGrp="1"/>
          </p:cNvSpPr>
          <p:nvPr>
            <p:ph type="title"/>
          </p:nvPr>
        </p:nvSpPr>
        <p:spPr>
          <a:xfrm>
            <a:off x="142164" y="0"/>
            <a:ext cx="10515600" cy="1325563"/>
          </a:xfrm>
        </p:spPr>
        <p:txBody>
          <a:bodyPr/>
          <a:lstStyle/>
          <a:p>
            <a:r>
              <a:rPr lang="en-GB" dirty="0">
                <a:solidFill>
                  <a:srgbClr val="FF0000"/>
                </a:solidFill>
                <a:latin typeface="Comic Sans MS" panose="030F0702030302020204" pitchFamily="66" charset="0"/>
              </a:rPr>
              <a:t>Photo Analysis</a:t>
            </a:r>
          </a:p>
        </p:txBody>
      </p:sp>
      <p:sp>
        <p:nvSpPr>
          <p:cNvPr id="6" name="Content Placeholder 5"/>
          <p:cNvSpPr>
            <a:spLocks noGrp="1"/>
          </p:cNvSpPr>
          <p:nvPr>
            <p:ph sz="half" idx="1"/>
          </p:nvPr>
        </p:nvSpPr>
        <p:spPr>
          <a:xfrm>
            <a:off x="4230806" y="146950"/>
            <a:ext cx="7465325" cy="4351338"/>
          </a:xfrm>
        </p:spPr>
        <p:txBody>
          <a:bodyPr/>
          <a:lstStyle/>
          <a:p>
            <a:pPr marL="0" indent="0">
              <a:buNone/>
            </a:pPr>
            <a:r>
              <a:rPr lang="en-GB" dirty="0">
                <a:latin typeface="Comic Sans MS" panose="030F0702030302020204" pitchFamily="66" charset="0"/>
              </a:rPr>
              <a:t>How can these photos help us prove / disprove our hypothesis?</a:t>
            </a:r>
          </a:p>
        </p:txBody>
      </p:sp>
      <p:sp>
        <p:nvSpPr>
          <p:cNvPr id="7" name="Content Placeholder 6"/>
          <p:cNvSpPr>
            <a:spLocks noGrp="1"/>
          </p:cNvSpPr>
          <p:nvPr>
            <p:ph sz="half" idx="2"/>
          </p:nvPr>
        </p:nvSpPr>
        <p:spPr>
          <a:xfrm>
            <a:off x="383396" y="4833244"/>
            <a:ext cx="7418692" cy="1677916"/>
          </a:xfrm>
        </p:spPr>
        <p:txBody>
          <a:bodyPr>
            <a:normAutofit/>
          </a:bodyPr>
          <a:lstStyle/>
          <a:p>
            <a:pPr marL="0" indent="0">
              <a:buNone/>
            </a:pPr>
            <a:r>
              <a:rPr lang="en-GB" sz="2000" dirty="0" smtClean="0">
                <a:latin typeface="Comic Sans MS" panose="030F0702030302020204" pitchFamily="66" charset="0"/>
              </a:rPr>
              <a:t>1. List site 1, 3 and 5 and write a description about each site  - Width , depth , velocity.</a:t>
            </a:r>
          </a:p>
          <a:p>
            <a:pPr marL="0" indent="0">
              <a:buNone/>
            </a:pPr>
            <a:endParaRPr lang="en-GB" sz="2000" dirty="0">
              <a:latin typeface="Comic Sans MS" panose="030F0702030302020204" pitchFamily="66" charset="0"/>
            </a:endParaRPr>
          </a:p>
          <a:p>
            <a:pPr marL="0" indent="0">
              <a:buNone/>
            </a:pPr>
            <a:r>
              <a:rPr lang="en-GB" sz="2000" dirty="0" smtClean="0">
                <a:latin typeface="Comic Sans MS" panose="030F0702030302020204" pitchFamily="66" charset="0"/>
              </a:rPr>
              <a:t>2. Did they match the Bradshaw model?</a:t>
            </a:r>
            <a:endParaRPr lang="en-GB" sz="2000" dirty="0">
              <a:latin typeface="Comic Sans MS" panose="030F0702030302020204" pitchFamily="66" charset="0"/>
            </a:endParaRPr>
          </a:p>
        </p:txBody>
      </p:sp>
      <p:sp>
        <p:nvSpPr>
          <p:cNvPr id="8" name="TextBox 7"/>
          <p:cNvSpPr txBox="1"/>
          <p:nvPr/>
        </p:nvSpPr>
        <p:spPr>
          <a:xfrm>
            <a:off x="1163358" y="1437767"/>
            <a:ext cx="1660477" cy="369332"/>
          </a:xfrm>
          <a:prstGeom prst="rect">
            <a:avLst/>
          </a:prstGeom>
          <a:noFill/>
        </p:spPr>
        <p:txBody>
          <a:bodyPr wrap="square" rtlCol="0">
            <a:spAutoFit/>
          </a:bodyPr>
          <a:lstStyle/>
          <a:p>
            <a:r>
              <a:rPr lang="en-GB" dirty="0">
                <a:solidFill>
                  <a:srgbClr val="FF0000"/>
                </a:solidFill>
                <a:latin typeface="Comic Sans MS" panose="030F0702030302020204" pitchFamily="66" charset="0"/>
              </a:rPr>
              <a:t>Site 1</a:t>
            </a:r>
          </a:p>
        </p:txBody>
      </p:sp>
      <p:sp>
        <p:nvSpPr>
          <p:cNvPr id="9" name="TextBox 8"/>
          <p:cNvSpPr txBox="1"/>
          <p:nvPr/>
        </p:nvSpPr>
        <p:spPr>
          <a:xfrm>
            <a:off x="4773336" y="1253101"/>
            <a:ext cx="1660477" cy="369332"/>
          </a:xfrm>
          <a:prstGeom prst="rect">
            <a:avLst/>
          </a:prstGeom>
          <a:noFill/>
        </p:spPr>
        <p:txBody>
          <a:bodyPr wrap="square" rtlCol="0">
            <a:spAutoFit/>
          </a:bodyPr>
          <a:lstStyle/>
          <a:p>
            <a:r>
              <a:rPr lang="en-GB" dirty="0">
                <a:solidFill>
                  <a:srgbClr val="FF0000"/>
                </a:solidFill>
                <a:latin typeface="Comic Sans MS" panose="030F0702030302020204" pitchFamily="66" charset="0"/>
              </a:rPr>
              <a:t>Site </a:t>
            </a:r>
            <a:r>
              <a:rPr lang="en-GB" dirty="0" smtClean="0">
                <a:solidFill>
                  <a:srgbClr val="FF0000"/>
                </a:solidFill>
                <a:latin typeface="Comic Sans MS" panose="030F0702030302020204" pitchFamily="66" charset="0"/>
              </a:rPr>
              <a:t>3</a:t>
            </a:r>
            <a:endParaRPr lang="en-GB" dirty="0">
              <a:solidFill>
                <a:srgbClr val="FF0000"/>
              </a:solidFill>
              <a:latin typeface="Comic Sans MS" panose="030F0702030302020204" pitchFamily="66" charset="0"/>
            </a:endParaRPr>
          </a:p>
        </p:txBody>
      </p:sp>
      <p:sp>
        <p:nvSpPr>
          <p:cNvPr id="10" name="TextBox 9"/>
          <p:cNvSpPr txBox="1"/>
          <p:nvPr/>
        </p:nvSpPr>
        <p:spPr>
          <a:xfrm>
            <a:off x="8162136" y="1391974"/>
            <a:ext cx="1660477" cy="369332"/>
          </a:xfrm>
          <a:prstGeom prst="rect">
            <a:avLst/>
          </a:prstGeom>
          <a:noFill/>
        </p:spPr>
        <p:txBody>
          <a:bodyPr wrap="square" rtlCol="0">
            <a:spAutoFit/>
          </a:bodyPr>
          <a:lstStyle/>
          <a:p>
            <a:r>
              <a:rPr lang="en-GB" dirty="0">
                <a:solidFill>
                  <a:srgbClr val="FF0000"/>
                </a:solidFill>
                <a:latin typeface="Comic Sans MS" panose="030F0702030302020204" pitchFamily="66" charset="0"/>
              </a:rPr>
              <a:t>Site 5</a:t>
            </a:r>
          </a:p>
        </p:txBody>
      </p:sp>
      <p:cxnSp>
        <p:nvCxnSpPr>
          <p:cNvPr id="13" name="Straight Arrow Connector 12">
            <a:extLst>
              <a:ext uri="{FF2B5EF4-FFF2-40B4-BE49-F238E27FC236}">
                <a16:creationId xmlns:a16="http://schemas.microsoft.com/office/drawing/2014/main" id="{0AB2663E-B2E6-4066-ADB2-A2A7D84AB9F4}"/>
              </a:ext>
            </a:extLst>
          </p:cNvPr>
          <p:cNvCxnSpPr>
            <a:cxnSpLocks/>
          </p:cNvCxnSpPr>
          <p:nvPr/>
        </p:nvCxnSpPr>
        <p:spPr>
          <a:xfrm flipH="1" flipV="1">
            <a:off x="9661590" y="3305263"/>
            <a:ext cx="623313" cy="11930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510B65C-DE06-4B09-80C5-7873CF7D29CB}"/>
              </a:ext>
            </a:extLst>
          </p:cNvPr>
          <p:cNvSpPr txBox="1"/>
          <p:nvPr/>
        </p:nvSpPr>
        <p:spPr>
          <a:xfrm>
            <a:off x="7986874" y="4254604"/>
            <a:ext cx="3972743" cy="2031325"/>
          </a:xfrm>
          <a:prstGeom prst="rect">
            <a:avLst/>
          </a:prstGeom>
          <a:noFill/>
        </p:spPr>
        <p:txBody>
          <a:bodyPr wrap="square" rtlCol="0">
            <a:spAutoFit/>
          </a:bodyPr>
          <a:lstStyle/>
          <a:p>
            <a:r>
              <a:rPr lang="en-GB" dirty="0">
                <a:solidFill>
                  <a:srgbClr val="FF0000"/>
                </a:solidFill>
                <a:latin typeface="Comic Sans MS" panose="030F0702030302020204" pitchFamily="66" charset="0"/>
              </a:rPr>
              <a:t>Challenge: </a:t>
            </a:r>
            <a:endParaRPr lang="en-GB" dirty="0" smtClean="0">
              <a:solidFill>
                <a:srgbClr val="FF0000"/>
              </a:solidFill>
              <a:latin typeface="Comic Sans MS" panose="030F0702030302020204" pitchFamily="66" charset="0"/>
            </a:endParaRPr>
          </a:p>
          <a:p>
            <a:endParaRPr lang="en-GB" dirty="0">
              <a:solidFill>
                <a:srgbClr val="FF0000"/>
              </a:solidFill>
              <a:latin typeface="Comic Sans MS" panose="030F0702030302020204" pitchFamily="66" charset="0"/>
            </a:endParaRPr>
          </a:p>
          <a:p>
            <a:r>
              <a:rPr lang="en-GB" dirty="0" smtClean="0">
                <a:latin typeface="Comic Sans MS" panose="030F0702030302020204" pitchFamily="66" charset="0"/>
              </a:rPr>
              <a:t>Are </a:t>
            </a:r>
            <a:r>
              <a:rPr lang="en-GB" dirty="0">
                <a:latin typeface="Comic Sans MS" panose="030F0702030302020204" pitchFamily="66" charset="0"/>
              </a:rPr>
              <a:t>these photos accurate? How do you know? </a:t>
            </a:r>
            <a:endParaRPr lang="en-GB" dirty="0" smtClean="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How would this influence your results?</a:t>
            </a:r>
          </a:p>
        </p:txBody>
      </p:sp>
    </p:spTree>
    <p:extLst>
      <p:ext uri="{BB962C8B-B14F-4D97-AF65-F5344CB8AC3E}">
        <p14:creationId xmlns:p14="http://schemas.microsoft.com/office/powerpoint/2010/main" val="59497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p:nvPr/>
        </p:nvPicPr>
        <p:blipFill>
          <a:blip r:embed="rId2">
            <a:extLst>
              <a:ext uri="{28A0092B-C50C-407E-A947-70E740481C1C}">
                <a14:useLocalDpi xmlns:a14="http://schemas.microsoft.com/office/drawing/2010/main" val="0"/>
              </a:ext>
            </a:extLst>
          </a:blip>
          <a:stretch>
            <a:fillRect/>
          </a:stretch>
        </p:blipFill>
        <p:spPr>
          <a:xfrm>
            <a:off x="2112580" y="1340069"/>
            <a:ext cx="8082291" cy="4397528"/>
          </a:xfrm>
          <a:prstGeom prst="rect">
            <a:avLst/>
          </a:prstGeom>
        </p:spPr>
      </p:pic>
    </p:spTree>
    <p:extLst>
      <p:ext uri="{BB962C8B-B14F-4D97-AF65-F5344CB8AC3E}">
        <p14:creationId xmlns:p14="http://schemas.microsoft.com/office/powerpoint/2010/main" val="2230867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4240"/>
            <a:ext cx="10515600" cy="1325563"/>
          </a:xfrm>
        </p:spPr>
        <p:txBody>
          <a:bodyPr/>
          <a:lstStyle/>
          <a:p>
            <a:r>
              <a:rPr lang="en-GB" dirty="0">
                <a:latin typeface="Comic Sans MS" panose="030F0702030302020204" pitchFamily="66" charset="0"/>
              </a:rPr>
              <a:t>Relationship between data sets</a:t>
            </a:r>
          </a:p>
        </p:txBody>
      </p:sp>
      <p:graphicFrame>
        <p:nvGraphicFramePr>
          <p:cNvPr id="6" name="Table 5"/>
          <p:cNvGraphicFramePr>
            <a:graphicFrameLocks noGrp="1"/>
          </p:cNvGraphicFramePr>
          <p:nvPr>
            <p:extLst/>
          </p:nvPr>
        </p:nvGraphicFramePr>
        <p:xfrm>
          <a:off x="369116" y="1026936"/>
          <a:ext cx="4738740" cy="760095"/>
        </p:xfrm>
        <a:graphic>
          <a:graphicData uri="http://schemas.openxmlformats.org/drawingml/2006/table">
            <a:tbl>
              <a:tblPr>
                <a:tableStyleId>{D7AC3CCA-C797-4891-BE02-D94E43425B78}</a:tableStyleId>
              </a:tblPr>
              <a:tblGrid>
                <a:gridCol w="789790">
                  <a:extLst>
                    <a:ext uri="{9D8B030D-6E8A-4147-A177-3AD203B41FA5}">
                      <a16:colId xmlns:a16="http://schemas.microsoft.com/office/drawing/2014/main" val="1246314750"/>
                    </a:ext>
                  </a:extLst>
                </a:gridCol>
                <a:gridCol w="789790">
                  <a:extLst>
                    <a:ext uri="{9D8B030D-6E8A-4147-A177-3AD203B41FA5}">
                      <a16:colId xmlns:a16="http://schemas.microsoft.com/office/drawing/2014/main" val="3468450709"/>
                    </a:ext>
                  </a:extLst>
                </a:gridCol>
                <a:gridCol w="789790">
                  <a:extLst>
                    <a:ext uri="{9D8B030D-6E8A-4147-A177-3AD203B41FA5}">
                      <a16:colId xmlns:a16="http://schemas.microsoft.com/office/drawing/2014/main" val="3382425029"/>
                    </a:ext>
                  </a:extLst>
                </a:gridCol>
                <a:gridCol w="789790">
                  <a:extLst>
                    <a:ext uri="{9D8B030D-6E8A-4147-A177-3AD203B41FA5}">
                      <a16:colId xmlns:a16="http://schemas.microsoft.com/office/drawing/2014/main" val="3900310509"/>
                    </a:ext>
                  </a:extLst>
                </a:gridCol>
                <a:gridCol w="789790">
                  <a:extLst>
                    <a:ext uri="{9D8B030D-6E8A-4147-A177-3AD203B41FA5}">
                      <a16:colId xmlns:a16="http://schemas.microsoft.com/office/drawing/2014/main" val="1277993468"/>
                    </a:ext>
                  </a:extLst>
                </a:gridCol>
                <a:gridCol w="789790">
                  <a:extLst>
                    <a:ext uri="{9D8B030D-6E8A-4147-A177-3AD203B41FA5}">
                      <a16:colId xmlns:a16="http://schemas.microsoft.com/office/drawing/2014/main" val="2673944909"/>
                    </a:ext>
                  </a:extLst>
                </a:gridCol>
              </a:tblGrid>
              <a:tr h="190500">
                <a:tc>
                  <a:txBody>
                    <a:bodyPr/>
                    <a:lstStyle/>
                    <a:p>
                      <a:pPr algn="l" fontAlgn="b"/>
                      <a:r>
                        <a:rPr lang="en-GB" sz="1600" u="none" strike="noStrike" dirty="0">
                          <a:effectLst/>
                          <a:latin typeface="Comic Sans MS" panose="030F0702030302020204" pitchFamily="66" charset="0"/>
                        </a:rPr>
                        <a:t> </a:t>
                      </a:r>
                      <a:endParaRPr lang="en-GB" sz="1600" b="0" i="0" u="none" strike="noStrike" dirty="0">
                        <a:solidFill>
                          <a:srgbClr val="000000"/>
                        </a:solidFill>
                        <a:effectLst/>
                        <a:latin typeface="Comic Sans MS" panose="030F0702030302020204" pitchFamily="66" charset="0"/>
                      </a:endParaRPr>
                    </a:p>
                  </a:txBody>
                  <a:tcPr marL="9525" marR="9525" marT="9525" marB="0" anchor="b"/>
                </a:tc>
                <a:tc>
                  <a:txBody>
                    <a:bodyPr/>
                    <a:lstStyle/>
                    <a:p>
                      <a:pPr algn="l" fontAlgn="b"/>
                      <a:r>
                        <a:rPr lang="en-GB" sz="1600" u="none" strike="noStrike" dirty="0">
                          <a:effectLst/>
                          <a:latin typeface="Comic Sans MS" panose="030F0702030302020204" pitchFamily="66" charset="0"/>
                        </a:rPr>
                        <a:t>Site 1</a:t>
                      </a:r>
                      <a:endParaRPr lang="en-GB" sz="1600" b="0" i="0" u="none" strike="noStrike" dirty="0">
                        <a:solidFill>
                          <a:srgbClr val="000000"/>
                        </a:solidFill>
                        <a:effectLst/>
                        <a:latin typeface="Comic Sans MS" panose="030F0702030302020204" pitchFamily="66" charset="0"/>
                      </a:endParaRPr>
                    </a:p>
                  </a:txBody>
                  <a:tcPr marL="9525" marR="9525" marT="9525" marB="0" anchor="b"/>
                </a:tc>
                <a:tc>
                  <a:txBody>
                    <a:bodyPr/>
                    <a:lstStyle/>
                    <a:p>
                      <a:pPr algn="l" fontAlgn="b"/>
                      <a:r>
                        <a:rPr lang="en-GB" sz="1600" u="none" strike="noStrike" dirty="0">
                          <a:effectLst/>
                          <a:latin typeface="Comic Sans MS" panose="030F0702030302020204" pitchFamily="66" charset="0"/>
                        </a:rPr>
                        <a:t>Site 2</a:t>
                      </a:r>
                      <a:endParaRPr lang="en-GB" sz="1600" b="0" i="0" u="none" strike="noStrike" dirty="0">
                        <a:solidFill>
                          <a:srgbClr val="000000"/>
                        </a:solidFill>
                        <a:effectLst/>
                        <a:latin typeface="Comic Sans MS" panose="030F0702030302020204" pitchFamily="66" charset="0"/>
                      </a:endParaRPr>
                    </a:p>
                  </a:txBody>
                  <a:tcPr marL="9525" marR="9525" marT="9525" marB="0" anchor="b"/>
                </a:tc>
                <a:tc>
                  <a:txBody>
                    <a:bodyPr/>
                    <a:lstStyle/>
                    <a:p>
                      <a:pPr algn="l" fontAlgn="b"/>
                      <a:r>
                        <a:rPr lang="en-GB" sz="1600" u="none" strike="noStrike" dirty="0">
                          <a:effectLst/>
                          <a:latin typeface="Comic Sans MS" panose="030F0702030302020204" pitchFamily="66" charset="0"/>
                        </a:rPr>
                        <a:t>Site 3</a:t>
                      </a:r>
                      <a:endParaRPr lang="en-GB" sz="1600" b="0" i="0" u="none" strike="noStrike" dirty="0">
                        <a:solidFill>
                          <a:srgbClr val="000000"/>
                        </a:solidFill>
                        <a:effectLst/>
                        <a:latin typeface="Comic Sans MS" panose="030F0702030302020204" pitchFamily="66" charset="0"/>
                      </a:endParaRPr>
                    </a:p>
                  </a:txBody>
                  <a:tcPr marL="9525" marR="9525" marT="9525" marB="0" anchor="b"/>
                </a:tc>
                <a:tc>
                  <a:txBody>
                    <a:bodyPr/>
                    <a:lstStyle/>
                    <a:p>
                      <a:pPr algn="l" fontAlgn="b"/>
                      <a:r>
                        <a:rPr lang="en-GB" sz="1600" u="none" strike="noStrike" dirty="0">
                          <a:effectLst/>
                          <a:latin typeface="Comic Sans MS" panose="030F0702030302020204" pitchFamily="66" charset="0"/>
                        </a:rPr>
                        <a:t>Site 4</a:t>
                      </a:r>
                      <a:endParaRPr lang="en-GB" sz="1600" b="0" i="0" u="none" strike="noStrike" dirty="0">
                        <a:solidFill>
                          <a:srgbClr val="000000"/>
                        </a:solidFill>
                        <a:effectLst/>
                        <a:latin typeface="Comic Sans MS" panose="030F0702030302020204" pitchFamily="66" charset="0"/>
                      </a:endParaRPr>
                    </a:p>
                  </a:txBody>
                  <a:tcPr marL="9525" marR="9525" marT="9525" marB="0" anchor="b"/>
                </a:tc>
                <a:tc>
                  <a:txBody>
                    <a:bodyPr/>
                    <a:lstStyle/>
                    <a:p>
                      <a:pPr algn="l" fontAlgn="b"/>
                      <a:r>
                        <a:rPr lang="en-GB" sz="1600" u="none" strike="noStrike">
                          <a:effectLst/>
                          <a:latin typeface="Comic Sans MS" panose="030F0702030302020204" pitchFamily="66" charset="0"/>
                        </a:rPr>
                        <a:t>Site 5</a:t>
                      </a:r>
                      <a:endParaRPr lang="en-GB" sz="1600" b="0" i="0" u="none" strike="noStrike">
                        <a:solidFill>
                          <a:srgbClr val="000000"/>
                        </a:solidFill>
                        <a:effectLst/>
                        <a:latin typeface="Comic Sans MS" panose="030F0702030302020204" pitchFamily="66" charset="0"/>
                      </a:endParaRPr>
                    </a:p>
                  </a:txBody>
                  <a:tcPr marL="9525" marR="9525" marT="9525" marB="0" anchor="b"/>
                </a:tc>
                <a:extLst>
                  <a:ext uri="{0D108BD9-81ED-4DB2-BD59-A6C34878D82A}">
                    <a16:rowId xmlns:a16="http://schemas.microsoft.com/office/drawing/2014/main" val="2145030613"/>
                  </a:ext>
                </a:extLst>
              </a:tr>
              <a:tr h="190500">
                <a:tc>
                  <a:txBody>
                    <a:bodyPr/>
                    <a:lstStyle/>
                    <a:p>
                      <a:pPr algn="l" fontAlgn="b"/>
                      <a:r>
                        <a:rPr lang="en-GB" sz="1600" u="none" strike="noStrike" dirty="0">
                          <a:effectLst/>
                          <a:latin typeface="Comic Sans MS" panose="030F0702030302020204" pitchFamily="66" charset="0"/>
                        </a:rPr>
                        <a:t>Width </a:t>
                      </a:r>
                      <a:endParaRPr lang="en-GB" sz="1600" b="0" i="0" u="none" strike="noStrike" dirty="0">
                        <a:solidFill>
                          <a:srgbClr val="000000"/>
                        </a:solidFill>
                        <a:effectLst/>
                        <a:latin typeface="Comic Sans MS" panose="030F0702030302020204" pitchFamily="66" charset="0"/>
                      </a:endParaRPr>
                    </a:p>
                  </a:txBody>
                  <a:tcPr marL="9525" marR="9525" marT="9525" marB="0" anchor="b"/>
                </a:tc>
                <a:tc>
                  <a:txBody>
                    <a:bodyPr/>
                    <a:lstStyle/>
                    <a:p>
                      <a:pPr algn="r" fontAlgn="b"/>
                      <a:r>
                        <a:rPr lang="en-GB" sz="1600" u="none" strike="noStrike" dirty="0">
                          <a:effectLst/>
                          <a:latin typeface="Comic Sans MS" panose="030F0702030302020204" pitchFamily="66" charset="0"/>
                        </a:rPr>
                        <a:t>200</a:t>
                      </a:r>
                      <a:endParaRPr lang="en-GB" sz="1600" b="0" i="0" u="none" strike="noStrike" dirty="0">
                        <a:solidFill>
                          <a:srgbClr val="000000"/>
                        </a:solidFill>
                        <a:effectLst/>
                        <a:latin typeface="Comic Sans MS" panose="030F0702030302020204" pitchFamily="66" charset="0"/>
                      </a:endParaRPr>
                    </a:p>
                  </a:txBody>
                  <a:tcPr marL="9525" marR="9525" marT="9525" marB="0" anchor="b"/>
                </a:tc>
                <a:tc>
                  <a:txBody>
                    <a:bodyPr/>
                    <a:lstStyle/>
                    <a:p>
                      <a:pPr algn="r" fontAlgn="b"/>
                      <a:r>
                        <a:rPr lang="en-GB" sz="1600" u="none" strike="noStrike" dirty="0">
                          <a:effectLst/>
                          <a:latin typeface="Comic Sans MS" panose="030F0702030302020204" pitchFamily="66" charset="0"/>
                        </a:rPr>
                        <a:t>170</a:t>
                      </a:r>
                      <a:endParaRPr lang="en-GB" sz="1600" b="0" i="0" u="none" strike="noStrike" dirty="0">
                        <a:solidFill>
                          <a:srgbClr val="000000"/>
                        </a:solidFill>
                        <a:effectLst/>
                        <a:latin typeface="Comic Sans MS" panose="030F0702030302020204" pitchFamily="66" charset="0"/>
                      </a:endParaRPr>
                    </a:p>
                  </a:txBody>
                  <a:tcPr marL="9525" marR="9525" marT="9525" marB="0" anchor="b"/>
                </a:tc>
                <a:tc>
                  <a:txBody>
                    <a:bodyPr/>
                    <a:lstStyle/>
                    <a:p>
                      <a:pPr algn="r" fontAlgn="b"/>
                      <a:r>
                        <a:rPr lang="en-GB" sz="1600" u="none" strike="noStrike" dirty="0">
                          <a:effectLst/>
                          <a:latin typeface="Comic Sans MS" panose="030F0702030302020204" pitchFamily="66" charset="0"/>
                        </a:rPr>
                        <a:t>155</a:t>
                      </a:r>
                      <a:endParaRPr lang="en-GB" sz="1600" b="0" i="0" u="none" strike="noStrike" dirty="0">
                        <a:solidFill>
                          <a:srgbClr val="000000"/>
                        </a:solidFill>
                        <a:effectLst/>
                        <a:latin typeface="Comic Sans MS" panose="030F0702030302020204" pitchFamily="66" charset="0"/>
                      </a:endParaRPr>
                    </a:p>
                  </a:txBody>
                  <a:tcPr marL="9525" marR="9525" marT="9525" marB="0" anchor="b"/>
                </a:tc>
                <a:tc>
                  <a:txBody>
                    <a:bodyPr/>
                    <a:lstStyle/>
                    <a:p>
                      <a:pPr algn="r" fontAlgn="b"/>
                      <a:r>
                        <a:rPr lang="en-GB" sz="1600" u="none" strike="noStrike" dirty="0">
                          <a:effectLst/>
                          <a:latin typeface="Comic Sans MS" panose="030F0702030302020204" pitchFamily="66" charset="0"/>
                        </a:rPr>
                        <a:t>370</a:t>
                      </a:r>
                      <a:endParaRPr lang="en-GB" sz="1600" b="0" i="0" u="none" strike="noStrike" dirty="0">
                        <a:solidFill>
                          <a:srgbClr val="000000"/>
                        </a:solidFill>
                        <a:effectLst/>
                        <a:latin typeface="Comic Sans MS" panose="030F0702030302020204" pitchFamily="66" charset="0"/>
                      </a:endParaRPr>
                    </a:p>
                  </a:txBody>
                  <a:tcPr marL="9525" marR="9525" marT="9525" marB="0" anchor="b"/>
                </a:tc>
                <a:tc>
                  <a:txBody>
                    <a:bodyPr/>
                    <a:lstStyle/>
                    <a:p>
                      <a:pPr algn="r" fontAlgn="b"/>
                      <a:r>
                        <a:rPr lang="en-GB" sz="1600" u="none" strike="noStrike" dirty="0">
                          <a:effectLst/>
                          <a:latin typeface="Comic Sans MS" panose="030F0702030302020204" pitchFamily="66" charset="0"/>
                        </a:rPr>
                        <a:t>400</a:t>
                      </a:r>
                      <a:endParaRPr lang="en-GB" sz="1600" b="0" i="0" u="none" strike="noStrike" dirty="0">
                        <a:solidFill>
                          <a:srgbClr val="000000"/>
                        </a:solidFill>
                        <a:effectLst/>
                        <a:latin typeface="Comic Sans MS" panose="030F0702030302020204" pitchFamily="66" charset="0"/>
                      </a:endParaRPr>
                    </a:p>
                  </a:txBody>
                  <a:tcPr marL="9525" marR="9525" marT="9525" marB="0" anchor="b"/>
                </a:tc>
                <a:extLst>
                  <a:ext uri="{0D108BD9-81ED-4DB2-BD59-A6C34878D82A}">
                    <a16:rowId xmlns:a16="http://schemas.microsoft.com/office/drawing/2014/main" val="1252530147"/>
                  </a:ext>
                </a:extLst>
              </a:tr>
              <a:tr h="190500">
                <a:tc>
                  <a:txBody>
                    <a:bodyPr/>
                    <a:lstStyle/>
                    <a:p>
                      <a:pPr algn="l" fontAlgn="b"/>
                      <a:r>
                        <a:rPr lang="en-GB" sz="1600" u="none" strike="noStrike" dirty="0">
                          <a:effectLst/>
                          <a:latin typeface="Comic Sans MS" panose="030F0702030302020204" pitchFamily="66" charset="0"/>
                        </a:rPr>
                        <a:t>Velocity</a:t>
                      </a:r>
                    </a:p>
                  </a:txBody>
                  <a:tcPr marL="9525" marR="9525" marT="9525" marB="0" anchor="b"/>
                </a:tc>
                <a:tc>
                  <a:txBody>
                    <a:bodyPr/>
                    <a:lstStyle/>
                    <a:p>
                      <a:pPr algn="r" fontAlgn="b"/>
                      <a:r>
                        <a:rPr lang="en-GB" sz="1600" u="none" strike="noStrike">
                          <a:effectLst/>
                          <a:latin typeface="Comic Sans MS" panose="030F0702030302020204" pitchFamily="66" charset="0"/>
                        </a:rPr>
                        <a:t>25.9</a:t>
                      </a:r>
                      <a:endParaRPr lang="en-GB" sz="1600" b="0" i="0" u="none" strike="noStrike">
                        <a:solidFill>
                          <a:srgbClr val="000000"/>
                        </a:solidFill>
                        <a:effectLst/>
                        <a:latin typeface="Comic Sans MS" panose="030F0702030302020204" pitchFamily="66" charset="0"/>
                      </a:endParaRPr>
                    </a:p>
                  </a:txBody>
                  <a:tcPr marL="9525" marR="9525" marT="9525" marB="0" anchor="b"/>
                </a:tc>
                <a:tc>
                  <a:txBody>
                    <a:bodyPr/>
                    <a:lstStyle/>
                    <a:p>
                      <a:pPr algn="r" fontAlgn="b"/>
                      <a:r>
                        <a:rPr lang="en-GB" sz="1600" u="none" strike="noStrike">
                          <a:effectLst/>
                          <a:latin typeface="Comic Sans MS" panose="030F0702030302020204" pitchFamily="66" charset="0"/>
                        </a:rPr>
                        <a:t>29.7</a:t>
                      </a:r>
                      <a:endParaRPr lang="en-GB" sz="1600" b="0" i="0" u="none" strike="noStrike">
                        <a:solidFill>
                          <a:srgbClr val="000000"/>
                        </a:solidFill>
                        <a:effectLst/>
                        <a:latin typeface="Comic Sans MS" panose="030F0702030302020204" pitchFamily="66" charset="0"/>
                      </a:endParaRPr>
                    </a:p>
                  </a:txBody>
                  <a:tcPr marL="9525" marR="9525" marT="9525" marB="0" anchor="b"/>
                </a:tc>
                <a:tc>
                  <a:txBody>
                    <a:bodyPr/>
                    <a:lstStyle/>
                    <a:p>
                      <a:pPr algn="r" fontAlgn="b"/>
                      <a:r>
                        <a:rPr lang="en-GB" sz="1600" u="none" strike="noStrike" dirty="0">
                          <a:effectLst/>
                          <a:latin typeface="Comic Sans MS" panose="030F0702030302020204" pitchFamily="66" charset="0"/>
                        </a:rPr>
                        <a:t>13.3</a:t>
                      </a:r>
                      <a:endParaRPr lang="en-GB" sz="1600" b="0" i="0" u="none" strike="noStrike" dirty="0">
                        <a:solidFill>
                          <a:srgbClr val="000000"/>
                        </a:solidFill>
                        <a:effectLst/>
                        <a:latin typeface="Comic Sans MS" panose="030F0702030302020204" pitchFamily="66" charset="0"/>
                      </a:endParaRPr>
                    </a:p>
                  </a:txBody>
                  <a:tcPr marL="9525" marR="9525" marT="9525" marB="0" anchor="b"/>
                </a:tc>
                <a:tc>
                  <a:txBody>
                    <a:bodyPr/>
                    <a:lstStyle/>
                    <a:p>
                      <a:pPr algn="r" fontAlgn="b"/>
                      <a:r>
                        <a:rPr lang="en-GB" sz="1600" u="none" strike="noStrike" dirty="0">
                          <a:effectLst/>
                          <a:latin typeface="Comic Sans MS" panose="030F0702030302020204" pitchFamily="66" charset="0"/>
                        </a:rPr>
                        <a:t>15.4</a:t>
                      </a:r>
                      <a:endParaRPr lang="en-GB" sz="1600" b="0" i="0" u="none" strike="noStrike" dirty="0">
                        <a:solidFill>
                          <a:srgbClr val="000000"/>
                        </a:solidFill>
                        <a:effectLst/>
                        <a:latin typeface="Comic Sans MS" panose="030F0702030302020204" pitchFamily="66" charset="0"/>
                      </a:endParaRPr>
                    </a:p>
                  </a:txBody>
                  <a:tcPr marL="9525" marR="9525" marT="9525" marB="0" anchor="b"/>
                </a:tc>
                <a:tc>
                  <a:txBody>
                    <a:bodyPr/>
                    <a:lstStyle/>
                    <a:p>
                      <a:pPr algn="r" fontAlgn="b"/>
                      <a:r>
                        <a:rPr lang="en-GB" sz="1600" u="none" strike="noStrike" dirty="0">
                          <a:effectLst/>
                          <a:latin typeface="Comic Sans MS" panose="030F0702030302020204" pitchFamily="66" charset="0"/>
                        </a:rPr>
                        <a:t>14.5</a:t>
                      </a:r>
                      <a:endParaRPr lang="en-GB" sz="1600" b="0" i="0" u="none" strike="noStrike" dirty="0">
                        <a:solidFill>
                          <a:srgbClr val="000000"/>
                        </a:solidFill>
                        <a:effectLst/>
                        <a:latin typeface="Comic Sans MS" panose="030F0702030302020204" pitchFamily="66" charset="0"/>
                      </a:endParaRPr>
                    </a:p>
                  </a:txBody>
                  <a:tcPr marL="9525" marR="9525" marT="9525" marB="0" anchor="b"/>
                </a:tc>
                <a:extLst>
                  <a:ext uri="{0D108BD9-81ED-4DB2-BD59-A6C34878D82A}">
                    <a16:rowId xmlns:a16="http://schemas.microsoft.com/office/drawing/2014/main" val="3880955266"/>
                  </a:ext>
                </a:extLst>
              </a:tr>
            </a:tbl>
          </a:graphicData>
        </a:graphic>
      </p:graphicFrame>
      <p:graphicFrame>
        <p:nvGraphicFramePr>
          <p:cNvPr id="7" name="Table 6"/>
          <p:cNvGraphicFramePr>
            <a:graphicFrameLocks noGrp="1"/>
          </p:cNvGraphicFramePr>
          <p:nvPr>
            <p:extLst/>
          </p:nvPr>
        </p:nvGraphicFramePr>
        <p:xfrm>
          <a:off x="6425967" y="1016831"/>
          <a:ext cx="4847352" cy="760095"/>
        </p:xfrm>
        <a:graphic>
          <a:graphicData uri="http://schemas.openxmlformats.org/drawingml/2006/table">
            <a:tbl>
              <a:tblPr>
                <a:tableStyleId>{D7AC3CCA-C797-4891-BE02-D94E43425B78}</a:tableStyleId>
              </a:tblPr>
              <a:tblGrid>
                <a:gridCol w="807892">
                  <a:extLst>
                    <a:ext uri="{9D8B030D-6E8A-4147-A177-3AD203B41FA5}">
                      <a16:colId xmlns:a16="http://schemas.microsoft.com/office/drawing/2014/main" val="2211847803"/>
                    </a:ext>
                  </a:extLst>
                </a:gridCol>
                <a:gridCol w="807892">
                  <a:extLst>
                    <a:ext uri="{9D8B030D-6E8A-4147-A177-3AD203B41FA5}">
                      <a16:colId xmlns:a16="http://schemas.microsoft.com/office/drawing/2014/main" val="4065649763"/>
                    </a:ext>
                  </a:extLst>
                </a:gridCol>
                <a:gridCol w="807892">
                  <a:extLst>
                    <a:ext uri="{9D8B030D-6E8A-4147-A177-3AD203B41FA5}">
                      <a16:colId xmlns:a16="http://schemas.microsoft.com/office/drawing/2014/main" val="4230595384"/>
                    </a:ext>
                  </a:extLst>
                </a:gridCol>
                <a:gridCol w="807892">
                  <a:extLst>
                    <a:ext uri="{9D8B030D-6E8A-4147-A177-3AD203B41FA5}">
                      <a16:colId xmlns:a16="http://schemas.microsoft.com/office/drawing/2014/main" val="2181719612"/>
                    </a:ext>
                  </a:extLst>
                </a:gridCol>
                <a:gridCol w="807892">
                  <a:extLst>
                    <a:ext uri="{9D8B030D-6E8A-4147-A177-3AD203B41FA5}">
                      <a16:colId xmlns:a16="http://schemas.microsoft.com/office/drawing/2014/main" val="890837101"/>
                    </a:ext>
                  </a:extLst>
                </a:gridCol>
                <a:gridCol w="807892">
                  <a:extLst>
                    <a:ext uri="{9D8B030D-6E8A-4147-A177-3AD203B41FA5}">
                      <a16:colId xmlns:a16="http://schemas.microsoft.com/office/drawing/2014/main" val="2227883116"/>
                    </a:ext>
                  </a:extLst>
                </a:gridCol>
              </a:tblGrid>
              <a:tr h="101395">
                <a:tc>
                  <a:txBody>
                    <a:bodyPr/>
                    <a:lstStyle/>
                    <a:p>
                      <a:pPr algn="l" fontAlgn="b"/>
                      <a:r>
                        <a:rPr lang="en-GB" sz="1100" u="none" strike="noStrike" dirty="0">
                          <a:effectLst/>
                          <a:latin typeface="Comic Sans MS" panose="030F0702030302020204" pitchFamily="66" charset="0"/>
                        </a:rPr>
                        <a:t> </a:t>
                      </a:r>
                      <a:endParaRPr lang="en-GB" sz="1100" b="0" i="0" u="none" strike="noStrike" dirty="0">
                        <a:solidFill>
                          <a:srgbClr val="000000"/>
                        </a:solidFill>
                        <a:effectLst/>
                        <a:latin typeface="Comic Sans MS" panose="030F0702030302020204" pitchFamily="66" charset="0"/>
                      </a:endParaRPr>
                    </a:p>
                  </a:txBody>
                  <a:tcPr marL="9525" marR="9525" marT="9525" marB="0" anchor="b"/>
                </a:tc>
                <a:tc>
                  <a:txBody>
                    <a:bodyPr/>
                    <a:lstStyle/>
                    <a:p>
                      <a:pPr algn="l" fontAlgn="b"/>
                      <a:r>
                        <a:rPr lang="en-GB" sz="1600" u="none" strike="noStrike" dirty="0">
                          <a:effectLst/>
                          <a:latin typeface="Comic Sans MS" panose="030F0702030302020204" pitchFamily="66" charset="0"/>
                        </a:rPr>
                        <a:t>Site 1</a:t>
                      </a:r>
                      <a:endParaRPr lang="en-GB" sz="1600" b="0" i="0" u="none" strike="noStrike" dirty="0">
                        <a:solidFill>
                          <a:srgbClr val="000000"/>
                        </a:solidFill>
                        <a:effectLst/>
                        <a:latin typeface="Comic Sans MS" panose="030F0702030302020204" pitchFamily="66" charset="0"/>
                      </a:endParaRPr>
                    </a:p>
                  </a:txBody>
                  <a:tcPr marL="9525" marR="9525" marT="9525" marB="0" anchor="b"/>
                </a:tc>
                <a:tc>
                  <a:txBody>
                    <a:bodyPr/>
                    <a:lstStyle/>
                    <a:p>
                      <a:pPr algn="l" fontAlgn="b"/>
                      <a:r>
                        <a:rPr lang="en-GB" sz="1600" u="none" strike="noStrike" dirty="0">
                          <a:effectLst/>
                          <a:latin typeface="Comic Sans MS" panose="030F0702030302020204" pitchFamily="66" charset="0"/>
                        </a:rPr>
                        <a:t>Site 2</a:t>
                      </a:r>
                      <a:endParaRPr lang="en-GB" sz="1600" b="0" i="0" u="none" strike="noStrike" dirty="0">
                        <a:solidFill>
                          <a:srgbClr val="000000"/>
                        </a:solidFill>
                        <a:effectLst/>
                        <a:latin typeface="Comic Sans MS" panose="030F0702030302020204" pitchFamily="66" charset="0"/>
                      </a:endParaRPr>
                    </a:p>
                  </a:txBody>
                  <a:tcPr marL="9525" marR="9525" marT="9525" marB="0" anchor="b"/>
                </a:tc>
                <a:tc>
                  <a:txBody>
                    <a:bodyPr/>
                    <a:lstStyle/>
                    <a:p>
                      <a:pPr algn="l" fontAlgn="b"/>
                      <a:r>
                        <a:rPr lang="en-GB" sz="1600" u="none" strike="noStrike">
                          <a:effectLst/>
                          <a:latin typeface="Comic Sans MS" panose="030F0702030302020204" pitchFamily="66" charset="0"/>
                        </a:rPr>
                        <a:t>Site 3</a:t>
                      </a:r>
                      <a:endParaRPr lang="en-GB" sz="1600" b="0" i="0" u="none" strike="noStrike">
                        <a:solidFill>
                          <a:srgbClr val="000000"/>
                        </a:solidFill>
                        <a:effectLst/>
                        <a:latin typeface="Comic Sans MS" panose="030F0702030302020204" pitchFamily="66" charset="0"/>
                      </a:endParaRPr>
                    </a:p>
                  </a:txBody>
                  <a:tcPr marL="9525" marR="9525" marT="9525" marB="0" anchor="b"/>
                </a:tc>
                <a:tc>
                  <a:txBody>
                    <a:bodyPr/>
                    <a:lstStyle/>
                    <a:p>
                      <a:pPr algn="l" fontAlgn="b"/>
                      <a:r>
                        <a:rPr lang="en-GB" sz="1600" u="none" strike="noStrike" dirty="0">
                          <a:effectLst/>
                          <a:latin typeface="Comic Sans MS" panose="030F0702030302020204" pitchFamily="66" charset="0"/>
                        </a:rPr>
                        <a:t>Site 4</a:t>
                      </a:r>
                      <a:endParaRPr lang="en-GB" sz="1600" b="0" i="0" u="none" strike="noStrike" dirty="0">
                        <a:solidFill>
                          <a:srgbClr val="000000"/>
                        </a:solidFill>
                        <a:effectLst/>
                        <a:latin typeface="Comic Sans MS" panose="030F0702030302020204" pitchFamily="66" charset="0"/>
                      </a:endParaRPr>
                    </a:p>
                  </a:txBody>
                  <a:tcPr marL="9525" marR="9525" marT="9525" marB="0" anchor="b"/>
                </a:tc>
                <a:tc>
                  <a:txBody>
                    <a:bodyPr/>
                    <a:lstStyle/>
                    <a:p>
                      <a:pPr algn="l" fontAlgn="b"/>
                      <a:r>
                        <a:rPr lang="en-GB" sz="1600" u="none" strike="noStrike">
                          <a:effectLst/>
                          <a:latin typeface="Comic Sans MS" panose="030F0702030302020204" pitchFamily="66" charset="0"/>
                        </a:rPr>
                        <a:t>Site 5</a:t>
                      </a:r>
                      <a:endParaRPr lang="en-GB" sz="1600" b="0" i="0" u="none" strike="noStrike">
                        <a:solidFill>
                          <a:srgbClr val="000000"/>
                        </a:solidFill>
                        <a:effectLst/>
                        <a:latin typeface="Comic Sans MS" panose="030F0702030302020204" pitchFamily="66" charset="0"/>
                      </a:endParaRPr>
                    </a:p>
                  </a:txBody>
                  <a:tcPr marL="9525" marR="9525" marT="9525" marB="0" anchor="b"/>
                </a:tc>
                <a:extLst>
                  <a:ext uri="{0D108BD9-81ED-4DB2-BD59-A6C34878D82A}">
                    <a16:rowId xmlns:a16="http://schemas.microsoft.com/office/drawing/2014/main" val="3754534277"/>
                  </a:ext>
                </a:extLst>
              </a:tr>
              <a:tr h="190500">
                <a:tc>
                  <a:txBody>
                    <a:bodyPr/>
                    <a:lstStyle/>
                    <a:p>
                      <a:pPr algn="l" fontAlgn="b"/>
                      <a:r>
                        <a:rPr lang="en-GB" sz="1600" u="none" strike="noStrike" dirty="0">
                          <a:effectLst/>
                          <a:latin typeface="Comic Sans MS" panose="030F0702030302020204" pitchFamily="66" charset="0"/>
                        </a:rPr>
                        <a:t>Depth</a:t>
                      </a:r>
                      <a:endParaRPr lang="en-GB" sz="1600" b="0" i="0" u="none" strike="noStrike" dirty="0">
                        <a:solidFill>
                          <a:srgbClr val="000000"/>
                        </a:solidFill>
                        <a:effectLst/>
                        <a:latin typeface="Comic Sans MS" panose="030F0702030302020204" pitchFamily="66" charset="0"/>
                      </a:endParaRPr>
                    </a:p>
                  </a:txBody>
                  <a:tcPr marL="9525" marR="9525" marT="9525" marB="0" anchor="b"/>
                </a:tc>
                <a:tc>
                  <a:txBody>
                    <a:bodyPr/>
                    <a:lstStyle/>
                    <a:p>
                      <a:pPr algn="r" fontAlgn="b"/>
                      <a:r>
                        <a:rPr lang="en-GB" sz="1600" u="none" strike="noStrike" dirty="0">
                          <a:effectLst/>
                          <a:latin typeface="Comic Sans MS" panose="030F0702030302020204" pitchFamily="66" charset="0"/>
                        </a:rPr>
                        <a:t>660</a:t>
                      </a:r>
                      <a:endParaRPr lang="en-GB" sz="1600" b="0" i="0" u="none" strike="noStrike" dirty="0">
                        <a:solidFill>
                          <a:srgbClr val="000000"/>
                        </a:solidFill>
                        <a:effectLst/>
                        <a:latin typeface="Comic Sans MS" panose="030F0702030302020204" pitchFamily="66" charset="0"/>
                      </a:endParaRPr>
                    </a:p>
                  </a:txBody>
                  <a:tcPr marL="9525" marR="9525" marT="9525" marB="0" anchor="b"/>
                </a:tc>
                <a:tc>
                  <a:txBody>
                    <a:bodyPr/>
                    <a:lstStyle/>
                    <a:p>
                      <a:pPr algn="r" fontAlgn="b"/>
                      <a:r>
                        <a:rPr lang="en-GB" sz="1600" u="none" strike="noStrike" dirty="0">
                          <a:effectLst/>
                          <a:latin typeface="Comic Sans MS" panose="030F0702030302020204" pitchFamily="66" charset="0"/>
                        </a:rPr>
                        <a:t>540</a:t>
                      </a:r>
                      <a:endParaRPr lang="en-GB" sz="1600" b="0" i="0" u="none" strike="noStrike" dirty="0">
                        <a:solidFill>
                          <a:srgbClr val="000000"/>
                        </a:solidFill>
                        <a:effectLst/>
                        <a:latin typeface="Comic Sans MS" panose="030F0702030302020204" pitchFamily="66" charset="0"/>
                      </a:endParaRPr>
                    </a:p>
                  </a:txBody>
                  <a:tcPr marL="9525" marR="9525" marT="9525" marB="0" anchor="b"/>
                </a:tc>
                <a:tc>
                  <a:txBody>
                    <a:bodyPr/>
                    <a:lstStyle/>
                    <a:p>
                      <a:pPr algn="r" fontAlgn="b"/>
                      <a:r>
                        <a:rPr lang="en-GB" sz="1600" u="none" strike="noStrike" dirty="0">
                          <a:effectLst/>
                          <a:latin typeface="Comic Sans MS" panose="030F0702030302020204" pitchFamily="66" charset="0"/>
                        </a:rPr>
                        <a:t>900</a:t>
                      </a:r>
                      <a:endParaRPr lang="en-GB" sz="1600" b="0" i="0" u="none" strike="noStrike" dirty="0">
                        <a:solidFill>
                          <a:srgbClr val="000000"/>
                        </a:solidFill>
                        <a:effectLst/>
                        <a:latin typeface="Comic Sans MS" panose="030F0702030302020204" pitchFamily="66" charset="0"/>
                      </a:endParaRPr>
                    </a:p>
                  </a:txBody>
                  <a:tcPr marL="9525" marR="9525" marT="9525" marB="0" anchor="b"/>
                </a:tc>
                <a:tc>
                  <a:txBody>
                    <a:bodyPr/>
                    <a:lstStyle/>
                    <a:p>
                      <a:pPr algn="r" fontAlgn="b"/>
                      <a:r>
                        <a:rPr lang="en-GB" sz="1600" u="none" strike="noStrike" dirty="0">
                          <a:effectLst/>
                          <a:latin typeface="Comic Sans MS" panose="030F0702030302020204" pitchFamily="66" charset="0"/>
                        </a:rPr>
                        <a:t>620</a:t>
                      </a:r>
                      <a:endParaRPr lang="en-GB" sz="1600" b="0" i="0" u="none" strike="noStrike" dirty="0">
                        <a:solidFill>
                          <a:srgbClr val="000000"/>
                        </a:solidFill>
                        <a:effectLst/>
                        <a:latin typeface="Comic Sans MS" panose="030F0702030302020204" pitchFamily="66" charset="0"/>
                      </a:endParaRPr>
                    </a:p>
                  </a:txBody>
                  <a:tcPr marL="9525" marR="9525" marT="9525" marB="0" anchor="b"/>
                </a:tc>
                <a:tc>
                  <a:txBody>
                    <a:bodyPr/>
                    <a:lstStyle/>
                    <a:p>
                      <a:pPr algn="r" fontAlgn="b"/>
                      <a:r>
                        <a:rPr lang="en-GB" sz="1600" u="none" strike="noStrike">
                          <a:effectLst/>
                          <a:latin typeface="Comic Sans MS" panose="030F0702030302020204" pitchFamily="66" charset="0"/>
                        </a:rPr>
                        <a:t>460</a:t>
                      </a:r>
                      <a:endParaRPr lang="en-GB" sz="1600" b="0" i="0" u="none" strike="noStrike">
                        <a:solidFill>
                          <a:srgbClr val="000000"/>
                        </a:solidFill>
                        <a:effectLst/>
                        <a:latin typeface="Comic Sans MS" panose="030F0702030302020204" pitchFamily="66" charset="0"/>
                      </a:endParaRPr>
                    </a:p>
                  </a:txBody>
                  <a:tcPr marL="9525" marR="9525" marT="9525" marB="0" anchor="b"/>
                </a:tc>
                <a:extLst>
                  <a:ext uri="{0D108BD9-81ED-4DB2-BD59-A6C34878D82A}">
                    <a16:rowId xmlns:a16="http://schemas.microsoft.com/office/drawing/2014/main" val="859527"/>
                  </a:ext>
                </a:extLst>
              </a:tr>
              <a:tr h="190500">
                <a:tc>
                  <a:txBody>
                    <a:bodyPr/>
                    <a:lstStyle/>
                    <a:p>
                      <a:pPr algn="l" fontAlgn="b"/>
                      <a:r>
                        <a:rPr lang="en-GB" sz="1600" u="none" strike="noStrike" dirty="0">
                          <a:effectLst/>
                          <a:latin typeface="Comic Sans MS" panose="030F0702030302020204" pitchFamily="66" charset="0"/>
                        </a:rPr>
                        <a:t>Velocity</a:t>
                      </a:r>
                      <a:endParaRPr lang="en-GB" sz="1600" b="0" i="0" u="none" strike="noStrike" dirty="0">
                        <a:solidFill>
                          <a:srgbClr val="000000"/>
                        </a:solidFill>
                        <a:effectLst/>
                        <a:latin typeface="Comic Sans MS" panose="030F0702030302020204" pitchFamily="66" charset="0"/>
                      </a:endParaRPr>
                    </a:p>
                  </a:txBody>
                  <a:tcPr marL="9525" marR="9525" marT="9525" marB="0" anchor="b"/>
                </a:tc>
                <a:tc>
                  <a:txBody>
                    <a:bodyPr/>
                    <a:lstStyle/>
                    <a:p>
                      <a:pPr algn="r" fontAlgn="b"/>
                      <a:r>
                        <a:rPr lang="en-GB" sz="1600" u="none" strike="noStrike">
                          <a:effectLst/>
                          <a:latin typeface="Comic Sans MS" panose="030F0702030302020204" pitchFamily="66" charset="0"/>
                        </a:rPr>
                        <a:t>25.9</a:t>
                      </a:r>
                      <a:endParaRPr lang="en-GB" sz="1600" b="0" i="0" u="none" strike="noStrike">
                        <a:solidFill>
                          <a:srgbClr val="000000"/>
                        </a:solidFill>
                        <a:effectLst/>
                        <a:latin typeface="Comic Sans MS" panose="030F0702030302020204" pitchFamily="66" charset="0"/>
                      </a:endParaRPr>
                    </a:p>
                  </a:txBody>
                  <a:tcPr marL="9525" marR="9525" marT="9525" marB="0" anchor="b"/>
                </a:tc>
                <a:tc>
                  <a:txBody>
                    <a:bodyPr/>
                    <a:lstStyle/>
                    <a:p>
                      <a:pPr algn="r" fontAlgn="b"/>
                      <a:r>
                        <a:rPr lang="en-GB" sz="1600" u="none" strike="noStrike" dirty="0">
                          <a:effectLst/>
                          <a:latin typeface="Comic Sans MS" panose="030F0702030302020204" pitchFamily="66" charset="0"/>
                        </a:rPr>
                        <a:t>29.7</a:t>
                      </a:r>
                      <a:endParaRPr lang="en-GB" sz="1600" b="0" i="0" u="none" strike="noStrike" dirty="0">
                        <a:solidFill>
                          <a:srgbClr val="000000"/>
                        </a:solidFill>
                        <a:effectLst/>
                        <a:latin typeface="Comic Sans MS" panose="030F0702030302020204" pitchFamily="66" charset="0"/>
                      </a:endParaRPr>
                    </a:p>
                  </a:txBody>
                  <a:tcPr marL="9525" marR="9525" marT="9525" marB="0" anchor="b"/>
                </a:tc>
                <a:tc>
                  <a:txBody>
                    <a:bodyPr/>
                    <a:lstStyle/>
                    <a:p>
                      <a:pPr algn="r" fontAlgn="b"/>
                      <a:r>
                        <a:rPr lang="en-GB" sz="1600" u="none" strike="noStrike" dirty="0">
                          <a:effectLst/>
                          <a:latin typeface="Comic Sans MS" panose="030F0702030302020204" pitchFamily="66" charset="0"/>
                        </a:rPr>
                        <a:t>13.3</a:t>
                      </a:r>
                      <a:endParaRPr lang="en-GB" sz="1600" b="0" i="0" u="none" strike="noStrike" dirty="0">
                        <a:solidFill>
                          <a:srgbClr val="000000"/>
                        </a:solidFill>
                        <a:effectLst/>
                        <a:latin typeface="Comic Sans MS" panose="030F0702030302020204" pitchFamily="66" charset="0"/>
                      </a:endParaRPr>
                    </a:p>
                  </a:txBody>
                  <a:tcPr marL="9525" marR="9525" marT="9525" marB="0" anchor="b"/>
                </a:tc>
                <a:tc>
                  <a:txBody>
                    <a:bodyPr/>
                    <a:lstStyle/>
                    <a:p>
                      <a:pPr algn="r" fontAlgn="b"/>
                      <a:r>
                        <a:rPr lang="en-GB" sz="1600" u="none" strike="noStrike" dirty="0">
                          <a:effectLst/>
                          <a:latin typeface="Comic Sans MS" panose="030F0702030302020204" pitchFamily="66" charset="0"/>
                        </a:rPr>
                        <a:t>15.4</a:t>
                      </a:r>
                      <a:endParaRPr lang="en-GB" sz="1600" b="0" i="0" u="none" strike="noStrike" dirty="0">
                        <a:solidFill>
                          <a:srgbClr val="000000"/>
                        </a:solidFill>
                        <a:effectLst/>
                        <a:latin typeface="Comic Sans MS" panose="030F0702030302020204" pitchFamily="66" charset="0"/>
                      </a:endParaRPr>
                    </a:p>
                  </a:txBody>
                  <a:tcPr marL="9525" marR="9525" marT="9525" marB="0" anchor="b"/>
                </a:tc>
                <a:tc>
                  <a:txBody>
                    <a:bodyPr/>
                    <a:lstStyle/>
                    <a:p>
                      <a:pPr algn="r" fontAlgn="b"/>
                      <a:r>
                        <a:rPr lang="en-GB" sz="1600" u="none" strike="noStrike" dirty="0">
                          <a:effectLst/>
                          <a:latin typeface="Comic Sans MS" panose="030F0702030302020204" pitchFamily="66" charset="0"/>
                        </a:rPr>
                        <a:t>14.5</a:t>
                      </a:r>
                      <a:endParaRPr lang="en-GB" sz="1600" b="0" i="0" u="none" strike="noStrike" dirty="0">
                        <a:solidFill>
                          <a:srgbClr val="000000"/>
                        </a:solidFill>
                        <a:effectLst/>
                        <a:latin typeface="Comic Sans MS" panose="030F0702030302020204" pitchFamily="66" charset="0"/>
                      </a:endParaRPr>
                    </a:p>
                  </a:txBody>
                  <a:tcPr marL="9525" marR="9525" marT="9525" marB="0" anchor="b"/>
                </a:tc>
                <a:extLst>
                  <a:ext uri="{0D108BD9-81ED-4DB2-BD59-A6C34878D82A}">
                    <a16:rowId xmlns:a16="http://schemas.microsoft.com/office/drawing/2014/main" val="1012274819"/>
                  </a:ext>
                </a:extLst>
              </a:tr>
            </a:tbl>
          </a:graphicData>
        </a:graphic>
      </p:graphicFrame>
      <p:sp>
        <p:nvSpPr>
          <p:cNvPr id="8" name="TextBox 7"/>
          <p:cNvSpPr txBox="1"/>
          <p:nvPr/>
        </p:nvSpPr>
        <p:spPr>
          <a:xfrm>
            <a:off x="619432" y="1870559"/>
            <a:ext cx="4488426" cy="369332"/>
          </a:xfrm>
          <a:prstGeom prst="rect">
            <a:avLst/>
          </a:prstGeom>
          <a:noFill/>
        </p:spPr>
        <p:txBody>
          <a:bodyPr wrap="square" rtlCol="0">
            <a:spAutoFit/>
          </a:bodyPr>
          <a:lstStyle/>
          <a:p>
            <a:r>
              <a:rPr lang="en-GB" dirty="0">
                <a:latin typeface="Comic Sans MS" panose="030F0702030302020204" pitchFamily="66" charset="0"/>
              </a:rPr>
              <a:t>Complete the graph and </a:t>
            </a:r>
            <a:r>
              <a:rPr lang="en-GB" dirty="0">
                <a:solidFill>
                  <a:srgbClr val="FF0000"/>
                </a:solidFill>
                <a:latin typeface="Comic Sans MS" panose="030F0702030302020204" pitchFamily="66" charset="0"/>
              </a:rPr>
              <a:t>plot on site 2 </a:t>
            </a:r>
          </a:p>
        </p:txBody>
      </p:sp>
      <p:sp>
        <p:nvSpPr>
          <p:cNvPr id="10" name="TextBox 9"/>
          <p:cNvSpPr txBox="1"/>
          <p:nvPr/>
        </p:nvSpPr>
        <p:spPr>
          <a:xfrm>
            <a:off x="6865374" y="1911047"/>
            <a:ext cx="4488426" cy="369332"/>
          </a:xfrm>
          <a:prstGeom prst="rect">
            <a:avLst/>
          </a:prstGeom>
          <a:noFill/>
        </p:spPr>
        <p:txBody>
          <a:bodyPr wrap="square" rtlCol="0">
            <a:spAutoFit/>
          </a:bodyPr>
          <a:lstStyle/>
          <a:p>
            <a:r>
              <a:rPr lang="en-GB" dirty="0">
                <a:latin typeface="Comic Sans MS" panose="030F0702030302020204" pitchFamily="66" charset="0"/>
              </a:rPr>
              <a:t>Complete the graph and </a:t>
            </a:r>
            <a:r>
              <a:rPr lang="en-GB" dirty="0">
                <a:solidFill>
                  <a:srgbClr val="FF0000"/>
                </a:solidFill>
                <a:latin typeface="Comic Sans MS" panose="030F0702030302020204" pitchFamily="66" charset="0"/>
              </a:rPr>
              <a:t>plot on site 4</a:t>
            </a:r>
            <a:r>
              <a:rPr lang="en-GB" dirty="0">
                <a:latin typeface="Comic Sans MS" panose="030F0702030302020204" pitchFamily="66" charset="0"/>
              </a:rPr>
              <a:t> </a:t>
            </a:r>
          </a:p>
        </p:txBody>
      </p:sp>
      <p:pic>
        <p:nvPicPr>
          <p:cNvPr id="12" name="Picture 11"/>
          <p:cNvPicPr>
            <a:picLocks noChangeAspect="1"/>
          </p:cNvPicPr>
          <p:nvPr/>
        </p:nvPicPr>
        <p:blipFill rotWithShape="1">
          <a:blip r:embed="rId2"/>
          <a:srcRect l="46169" t="29133" r="8619" b="34375"/>
          <a:stretch/>
        </p:blipFill>
        <p:spPr>
          <a:xfrm>
            <a:off x="619432" y="2239891"/>
            <a:ext cx="4409768" cy="2669458"/>
          </a:xfrm>
          <a:prstGeom prst="rect">
            <a:avLst/>
          </a:prstGeom>
        </p:spPr>
      </p:pic>
      <p:pic>
        <p:nvPicPr>
          <p:cNvPr id="13" name="Picture 12"/>
          <p:cNvPicPr>
            <a:picLocks noChangeAspect="1"/>
          </p:cNvPicPr>
          <p:nvPr/>
        </p:nvPicPr>
        <p:blipFill rotWithShape="1">
          <a:blip r:embed="rId3"/>
          <a:srcRect l="47984" t="46472" r="6654" b="18447"/>
          <a:stretch/>
        </p:blipFill>
        <p:spPr>
          <a:xfrm>
            <a:off x="6786716" y="2250795"/>
            <a:ext cx="4424517" cy="2566221"/>
          </a:xfrm>
          <a:prstGeom prst="rect">
            <a:avLst/>
          </a:prstGeom>
        </p:spPr>
      </p:pic>
      <p:sp>
        <p:nvSpPr>
          <p:cNvPr id="11" name="TextBox 10">
            <a:extLst>
              <a:ext uri="{FF2B5EF4-FFF2-40B4-BE49-F238E27FC236}">
                <a16:creationId xmlns:a16="http://schemas.microsoft.com/office/drawing/2014/main" id="{E7E5C520-E2E8-4FA8-98D5-35EE873EA99C}"/>
              </a:ext>
            </a:extLst>
          </p:cNvPr>
          <p:cNvSpPr txBox="1"/>
          <p:nvPr/>
        </p:nvSpPr>
        <p:spPr>
          <a:xfrm>
            <a:off x="6545701" y="4779340"/>
            <a:ext cx="5343833" cy="2123658"/>
          </a:xfrm>
          <a:prstGeom prst="rect">
            <a:avLst/>
          </a:prstGeom>
          <a:noFill/>
        </p:spPr>
        <p:txBody>
          <a:bodyPr wrap="square" rtlCol="0">
            <a:spAutoFit/>
          </a:bodyPr>
          <a:lstStyle/>
          <a:p>
            <a:r>
              <a:rPr lang="en-GB" b="1" dirty="0">
                <a:solidFill>
                  <a:srgbClr val="FF0000"/>
                </a:solidFill>
                <a:latin typeface="Comic Sans MS" panose="030F0702030302020204" pitchFamily="66" charset="0"/>
              </a:rPr>
              <a:t>WHAT WE SHOULD HAVE FOUND!</a:t>
            </a:r>
          </a:p>
          <a:p>
            <a:endParaRPr lang="en-GB" sz="100" dirty="0">
              <a:latin typeface="Comic Sans MS" panose="030F0702030302020204" pitchFamily="66" charset="0"/>
            </a:endParaRPr>
          </a:p>
          <a:p>
            <a:r>
              <a:rPr lang="en-GB" dirty="0">
                <a:latin typeface="Comic Sans MS" panose="030F0702030302020204" pitchFamily="66" charset="0"/>
              </a:rPr>
              <a:t>Overall there is a</a:t>
            </a:r>
            <a:r>
              <a:rPr lang="en-GB" dirty="0">
                <a:solidFill>
                  <a:srgbClr val="FF0000"/>
                </a:solidFill>
                <a:latin typeface="Comic Sans MS" panose="030F0702030302020204" pitchFamily="66" charset="0"/>
              </a:rPr>
              <a:t> positive</a:t>
            </a:r>
            <a:r>
              <a:rPr lang="en-GB" dirty="0">
                <a:latin typeface="Comic Sans MS" panose="030F0702030302020204" pitchFamily="66" charset="0"/>
              </a:rPr>
              <a:t> correlation and as the river deepens downstream the </a:t>
            </a:r>
            <a:r>
              <a:rPr lang="en-GB" dirty="0">
                <a:solidFill>
                  <a:srgbClr val="FF0000"/>
                </a:solidFill>
                <a:latin typeface="Comic Sans MS" panose="030F0702030302020204" pitchFamily="66" charset="0"/>
              </a:rPr>
              <a:t>faster</a:t>
            </a:r>
            <a:r>
              <a:rPr lang="en-GB" dirty="0">
                <a:latin typeface="Comic Sans MS" panose="030F0702030302020204" pitchFamily="66" charset="0"/>
              </a:rPr>
              <a:t> it flows. This is because  </a:t>
            </a:r>
            <a:r>
              <a:rPr lang="en-GB" dirty="0">
                <a:solidFill>
                  <a:srgbClr val="FF0000"/>
                </a:solidFill>
                <a:latin typeface="Comic Sans MS" panose="030F0702030302020204" pitchFamily="66" charset="0"/>
              </a:rPr>
              <a:t>tributaries have joined the river adding more discharge (water). There is less friction along the river bed as erosion has reduced the size of the sediment.</a:t>
            </a:r>
          </a:p>
        </p:txBody>
      </p:sp>
      <p:sp>
        <p:nvSpPr>
          <p:cNvPr id="14" name="TextBox 13">
            <a:extLst>
              <a:ext uri="{FF2B5EF4-FFF2-40B4-BE49-F238E27FC236}">
                <a16:creationId xmlns:a16="http://schemas.microsoft.com/office/drawing/2014/main" id="{206DC800-D290-48E2-B9EE-0C364E882CD9}"/>
              </a:ext>
            </a:extLst>
          </p:cNvPr>
          <p:cNvSpPr txBox="1"/>
          <p:nvPr/>
        </p:nvSpPr>
        <p:spPr>
          <a:xfrm>
            <a:off x="435230" y="4829758"/>
            <a:ext cx="5343832" cy="1785104"/>
          </a:xfrm>
          <a:prstGeom prst="rect">
            <a:avLst/>
          </a:prstGeom>
          <a:solidFill>
            <a:schemeClr val="bg1"/>
          </a:solidFill>
        </p:spPr>
        <p:txBody>
          <a:bodyPr wrap="square" rtlCol="0">
            <a:spAutoFit/>
          </a:bodyPr>
          <a:lstStyle/>
          <a:p>
            <a:r>
              <a:rPr lang="en-GB" b="1" dirty="0">
                <a:solidFill>
                  <a:srgbClr val="FF0000"/>
                </a:solidFill>
                <a:latin typeface="Comic Sans MS" panose="030F0702030302020204" pitchFamily="66" charset="0"/>
              </a:rPr>
              <a:t>WHAT WE SHOULD HAVE FOUND!</a:t>
            </a:r>
          </a:p>
          <a:p>
            <a:endParaRPr lang="en-GB" sz="200" dirty="0">
              <a:latin typeface="Comic Sans MS" panose="030F0702030302020204" pitchFamily="66" charset="0"/>
            </a:endParaRPr>
          </a:p>
          <a:p>
            <a:r>
              <a:rPr lang="en-GB" dirty="0">
                <a:latin typeface="Comic Sans MS" panose="030F0702030302020204" pitchFamily="66" charset="0"/>
              </a:rPr>
              <a:t>Overall there is a</a:t>
            </a:r>
            <a:r>
              <a:rPr lang="en-GB" dirty="0">
                <a:solidFill>
                  <a:srgbClr val="FF0000"/>
                </a:solidFill>
                <a:latin typeface="Comic Sans MS" panose="030F0702030302020204" pitchFamily="66" charset="0"/>
              </a:rPr>
              <a:t> positive</a:t>
            </a:r>
            <a:r>
              <a:rPr lang="en-GB" dirty="0">
                <a:latin typeface="Comic Sans MS" panose="030F0702030302020204" pitchFamily="66" charset="0"/>
              </a:rPr>
              <a:t> correlation and as the river </a:t>
            </a:r>
            <a:r>
              <a:rPr lang="en-GB" dirty="0">
                <a:solidFill>
                  <a:srgbClr val="FF0000"/>
                </a:solidFill>
                <a:latin typeface="Comic Sans MS" panose="030F0702030302020204" pitchFamily="66" charset="0"/>
              </a:rPr>
              <a:t>widens</a:t>
            </a:r>
            <a:r>
              <a:rPr lang="en-GB" dirty="0">
                <a:latin typeface="Comic Sans MS" panose="030F0702030302020204" pitchFamily="66" charset="0"/>
              </a:rPr>
              <a:t> downstream the </a:t>
            </a:r>
            <a:r>
              <a:rPr lang="en-GB" dirty="0">
                <a:solidFill>
                  <a:srgbClr val="FF0000"/>
                </a:solidFill>
                <a:latin typeface="Comic Sans MS" panose="030F0702030302020204" pitchFamily="66" charset="0"/>
              </a:rPr>
              <a:t>faster</a:t>
            </a:r>
            <a:r>
              <a:rPr lang="en-GB" dirty="0">
                <a:latin typeface="Comic Sans MS" panose="030F0702030302020204" pitchFamily="66" charset="0"/>
              </a:rPr>
              <a:t> it flows. This is because </a:t>
            </a:r>
            <a:r>
              <a:rPr lang="en-GB" dirty="0">
                <a:solidFill>
                  <a:srgbClr val="FF0000"/>
                </a:solidFill>
                <a:latin typeface="Comic Sans MS" panose="030F0702030302020204" pitchFamily="66" charset="0"/>
              </a:rPr>
              <a:t>the river has greater energy to erode the banks laterally through hydraulic action and abrasion.</a:t>
            </a:r>
          </a:p>
        </p:txBody>
      </p:sp>
      <p:graphicFrame>
        <p:nvGraphicFramePr>
          <p:cNvPr id="17" name="Chart 16">
            <a:extLst>
              <a:ext uri="{FF2B5EF4-FFF2-40B4-BE49-F238E27FC236}">
                <a16:creationId xmlns:a16="http://schemas.microsoft.com/office/drawing/2014/main" id="{BA98F655-DC6F-4FEF-9BD8-B4B48DB51ED2}"/>
              </a:ext>
            </a:extLst>
          </p:cNvPr>
          <p:cNvGraphicFramePr>
            <a:graphicFrameLocks/>
          </p:cNvGraphicFramePr>
          <p:nvPr>
            <p:extLst/>
          </p:nvPr>
        </p:nvGraphicFramePr>
        <p:xfrm>
          <a:off x="516806" y="1870559"/>
          <a:ext cx="4591050" cy="27976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59F0C07B-78B8-44AC-9542-A3A979488597}"/>
              </a:ext>
            </a:extLst>
          </p:cNvPr>
          <p:cNvGraphicFramePr>
            <a:graphicFrameLocks/>
          </p:cNvGraphicFramePr>
          <p:nvPr>
            <p:extLst/>
          </p:nvPr>
        </p:nvGraphicFramePr>
        <p:xfrm>
          <a:off x="6762749" y="1911047"/>
          <a:ext cx="4654667" cy="2918711"/>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a:extLst>
              <a:ext uri="{FF2B5EF4-FFF2-40B4-BE49-F238E27FC236}">
                <a16:creationId xmlns:a16="http://schemas.microsoft.com/office/drawing/2014/main" id="{23CE319B-5DBB-4CE2-90FB-1F937CD4F951}"/>
              </a:ext>
            </a:extLst>
          </p:cNvPr>
          <p:cNvSpPr txBox="1"/>
          <p:nvPr/>
        </p:nvSpPr>
        <p:spPr>
          <a:xfrm>
            <a:off x="5429252" y="2342394"/>
            <a:ext cx="1686187" cy="1200329"/>
          </a:xfrm>
          <a:prstGeom prst="rect">
            <a:avLst/>
          </a:prstGeom>
          <a:noFill/>
        </p:spPr>
        <p:txBody>
          <a:bodyPr wrap="square" rtlCol="0">
            <a:spAutoFit/>
          </a:bodyPr>
          <a:lstStyle/>
          <a:p>
            <a:r>
              <a:rPr lang="en-GB" dirty="0">
                <a:solidFill>
                  <a:schemeClr val="accent1">
                    <a:lumMod val="50000"/>
                  </a:schemeClr>
                </a:solidFill>
                <a:latin typeface="Comic Sans MS" panose="030F0702030302020204" pitchFamily="66" charset="0"/>
              </a:rPr>
              <a:t>Does this show a Positive correlation?</a:t>
            </a:r>
          </a:p>
        </p:txBody>
      </p:sp>
      <p:cxnSp>
        <p:nvCxnSpPr>
          <p:cNvPr id="20" name="Straight Arrow Connector 19">
            <a:extLst>
              <a:ext uri="{FF2B5EF4-FFF2-40B4-BE49-F238E27FC236}">
                <a16:creationId xmlns:a16="http://schemas.microsoft.com/office/drawing/2014/main" id="{A463D7E0-6A39-49EB-9755-4F6A85ACE4BA}"/>
              </a:ext>
            </a:extLst>
          </p:cNvPr>
          <p:cNvCxnSpPr/>
          <p:nvPr/>
        </p:nvCxnSpPr>
        <p:spPr>
          <a:xfrm>
            <a:off x="6391045" y="2970103"/>
            <a:ext cx="1375794" cy="4967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BEB8B71-DCE8-4BC2-9121-95C23E9C469E}"/>
              </a:ext>
            </a:extLst>
          </p:cNvPr>
          <p:cNvCxnSpPr>
            <a:cxnSpLocks/>
          </p:cNvCxnSpPr>
          <p:nvPr/>
        </p:nvCxnSpPr>
        <p:spPr>
          <a:xfrm flipH="1">
            <a:off x="4668430" y="2918207"/>
            <a:ext cx="813383" cy="53442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69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Graphic spid="18"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2DE4FFD-94DC-4A4E-9040-7B2BB0A21120}"/>
              </a:ext>
            </a:extLst>
          </p:cNvPr>
          <p:cNvSpPr>
            <a:spLocks noGrp="1"/>
          </p:cNvSpPr>
          <p:nvPr>
            <p:ph type="title"/>
          </p:nvPr>
        </p:nvSpPr>
        <p:spPr/>
        <p:txBody>
          <a:bodyPr/>
          <a:lstStyle/>
          <a:p>
            <a:endParaRPr lang="en-GB" dirty="0"/>
          </a:p>
        </p:txBody>
      </p:sp>
      <p:sp>
        <p:nvSpPr>
          <p:cNvPr id="13" name="TextBox 12">
            <a:extLst>
              <a:ext uri="{FF2B5EF4-FFF2-40B4-BE49-F238E27FC236}">
                <a16:creationId xmlns:a16="http://schemas.microsoft.com/office/drawing/2014/main" id="{C98831AC-6AD1-4BD3-836D-C8A926CB48A8}"/>
              </a:ext>
            </a:extLst>
          </p:cNvPr>
          <p:cNvSpPr txBox="1"/>
          <p:nvPr/>
        </p:nvSpPr>
        <p:spPr>
          <a:xfrm>
            <a:off x="6713481" y="241943"/>
            <a:ext cx="5343833" cy="2323713"/>
          </a:xfrm>
          <a:prstGeom prst="rect">
            <a:avLst/>
          </a:prstGeom>
          <a:noFill/>
        </p:spPr>
        <p:txBody>
          <a:bodyPr wrap="square" rtlCol="0">
            <a:spAutoFit/>
          </a:bodyPr>
          <a:lstStyle/>
          <a:p>
            <a:r>
              <a:rPr lang="en-GB" b="1" dirty="0">
                <a:latin typeface="Comic Sans MS" panose="030F0702030302020204" pitchFamily="66" charset="0"/>
              </a:rPr>
              <a:t>Depth</a:t>
            </a:r>
          </a:p>
          <a:p>
            <a:r>
              <a:rPr lang="en-GB" b="1" dirty="0">
                <a:solidFill>
                  <a:srgbClr val="FF0000"/>
                </a:solidFill>
                <a:latin typeface="Comic Sans MS" panose="030F0702030302020204" pitchFamily="66" charset="0"/>
              </a:rPr>
              <a:t>WHAT WE SHOULD HAVE FOUND!</a:t>
            </a:r>
          </a:p>
          <a:p>
            <a:endParaRPr lang="en-GB" sz="100" dirty="0">
              <a:latin typeface="Comic Sans MS" panose="030F0702030302020204" pitchFamily="66" charset="0"/>
            </a:endParaRPr>
          </a:p>
          <a:p>
            <a:r>
              <a:rPr lang="en-GB" dirty="0">
                <a:latin typeface="Comic Sans MS" panose="030F0702030302020204" pitchFamily="66" charset="0"/>
              </a:rPr>
              <a:t>Overall there is a</a:t>
            </a:r>
            <a:r>
              <a:rPr lang="en-GB" dirty="0">
                <a:solidFill>
                  <a:srgbClr val="FF0000"/>
                </a:solidFill>
                <a:latin typeface="Comic Sans MS" panose="030F0702030302020204" pitchFamily="66" charset="0"/>
              </a:rPr>
              <a:t> positive</a:t>
            </a:r>
            <a:r>
              <a:rPr lang="en-GB" dirty="0">
                <a:latin typeface="Comic Sans MS" panose="030F0702030302020204" pitchFamily="66" charset="0"/>
              </a:rPr>
              <a:t> correlation and as the river deepens downstream the </a:t>
            </a:r>
            <a:r>
              <a:rPr lang="en-GB" dirty="0">
                <a:solidFill>
                  <a:srgbClr val="FF0000"/>
                </a:solidFill>
                <a:latin typeface="Comic Sans MS" panose="030F0702030302020204" pitchFamily="66" charset="0"/>
              </a:rPr>
              <a:t>faster</a:t>
            </a:r>
            <a:r>
              <a:rPr lang="en-GB" dirty="0">
                <a:latin typeface="Comic Sans MS" panose="030F0702030302020204" pitchFamily="66" charset="0"/>
              </a:rPr>
              <a:t> it flows. This is because  </a:t>
            </a:r>
            <a:r>
              <a:rPr lang="en-GB" dirty="0">
                <a:solidFill>
                  <a:srgbClr val="FF0000"/>
                </a:solidFill>
                <a:latin typeface="Comic Sans MS" panose="030F0702030302020204" pitchFamily="66" charset="0"/>
              </a:rPr>
              <a:t>tributaries have joined the river adding more discharge (water). There is less friction along the river bed as erosion has reduced the size of the sediment.</a:t>
            </a:r>
          </a:p>
        </p:txBody>
      </p:sp>
      <p:sp>
        <p:nvSpPr>
          <p:cNvPr id="14" name="TextBox 13">
            <a:extLst>
              <a:ext uri="{FF2B5EF4-FFF2-40B4-BE49-F238E27FC236}">
                <a16:creationId xmlns:a16="http://schemas.microsoft.com/office/drawing/2014/main" id="{82B1457A-4234-4878-A089-D4E5F00B616E}"/>
              </a:ext>
            </a:extLst>
          </p:cNvPr>
          <p:cNvSpPr txBox="1"/>
          <p:nvPr/>
        </p:nvSpPr>
        <p:spPr>
          <a:xfrm>
            <a:off x="6713481" y="2596905"/>
            <a:ext cx="5478519" cy="1200329"/>
          </a:xfrm>
          <a:prstGeom prst="rect">
            <a:avLst/>
          </a:prstGeom>
          <a:solidFill>
            <a:schemeClr val="bg1"/>
          </a:solidFill>
        </p:spPr>
        <p:txBody>
          <a:bodyPr wrap="square" rtlCol="0">
            <a:spAutoFit/>
          </a:bodyPr>
          <a:lstStyle/>
          <a:p>
            <a:r>
              <a:rPr lang="en-GB" dirty="0">
                <a:latin typeface="Comic Sans MS" panose="030F0702030302020204" pitchFamily="66" charset="0"/>
              </a:rPr>
              <a:t>Results don’t match the Bradshaw Model. Depth and velocity do not increase as we progress downstream. The data is unclear about the general trend so there is no correlation. </a:t>
            </a:r>
          </a:p>
        </p:txBody>
      </p:sp>
      <p:pic>
        <p:nvPicPr>
          <p:cNvPr id="15" name="Picture 2" descr="http://www.earthstudies.co.uk/Geography/Physical%20Geography%20G1/Fieldwork%20G1/Images%20of%20Alderbrook%20Fieldwork/Bradshaw.gif">
            <a:extLst>
              <a:ext uri="{FF2B5EF4-FFF2-40B4-BE49-F238E27FC236}">
                <a16:creationId xmlns:a16="http://schemas.microsoft.com/office/drawing/2014/main" id="{B81684E4-D405-4456-9BB1-E156A85C03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6742"/>
          <a:stretch/>
        </p:blipFill>
        <p:spPr bwMode="auto">
          <a:xfrm>
            <a:off x="387043" y="165676"/>
            <a:ext cx="3195721" cy="2074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7D3A398B-5158-436C-95B7-B60DAA2D6CF6}"/>
              </a:ext>
            </a:extLst>
          </p:cNvPr>
          <p:cNvSpPr txBox="1"/>
          <p:nvPr/>
        </p:nvSpPr>
        <p:spPr>
          <a:xfrm>
            <a:off x="362541" y="2904682"/>
            <a:ext cx="5343832" cy="2062103"/>
          </a:xfrm>
          <a:prstGeom prst="rect">
            <a:avLst/>
          </a:prstGeom>
          <a:solidFill>
            <a:schemeClr val="bg1"/>
          </a:solidFill>
        </p:spPr>
        <p:txBody>
          <a:bodyPr wrap="square" rtlCol="0">
            <a:spAutoFit/>
          </a:bodyPr>
          <a:lstStyle/>
          <a:p>
            <a:r>
              <a:rPr lang="en-GB" b="1" dirty="0">
                <a:latin typeface="Comic Sans MS" panose="030F0702030302020204" pitchFamily="66" charset="0"/>
              </a:rPr>
              <a:t>Width</a:t>
            </a:r>
          </a:p>
          <a:p>
            <a:r>
              <a:rPr lang="en-GB" b="1" dirty="0">
                <a:solidFill>
                  <a:srgbClr val="FF0000"/>
                </a:solidFill>
                <a:latin typeface="Comic Sans MS" panose="030F0702030302020204" pitchFamily="66" charset="0"/>
              </a:rPr>
              <a:t>WHAT WE SHOULD HAVE FOUND!</a:t>
            </a:r>
          </a:p>
          <a:p>
            <a:endParaRPr lang="en-GB" sz="200" dirty="0">
              <a:latin typeface="Comic Sans MS" panose="030F0702030302020204" pitchFamily="66" charset="0"/>
            </a:endParaRPr>
          </a:p>
          <a:p>
            <a:r>
              <a:rPr lang="en-GB" dirty="0">
                <a:latin typeface="Comic Sans MS" panose="030F0702030302020204" pitchFamily="66" charset="0"/>
              </a:rPr>
              <a:t>Overall there is a</a:t>
            </a:r>
            <a:r>
              <a:rPr lang="en-GB" dirty="0">
                <a:solidFill>
                  <a:srgbClr val="FF0000"/>
                </a:solidFill>
                <a:latin typeface="Comic Sans MS" panose="030F0702030302020204" pitchFamily="66" charset="0"/>
              </a:rPr>
              <a:t> positive</a:t>
            </a:r>
            <a:r>
              <a:rPr lang="en-GB" dirty="0">
                <a:latin typeface="Comic Sans MS" panose="030F0702030302020204" pitchFamily="66" charset="0"/>
              </a:rPr>
              <a:t> correlation and as the river </a:t>
            </a:r>
            <a:r>
              <a:rPr lang="en-GB" dirty="0">
                <a:solidFill>
                  <a:srgbClr val="FF0000"/>
                </a:solidFill>
                <a:latin typeface="Comic Sans MS" panose="030F0702030302020204" pitchFamily="66" charset="0"/>
              </a:rPr>
              <a:t>widens</a:t>
            </a:r>
            <a:r>
              <a:rPr lang="en-GB" dirty="0">
                <a:latin typeface="Comic Sans MS" panose="030F0702030302020204" pitchFamily="66" charset="0"/>
              </a:rPr>
              <a:t> downstream the </a:t>
            </a:r>
            <a:r>
              <a:rPr lang="en-GB" dirty="0">
                <a:solidFill>
                  <a:srgbClr val="FF0000"/>
                </a:solidFill>
                <a:latin typeface="Comic Sans MS" panose="030F0702030302020204" pitchFamily="66" charset="0"/>
              </a:rPr>
              <a:t>faster</a:t>
            </a:r>
            <a:r>
              <a:rPr lang="en-GB" dirty="0">
                <a:latin typeface="Comic Sans MS" panose="030F0702030302020204" pitchFamily="66" charset="0"/>
              </a:rPr>
              <a:t> it flows. This is because </a:t>
            </a:r>
            <a:r>
              <a:rPr lang="en-GB" dirty="0">
                <a:solidFill>
                  <a:srgbClr val="FF0000"/>
                </a:solidFill>
                <a:latin typeface="Comic Sans MS" panose="030F0702030302020204" pitchFamily="66" charset="0"/>
              </a:rPr>
              <a:t>the river has greater energy to erode the banks laterally through hydraulic action and abrasion.</a:t>
            </a:r>
          </a:p>
        </p:txBody>
      </p:sp>
      <p:sp>
        <p:nvSpPr>
          <p:cNvPr id="17" name="TextBox 16">
            <a:extLst>
              <a:ext uri="{FF2B5EF4-FFF2-40B4-BE49-F238E27FC236}">
                <a16:creationId xmlns:a16="http://schemas.microsoft.com/office/drawing/2014/main" id="{2D28A345-CD0A-4777-9700-B90280B15757}"/>
              </a:ext>
            </a:extLst>
          </p:cNvPr>
          <p:cNvSpPr txBox="1"/>
          <p:nvPr/>
        </p:nvSpPr>
        <p:spPr>
          <a:xfrm>
            <a:off x="362541" y="4988163"/>
            <a:ext cx="5478519" cy="1200329"/>
          </a:xfrm>
          <a:prstGeom prst="rect">
            <a:avLst/>
          </a:prstGeom>
          <a:solidFill>
            <a:schemeClr val="bg1"/>
          </a:solidFill>
        </p:spPr>
        <p:txBody>
          <a:bodyPr wrap="square" rtlCol="0">
            <a:spAutoFit/>
          </a:bodyPr>
          <a:lstStyle/>
          <a:p>
            <a:r>
              <a:rPr lang="en-GB" dirty="0">
                <a:latin typeface="Comic Sans MS" panose="030F0702030302020204" pitchFamily="66" charset="0"/>
              </a:rPr>
              <a:t>The width does increase as expected in the Bradshaw Model. But velocity does NOT increase. Therefore the relationship is not what we expected to find (negative not positive).  </a:t>
            </a:r>
          </a:p>
        </p:txBody>
      </p:sp>
      <p:sp>
        <p:nvSpPr>
          <p:cNvPr id="18" name="TextBox 17">
            <a:extLst>
              <a:ext uri="{FF2B5EF4-FFF2-40B4-BE49-F238E27FC236}">
                <a16:creationId xmlns:a16="http://schemas.microsoft.com/office/drawing/2014/main" id="{394DBEC0-EAB3-4397-BD4E-C039FFF81A5F}"/>
              </a:ext>
            </a:extLst>
          </p:cNvPr>
          <p:cNvSpPr txBox="1"/>
          <p:nvPr/>
        </p:nvSpPr>
        <p:spPr>
          <a:xfrm>
            <a:off x="6350942" y="4585654"/>
            <a:ext cx="5478519" cy="2031325"/>
          </a:xfrm>
          <a:prstGeom prst="rect">
            <a:avLst/>
          </a:prstGeom>
          <a:solidFill>
            <a:schemeClr val="bg1"/>
          </a:solidFill>
        </p:spPr>
        <p:txBody>
          <a:bodyPr wrap="square" rtlCol="0">
            <a:spAutoFit/>
          </a:bodyPr>
          <a:lstStyle/>
          <a:p>
            <a:endParaRPr lang="en-GB" dirty="0">
              <a:solidFill>
                <a:schemeClr val="accent5">
                  <a:lumMod val="75000"/>
                </a:schemeClr>
              </a:solidFill>
              <a:latin typeface="Comic Sans MS" panose="030F0702030302020204" pitchFamily="66" charset="0"/>
            </a:endParaRPr>
          </a:p>
          <a:p>
            <a:r>
              <a:rPr lang="en-GB" dirty="0">
                <a:solidFill>
                  <a:schemeClr val="accent5">
                    <a:lumMod val="75000"/>
                  </a:schemeClr>
                </a:solidFill>
                <a:latin typeface="Comic Sans MS" panose="030F0702030302020204" pitchFamily="66" charset="0"/>
              </a:rPr>
              <a:t>Reasons for this?</a:t>
            </a:r>
          </a:p>
          <a:p>
            <a:r>
              <a:rPr lang="en-GB" dirty="0">
                <a:solidFill>
                  <a:schemeClr val="accent5">
                    <a:lumMod val="75000"/>
                  </a:schemeClr>
                </a:solidFill>
                <a:latin typeface="Comic Sans MS" panose="030F0702030302020204" pitchFamily="66" charset="0"/>
              </a:rPr>
              <a:t>The velocity was very high in sites 1 and 2 due to the steeper gradient. </a:t>
            </a:r>
          </a:p>
          <a:p>
            <a:r>
              <a:rPr lang="en-GB" dirty="0">
                <a:solidFill>
                  <a:schemeClr val="accent5">
                    <a:lumMod val="75000"/>
                  </a:schemeClr>
                </a:solidFill>
                <a:latin typeface="Comic Sans MS" panose="030F0702030302020204" pitchFamily="66" charset="0"/>
              </a:rPr>
              <a:t>The discharge was very low on the day we visited</a:t>
            </a:r>
            <a:r>
              <a:rPr lang="en-GB" dirty="0" smtClean="0">
                <a:solidFill>
                  <a:schemeClr val="accent5">
                    <a:lumMod val="75000"/>
                  </a:schemeClr>
                </a:solidFill>
                <a:latin typeface="Comic Sans MS" panose="030F0702030302020204" pitchFamily="66" charset="0"/>
              </a:rPr>
              <a:t>.</a:t>
            </a:r>
          </a:p>
          <a:p>
            <a:r>
              <a:rPr lang="en-GB" dirty="0" smtClean="0">
                <a:solidFill>
                  <a:schemeClr val="accent5">
                    <a:lumMod val="75000"/>
                  </a:schemeClr>
                </a:solidFill>
                <a:latin typeface="Comic Sans MS" panose="030F0702030302020204" pitchFamily="66" charset="0"/>
              </a:rPr>
              <a:t>We only measured a very small proportion of the upper course of the river.</a:t>
            </a:r>
            <a:endParaRPr lang="en-GB" dirty="0">
              <a:solidFill>
                <a:schemeClr val="accent5">
                  <a:lumMod val="75000"/>
                </a:schemeClr>
              </a:solidFill>
              <a:latin typeface="Comic Sans MS" panose="030F0702030302020204" pitchFamily="66" charset="0"/>
            </a:endParaRPr>
          </a:p>
        </p:txBody>
      </p:sp>
      <p:cxnSp>
        <p:nvCxnSpPr>
          <p:cNvPr id="19" name="Straight Arrow Connector 18">
            <a:extLst>
              <a:ext uri="{FF2B5EF4-FFF2-40B4-BE49-F238E27FC236}">
                <a16:creationId xmlns:a16="http://schemas.microsoft.com/office/drawing/2014/main" id="{05DFB979-23E1-4DF1-96CD-3274022CF0D1}"/>
              </a:ext>
            </a:extLst>
          </p:cNvPr>
          <p:cNvCxnSpPr>
            <a:cxnSpLocks/>
          </p:cNvCxnSpPr>
          <p:nvPr/>
        </p:nvCxnSpPr>
        <p:spPr>
          <a:xfrm flipH="1">
            <a:off x="7743039" y="3710686"/>
            <a:ext cx="201335" cy="119446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9D6ED8E-F0A9-440A-BAE1-80B75471CC3A}"/>
              </a:ext>
            </a:extLst>
          </p:cNvPr>
          <p:cNvCxnSpPr>
            <a:cxnSpLocks/>
          </p:cNvCxnSpPr>
          <p:nvPr/>
        </p:nvCxnSpPr>
        <p:spPr>
          <a:xfrm>
            <a:off x="4975148" y="5631605"/>
            <a:ext cx="137579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488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B76FD-8016-432D-98D1-824BB246135F}"/>
              </a:ext>
            </a:extLst>
          </p:cNvPr>
          <p:cNvSpPr>
            <a:spLocks noGrp="1"/>
          </p:cNvSpPr>
          <p:nvPr>
            <p:ph type="title"/>
          </p:nvPr>
        </p:nvSpPr>
        <p:spPr/>
        <p:txBody>
          <a:bodyPr/>
          <a:lstStyle/>
          <a:p>
            <a:endParaRPr lang="en-GB"/>
          </a:p>
        </p:txBody>
      </p:sp>
      <p:grpSp>
        <p:nvGrpSpPr>
          <p:cNvPr id="4" name="Group 3">
            <a:extLst>
              <a:ext uri="{FF2B5EF4-FFF2-40B4-BE49-F238E27FC236}">
                <a16:creationId xmlns:a16="http://schemas.microsoft.com/office/drawing/2014/main" id="{8F413459-AF4C-467D-80B1-1CF6707937AC}"/>
              </a:ext>
            </a:extLst>
          </p:cNvPr>
          <p:cNvGrpSpPr/>
          <p:nvPr/>
        </p:nvGrpSpPr>
        <p:grpSpPr>
          <a:xfrm>
            <a:off x="6241409" y="365125"/>
            <a:ext cx="5542000" cy="5671360"/>
            <a:chOff x="0" y="772166"/>
            <a:chExt cx="5906135" cy="6323959"/>
          </a:xfrm>
        </p:grpSpPr>
        <p:pic>
          <p:nvPicPr>
            <p:cNvPr id="5" name="Picture 4" descr="Screen Clipping">
              <a:extLst>
                <a:ext uri="{FF2B5EF4-FFF2-40B4-BE49-F238E27FC236}">
                  <a16:creationId xmlns:a16="http://schemas.microsoft.com/office/drawing/2014/main" id="{23CB55AA-EDC8-47B1-B6A1-F4117D620EE4}"/>
                </a:ext>
              </a:extLst>
            </p:cNvPr>
            <p:cNvPicPr>
              <a:picLocks noChangeAspect="1"/>
            </p:cNvPicPr>
            <p:nvPr/>
          </p:nvPicPr>
          <p:blipFill rotWithShape="1">
            <a:blip r:embed="rId2">
              <a:extLst>
                <a:ext uri="{28A0092B-C50C-407E-A947-70E740481C1C}">
                  <a14:useLocalDpi xmlns:a14="http://schemas.microsoft.com/office/drawing/2010/main" val="0"/>
                </a:ext>
              </a:extLst>
            </a:blip>
            <a:srcRect t="17509"/>
            <a:stretch/>
          </p:blipFill>
          <p:spPr>
            <a:xfrm>
              <a:off x="0" y="772166"/>
              <a:ext cx="5906135" cy="3637909"/>
            </a:xfrm>
            <a:prstGeom prst="rect">
              <a:avLst/>
            </a:prstGeom>
          </p:spPr>
        </p:pic>
        <p:pic>
          <p:nvPicPr>
            <p:cNvPr id="6" name="Picture 5" descr="Screen Clipping">
              <a:extLst>
                <a:ext uri="{FF2B5EF4-FFF2-40B4-BE49-F238E27FC236}">
                  <a16:creationId xmlns:a16="http://schemas.microsoft.com/office/drawing/2014/main" id="{BF67BA01-C3CE-4099-AC32-70E592A769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 y="4619625"/>
              <a:ext cx="5487035" cy="2476500"/>
            </a:xfrm>
            <a:prstGeom prst="rect">
              <a:avLst/>
            </a:prstGeom>
          </p:spPr>
        </p:pic>
      </p:grpSp>
      <p:sp>
        <p:nvSpPr>
          <p:cNvPr id="7" name="Text Box 10">
            <a:extLst>
              <a:ext uri="{FF2B5EF4-FFF2-40B4-BE49-F238E27FC236}">
                <a16:creationId xmlns:a16="http://schemas.microsoft.com/office/drawing/2014/main" id="{7B86369F-852F-4A48-B14C-577CAB77F852}"/>
              </a:ext>
            </a:extLst>
          </p:cNvPr>
          <p:cNvSpPr txBox="1">
            <a:spLocks noGrp="1"/>
          </p:cNvSpPr>
          <p:nvPr>
            <p:ph idx="1"/>
          </p:nvPr>
        </p:nvSpPr>
        <p:spPr>
          <a:xfrm>
            <a:off x="413158" y="365124"/>
            <a:ext cx="5828251" cy="5884673"/>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indent="0">
              <a:lnSpc>
                <a:spcPct val="107000"/>
              </a:lnSpc>
              <a:spcAft>
                <a:spcPts val="800"/>
              </a:spcAft>
              <a:buNone/>
            </a:pPr>
            <a:r>
              <a:rPr lang="en-GB" sz="2000" dirty="0">
                <a:effectLst/>
                <a:latin typeface="Comic Sans MS" panose="030F0702030302020204" pitchFamily="66" charset="0"/>
                <a:ea typeface="Calibri" panose="020F0502020204030204" pitchFamily="34" charset="0"/>
                <a:cs typeface="Times New Roman" panose="02020603050405020304" pitchFamily="18" charset="0"/>
              </a:rPr>
              <a:t>Which of the following methods are the most helpful in presenting your data? Why?</a:t>
            </a:r>
          </a:p>
          <a:p>
            <a:pPr marL="0" indent="0">
              <a:lnSpc>
                <a:spcPct val="107000"/>
              </a:lnSpc>
              <a:spcAft>
                <a:spcPts val="800"/>
              </a:spcAft>
              <a:buNone/>
            </a:pPr>
            <a:r>
              <a:rPr lang="en-GB" sz="1800" dirty="0">
                <a:effectLst/>
                <a:latin typeface="Comic Sans MS" panose="030F0702030302020204" pitchFamily="66" charset="0"/>
                <a:ea typeface="Calibri" panose="020F0502020204030204" pitchFamily="34" charset="0"/>
                <a:cs typeface="Times New Roman" panose="02020603050405020304" pitchFamily="18" charset="0"/>
              </a:rPr>
              <a:t>Located Cross sections (river profiles) were helpful because…….</a:t>
            </a:r>
          </a:p>
          <a:p>
            <a:pPr marL="0" indent="0">
              <a:lnSpc>
                <a:spcPct val="107000"/>
              </a:lnSpc>
              <a:spcAft>
                <a:spcPts val="800"/>
              </a:spcAft>
              <a:buNone/>
            </a:pPr>
            <a:endParaRPr lang="en-GB" sz="1800" dirty="0">
              <a:latin typeface="Comic Sans MS" panose="030F0702030302020204" pitchFamily="66"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1800" dirty="0">
              <a:latin typeface="Comic Sans MS" panose="030F0702030302020204" pitchFamily="66"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latin typeface="Comic Sans MS" panose="030F0702030302020204" pitchFamily="66" charset="0"/>
                <a:ea typeface="Calibri" panose="020F0502020204030204" pitchFamily="34" charset="0"/>
                <a:cs typeface="Times New Roman" panose="02020603050405020304" pitchFamily="18" charset="0"/>
              </a:rPr>
              <a:t>Photo analysis  </a:t>
            </a:r>
            <a:r>
              <a:rPr lang="en-GB" sz="18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were / were not </a:t>
            </a:r>
            <a:r>
              <a:rPr lang="en-GB" sz="1800" dirty="0">
                <a:latin typeface="Comic Sans MS" panose="030F0702030302020204" pitchFamily="66" charset="0"/>
                <a:ea typeface="Calibri" panose="020F0502020204030204" pitchFamily="34" charset="0"/>
                <a:cs typeface="Times New Roman" panose="02020603050405020304" pitchFamily="18" charset="0"/>
              </a:rPr>
              <a:t>helpful because….</a:t>
            </a:r>
          </a:p>
          <a:p>
            <a:pPr marL="0" indent="0">
              <a:lnSpc>
                <a:spcPct val="107000"/>
              </a:lnSpc>
              <a:spcAft>
                <a:spcPts val="800"/>
              </a:spcAft>
              <a:buNone/>
            </a:pPr>
            <a:endParaRPr lang="en-GB" sz="1800" dirty="0">
              <a:effectLst/>
              <a:latin typeface="Comic Sans MS" panose="030F0702030302020204" pitchFamily="66"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1800" dirty="0">
              <a:effectLst/>
              <a:latin typeface="Comic Sans MS" panose="030F0702030302020204" pitchFamily="66"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effectLst/>
                <a:latin typeface="Comic Sans MS" panose="030F0702030302020204" pitchFamily="66" charset="0"/>
                <a:ea typeface="Calibri" panose="020F0502020204030204" pitchFamily="34" charset="0"/>
                <a:cs typeface="Times New Roman" panose="02020603050405020304" pitchFamily="18" charset="0"/>
              </a:rPr>
              <a:t>Scatter graphs </a:t>
            </a:r>
            <a:r>
              <a:rPr lang="en-GB" sz="18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were / were not </a:t>
            </a:r>
            <a:r>
              <a:rPr lang="en-GB" sz="1800" dirty="0">
                <a:latin typeface="Comic Sans MS" panose="030F0702030302020204" pitchFamily="66" charset="0"/>
                <a:ea typeface="Calibri" panose="020F0502020204030204" pitchFamily="34" charset="0"/>
                <a:cs typeface="Times New Roman" panose="02020603050405020304" pitchFamily="18" charset="0"/>
              </a:rPr>
              <a:t>helpful because….</a:t>
            </a:r>
          </a:p>
          <a:p>
            <a:pPr marL="0" indent="0">
              <a:lnSpc>
                <a:spcPct val="107000"/>
              </a:lnSpc>
              <a:spcAft>
                <a:spcPts val="800"/>
              </a:spcAft>
              <a:buNone/>
            </a:pPr>
            <a:endParaRPr lang="en-GB" sz="2000" dirty="0">
              <a:effectLst/>
              <a:latin typeface="Comic Sans MS" panose="030F0702030302020204" pitchFamily="66"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215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A62E89F-FCA1-40EC-8208-90DA1B319442}"/>
              </a:ext>
            </a:extLst>
          </p:cNvPr>
          <p:cNvSpPr txBox="1"/>
          <p:nvPr/>
        </p:nvSpPr>
        <p:spPr>
          <a:xfrm>
            <a:off x="418749" y="251689"/>
            <a:ext cx="5973661" cy="6340197"/>
          </a:xfrm>
          <a:prstGeom prst="rect">
            <a:avLst/>
          </a:prstGeom>
          <a:noFill/>
        </p:spPr>
        <p:txBody>
          <a:bodyPr wrap="square" rtlCol="0">
            <a:spAutoFit/>
          </a:bodyPr>
          <a:lstStyle/>
          <a:p>
            <a:r>
              <a:rPr lang="en-GB" sz="2800" b="1" dirty="0"/>
              <a:t>Mark Scheme 6 marks</a:t>
            </a:r>
          </a:p>
          <a:p>
            <a:endParaRPr lang="en-GB" dirty="0"/>
          </a:p>
          <a:p>
            <a:r>
              <a:rPr lang="en-GB" dirty="0"/>
              <a:t>The command word ‘Assess’ so candidates must provide an </a:t>
            </a:r>
            <a:r>
              <a:rPr lang="en-GB" dirty="0">
                <a:solidFill>
                  <a:srgbClr val="FF0000"/>
                </a:solidFill>
              </a:rPr>
              <a:t>informed judgement relating to the overall effectiveness of their techniques. </a:t>
            </a:r>
          </a:p>
          <a:p>
            <a:endParaRPr lang="en-GB" dirty="0"/>
          </a:p>
          <a:p>
            <a:r>
              <a:rPr lang="en-GB" dirty="0"/>
              <a:t>Answers may refer to:</a:t>
            </a:r>
          </a:p>
          <a:p>
            <a:pPr marL="285750" indent="-285750">
              <a:buFont typeface="Arial" panose="020B0604020202020204" pitchFamily="34" charset="0"/>
              <a:buChar char="•"/>
            </a:pPr>
            <a:r>
              <a:rPr lang="en-GB" dirty="0"/>
              <a:t>Types of presentation techniques</a:t>
            </a:r>
          </a:p>
          <a:p>
            <a:pPr marL="285750" indent="-285750">
              <a:buFont typeface="Arial" panose="020B0604020202020204" pitchFamily="34" charset="0"/>
              <a:buChar char="•"/>
            </a:pPr>
            <a:r>
              <a:rPr lang="en-GB" dirty="0"/>
              <a:t>Data presented</a:t>
            </a:r>
          </a:p>
          <a:p>
            <a:pPr marL="285750" indent="-285750">
              <a:buFont typeface="Arial" panose="020B0604020202020204" pitchFamily="34" charset="0"/>
              <a:buChar char="•"/>
            </a:pPr>
            <a:r>
              <a:rPr lang="en-GB" dirty="0"/>
              <a:t>Variables involved and how represented, such as units and values on axis, scales employed, categories used, sectors of graphs such as pie charts, cross sections etc. applied data so that it could be presented on a map to show variation and distribution.</a:t>
            </a:r>
          </a:p>
          <a:p>
            <a:pPr marL="285750" indent="-285750">
              <a:buFont typeface="Arial" panose="020B0604020202020204" pitchFamily="34" charset="0"/>
              <a:buChar char="•"/>
            </a:pPr>
            <a:r>
              <a:rPr lang="en-GB" dirty="0"/>
              <a:t>Features within the presentation techniques will be discussed in terms of effectiveness in displaying results; sectors of bar charts accurately showing proportion, data plots on scatter graphs clearly indicating trends in relationships between variables. </a:t>
            </a:r>
          </a:p>
          <a:p>
            <a:pPr marL="285750" indent="-285750">
              <a:buFont typeface="Arial" panose="020B0604020202020204" pitchFamily="34" charset="0"/>
              <a:buChar char="•"/>
            </a:pPr>
            <a:r>
              <a:rPr lang="en-GB" dirty="0"/>
              <a:t>Over all judgements in relation to the features and the effectiveness of techniques used will be clear and substantiated. </a:t>
            </a:r>
          </a:p>
        </p:txBody>
      </p:sp>
      <p:sp>
        <p:nvSpPr>
          <p:cNvPr id="11" name="TextBox 10">
            <a:extLst>
              <a:ext uri="{FF2B5EF4-FFF2-40B4-BE49-F238E27FC236}">
                <a16:creationId xmlns:a16="http://schemas.microsoft.com/office/drawing/2014/main" id="{3FBF534B-6F40-4355-B9C0-1BD371A77109}"/>
              </a:ext>
            </a:extLst>
          </p:cNvPr>
          <p:cNvSpPr txBox="1"/>
          <p:nvPr/>
        </p:nvSpPr>
        <p:spPr>
          <a:xfrm>
            <a:off x="7482980" y="444617"/>
            <a:ext cx="2625754" cy="1426128"/>
          </a:xfrm>
          <a:prstGeom prst="rect">
            <a:avLst/>
          </a:prstGeom>
          <a:noFill/>
        </p:spPr>
        <p:txBody>
          <a:bodyPr wrap="square" rtlCol="0">
            <a:spAutoFit/>
          </a:bodyPr>
          <a:lstStyle/>
          <a:p>
            <a:endParaRPr lang="en-GB" dirty="0"/>
          </a:p>
        </p:txBody>
      </p:sp>
      <p:graphicFrame>
        <p:nvGraphicFramePr>
          <p:cNvPr id="12" name="Table 11">
            <a:extLst>
              <a:ext uri="{FF2B5EF4-FFF2-40B4-BE49-F238E27FC236}">
                <a16:creationId xmlns:a16="http://schemas.microsoft.com/office/drawing/2014/main" id="{EF64F8F7-3DC6-492D-8795-4D74163CF32C}"/>
              </a:ext>
            </a:extLst>
          </p:cNvPr>
          <p:cNvGraphicFramePr>
            <a:graphicFrameLocks noGrp="1"/>
          </p:cNvGraphicFramePr>
          <p:nvPr>
            <p:extLst/>
          </p:nvPr>
        </p:nvGraphicFramePr>
        <p:xfrm>
          <a:off x="6736360" y="1081192"/>
          <a:ext cx="5103303" cy="3291840"/>
        </p:xfrm>
        <a:graphic>
          <a:graphicData uri="http://schemas.openxmlformats.org/drawingml/2006/table">
            <a:tbl>
              <a:tblPr firstRow="1" bandRow="1">
                <a:tableStyleId>{5940675A-B579-460E-94D1-54222C63F5DA}</a:tableStyleId>
              </a:tblPr>
              <a:tblGrid>
                <a:gridCol w="838899">
                  <a:extLst>
                    <a:ext uri="{9D8B030D-6E8A-4147-A177-3AD203B41FA5}">
                      <a16:colId xmlns:a16="http://schemas.microsoft.com/office/drawing/2014/main" val="105836349"/>
                    </a:ext>
                  </a:extLst>
                </a:gridCol>
                <a:gridCol w="998290">
                  <a:extLst>
                    <a:ext uri="{9D8B030D-6E8A-4147-A177-3AD203B41FA5}">
                      <a16:colId xmlns:a16="http://schemas.microsoft.com/office/drawing/2014/main" val="23948638"/>
                    </a:ext>
                  </a:extLst>
                </a:gridCol>
                <a:gridCol w="3266114">
                  <a:extLst>
                    <a:ext uri="{9D8B030D-6E8A-4147-A177-3AD203B41FA5}">
                      <a16:colId xmlns:a16="http://schemas.microsoft.com/office/drawing/2014/main" val="174483312"/>
                    </a:ext>
                  </a:extLst>
                </a:gridCol>
              </a:tblGrid>
              <a:tr h="370840">
                <a:tc>
                  <a:txBody>
                    <a:bodyPr/>
                    <a:lstStyle/>
                    <a:p>
                      <a:r>
                        <a:rPr lang="en-GB" dirty="0"/>
                        <a:t>Level 3</a:t>
                      </a:r>
                    </a:p>
                  </a:txBody>
                  <a:tcPr/>
                </a:tc>
                <a:tc>
                  <a:txBody>
                    <a:bodyPr/>
                    <a:lstStyle/>
                    <a:p>
                      <a:r>
                        <a:rPr lang="en-GB" dirty="0"/>
                        <a:t>Detailed</a:t>
                      </a:r>
                    </a:p>
                  </a:txBody>
                  <a:tcPr/>
                </a:tc>
                <a:tc>
                  <a:txBody>
                    <a:bodyPr/>
                    <a:lstStyle/>
                    <a:p>
                      <a:r>
                        <a:rPr lang="en-GB" dirty="0"/>
                        <a:t>Overall effectiveness discussed of named presentation techniques. Substantiated evaluation.</a:t>
                      </a:r>
                    </a:p>
                  </a:txBody>
                  <a:tcPr/>
                </a:tc>
                <a:extLst>
                  <a:ext uri="{0D108BD9-81ED-4DB2-BD59-A6C34878D82A}">
                    <a16:rowId xmlns:a16="http://schemas.microsoft.com/office/drawing/2014/main" val="2494489994"/>
                  </a:ext>
                </a:extLst>
              </a:tr>
              <a:tr h="370840">
                <a:tc>
                  <a:txBody>
                    <a:bodyPr/>
                    <a:lstStyle/>
                    <a:p>
                      <a:r>
                        <a:rPr lang="en-GB" dirty="0"/>
                        <a:t>Level 2</a:t>
                      </a:r>
                    </a:p>
                  </a:txBody>
                  <a:tcPr/>
                </a:tc>
                <a:tc>
                  <a:txBody>
                    <a:bodyPr/>
                    <a:lstStyle/>
                    <a:p>
                      <a:r>
                        <a:rPr lang="en-GB" dirty="0"/>
                        <a:t>Clear</a:t>
                      </a:r>
                    </a:p>
                  </a:txBody>
                  <a:tcPr/>
                </a:tc>
                <a:tc>
                  <a:txBody>
                    <a:bodyPr/>
                    <a:lstStyle/>
                    <a:p>
                      <a:r>
                        <a:rPr lang="en-GB" dirty="0"/>
                        <a:t>Clear statements not fully developed for effectiveness. </a:t>
                      </a:r>
                    </a:p>
                  </a:txBody>
                  <a:tcPr/>
                </a:tc>
                <a:extLst>
                  <a:ext uri="{0D108BD9-81ED-4DB2-BD59-A6C34878D82A}">
                    <a16:rowId xmlns:a16="http://schemas.microsoft.com/office/drawing/2014/main" val="3316009805"/>
                  </a:ext>
                </a:extLst>
              </a:tr>
              <a:tr h="370840">
                <a:tc>
                  <a:txBody>
                    <a:bodyPr/>
                    <a:lstStyle/>
                    <a:p>
                      <a:r>
                        <a:rPr lang="en-GB" dirty="0"/>
                        <a:t>Level 1</a:t>
                      </a:r>
                    </a:p>
                  </a:txBody>
                  <a:tcPr/>
                </a:tc>
                <a:tc>
                  <a:txBody>
                    <a:bodyPr/>
                    <a:lstStyle/>
                    <a:p>
                      <a:r>
                        <a:rPr lang="en-GB" dirty="0"/>
                        <a:t>Basic</a:t>
                      </a:r>
                    </a:p>
                  </a:txBody>
                  <a:tcPr/>
                </a:tc>
                <a:tc>
                  <a:txBody>
                    <a:bodyPr/>
                    <a:lstStyle/>
                    <a:p>
                      <a:r>
                        <a:rPr lang="en-GB" dirty="0"/>
                        <a:t>Evaluation comments are limited and vague. Effectiveness is generic or incomplete. Examples of methods may not </a:t>
                      </a:r>
                      <a:r>
                        <a:rPr lang="en-GB"/>
                        <a:t>be provided. </a:t>
                      </a:r>
                      <a:endParaRPr lang="en-GB" dirty="0"/>
                    </a:p>
                  </a:txBody>
                  <a:tcPr/>
                </a:tc>
                <a:extLst>
                  <a:ext uri="{0D108BD9-81ED-4DB2-BD59-A6C34878D82A}">
                    <a16:rowId xmlns:a16="http://schemas.microsoft.com/office/drawing/2014/main" val="770552021"/>
                  </a:ext>
                </a:extLst>
              </a:tr>
            </a:tbl>
          </a:graphicData>
        </a:graphic>
      </p:graphicFrame>
    </p:spTree>
    <p:extLst>
      <p:ext uri="{BB962C8B-B14F-4D97-AF65-F5344CB8AC3E}">
        <p14:creationId xmlns:p14="http://schemas.microsoft.com/office/powerpoint/2010/main" val="1352655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991170" y="3522972"/>
            <a:ext cx="4619297" cy="2308324"/>
          </a:xfrm>
          <a:prstGeom prst="rect">
            <a:avLst/>
          </a:prstGeom>
          <a:noFill/>
          <a:ln>
            <a:solidFill>
              <a:schemeClr val="tx1"/>
            </a:solidFill>
            <a:prstDash val="sysDash"/>
          </a:ln>
        </p:spPr>
        <p:txBody>
          <a:bodyPr wrap="square" rtlCol="0">
            <a:spAutoFit/>
          </a:bodyPr>
          <a:lstStyle/>
          <a:p>
            <a:r>
              <a:rPr lang="en-GB" dirty="0" smtClean="0">
                <a:latin typeface="Comic Sans MS" panose="030F0702030302020204" pitchFamily="66" charset="0"/>
              </a:rPr>
              <a:t>Straightening and narrowing</a:t>
            </a:r>
            <a:br>
              <a:rPr lang="en-GB" dirty="0" smtClean="0">
                <a:latin typeface="Comic Sans MS" panose="030F0702030302020204" pitchFamily="66" charset="0"/>
              </a:rPr>
            </a:br>
            <a:r>
              <a:rPr lang="en-GB" dirty="0" smtClean="0">
                <a:latin typeface="Comic Sans MS" panose="030F0702030302020204" pitchFamily="66" charset="0"/>
              </a:rPr>
              <a:t>of the river between site 3 </a:t>
            </a:r>
            <a:br>
              <a:rPr lang="en-GB" dirty="0" smtClean="0">
                <a:latin typeface="Comic Sans MS" panose="030F0702030302020204" pitchFamily="66" charset="0"/>
              </a:rPr>
            </a:br>
            <a:r>
              <a:rPr lang="en-GB" dirty="0" smtClean="0">
                <a:latin typeface="Comic Sans MS" panose="030F0702030302020204" pitchFamily="66" charset="0"/>
              </a:rPr>
              <a:t>and 4 at the visitors centre.</a:t>
            </a:r>
          </a:p>
          <a:p>
            <a:r>
              <a:rPr lang="en-GB" dirty="0" smtClean="0">
                <a:latin typeface="Comic Sans MS" panose="030F0702030302020204" pitchFamily="66" charset="0"/>
              </a:rPr>
              <a:t>Width and depth here do not</a:t>
            </a:r>
            <a:br>
              <a:rPr lang="en-GB" dirty="0" smtClean="0">
                <a:latin typeface="Comic Sans MS" panose="030F0702030302020204" pitchFamily="66" charset="0"/>
              </a:rPr>
            </a:br>
            <a:r>
              <a:rPr lang="en-GB" dirty="0" smtClean="0">
                <a:latin typeface="Comic Sans MS" panose="030F0702030302020204" pitchFamily="66" charset="0"/>
              </a:rPr>
              <a:t>match the BM as the channel</a:t>
            </a:r>
            <a:br>
              <a:rPr lang="en-GB" dirty="0" smtClean="0">
                <a:latin typeface="Comic Sans MS" panose="030F0702030302020204" pitchFamily="66" charset="0"/>
              </a:rPr>
            </a:br>
            <a:r>
              <a:rPr lang="en-GB" dirty="0" smtClean="0">
                <a:latin typeface="Comic Sans MS" panose="030F0702030302020204" pitchFamily="66" charset="0"/>
              </a:rPr>
              <a:t>has been artificially changed. This would also have an affect on the velocity of the river.</a:t>
            </a:r>
            <a:endParaRPr lang="en-GB" dirty="0"/>
          </a:p>
        </p:txBody>
      </p:sp>
      <p:sp>
        <p:nvSpPr>
          <p:cNvPr id="9" name="TextBox 8"/>
          <p:cNvSpPr txBox="1"/>
          <p:nvPr/>
        </p:nvSpPr>
        <p:spPr>
          <a:xfrm>
            <a:off x="226343" y="3522972"/>
            <a:ext cx="4629436" cy="2031325"/>
          </a:xfrm>
          <a:prstGeom prst="rect">
            <a:avLst/>
          </a:prstGeom>
          <a:noFill/>
          <a:ln>
            <a:solidFill>
              <a:schemeClr val="tx1"/>
            </a:solidFill>
            <a:prstDash val="sysDash"/>
          </a:ln>
        </p:spPr>
        <p:txBody>
          <a:bodyPr wrap="square" rtlCol="0">
            <a:spAutoFit/>
          </a:bodyPr>
          <a:lstStyle/>
          <a:p>
            <a:r>
              <a:rPr lang="en-GB" dirty="0" smtClean="0">
                <a:latin typeface="Comic Sans MS" panose="030F0702030302020204" pitchFamily="66" charset="0"/>
              </a:rPr>
              <a:t>Small weir at site 4.</a:t>
            </a:r>
          </a:p>
          <a:p>
            <a:r>
              <a:rPr lang="en-GB" dirty="0" smtClean="0">
                <a:latin typeface="Comic Sans MS" panose="030F0702030302020204" pitchFamily="66" charset="0"/>
              </a:rPr>
              <a:t>Velocity control structure</a:t>
            </a:r>
            <a:br>
              <a:rPr lang="en-GB" dirty="0" smtClean="0">
                <a:latin typeface="Comic Sans MS" panose="030F0702030302020204" pitchFamily="66" charset="0"/>
              </a:rPr>
            </a:br>
            <a:r>
              <a:rPr lang="en-GB" dirty="0" smtClean="0">
                <a:latin typeface="Comic Sans MS" panose="030F0702030302020204" pitchFamily="66" charset="0"/>
              </a:rPr>
              <a:t>which cannot be altered </a:t>
            </a:r>
            <a:br>
              <a:rPr lang="en-GB" dirty="0" smtClean="0">
                <a:latin typeface="Comic Sans MS" panose="030F0702030302020204" pitchFamily="66" charset="0"/>
              </a:rPr>
            </a:br>
            <a:r>
              <a:rPr lang="en-GB" dirty="0" smtClean="0">
                <a:latin typeface="Comic Sans MS" panose="030F0702030302020204" pitchFamily="66" charset="0"/>
              </a:rPr>
              <a:t>does slow the river down </a:t>
            </a:r>
            <a:br>
              <a:rPr lang="en-GB" dirty="0" smtClean="0">
                <a:latin typeface="Comic Sans MS" panose="030F0702030302020204" pitchFamily="66" charset="0"/>
              </a:rPr>
            </a:br>
            <a:r>
              <a:rPr lang="en-GB" dirty="0" smtClean="0">
                <a:latin typeface="Comic Sans MS" panose="030F0702030302020204" pitchFamily="66" charset="0"/>
              </a:rPr>
              <a:t>but doesn’t trap sediment </a:t>
            </a:r>
            <a:br>
              <a:rPr lang="en-GB" dirty="0" smtClean="0">
                <a:latin typeface="Comic Sans MS" panose="030F0702030302020204" pitchFamily="66" charset="0"/>
              </a:rPr>
            </a:br>
            <a:r>
              <a:rPr lang="en-GB" dirty="0" smtClean="0">
                <a:latin typeface="Comic Sans MS" panose="030F0702030302020204" pitchFamily="66" charset="0"/>
              </a:rPr>
              <a:t>as much as the rock lines. </a:t>
            </a:r>
            <a:endParaRPr lang="en-GB" dirty="0" smtClean="0"/>
          </a:p>
          <a:p>
            <a:endParaRPr lang="en-GB" dirty="0"/>
          </a:p>
        </p:txBody>
      </p:sp>
      <p:sp>
        <p:nvSpPr>
          <p:cNvPr id="8" name="TextBox 7"/>
          <p:cNvSpPr txBox="1"/>
          <p:nvPr/>
        </p:nvSpPr>
        <p:spPr>
          <a:xfrm>
            <a:off x="242109" y="361298"/>
            <a:ext cx="4619297" cy="2308324"/>
          </a:xfrm>
          <a:prstGeom prst="rect">
            <a:avLst/>
          </a:prstGeom>
          <a:noFill/>
          <a:ln>
            <a:solidFill>
              <a:schemeClr val="tx1"/>
            </a:solidFill>
            <a:prstDash val="sysDash"/>
          </a:ln>
        </p:spPr>
        <p:txBody>
          <a:bodyPr wrap="square" rtlCol="0">
            <a:spAutoFit/>
          </a:bodyPr>
          <a:lstStyle/>
          <a:p>
            <a:r>
              <a:rPr lang="en-GB" dirty="0" smtClean="0">
                <a:latin typeface="Comic Sans MS" panose="030F0702030302020204" pitchFamily="66" charset="0"/>
              </a:rPr>
              <a:t>Old concrete bridge remains </a:t>
            </a:r>
            <a:br>
              <a:rPr lang="en-GB" dirty="0" smtClean="0">
                <a:latin typeface="Comic Sans MS" panose="030F0702030302020204" pitchFamily="66" charset="0"/>
              </a:rPr>
            </a:br>
            <a:r>
              <a:rPr lang="en-GB" dirty="0" smtClean="0">
                <a:latin typeface="Comic Sans MS" panose="030F0702030302020204" pitchFamily="66" charset="0"/>
              </a:rPr>
              <a:t>of the walls at site 3.</a:t>
            </a:r>
          </a:p>
          <a:p>
            <a:r>
              <a:rPr lang="en-GB" dirty="0" smtClean="0">
                <a:latin typeface="Comic Sans MS" panose="030F0702030302020204" pitchFamily="66" charset="0"/>
              </a:rPr>
              <a:t>Narrowed the river and </a:t>
            </a:r>
            <a:br>
              <a:rPr lang="en-GB" dirty="0" smtClean="0">
                <a:latin typeface="Comic Sans MS" panose="030F0702030302020204" pitchFamily="66" charset="0"/>
              </a:rPr>
            </a:br>
            <a:r>
              <a:rPr lang="en-GB" dirty="0" smtClean="0">
                <a:latin typeface="Comic Sans MS" panose="030F0702030302020204" pitchFamily="66" charset="0"/>
              </a:rPr>
              <a:t>prevented the sides </a:t>
            </a:r>
            <a:br>
              <a:rPr lang="en-GB" dirty="0" smtClean="0">
                <a:latin typeface="Comic Sans MS" panose="030F0702030302020204" pitchFamily="66" charset="0"/>
              </a:rPr>
            </a:br>
            <a:r>
              <a:rPr lang="en-GB" dirty="0" smtClean="0">
                <a:latin typeface="Comic Sans MS" panose="030F0702030302020204" pitchFamily="66" charset="0"/>
              </a:rPr>
              <a:t>getting eroded so the width was set.</a:t>
            </a:r>
          </a:p>
          <a:p>
            <a:r>
              <a:rPr lang="en-GB" dirty="0" smtClean="0">
                <a:latin typeface="Comic Sans MS" panose="030F0702030302020204" pitchFamily="66" charset="0"/>
              </a:rPr>
              <a:t>Due t it being upstream it didn’t affect the results too much so the results still represented the Bradshaw model. </a:t>
            </a:r>
            <a:endParaRPr lang="en-GB" dirty="0">
              <a:latin typeface="Comic Sans MS" panose="030F0702030302020204" pitchFamily="66" charset="0"/>
            </a:endParaRPr>
          </a:p>
        </p:txBody>
      </p:sp>
      <p:sp>
        <p:nvSpPr>
          <p:cNvPr id="10" name="TextBox 9"/>
          <p:cNvSpPr txBox="1"/>
          <p:nvPr/>
        </p:nvSpPr>
        <p:spPr>
          <a:xfrm>
            <a:off x="6873766" y="222798"/>
            <a:ext cx="4950372" cy="2862322"/>
          </a:xfrm>
          <a:prstGeom prst="rect">
            <a:avLst/>
          </a:prstGeom>
          <a:noFill/>
          <a:ln>
            <a:solidFill>
              <a:schemeClr val="tx1"/>
            </a:solidFill>
            <a:prstDash val="sysDash"/>
          </a:ln>
        </p:spPr>
        <p:txBody>
          <a:bodyPr wrap="square" rtlCol="0">
            <a:spAutoFit/>
          </a:bodyPr>
          <a:lstStyle/>
          <a:p>
            <a:r>
              <a:rPr lang="en-GB" dirty="0" smtClean="0">
                <a:latin typeface="Comic Sans MS" panose="030F0702030302020204" pitchFamily="66" charset="0"/>
              </a:rPr>
              <a:t>Rock lines along sites 3-5. </a:t>
            </a:r>
          </a:p>
          <a:p>
            <a:r>
              <a:rPr lang="en-GB" dirty="0" smtClean="0">
                <a:latin typeface="Comic Sans MS" panose="030F0702030302020204" pitchFamily="66" charset="0"/>
              </a:rPr>
              <a:t>Aimed to slow the river down </a:t>
            </a:r>
            <a:br>
              <a:rPr lang="en-GB" dirty="0" smtClean="0">
                <a:latin typeface="Comic Sans MS" panose="030F0702030302020204" pitchFamily="66" charset="0"/>
              </a:rPr>
            </a:br>
            <a:r>
              <a:rPr lang="en-GB" dirty="0" smtClean="0">
                <a:latin typeface="Comic Sans MS" panose="030F0702030302020204" pitchFamily="66" charset="0"/>
              </a:rPr>
              <a:t>in order to reduce the risk of</a:t>
            </a:r>
            <a:br>
              <a:rPr lang="en-GB" dirty="0" smtClean="0">
                <a:latin typeface="Comic Sans MS" panose="030F0702030302020204" pitchFamily="66" charset="0"/>
              </a:rPr>
            </a:br>
            <a:r>
              <a:rPr lang="en-GB" dirty="0" smtClean="0">
                <a:latin typeface="Comic Sans MS" panose="030F0702030302020204" pitchFamily="66" charset="0"/>
              </a:rPr>
              <a:t>flooding in Church Stretton.</a:t>
            </a:r>
          </a:p>
          <a:p>
            <a:r>
              <a:rPr lang="en-GB" dirty="0" smtClean="0">
                <a:latin typeface="Comic Sans MS" panose="030F0702030302020204" pitchFamily="66" charset="0"/>
              </a:rPr>
              <a:t>The velocity was affected greatly especially at the lower sites due to the intervals of the lines being greater making the velocity results not fully match the BM.</a:t>
            </a:r>
          </a:p>
          <a:p>
            <a:r>
              <a:rPr lang="en-GB" dirty="0" smtClean="0">
                <a:latin typeface="Comic Sans MS" panose="030F0702030302020204" pitchFamily="66" charset="0"/>
              </a:rPr>
              <a:t>Rocks can be moved especially during floods so not permanent. </a:t>
            </a:r>
            <a:r>
              <a:rPr lang="en-GB" dirty="0" smtClean="0"/>
              <a:t> </a:t>
            </a:r>
            <a:endParaRPr lang="en-GB" dirty="0"/>
          </a:p>
        </p:txBody>
      </p:sp>
      <p:sp>
        <p:nvSpPr>
          <p:cNvPr id="2" name="Title 1"/>
          <p:cNvSpPr>
            <a:spLocks noGrp="1"/>
          </p:cNvSpPr>
          <p:nvPr>
            <p:ph type="title"/>
          </p:nvPr>
        </p:nvSpPr>
        <p:spPr>
          <a:xfrm>
            <a:off x="4434760" y="2487425"/>
            <a:ext cx="2977429" cy="1167907"/>
          </a:xfrm>
        </p:spPr>
        <p:txBody>
          <a:bodyPr>
            <a:normAutofit/>
          </a:bodyPr>
          <a:lstStyle/>
          <a:p>
            <a:pPr algn="ctr"/>
            <a:r>
              <a:rPr lang="en-GB" sz="3200" dirty="0" smtClean="0">
                <a:latin typeface="Comic Sans MS" panose="030F0702030302020204" pitchFamily="66" charset="0"/>
              </a:rPr>
              <a:t>Human </a:t>
            </a:r>
            <a:br>
              <a:rPr lang="en-GB" sz="3200" dirty="0" smtClean="0">
                <a:latin typeface="Comic Sans MS" panose="030F0702030302020204" pitchFamily="66" charset="0"/>
              </a:rPr>
            </a:br>
            <a:r>
              <a:rPr lang="en-GB" sz="3200" dirty="0" smtClean="0">
                <a:latin typeface="Comic Sans MS" panose="030F0702030302020204" pitchFamily="66" charset="0"/>
              </a:rPr>
              <a:t>intervention</a:t>
            </a:r>
            <a:endParaRPr lang="en-GB" sz="3200" dirty="0">
              <a:latin typeface="Comic Sans MS" panose="030F0702030302020204" pitchFamily="66"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0111" y="173189"/>
            <a:ext cx="1586208" cy="1189656"/>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820" r="25198"/>
          <a:stretch/>
        </p:blipFill>
        <p:spPr>
          <a:xfrm rot="5400000">
            <a:off x="3324872" y="3698423"/>
            <a:ext cx="1365780" cy="1600976"/>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7855" b="32220"/>
          <a:stretch/>
        </p:blipFill>
        <p:spPr>
          <a:xfrm>
            <a:off x="10238867" y="3620472"/>
            <a:ext cx="1734206" cy="122197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49225" y="159074"/>
            <a:ext cx="1623848" cy="1217886"/>
          </a:xfrm>
          <a:prstGeom prst="rect">
            <a:avLst/>
          </a:prstGeom>
        </p:spPr>
      </p:pic>
      <p:sp>
        <p:nvSpPr>
          <p:cNvPr id="12" name="TextBox 11"/>
          <p:cNvSpPr txBox="1"/>
          <p:nvPr/>
        </p:nvSpPr>
        <p:spPr>
          <a:xfrm>
            <a:off x="5376041" y="3548569"/>
            <a:ext cx="1072056" cy="923330"/>
          </a:xfrm>
          <a:prstGeom prst="rect">
            <a:avLst/>
          </a:prstGeom>
          <a:noFill/>
        </p:spPr>
        <p:txBody>
          <a:bodyPr wrap="square" rtlCol="0">
            <a:spAutoFit/>
          </a:bodyPr>
          <a:lstStyle/>
          <a:p>
            <a:pPr algn="ctr"/>
            <a:r>
              <a:rPr lang="en-GB" dirty="0" smtClean="0">
                <a:latin typeface="Comic Sans MS" panose="030F0702030302020204" pitchFamily="66" charset="0"/>
              </a:rPr>
              <a:t>WHAT</a:t>
            </a:r>
          </a:p>
          <a:p>
            <a:pPr algn="ctr"/>
            <a:r>
              <a:rPr lang="en-GB" dirty="0" smtClean="0">
                <a:latin typeface="Comic Sans MS" panose="030F0702030302020204" pitchFamily="66" charset="0"/>
              </a:rPr>
              <a:t>WHERE</a:t>
            </a:r>
          </a:p>
          <a:p>
            <a:pPr algn="ctr"/>
            <a:r>
              <a:rPr lang="en-GB" dirty="0" smtClean="0">
                <a:latin typeface="Comic Sans MS" panose="030F0702030302020204" pitchFamily="66" charset="0"/>
              </a:rPr>
              <a:t>HOW</a:t>
            </a:r>
            <a:endParaRPr lang="en-GB" dirty="0">
              <a:latin typeface="Comic Sans MS" panose="030F0702030302020204" pitchFamily="66" charset="0"/>
            </a:endParaRPr>
          </a:p>
        </p:txBody>
      </p:sp>
    </p:spTree>
    <p:extLst>
      <p:ext uri="{BB962C8B-B14F-4D97-AF65-F5344CB8AC3E}">
        <p14:creationId xmlns:p14="http://schemas.microsoft.com/office/powerpoint/2010/main" val="3879600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451103" y="865632"/>
          <a:ext cx="11246910" cy="5834712"/>
        </p:xfrm>
        <a:graphic>
          <a:graphicData uri="http://schemas.openxmlformats.org/drawingml/2006/table">
            <a:tbl>
              <a:tblPr firstRow="1" bandRow="1">
                <a:tableStyleId>{5940675A-B579-460E-94D1-54222C63F5DA}</a:tableStyleId>
              </a:tblPr>
              <a:tblGrid>
                <a:gridCol w="5623455">
                  <a:extLst>
                    <a:ext uri="{9D8B030D-6E8A-4147-A177-3AD203B41FA5}">
                      <a16:colId xmlns:a16="http://schemas.microsoft.com/office/drawing/2014/main" val="20001"/>
                    </a:ext>
                  </a:extLst>
                </a:gridCol>
                <a:gridCol w="5623455">
                  <a:extLst>
                    <a:ext uri="{9D8B030D-6E8A-4147-A177-3AD203B41FA5}">
                      <a16:colId xmlns:a16="http://schemas.microsoft.com/office/drawing/2014/main" val="20002"/>
                    </a:ext>
                  </a:extLst>
                </a:gridCol>
              </a:tblGrid>
              <a:tr h="1314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latin typeface="Comic Sans MS" panose="030F0702030302020204" pitchFamily="66" charset="0"/>
                        </a:rPr>
                        <a:t>Width and Depth measuring -Potential problems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smtClean="0">
                          <a:latin typeface="Comic Sans MS" panose="030F0702030302020204" pitchFamily="66" charset="0"/>
                        </a:rPr>
                        <a:t>Low rainfall</a:t>
                      </a:r>
                      <a:r>
                        <a:rPr lang="en-GB" sz="1400" i="1" baseline="0" dirty="0" smtClean="0">
                          <a:latin typeface="Comic Sans MS" panose="030F0702030302020204" pitchFamily="66" charset="0"/>
                        </a:rPr>
                        <a:t> so river levels low</a:t>
                      </a:r>
                      <a:endParaRPr lang="en-GB" sz="1400" i="1" dirty="0" smtClean="0">
                        <a:latin typeface="Comic Sans MS" panose="030F0702030302020204" pitchFamily="66" charset="0"/>
                      </a:endParaRPr>
                    </a:p>
                    <a:p>
                      <a:pPr algn="ctr"/>
                      <a:endParaRPr lang="en-GB" dirty="0" smtClean="0">
                        <a:latin typeface="Comic Sans MS" panose="030F0702030302020204" pitchFamily="66" charset="0"/>
                      </a:endParaRPr>
                    </a:p>
                  </a:txBody>
                  <a:tcPr>
                    <a:solidFill>
                      <a:schemeClr val="accent6">
                        <a:lumMod val="20000"/>
                        <a:lumOff val="80000"/>
                      </a:schemeClr>
                    </a:solidFill>
                  </a:tcPr>
                </a:tc>
                <a:tc>
                  <a:txBody>
                    <a:bodyPr/>
                    <a:lstStyle/>
                    <a:p>
                      <a:pPr algn="ctr"/>
                      <a:r>
                        <a:rPr lang="en-GB" dirty="0" smtClean="0">
                          <a:latin typeface="Comic Sans MS" panose="030F0702030302020204" pitchFamily="66" charset="0"/>
                        </a:rPr>
                        <a:t>Velocity recording - Potential Problem</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i="1" dirty="0" smtClean="0">
                          <a:latin typeface="Comic Sans MS" panose="030F0702030302020204" pitchFamily="66" charset="0"/>
                        </a:rPr>
                        <a:t>Human adaptions</a:t>
                      </a:r>
                      <a:r>
                        <a:rPr lang="en-GB" sz="1400" i="1" baseline="0" dirty="0" smtClean="0">
                          <a:latin typeface="Comic Sans MS" panose="030F0702030302020204" pitchFamily="66" charset="0"/>
                        </a:rPr>
                        <a:t> to the flow</a:t>
                      </a:r>
                      <a:endParaRPr lang="en-GB" sz="1400" i="1" dirty="0" smtClean="0">
                        <a:latin typeface="Comic Sans MS" panose="030F0702030302020204" pitchFamily="66" charset="0"/>
                      </a:endParaRPr>
                    </a:p>
                    <a:p>
                      <a:pPr algn="ctr"/>
                      <a:endParaRPr lang="en-GB" dirty="0">
                        <a:latin typeface="Comic Sans MS" panose="030F0702030302020204" pitchFamily="66" charset="0"/>
                      </a:endParaRPr>
                    </a:p>
                  </a:txBody>
                  <a:tcPr>
                    <a:solidFill>
                      <a:schemeClr val="accent4">
                        <a:lumMod val="20000"/>
                        <a:lumOff val="80000"/>
                      </a:schemeClr>
                    </a:solidFill>
                  </a:tcPr>
                </a:tc>
                <a:extLst>
                  <a:ext uri="{0D108BD9-81ED-4DB2-BD59-A6C34878D82A}">
                    <a16:rowId xmlns:a16="http://schemas.microsoft.com/office/drawing/2014/main" val="10000"/>
                  </a:ext>
                </a:extLst>
              </a:tr>
              <a:tr h="13560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latin typeface="Comic Sans MS" panose="030F0702030302020204" pitchFamily="66" charset="0"/>
                        </a:rPr>
                        <a:t>How might this have impacted the results?</a:t>
                      </a:r>
                    </a:p>
                    <a:p>
                      <a:pPr algn="ctr"/>
                      <a:r>
                        <a:rPr lang="en-GB" dirty="0" smtClean="0">
                          <a:latin typeface="Comic Sans MS" panose="030F0702030302020204" pitchFamily="66" charset="0"/>
                        </a:rPr>
                        <a:t> </a:t>
                      </a:r>
                      <a:endParaRPr lang="en-GB" dirty="0">
                        <a:latin typeface="Comic Sans MS" panose="030F0702030302020204" pitchFamily="66" charset="0"/>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latin typeface="Comic Sans MS" panose="030F0702030302020204" pitchFamily="66" charset="0"/>
                        </a:rPr>
                        <a:t>How might this have impacted the results?</a:t>
                      </a:r>
                    </a:p>
                    <a:p>
                      <a:pPr algn="ctr"/>
                      <a:endParaRPr lang="en-GB" dirty="0">
                        <a:latin typeface="Comic Sans MS" panose="030F0702030302020204" pitchFamily="66" charset="0"/>
                      </a:endParaRPr>
                    </a:p>
                  </a:txBody>
                  <a:tcPr>
                    <a:solidFill>
                      <a:schemeClr val="accent4">
                        <a:lumMod val="20000"/>
                        <a:lumOff val="80000"/>
                      </a:schemeClr>
                    </a:solidFill>
                  </a:tcPr>
                </a:tc>
                <a:extLst>
                  <a:ext uri="{0D108BD9-81ED-4DB2-BD59-A6C34878D82A}">
                    <a16:rowId xmlns:a16="http://schemas.microsoft.com/office/drawing/2014/main" val="10001"/>
                  </a:ext>
                </a:extLst>
              </a:tr>
              <a:tr h="14473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latin typeface="Comic Sans MS" panose="030F0702030302020204" pitchFamily="66" charset="0"/>
                        </a:rPr>
                        <a:t>How might this have impacted the conclusions?</a:t>
                      </a:r>
                    </a:p>
                    <a:p>
                      <a:pPr algn="ctr"/>
                      <a:r>
                        <a:rPr lang="en-GB" dirty="0" smtClean="0">
                          <a:latin typeface="Comic Sans MS" panose="030F0702030302020204" pitchFamily="66" charset="0"/>
                        </a:rPr>
                        <a:t> </a:t>
                      </a:r>
                      <a:endParaRPr lang="en-GB" dirty="0">
                        <a:latin typeface="Comic Sans MS" panose="030F0702030302020204" pitchFamily="66" charset="0"/>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latin typeface="Comic Sans MS" panose="030F0702030302020204" pitchFamily="66" charset="0"/>
                        </a:rPr>
                        <a:t>How might this have impacted the conclusions?</a:t>
                      </a:r>
                    </a:p>
                  </a:txBody>
                  <a:tcPr>
                    <a:solidFill>
                      <a:schemeClr val="accent4">
                        <a:lumMod val="20000"/>
                        <a:lumOff val="80000"/>
                      </a:schemeClr>
                    </a:solidFill>
                  </a:tcPr>
                </a:tc>
                <a:extLst>
                  <a:ext uri="{0D108BD9-81ED-4DB2-BD59-A6C34878D82A}">
                    <a16:rowId xmlns:a16="http://schemas.microsoft.com/office/drawing/2014/main" val="10002"/>
                  </a:ext>
                </a:extLst>
              </a:tr>
              <a:tr h="1716470">
                <a:tc>
                  <a:txBody>
                    <a:bodyPr/>
                    <a:lstStyle/>
                    <a:p>
                      <a:pPr algn="ctr"/>
                      <a:r>
                        <a:rPr lang="en-GB" dirty="0" smtClean="0">
                          <a:latin typeface="Comic Sans MS" panose="030F0702030302020204" pitchFamily="66" charset="0"/>
                        </a:rPr>
                        <a:t>How would you improve it for next time and why?</a:t>
                      </a:r>
                      <a:endParaRPr lang="en-GB" dirty="0">
                        <a:latin typeface="Comic Sans MS" panose="030F0702030302020204" pitchFamily="66" charset="0"/>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latin typeface="Comic Sans MS" panose="030F0702030302020204" pitchFamily="66" charset="0"/>
                        </a:rPr>
                        <a:t>How would you improve it for next time and why?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smtClean="0">
                        <a:latin typeface="Comic Sans MS" panose="030F0702030302020204" pitchFamily="66" charset="0"/>
                      </a:endParaRPr>
                    </a:p>
                  </a:txBody>
                  <a:tcPr>
                    <a:solidFill>
                      <a:schemeClr val="accent4">
                        <a:lumMod val="20000"/>
                        <a:lumOff val="80000"/>
                      </a:schemeClr>
                    </a:solidFill>
                  </a:tcPr>
                </a:tc>
                <a:extLst>
                  <a:ext uri="{0D108BD9-81ED-4DB2-BD59-A6C34878D82A}">
                    <a16:rowId xmlns:a16="http://schemas.microsoft.com/office/drawing/2014/main" val="3414454093"/>
                  </a:ext>
                </a:extLst>
              </a:tr>
            </a:tbl>
          </a:graphicData>
        </a:graphic>
      </p:graphicFrame>
      <p:sp>
        <p:nvSpPr>
          <p:cNvPr id="2" name="Rectangle 1"/>
          <p:cNvSpPr/>
          <p:nvPr/>
        </p:nvSpPr>
        <p:spPr>
          <a:xfrm>
            <a:off x="451103" y="157746"/>
            <a:ext cx="10907650" cy="707886"/>
          </a:xfrm>
          <a:prstGeom prst="rect">
            <a:avLst/>
          </a:prstGeom>
        </p:spPr>
        <p:txBody>
          <a:bodyPr wrap="square">
            <a:spAutoFit/>
          </a:bodyPr>
          <a:lstStyle/>
          <a:p>
            <a:pPr algn="ctr"/>
            <a:r>
              <a:rPr lang="en-GB" sz="4000" dirty="0" smtClean="0">
                <a:latin typeface="Comic Sans MS" panose="030F0702030302020204" pitchFamily="66" charset="0"/>
              </a:rPr>
              <a:t>Evaluation </a:t>
            </a:r>
            <a:r>
              <a:rPr lang="en-GB" dirty="0" smtClean="0">
                <a:latin typeface="Comic Sans MS" panose="030F0702030302020204" pitchFamily="66" charset="0"/>
              </a:rPr>
              <a:t>How did </a:t>
            </a:r>
            <a:r>
              <a:rPr lang="en-GB" dirty="0">
                <a:latin typeface="Comic Sans MS" panose="030F0702030302020204" pitchFamily="66" charset="0"/>
              </a:rPr>
              <a:t>methods </a:t>
            </a:r>
            <a:r>
              <a:rPr lang="en-GB" dirty="0" smtClean="0">
                <a:latin typeface="Comic Sans MS" panose="030F0702030302020204" pitchFamily="66" charset="0"/>
              </a:rPr>
              <a:t>affect </a:t>
            </a:r>
            <a:r>
              <a:rPr lang="en-GB" dirty="0">
                <a:latin typeface="Comic Sans MS" panose="030F0702030302020204" pitchFamily="66" charset="0"/>
              </a:rPr>
              <a:t>the results and therefore the </a:t>
            </a:r>
            <a:r>
              <a:rPr lang="en-GB" dirty="0" smtClean="0">
                <a:latin typeface="Comic Sans MS" panose="030F0702030302020204" pitchFamily="66" charset="0"/>
              </a:rPr>
              <a:t>conclusion?</a:t>
            </a:r>
            <a:endParaRPr lang="en-GB" dirty="0">
              <a:latin typeface="Comic Sans MS" panose="030F0702030302020204" pitchFamily="66" charset="0"/>
            </a:endParaRPr>
          </a:p>
        </p:txBody>
      </p:sp>
    </p:spTree>
    <p:extLst>
      <p:ext uri="{BB962C8B-B14F-4D97-AF65-F5344CB8AC3E}">
        <p14:creationId xmlns:p14="http://schemas.microsoft.com/office/powerpoint/2010/main" val="267369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latin typeface="Comic Sans MS" panose="030F0702030302020204" pitchFamily="66" charset="0"/>
              </a:rPr>
              <a:t>Potential risks when completing fieldwork. </a:t>
            </a:r>
            <a:endParaRPr lang="en-GB" u="sng" dirty="0">
              <a:latin typeface="Comic Sans MS" panose="030F0702030302020204" pitchFamily="66" charset="0"/>
            </a:endParaRPr>
          </a:p>
        </p:txBody>
      </p:sp>
      <p:sp>
        <p:nvSpPr>
          <p:cNvPr id="3" name="Content Placeholder 2"/>
          <p:cNvSpPr>
            <a:spLocks noGrp="1"/>
          </p:cNvSpPr>
          <p:nvPr>
            <p:ph idx="1"/>
          </p:nvPr>
        </p:nvSpPr>
        <p:spPr/>
        <p:txBody>
          <a:bodyPr/>
          <a:lstStyle/>
          <a:p>
            <a:pPr marL="0" indent="0">
              <a:buNone/>
            </a:pPr>
            <a:r>
              <a:rPr lang="en-GB" dirty="0" smtClean="0">
                <a:latin typeface="Comic Sans MS" panose="030F0702030302020204" pitchFamily="66" charset="0"/>
              </a:rPr>
              <a:t>Before we took you out to Carding Mill Valley a risk assessment had to be carried out. This is where possible risks where identified and precautionary measures put in place to keep people safe. </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The exam board expect you to be able to identify these risks and explain how you would reduce the risk to stay safe. </a:t>
            </a:r>
            <a:endParaRPr lang="en-GB" dirty="0">
              <a:latin typeface="Comic Sans MS" panose="030F0702030302020204" pitchFamily="66" charset="0"/>
            </a:endParaRPr>
          </a:p>
        </p:txBody>
      </p:sp>
      <p:sp>
        <p:nvSpPr>
          <p:cNvPr id="4" name="Rectangle 3"/>
          <p:cNvSpPr/>
          <p:nvPr/>
        </p:nvSpPr>
        <p:spPr>
          <a:xfrm>
            <a:off x="1712634" y="5064149"/>
            <a:ext cx="1672253" cy="923330"/>
          </a:xfrm>
          <a:prstGeom prst="rect">
            <a:avLst/>
          </a:prstGeom>
          <a:noFill/>
        </p:spPr>
        <p:txBody>
          <a:bodyPr wrap="none" lIns="91440" tIns="45720" rIns="91440" bIns="45720">
            <a:spAutoFit/>
          </a:bodyPr>
          <a:lstStyle/>
          <a:p>
            <a:pPr algn="ct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Risk?</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Rectangle 4"/>
          <p:cNvSpPr/>
          <p:nvPr/>
        </p:nvSpPr>
        <p:spPr>
          <a:xfrm>
            <a:off x="4184621" y="5064149"/>
            <a:ext cx="1821653" cy="923330"/>
          </a:xfrm>
          <a:prstGeom prst="rect">
            <a:avLst/>
          </a:prstGeom>
          <a:noFill/>
        </p:spPr>
        <p:txBody>
          <a:bodyPr wrap="none" lIns="91440" tIns="45720" rIns="91440" bIns="45720">
            <a:spAutoFit/>
          </a:bodyPr>
          <a:lstStyle/>
          <a:p>
            <a:pPr algn="ct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Why?</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Rectangle 5"/>
          <p:cNvSpPr/>
          <p:nvPr/>
        </p:nvSpPr>
        <p:spPr>
          <a:xfrm>
            <a:off x="6806008" y="5064149"/>
            <a:ext cx="3614516" cy="923330"/>
          </a:xfrm>
          <a:prstGeom prst="rect">
            <a:avLst/>
          </a:prstGeom>
          <a:noFill/>
        </p:spPr>
        <p:txBody>
          <a:bodyPr wrap="none" lIns="91440" tIns="45720" rIns="91440" bIns="45720">
            <a:spAutoFit/>
          </a:bodyPr>
          <a:lstStyle/>
          <a:p>
            <a:pPr algn="ct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Precaution?</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0581457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p:nvPr/>
        </p:nvPicPr>
        <p:blipFill rotWithShape="1">
          <a:blip r:embed="rId2">
            <a:extLst>
              <a:ext uri="{28A0092B-C50C-407E-A947-70E740481C1C}">
                <a14:useLocalDpi xmlns:a14="http://schemas.microsoft.com/office/drawing/2010/main" val="0"/>
              </a:ext>
            </a:extLst>
          </a:blip>
          <a:srcRect b="1969"/>
          <a:stretch/>
        </p:blipFill>
        <p:spPr bwMode="auto">
          <a:xfrm>
            <a:off x="2286000" y="1024759"/>
            <a:ext cx="7486475" cy="49304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3056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latin typeface="Comic Sans MS" panose="030F0702030302020204" pitchFamily="66" charset="0"/>
              </a:rPr>
              <a:t>What is sampling? </a:t>
            </a:r>
            <a:endParaRPr lang="en-GB" u="sng" dirty="0">
              <a:latin typeface="Comic Sans MS" panose="030F0702030302020204" pitchFamily="66" charset="0"/>
            </a:endParaRPr>
          </a:p>
        </p:txBody>
      </p:sp>
      <p:sp>
        <p:nvSpPr>
          <p:cNvPr id="3" name="Content Placeholder 2"/>
          <p:cNvSpPr>
            <a:spLocks noGrp="1"/>
          </p:cNvSpPr>
          <p:nvPr>
            <p:ph idx="1"/>
          </p:nvPr>
        </p:nvSpPr>
        <p:spPr>
          <a:xfrm>
            <a:off x="838200" y="1600201"/>
            <a:ext cx="10796752" cy="3701008"/>
          </a:xfrm>
        </p:spPr>
        <p:txBody>
          <a:bodyPr>
            <a:normAutofit/>
          </a:bodyPr>
          <a:lstStyle/>
          <a:p>
            <a:pPr marL="0" indent="0">
              <a:buNone/>
            </a:pPr>
            <a:r>
              <a:rPr lang="en-GB" sz="2400" b="1" dirty="0">
                <a:latin typeface="Comic Sans MS" panose="030F0702030302020204" pitchFamily="66" charset="0"/>
              </a:rPr>
              <a:t>SAMPLING = A means of collecting data that is representative of a particular issue or subject area without actually having to record every bit of data. </a:t>
            </a:r>
          </a:p>
          <a:p>
            <a:pPr marL="0" indent="0">
              <a:buNone/>
            </a:pPr>
            <a:endParaRPr lang="en-GB" sz="2400" b="1" dirty="0">
              <a:latin typeface="Comic Sans MS" panose="030F0702030302020204" pitchFamily="66" charset="0"/>
            </a:endParaRPr>
          </a:p>
          <a:p>
            <a:pPr marL="0" indent="0">
              <a:buNone/>
            </a:pPr>
            <a:r>
              <a:rPr lang="en-GB" sz="2400" b="1" dirty="0">
                <a:latin typeface="Comic Sans MS" panose="030F0702030302020204" pitchFamily="66" charset="0"/>
              </a:rPr>
              <a:t>At </a:t>
            </a:r>
            <a:r>
              <a:rPr lang="en-GB" sz="2400" b="1" dirty="0" err="1">
                <a:latin typeface="Comic Sans MS" panose="030F0702030302020204" pitchFamily="66" charset="0"/>
              </a:rPr>
              <a:t>Cardingmill</a:t>
            </a:r>
            <a:r>
              <a:rPr lang="en-GB" sz="2400" b="1" dirty="0">
                <a:latin typeface="Comic Sans MS" panose="030F0702030302020204" pitchFamily="66" charset="0"/>
              </a:rPr>
              <a:t> Valley we would not have time to measure the width of every section of the river from the waterfall to the carpark. </a:t>
            </a:r>
          </a:p>
          <a:p>
            <a:pPr marL="0" indent="0">
              <a:buNone/>
            </a:pPr>
            <a:endParaRPr lang="en-GB" sz="2400" b="1" dirty="0">
              <a:latin typeface="Comic Sans MS" panose="030F0702030302020204" pitchFamily="66" charset="0"/>
            </a:endParaRPr>
          </a:p>
          <a:p>
            <a:pPr marL="0" indent="0">
              <a:buNone/>
            </a:pPr>
            <a:r>
              <a:rPr lang="en-GB" sz="2400" b="1" dirty="0">
                <a:solidFill>
                  <a:srgbClr val="FF0000"/>
                </a:solidFill>
                <a:latin typeface="Comic Sans MS" panose="030F0702030302020204" pitchFamily="66" charset="0"/>
              </a:rPr>
              <a:t>How did we combat this problem? </a:t>
            </a:r>
          </a:p>
          <a:p>
            <a:pPr marL="0" indent="0">
              <a:buNone/>
            </a:pPr>
            <a:endParaRPr lang="en-GB" sz="2400" dirty="0">
              <a:latin typeface="Comic Sans MS" panose="030F0702030302020204" pitchFamily="66" charset="0"/>
            </a:endParaRPr>
          </a:p>
        </p:txBody>
      </p:sp>
      <p:sp>
        <p:nvSpPr>
          <p:cNvPr id="5" name="TextBox 4"/>
          <p:cNvSpPr txBox="1"/>
          <p:nvPr/>
        </p:nvSpPr>
        <p:spPr>
          <a:xfrm>
            <a:off x="1981200" y="4894430"/>
            <a:ext cx="8229600" cy="1200329"/>
          </a:xfrm>
          <a:prstGeom prst="rect">
            <a:avLst/>
          </a:prstGeom>
          <a:noFill/>
        </p:spPr>
        <p:txBody>
          <a:bodyPr wrap="square" rtlCol="0">
            <a:spAutoFit/>
          </a:bodyPr>
          <a:lstStyle/>
          <a:p>
            <a:r>
              <a:rPr lang="en-GB" sz="2400" dirty="0">
                <a:latin typeface="Comic Sans MS" panose="030F0702030302020204" pitchFamily="66" charset="0"/>
              </a:rPr>
              <a:t>We used point sampling or stratified sampling to collect our data. We identified 6 areas of the river to collect our data. </a:t>
            </a:r>
            <a:r>
              <a:rPr lang="en-GB" sz="2400" dirty="0">
                <a:solidFill>
                  <a:srgbClr val="FF0000"/>
                </a:solidFill>
                <a:latin typeface="Comic Sans MS" panose="030F0702030302020204" pitchFamily="66" charset="0"/>
              </a:rPr>
              <a:t>Why would we do this?  </a:t>
            </a:r>
          </a:p>
        </p:txBody>
      </p:sp>
    </p:spTree>
    <p:extLst>
      <p:ext uri="{BB962C8B-B14F-4D97-AF65-F5344CB8AC3E}">
        <p14:creationId xmlns:p14="http://schemas.microsoft.com/office/powerpoint/2010/main" val="16657458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4618" t="25391" r="5726" b="45078"/>
          <a:stretch/>
        </p:blipFill>
        <p:spPr>
          <a:xfrm>
            <a:off x="1962320" y="2122762"/>
            <a:ext cx="8568952" cy="2592288"/>
          </a:xfrm>
          <a:prstGeom prst="rect">
            <a:avLst/>
          </a:prstGeom>
        </p:spPr>
      </p:pic>
      <p:sp>
        <p:nvSpPr>
          <p:cNvPr id="9" name="Cloud Callout 8"/>
          <p:cNvSpPr/>
          <p:nvPr/>
        </p:nvSpPr>
        <p:spPr>
          <a:xfrm>
            <a:off x="1553135" y="5085185"/>
            <a:ext cx="1872208" cy="1531315"/>
          </a:xfrm>
          <a:prstGeom prst="cloudCallout">
            <a:avLst>
              <a:gd name="adj1" fmla="val 57886"/>
              <a:gd name="adj2" fmla="val -9362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Leave this section blank for now.  </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0738" y="3573016"/>
            <a:ext cx="573981" cy="7719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4388" y="3422237"/>
            <a:ext cx="573981" cy="771900"/>
          </a:xfrm>
          <a:prstGeom prst="rect">
            <a:avLst/>
          </a:prstGeom>
        </p:spPr>
      </p:pic>
      <p:sp>
        <p:nvSpPr>
          <p:cNvPr id="15" name="Cloud Callout 14"/>
          <p:cNvSpPr/>
          <p:nvPr/>
        </p:nvSpPr>
        <p:spPr>
          <a:xfrm>
            <a:off x="7898283" y="5003201"/>
            <a:ext cx="1872208" cy="1531315"/>
          </a:xfrm>
          <a:prstGeom prst="cloudCallout">
            <a:avLst>
              <a:gd name="adj1" fmla="val -8715"/>
              <a:gd name="adj2" fmla="val -9995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Leave this section blank for now.  </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572" y="3573016"/>
            <a:ext cx="573981" cy="771900"/>
          </a:xfrm>
          <a:prstGeom prst="rect">
            <a:avLst/>
          </a:prstGeom>
        </p:spPr>
      </p:pic>
      <p:sp>
        <p:nvSpPr>
          <p:cNvPr id="16" name="Cloud Callout 15"/>
          <p:cNvSpPr/>
          <p:nvPr/>
        </p:nvSpPr>
        <p:spPr>
          <a:xfrm>
            <a:off x="1775520" y="908721"/>
            <a:ext cx="1872208" cy="1531315"/>
          </a:xfrm>
          <a:prstGeom prst="cloudCallout">
            <a:avLst>
              <a:gd name="adj1" fmla="val 6085"/>
              <a:gd name="adj2" fmla="val 1235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List all equipment  you used. </a:t>
            </a:r>
          </a:p>
        </p:txBody>
      </p:sp>
      <p:sp>
        <p:nvSpPr>
          <p:cNvPr id="17" name="Cloud Callout 16"/>
          <p:cNvSpPr/>
          <p:nvPr/>
        </p:nvSpPr>
        <p:spPr>
          <a:xfrm>
            <a:off x="3863752" y="4869160"/>
            <a:ext cx="2664296" cy="1988840"/>
          </a:xfrm>
          <a:prstGeom prst="cloudCallout">
            <a:avLst>
              <a:gd name="adj1" fmla="val -27421"/>
              <a:gd name="adj2" fmla="val -10371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Random, stratified, biased, systematic  or pragmatic</a:t>
            </a:r>
            <a:r>
              <a:rPr lang="en-GB" dirty="0"/>
              <a:t>.  </a:t>
            </a:r>
          </a:p>
        </p:txBody>
      </p:sp>
      <p:sp>
        <p:nvSpPr>
          <p:cNvPr id="18" name="Cloud Callout 17"/>
          <p:cNvSpPr/>
          <p:nvPr/>
        </p:nvSpPr>
        <p:spPr>
          <a:xfrm>
            <a:off x="6962179" y="750085"/>
            <a:ext cx="1872208" cy="1531315"/>
          </a:xfrm>
          <a:prstGeom prst="cloudCallout">
            <a:avLst>
              <a:gd name="adj1" fmla="val -39055"/>
              <a:gd name="adj2" fmla="val 12985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Leave this section blank for now.  </a:t>
            </a:r>
          </a:p>
        </p:txBody>
      </p:sp>
      <p:sp>
        <p:nvSpPr>
          <p:cNvPr id="2" name="Rectangle 1"/>
          <p:cNvSpPr/>
          <p:nvPr/>
        </p:nvSpPr>
        <p:spPr>
          <a:xfrm>
            <a:off x="451118" y="354322"/>
            <a:ext cx="1324402" cy="369332"/>
          </a:xfrm>
          <a:prstGeom prst="rect">
            <a:avLst/>
          </a:prstGeom>
        </p:spPr>
        <p:txBody>
          <a:bodyPr wrap="none">
            <a:spAutoFit/>
          </a:bodyPr>
          <a:lstStyle/>
          <a:p>
            <a:r>
              <a:rPr lang="en-GB" dirty="0">
                <a:latin typeface="Comic Sans MS" panose="030F0702030302020204" pitchFamily="66" charset="0"/>
              </a:rPr>
              <a:t>clinometer</a:t>
            </a:r>
            <a:endParaRPr lang="en-GB" dirty="0"/>
          </a:p>
        </p:txBody>
      </p:sp>
    </p:spTree>
    <p:extLst>
      <p:ext uri="{BB962C8B-B14F-4D97-AF65-F5344CB8AC3E}">
        <p14:creationId xmlns:p14="http://schemas.microsoft.com/office/powerpoint/2010/main" val="118827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362607" y="889142"/>
          <a:ext cx="11571889" cy="5383520"/>
        </p:xfrm>
        <a:graphic>
          <a:graphicData uri="http://schemas.openxmlformats.org/drawingml/2006/table">
            <a:tbl>
              <a:tblPr firstRow="1" bandRow="1">
                <a:tableStyleId>{5940675A-B579-460E-94D1-54222C63F5DA}</a:tableStyleId>
              </a:tblPr>
              <a:tblGrid>
                <a:gridCol w="1340069">
                  <a:extLst>
                    <a:ext uri="{9D8B030D-6E8A-4147-A177-3AD203B41FA5}">
                      <a16:colId xmlns:a16="http://schemas.microsoft.com/office/drawing/2014/main" val="1231365545"/>
                    </a:ext>
                  </a:extLst>
                </a:gridCol>
                <a:gridCol w="3294993">
                  <a:extLst>
                    <a:ext uri="{9D8B030D-6E8A-4147-A177-3AD203B41FA5}">
                      <a16:colId xmlns:a16="http://schemas.microsoft.com/office/drawing/2014/main" val="1327530375"/>
                    </a:ext>
                  </a:extLst>
                </a:gridCol>
                <a:gridCol w="3547241">
                  <a:extLst>
                    <a:ext uri="{9D8B030D-6E8A-4147-A177-3AD203B41FA5}">
                      <a16:colId xmlns:a16="http://schemas.microsoft.com/office/drawing/2014/main" val="2431981876"/>
                    </a:ext>
                  </a:extLst>
                </a:gridCol>
                <a:gridCol w="3389586">
                  <a:extLst>
                    <a:ext uri="{9D8B030D-6E8A-4147-A177-3AD203B41FA5}">
                      <a16:colId xmlns:a16="http://schemas.microsoft.com/office/drawing/2014/main" val="3267900957"/>
                    </a:ext>
                  </a:extLst>
                </a:gridCol>
              </a:tblGrid>
              <a:tr h="720080">
                <a:tc>
                  <a:txBody>
                    <a:bodyPr/>
                    <a:lstStyle/>
                    <a:p>
                      <a:r>
                        <a:rPr lang="en-GB" dirty="0" smtClean="0">
                          <a:latin typeface="Comic Sans MS" panose="030F0702030302020204" pitchFamily="66" charset="0"/>
                        </a:rPr>
                        <a:t>Method </a:t>
                      </a:r>
                      <a:endParaRPr lang="en-GB" dirty="0">
                        <a:latin typeface="Comic Sans MS" panose="030F0702030302020204" pitchFamily="66" charset="0"/>
                      </a:endParaRPr>
                    </a:p>
                  </a:txBody>
                  <a:tcPr/>
                </a:tc>
                <a:tc>
                  <a:txBody>
                    <a:bodyPr/>
                    <a:lstStyle/>
                    <a:p>
                      <a:r>
                        <a:rPr lang="en-GB" dirty="0" smtClean="0">
                          <a:latin typeface="Comic Sans MS" panose="030F0702030302020204" pitchFamily="66" charset="0"/>
                        </a:rPr>
                        <a:t>Positive</a:t>
                      </a:r>
                      <a:endParaRPr lang="en-GB" dirty="0">
                        <a:latin typeface="Comic Sans MS" panose="030F0702030302020204" pitchFamily="66" charset="0"/>
                      </a:endParaRPr>
                    </a:p>
                  </a:txBody>
                  <a:tcPr/>
                </a:tc>
                <a:tc>
                  <a:txBody>
                    <a:bodyPr/>
                    <a:lstStyle/>
                    <a:p>
                      <a:r>
                        <a:rPr lang="en-GB" dirty="0" smtClean="0">
                          <a:latin typeface="Comic Sans MS" panose="030F0702030302020204" pitchFamily="66" charset="0"/>
                        </a:rPr>
                        <a:t>Negative</a:t>
                      </a:r>
                      <a:r>
                        <a:rPr lang="en-GB" baseline="0" dirty="0" smtClean="0">
                          <a:latin typeface="Comic Sans MS" panose="030F0702030302020204" pitchFamily="66" charset="0"/>
                        </a:rPr>
                        <a:t> </a:t>
                      </a:r>
                      <a:endParaRPr lang="en-GB" dirty="0">
                        <a:latin typeface="Comic Sans MS" panose="030F0702030302020204" pitchFamily="66" charset="0"/>
                      </a:endParaRPr>
                    </a:p>
                  </a:txBody>
                  <a:tcPr/>
                </a:tc>
                <a:tc>
                  <a:txBody>
                    <a:bodyPr/>
                    <a:lstStyle/>
                    <a:p>
                      <a:r>
                        <a:rPr lang="en-GB" dirty="0" smtClean="0">
                          <a:latin typeface="Comic Sans MS" panose="030F0702030302020204" pitchFamily="66" charset="0"/>
                        </a:rPr>
                        <a:t>Improvements</a:t>
                      </a:r>
                      <a:r>
                        <a:rPr lang="en-GB" baseline="0" dirty="0" smtClean="0">
                          <a:latin typeface="Comic Sans MS" panose="030F0702030302020204" pitchFamily="66" charset="0"/>
                        </a:rPr>
                        <a:t> </a:t>
                      </a:r>
                      <a:endParaRPr lang="en-GB" dirty="0">
                        <a:latin typeface="Comic Sans MS" panose="030F0702030302020204" pitchFamily="66" charset="0"/>
                      </a:endParaRPr>
                    </a:p>
                  </a:txBody>
                  <a:tcPr/>
                </a:tc>
                <a:extLst>
                  <a:ext uri="{0D108BD9-81ED-4DB2-BD59-A6C34878D82A}">
                    <a16:rowId xmlns:a16="http://schemas.microsoft.com/office/drawing/2014/main" val="3082279298"/>
                  </a:ext>
                </a:extLst>
              </a:tr>
              <a:tr h="661828">
                <a:tc>
                  <a:txBody>
                    <a:bodyPr/>
                    <a:lstStyle/>
                    <a:p>
                      <a:r>
                        <a:rPr lang="en-GB" dirty="0" smtClean="0">
                          <a:latin typeface="Comic Sans MS" panose="030F0702030302020204" pitchFamily="66" charset="0"/>
                        </a:rPr>
                        <a:t>Width</a:t>
                      </a:r>
                      <a:endParaRPr lang="en-GB" dirty="0">
                        <a:latin typeface="Comic Sans MS" panose="030F0702030302020204" pitchFamily="66" charset="0"/>
                      </a:endParaRPr>
                    </a:p>
                  </a:txBody>
                  <a:tcPr/>
                </a:tc>
                <a:tc>
                  <a:txBody>
                    <a:bodyPr/>
                    <a:lstStyle/>
                    <a:p>
                      <a:r>
                        <a:rPr lang="en-GB" sz="1600" dirty="0" smtClean="0">
                          <a:latin typeface="Comic Sans MS" panose="030F0702030302020204" pitchFamily="66" charset="0"/>
                        </a:rPr>
                        <a:t>Easy</a:t>
                      </a:r>
                      <a:r>
                        <a:rPr lang="en-GB" sz="1600" baseline="0" dirty="0" smtClean="0">
                          <a:latin typeface="Comic Sans MS" panose="030F0702030302020204" pitchFamily="66" charset="0"/>
                        </a:rPr>
                        <a:t> to complete as only 1 piece of equipment is needed – a tape measure. </a:t>
                      </a:r>
                      <a:endParaRPr lang="en-GB" sz="1600" dirty="0">
                        <a:latin typeface="Comic Sans MS" panose="030F0702030302020204" pitchFamily="66" charset="0"/>
                      </a:endParaRPr>
                    </a:p>
                  </a:txBody>
                  <a:tcPr/>
                </a:tc>
                <a:tc>
                  <a:txBody>
                    <a:bodyPr/>
                    <a:lstStyle/>
                    <a:p>
                      <a:r>
                        <a:rPr lang="en-GB" sz="1600" dirty="0" smtClean="0">
                          <a:latin typeface="Comic Sans MS" panose="030F0702030302020204" pitchFamily="66" charset="0"/>
                        </a:rPr>
                        <a:t>On very</a:t>
                      </a:r>
                      <a:r>
                        <a:rPr lang="en-GB" sz="1600" baseline="0" dirty="0" smtClean="0">
                          <a:latin typeface="Comic Sans MS" panose="030F0702030302020204" pitchFamily="66" charset="0"/>
                        </a:rPr>
                        <a:t> wide channel sections (5&amp;6) the tape measure bowed in the middle. This gives inaccurate results. </a:t>
                      </a:r>
                      <a:endParaRPr lang="en-GB" sz="1600" dirty="0">
                        <a:latin typeface="Comic Sans MS" panose="030F0702030302020204" pitchFamily="66" charset="0"/>
                      </a:endParaRPr>
                    </a:p>
                  </a:txBody>
                  <a:tcPr/>
                </a:tc>
                <a:tc>
                  <a:txBody>
                    <a:bodyPr/>
                    <a:lstStyle/>
                    <a:p>
                      <a:r>
                        <a:rPr lang="en-GB" sz="1600" dirty="0" smtClean="0">
                          <a:latin typeface="Comic Sans MS" panose="030F0702030302020204" pitchFamily="66" charset="0"/>
                        </a:rPr>
                        <a:t>Repeat</a:t>
                      </a:r>
                      <a:r>
                        <a:rPr lang="en-GB" sz="1600" baseline="0" dirty="0" smtClean="0">
                          <a:latin typeface="Comic Sans MS" panose="030F0702030302020204" pitchFamily="66" charset="0"/>
                        </a:rPr>
                        <a:t> measuring three times to get an accurate measurement. </a:t>
                      </a:r>
                    </a:p>
                    <a:p>
                      <a:r>
                        <a:rPr lang="en-GB" sz="1600" baseline="0" dirty="0" smtClean="0">
                          <a:latin typeface="Comic Sans MS" panose="030F0702030302020204" pitchFamily="66" charset="0"/>
                        </a:rPr>
                        <a:t>Have a third person to support the middle of the tape measure to get accurate results. </a:t>
                      </a:r>
                      <a:endParaRPr lang="en-GB" sz="1600" dirty="0">
                        <a:latin typeface="Comic Sans MS" panose="030F0702030302020204" pitchFamily="66" charset="0"/>
                      </a:endParaRPr>
                    </a:p>
                  </a:txBody>
                  <a:tcPr/>
                </a:tc>
                <a:extLst>
                  <a:ext uri="{0D108BD9-81ED-4DB2-BD59-A6C34878D82A}">
                    <a16:rowId xmlns:a16="http://schemas.microsoft.com/office/drawing/2014/main" val="605805949"/>
                  </a:ext>
                </a:extLst>
              </a:tr>
              <a:tr h="661828">
                <a:tc>
                  <a:txBody>
                    <a:bodyPr/>
                    <a:lstStyle/>
                    <a:p>
                      <a:r>
                        <a:rPr lang="en-GB" dirty="0" smtClean="0">
                          <a:latin typeface="Comic Sans MS" panose="030F0702030302020204" pitchFamily="66" charset="0"/>
                        </a:rPr>
                        <a:t>Depth</a:t>
                      </a:r>
                      <a:endParaRPr lang="en-GB" dirty="0">
                        <a:latin typeface="Comic Sans MS" panose="030F0702030302020204" pitchFamily="66" charset="0"/>
                      </a:endParaRPr>
                    </a:p>
                  </a:txBody>
                  <a:tcPr/>
                </a:tc>
                <a:tc>
                  <a:txBody>
                    <a:bodyPr/>
                    <a:lstStyle/>
                    <a:p>
                      <a:r>
                        <a:rPr lang="en-GB" sz="1600" dirty="0" smtClean="0">
                          <a:latin typeface="Comic Sans MS" panose="030F0702030302020204" pitchFamily="66" charset="0"/>
                        </a:rPr>
                        <a:t>Easy to</a:t>
                      </a:r>
                      <a:r>
                        <a:rPr lang="en-GB" sz="1600" baseline="0" dirty="0" smtClean="0">
                          <a:latin typeface="Comic Sans MS" panose="030F0702030302020204" pitchFamily="66" charset="0"/>
                        </a:rPr>
                        <a:t> complete as once the width has been measured out the depth is easy to measure. </a:t>
                      </a:r>
                      <a:endParaRPr lang="en-GB" sz="1600" dirty="0">
                        <a:latin typeface="Comic Sans MS" panose="030F0702030302020204" pitchFamily="66" charset="0"/>
                      </a:endParaRPr>
                    </a:p>
                  </a:txBody>
                  <a:tcPr/>
                </a:tc>
                <a:tc>
                  <a:txBody>
                    <a:bodyPr/>
                    <a:lstStyle/>
                    <a:p>
                      <a:r>
                        <a:rPr lang="en-GB" sz="1600" dirty="0" smtClean="0">
                          <a:latin typeface="Comic Sans MS" panose="030F0702030302020204" pitchFamily="66" charset="0"/>
                        </a:rPr>
                        <a:t>Dividing</a:t>
                      </a:r>
                      <a:r>
                        <a:rPr lang="en-GB" sz="1600" baseline="0" dirty="0" smtClean="0">
                          <a:latin typeface="Comic Sans MS" panose="030F0702030302020204" pitchFamily="66" charset="0"/>
                        </a:rPr>
                        <a:t> the width /3 was tricky. </a:t>
                      </a:r>
                    </a:p>
                    <a:p>
                      <a:r>
                        <a:rPr lang="en-GB" sz="1600" baseline="0" dirty="0" smtClean="0">
                          <a:latin typeface="Comic Sans MS" panose="030F0702030302020204" pitchFamily="66" charset="0"/>
                        </a:rPr>
                        <a:t>The water rode up the ruler if the ruler was placed in the wrong direction. </a:t>
                      </a:r>
                    </a:p>
                  </a:txBody>
                  <a:tcPr/>
                </a:tc>
                <a:tc>
                  <a:txBody>
                    <a:bodyPr/>
                    <a:lstStyle/>
                    <a:p>
                      <a:r>
                        <a:rPr lang="en-GB" sz="1600" dirty="0" smtClean="0">
                          <a:latin typeface="Comic Sans MS" panose="030F0702030302020204" pitchFamily="66" charset="0"/>
                        </a:rPr>
                        <a:t>Use a calculator to work out the depth intervals. </a:t>
                      </a:r>
                    </a:p>
                    <a:p>
                      <a:r>
                        <a:rPr lang="en-GB" sz="1600" dirty="0" smtClean="0">
                          <a:latin typeface="Comic Sans MS" panose="030F0702030302020204" pitchFamily="66" charset="0"/>
                        </a:rPr>
                        <a:t>Always place the ruler</a:t>
                      </a:r>
                      <a:r>
                        <a:rPr lang="en-GB" sz="1600" baseline="0" dirty="0" smtClean="0">
                          <a:latin typeface="Comic Sans MS" panose="030F0702030302020204" pitchFamily="66" charset="0"/>
                        </a:rPr>
                        <a:t> in the channel sideways so that you get an accurate result. </a:t>
                      </a:r>
                      <a:endParaRPr lang="en-GB" sz="1600" dirty="0">
                        <a:latin typeface="Comic Sans MS" panose="030F0702030302020204" pitchFamily="66" charset="0"/>
                      </a:endParaRPr>
                    </a:p>
                  </a:txBody>
                  <a:tcPr/>
                </a:tc>
                <a:extLst>
                  <a:ext uri="{0D108BD9-81ED-4DB2-BD59-A6C34878D82A}">
                    <a16:rowId xmlns:a16="http://schemas.microsoft.com/office/drawing/2014/main" val="2438122610"/>
                  </a:ext>
                </a:extLst>
              </a:tr>
              <a:tr h="661828">
                <a:tc>
                  <a:txBody>
                    <a:bodyPr/>
                    <a:lstStyle/>
                    <a:p>
                      <a:r>
                        <a:rPr lang="en-GB" dirty="0" smtClean="0">
                          <a:latin typeface="Comic Sans MS" panose="030F0702030302020204" pitchFamily="66" charset="0"/>
                        </a:rPr>
                        <a:t>Velocity </a:t>
                      </a:r>
                      <a:endParaRPr lang="en-GB" dirty="0">
                        <a:latin typeface="Comic Sans MS" panose="030F0702030302020204" pitchFamily="66" charset="0"/>
                      </a:endParaRPr>
                    </a:p>
                  </a:txBody>
                  <a:tcPr/>
                </a:tc>
                <a:tc>
                  <a:txBody>
                    <a:bodyPr/>
                    <a:lstStyle/>
                    <a:p>
                      <a:r>
                        <a:rPr lang="en-GB" sz="1600" dirty="0" smtClean="0">
                          <a:latin typeface="Comic Sans MS" panose="030F0702030302020204" pitchFamily="66" charset="0"/>
                        </a:rPr>
                        <a:t>Completing the test 3 times meant that we could get an</a:t>
                      </a:r>
                      <a:r>
                        <a:rPr lang="en-GB" sz="1600" baseline="0" dirty="0" smtClean="0">
                          <a:latin typeface="Comic Sans MS" panose="030F0702030302020204" pitchFamily="66" charset="0"/>
                        </a:rPr>
                        <a:t> average time. This allows for inaccurate data. </a:t>
                      </a:r>
                    </a:p>
                    <a:p>
                      <a:r>
                        <a:rPr lang="en-GB" sz="1600" baseline="0" dirty="0" smtClean="0">
                          <a:latin typeface="Comic Sans MS" panose="030F0702030302020204" pitchFamily="66" charset="0"/>
                        </a:rPr>
                        <a:t>The bamboo was easy to see and the method was easy to follow. </a:t>
                      </a:r>
                      <a:endParaRPr lang="en-GB" sz="1600" dirty="0">
                        <a:latin typeface="Comic Sans MS" panose="030F0702030302020204" pitchFamily="66" charset="0"/>
                      </a:endParaRPr>
                    </a:p>
                  </a:txBody>
                  <a:tcPr/>
                </a:tc>
                <a:tc>
                  <a:txBody>
                    <a:bodyPr/>
                    <a:lstStyle/>
                    <a:p>
                      <a:r>
                        <a:rPr lang="en-GB" sz="1600" dirty="0" smtClean="0">
                          <a:latin typeface="Comic Sans MS" panose="030F0702030302020204" pitchFamily="66" charset="0"/>
                        </a:rPr>
                        <a:t>Involved</a:t>
                      </a:r>
                      <a:r>
                        <a:rPr lang="en-GB" sz="1600" baseline="0" dirty="0" smtClean="0">
                          <a:latin typeface="Comic Sans MS" panose="030F0702030302020204" pitchFamily="66" charset="0"/>
                        </a:rPr>
                        <a:t> a lot of people. The lack of water in the channel meant that the bamboo got stuck behind rocks and it needed to be “freed” which gives inaccurate results. Also the bamboo did not travel in a straight line so may have travelled further than the 5m we measured out. </a:t>
                      </a:r>
                      <a:endParaRPr lang="en-GB" sz="1600" dirty="0">
                        <a:latin typeface="Comic Sans MS" panose="030F0702030302020204" pitchFamily="66" charset="0"/>
                      </a:endParaRPr>
                    </a:p>
                  </a:txBody>
                  <a:tcPr/>
                </a:tc>
                <a:tc>
                  <a:txBody>
                    <a:bodyPr/>
                    <a:lstStyle/>
                    <a:p>
                      <a:r>
                        <a:rPr lang="en-GB" sz="1600" dirty="0" smtClean="0">
                          <a:latin typeface="Comic Sans MS" panose="030F0702030302020204" pitchFamily="66" charset="0"/>
                        </a:rPr>
                        <a:t>Use a flowmeter to gain accurate results as the</a:t>
                      </a:r>
                      <a:r>
                        <a:rPr lang="en-GB" sz="1600" baseline="0" dirty="0" smtClean="0">
                          <a:latin typeface="Comic Sans MS" panose="030F0702030302020204" pitchFamily="66" charset="0"/>
                        </a:rPr>
                        <a:t> equipment measures the water flowing past a certain point. </a:t>
                      </a:r>
                      <a:endParaRPr lang="en-GB" sz="1600" dirty="0">
                        <a:latin typeface="Comic Sans MS" panose="030F0702030302020204" pitchFamily="66" charset="0"/>
                      </a:endParaRPr>
                    </a:p>
                  </a:txBody>
                  <a:tcPr/>
                </a:tc>
                <a:extLst>
                  <a:ext uri="{0D108BD9-81ED-4DB2-BD59-A6C34878D82A}">
                    <a16:rowId xmlns:a16="http://schemas.microsoft.com/office/drawing/2014/main" val="3862215815"/>
                  </a:ext>
                </a:extLst>
              </a:tr>
            </a:tbl>
          </a:graphicData>
        </a:graphic>
      </p:graphicFrame>
      <p:sp>
        <p:nvSpPr>
          <p:cNvPr id="2" name="Rectangle 1"/>
          <p:cNvSpPr/>
          <p:nvPr/>
        </p:nvSpPr>
        <p:spPr>
          <a:xfrm>
            <a:off x="1690255" y="2904485"/>
            <a:ext cx="10244241" cy="33681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690254" y="4225636"/>
            <a:ext cx="10244241" cy="20470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507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0" nodeType="clickEffect">
                                  <p:stCondLst>
                                    <p:cond delay="0"/>
                                  </p:stCondLst>
                                  <p:childTnLst>
                                    <p:animEffect transition="out" filter="fade">
                                      <p:cBhvr>
                                        <p:cTn id="11" dur="1000"/>
                                        <p:tgtEl>
                                          <p:spTgt spid="4"/>
                                        </p:tgtEl>
                                      </p:cBhvr>
                                    </p:animEffect>
                                    <p:anim calcmode="lin" valueType="num">
                                      <p:cBhvr>
                                        <p:cTn id="12" dur="1000"/>
                                        <p:tgtEl>
                                          <p:spTgt spid="4"/>
                                        </p:tgtEl>
                                        <p:attrNameLst>
                                          <p:attrName>ppt_x</p:attrName>
                                        </p:attrNameLst>
                                      </p:cBhvr>
                                      <p:tavLst>
                                        <p:tav tm="0">
                                          <p:val>
                                            <p:strVal val="ppt_x"/>
                                          </p:val>
                                        </p:tav>
                                        <p:tav tm="100000">
                                          <p:val>
                                            <p:strVal val="ppt_x"/>
                                          </p:val>
                                        </p:tav>
                                      </p:tavLst>
                                    </p:anim>
                                    <p:anim calcmode="lin" valueType="num">
                                      <p:cBhvr>
                                        <p:cTn id="13" dur="1000"/>
                                        <p:tgtEl>
                                          <p:spTgt spid="4"/>
                                        </p:tgtEl>
                                        <p:attrNameLst>
                                          <p:attrName>ppt_y</p:attrName>
                                        </p:attrNameLst>
                                      </p:cBhvr>
                                      <p:tavLst>
                                        <p:tav tm="0">
                                          <p:val>
                                            <p:strVal val="ppt_y"/>
                                          </p:val>
                                        </p:tav>
                                        <p:tav tm="100000">
                                          <p:val>
                                            <p:strVal val="ppt_y+.1"/>
                                          </p:val>
                                        </p:tav>
                                      </p:tavLst>
                                    </p:anim>
                                    <p:set>
                                      <p:cBhvr>
                                        <p:cTn id="14"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p:nvPr/>
        </p:nvPicPr>
        <p:blipFill>
          <a:blip r:embed="rId2">
            <a:extLst>
              <a:ext uri="{28A0092B-C50C-407E-A947-70E740481C1C}">
                <a14:useLocalDpi xmlns:a14="http://schemas.microsoft.com/office/drawing/2010/main" val="0"/>
              </a:ext>
            </a:extLst>
          </a:blip>
          <a:stretch>
            <a:fillRect/>
          </a:stretch>
        </p:blipFill>
        <p:spPr>
          <a:xfrm>
            <a:off x="2033753" y="788276"/>
            <a:ext cx="7811802" cy="5278952"/>
          </a:xfrm>
          <a:prstGeom prst="rect">
            <a:avLst/>
          </a:prstGeom>
        </p:spPr>
      </p:pic>
    </p:spTree>
    <p:extLst>
      <p:ext uri="{BB962C8B-B14F-4D97-AF65-F5344CB8AC3E}">
        <p14:creationId xmlns:p14="http://schemas.microsoft.com/office/powerpoint/2010/main" val="1571405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35798666"/>
              </p:ext>
            </p:extLst>
          </p:nvPr>
        </p:nvGraphicFramePr>
        <p:xfrm>
          <a:off x="362607" y="889142"/>
          <a:ext cx="11571889" cy="5334000"/>
        </p:xfrm>
        <a:graphic>
          <a:graphicData uri="http://schemas.openxmlformats.org/drawingml/2006/table">
            <a:tbl>
              <a:tblPr firstRow="1" bandRow="1">
                <a:tableStyleId>{5940675A-B579-460E-94D1-54222C63F5DA}</a:tableStyleId>
              </a:tblPr>
              <a:tblGrid>
                <a:gridCol w="1340069">
                  <a:extLst>
                    <a:ext uri="{9D8B030D-6E8A-4147-A177-3AD203B41FA5}">
                      <a16:colId xmlns:a16="http://schemas.microsoft.com/office/drawing/2014/main" val="1231365545"/>
                    </a:ext>
                  </a:extLst>
                </a:gridCol>
                <a:gridCol w="3294993">
                  <a:extLst>
                    <a:ext uri="{9D8B030D-6E8A-4147-A177-3AD203B41FA5}">
                      <a16:colId xmlns:a16="http://schemas.microsoft.com/office/drawing/2014/main" val="1327530375"/>
                    </a:ext>
                  </a:extLst>
                </a:gridCol>
                <a:gridCol w="3547241">
                  <a:extLst>
                    <a:ext uri="{9D8B030D-6E8A-4147-A177-3AD203B41FA5}">
                      <a16:colId xmlns:a16="http://schemas.microsoft.com/office/drawing/2014/main" val="2431981876"/>
                    </a:ext>
                  </a:extLst>
                </a:gridCol>
                <a:gridCol w="3389586">
                  <a:extLst>
                    <a:ext uri="{9D8B030D-6E8A-4147-A177-3AD203B41FA5}">
                      <a16:colId xmlns:a16="http://schemas.microsoft.com/office/drawing/2014/main" val="3267900957"/>
                    </a:ext>
                  </a:extLst>
                </a:gridCol>
              </a:tblGrid>
              <a:tr h="720080">
                <a:tc>
                  <a:txBody>
                    <a:bodyPr/>
                    <a:lstStyle/>
                    <a:p>
                      <a:r>
                        <a:rPr lang="en-GB" dirty="0" smtClean="0">
                          <a:latin typeface="Comic Sans MS" panose="030F0702030302020204" pitchFamily="66" charset="0"/>
                        </a:rPr>
                        <a:t>Method </a:t>
                      </a:r>
                      <a:endParaRPr lang="en-GB" dirty="0">
                        <a:latin typeface="Comic Sans MS" panose="030F0702030302020204" pitchFamily="66" charset="0"/>
                      </a:endParaRPr>
                    </a:p>
                  </a:txBody>
                  <a:tcPr/>
                </a:tc>
                <a:tc>
                  <a:txBody>
                    <a:bodyPr/>
                    <a:lstStyle/>
                    <a:p>
                      <a:r>
                        <a:rPr lang="en-GB" dirty="0" smtClean="0">
                          <a:latin typeface="Comic Sans MS" panose="030F0702030302020204" pitchFamily="66" charset="0"/>
                        </a:rPr>
                        <a:t>Method</a:t>
                      </a:r>
                      <a:endParaRPr lang="en-GB" dirty="0">
                        <a:latin typeface="Comic Sans MS" panose="030F0702030302020204" pitchFamily="66" charset="0"/>
                      </a:endParaRPr>
                    </a:p>
                  </a:txBody>
                  <a:tcPr/>
                </a:tc>
                <a:tc>
                  <a:txBody>
                    <a:bodyPr/>
                    <a:lstStyle/>
                    <a:p>
                      <a:r>
                        <a:rPr lang="en-GB" dirty="0" smtClean="0">
                          <a:latin typeface="Comic Sans MS" panose="030F0702030302020204" pitchFamily="66" charset="0"/>
                        </a:rPr>
                        <a:t>Were the results valid and reliable?</a:t>
                      </a:r>
                      <a:r>
                        <a:rPr lang="en-GB" baseline="0" dirty="0" smtClean="0">
                          <a:latin typeface="Comic Sans MS" panose="030F0702030302020204" pitchFamily="66" charset="0"/>
                        </a:rPr>
                        <a:t> </a:t>
                      </a:r>
                      <a:endParaRPr lang="en-GB" dirty="0">
                        <a:latin typeface="Comic Sans MS" panose="030F0702030302020204" pitchFamily="66" charset="0"/>
                      </a:endParaRPr>
                    </a:p>
                  </a:txBody>
                  <a:tcPr/>
                </a:tc>
                <a:tc>
                  <a:txBody>
                    <a:bodyPr/>
                    <a:lstStyle/>
                    <a:p>
                      <a:r>
                        <a:rPr lang="en-GB" dirty="0" smtClean="0">
                          <a:latin typeface="Comic Sans MS" panose="030F0702030302020204" pitchFamily="66" charset="0"/>
                        </a:rPr>
                        <a:t>How did the results help conclude overall</a:t>
                      </a:r>
                      <a:r>
                        <a:rPr lang="en-GB" baseline="0" dirty="0" smtClean="0">
                          <a:latin typeface="Comic Sans MS" panose="030F0702030302020204" pitchFamily="66" charset="0"/>
                        </a:rPr>
                        <a:t> linking to the conclusion? </a:t>
                      </a:r>
                      <a:endParaRPr lang="en-GB" dirty="0">
                        <a:latin typeface="Comic Sans MS" panose="030F0702030302020204" pitchFamily="66" charset="0"/>
                      </a:endParaRPr>
                    </a:p>
                  </a:txBody>
                  <a:tcPr/>
                </a:tc>
                <a:extLst>
                  <a:ext uri="{0D108BD9-81ED-4DB2-BD59-A6C34878D82A}">
                    <a16:rowId xmlns:a16="http://schemas.microsoft.com/office/drawing/2014/main" val="3082279298"/>
                  </a:ext>
                </a:extLst>
              </a:tr>
              <a:tr h="661828">
                <a:tc>
                  <a:txBody>
                    <a:bodyPr/>
                    <a:lstStyle/>
                    <a:p>
                      <a:r>
                        <a:rPr lang="en-GB" dirty="0" smtClean="0">
                          <a:latin typeface="Comic Sans MS" panose="030F0702030302020204" pitchFamily="66" charset="0"/>
                        </a:rPr>
                        <a:t>Width</a:t>
                      </a:r>
                      <a:endParaRPr lang="en-GB" dirty="0">
                        <a:latin typeface="Comic Sans MS" panose="030F0702030302020204" pitchFamily="66" charset="0"/>
                      </a:endParaRPr>
                    </a:p>
                  </a:txBody>
                  <a:tcPr/>
                </a:tc>
                <a:tc>
                  <a:txBody>
                    <a:bodyPr/>
                    <a:lstStyle/>
                    <a:p>
                      <a:endParaRPr lang="en-GB" sz="1600" dirty="0" smtClean="0">
                        <a:latin typeface="Comic Sans MS" panose="030F0702030302020204" pitchFamily="66" charset="0"/>
                      </a:endParaRPr>
                    </a:p>
                    <a:p>
                      <a:endParaRPr lang="en-GB" sz="1600" dirty="0" smtClean="0">
                        <a:latin typeface="Comic Sans MS" panose="030F0702030302020204" pitchFamily="66" charset="0"/>
                      </a:endParaRPr>
                    </a:p>
                    <a:p>
                      <a:endParaRPr lang="en-GB" sz="1600" dirty="0" smtClean="0">
                        <a:latin typeface="Comic Sans MS" panose="030F0702030302020204" pitchFamily="66" charset="0"/>
                      </a:endParaRPr>
                    </a:p>
                    <a:p>
                      <a:endParaRPr lang="en-GB" sz="1600" dirty="0" smtClean="0">
                        <a:latin typeface="Comic Sans MS" panose="030F0702030302020204" pitchFamily="66" charset="0"/>
                      </a:endParaRPr>
                    </a:p>
                    <a:p>
                      <a:endParaRPr lang="en-GB" sz="1600" dirty="0">
                        <a:latin typeface="Comic Sans MS" panose="030F0702030302020204" pitchFamily="66" charset="0"/>
                      </a:endParaRPr>
                    </a:p>
                  </a:txBody>
                  <a:tcPr/>
                </a:tc>
                <a:tc>
                  <a:txBody>
                    <a:bodyPr/>
                    <a:lstStyle/>
                    <a:p>
                      <a:endParaRPr lang="en-GB" sz="1600" dirty="0">
                        <a:latin typeface="Comic Sans MS" panose="030F0702030302020204" pitchFamily="66" charset="0"/>
                      </a:endParaRPr>
                    </a:p>
                  </a:txBody>
                  <a:tcPr/>
                </a:tc>
                <a:tc>
                  <a:txBody>
                    <a:bodyPr/>
                    <a:lstStyle/>
                    <a:p>
                      <a:endParaRPr lang="en-GB" sz="1600" dirty="0">
                        <a:latin typeface="Comic Sans MS" panose="030F0702030302020204" pitchFamily="66" charset="0"/>
                      </a:endParaRPr>
                    </a:p>
                  </a:txBody>
                  <a:tcPr/>
                </a:tc>
                <a:extLst>
                  <a:ext uri="{0D108BD9-81ED-4DB2-BD59-A6C34878D82A}">
                    <a16:rowId xmlns:a16="http://schemas.microsoft.com/office/drawing/2014/main" val="605805949"/>
                  </a:ext>
                </a:extLst>
              </a:tr>
              <a:tr h="661828">
                <a:tc>
                  <a:txBody>
                    <a:bodyPr/>
                    <a:lstStyle/>
                    <a:p>
                      <a:r>
                        <a:rPr lang="en-GB" dirty="0" smtClean="0">
                          <a:latin typeface="Comic Sans MS" panose="030F0702030302020204" pitchFamily="66" charset="0"/>
                        </a:rPr>
                        <a:t>Depth</a:t>
                      </a:r>
                      <a:endParaRPr lang="en-GB" dirty="0">
                        <a:latin typeface="Comic Sans MS" panose="030F0702030302020204" pitchFamily="66" charset="0"/>
                      </a:endParaRPr>
                    </a:p>
                  </a:txBody>
                  <a:tcPr/>
                </a:tc>
                <a:tc>
                  <a:txBody>
                    <a:bodyPr/>
                    <a:lstStyle/>
                    <a:p>
                      <a:endParaRPr lang="en-GB" sz="1600" dirty="0" smtClean="0">
                        <a:latin typeface="Comic Sans MS" panose="030F0702030302020204" pitchFamily="66" charset="0"/>
                      </a:endParaRPr>
                    </a:p>
                    <a:p>
                      <a:endParaRPr lang="en-GB" sz="1600" dirty="0" smtClean="0">
                        <a:latin typeface="Comic Sans MS" panose="030F0702030302020204" pitchFamily="66" charset="0"/>
                      </a:endParaRPr>
                    </a:p>
                    <a:p>
                      <a:endParaRPr lang="en-GB" sz="1600" dirty="0" smtClean="0">
                        <a:latin typeface="Comic Sans MS" panose="030F0702030302020204" pitchFamily="66" charset="0"/>
                      </a:endParaRPr>
                    </a:p>
                    <a:p>
                      <a:endParaRPr lang="en-GB" sz="1600" dirty="0" smtClean="0">
                        <a:latin typeface="Comic Sans MS" panose="030F0702030302020204" pitchFamily="66" charset="0"/>
                      </a:endParaRPr>
                    </a:p>
                    <a:p>
                      <a:endParaRPr lang="en-GB" sz="1600" dirty="0" smtClean="0">
                        <a:latin typeface="Comic Sans MS" panose="030F0702030302020204" pitchFamily="66" charset="0"/>
                      </a:endParaRPr>
                    </a:p>
                    <a:p>
                      <a:endParaRPr lang="en-GB" sz="1600" dirty="0">
                        <a:latin typeface="Comic Sans MS" panose="030F0702030302020204" pitchFamily="66" charset="0"/>
                      </a:endParaRPr>
                    </a:p>
                  </a:txBody>
                  <a:tcPr/>
                </a:tc>
                <a:tc>
                  <a:txBody>
                    <a:bodyPr/>
                    <a:lstStyle/>
                    <a:p>
                      <a:endParaRPr lang="en-GB" sz="1600" baseline="0" dirty="0" smtClean="0">
                        <a:latin typeface="Comic Sans MS" panose="030F0702030302020204" pitchFamily="66" charset="0"/>
                      </a:endParaRPr>
                    </a:p>
                  </a:txBody>
                  <a:tcPr/>
                </a:tc>
                <a:tc>
                  <a:txBody>
                    <a:bodyPr/>
                    <a:lstStyle/>
                    <a:p>
                      <a:endParaRPr lang="en-GB" sz="1600" dirty="0">
                        <a:latin typeface="Comic Sans MS" panose="030F0702030302020204" pitchFamily="66" charset="0"/>
                      </a:endParaRPr>
                    </a:p>
                  </a:txBody>
                  <a:tcPr/>
                </a:tc>
                <a:extLst>
                  <a:ext uri="{0D108BD9-81ED-4DB2-BD59-A6C34878D82A}">
                    <a16:rowId xmlns:a16="http://schemas.microsoft.com/office/drawing/2014/main" val="2438122610"/>
                  </a:ext>
                </a:extLst>
              </a:tr>
              <a:tr h="661828">
                <a:tc>
                  <a:txBody>
                    <a:bodyPr/>
                    <a:lstStyle/>
                    <a:p>
                      <a:r>
                        <a:rPr lang="en-GB" dirty="0" smtClean="0">
                          <a:latin typeface="Comic Sans MS" panose="030F0702030302020204" pitchFamily="66" charset="0"/>
                        </a:rPr>
                        <a:t>Velocity </a:t>
                      </a:r>
                      <a:endParaRPr lang="en-GB" dirty="0">
                        <a:latin typeface="Comic Sans MS" panose="030F0702030302020204" pitchFamily="66" charset="0"/>
                      </a:endParaRPr>
                    </a:p>
                  </a:txBody>
                  <a:tcPr/>
                </a:tc>
                <a:tc>
                  <a:txBody>
                    <a:bodyPr/>
                    <a:lstStyle/>
                    <a:p>
                      <a:endParaRPr lang="en-GB" sz="1600" dirty="0" smtClean="0">
                        <a:latin typeface="Comic Sans MS" panose="030F0702030302020204" pitchFamily="66" charset="0"/>
                      </a:endParaRPr>
                    </a:p>
                    <a:p>
                      <a:endParaRPr lang="en-GB" sz="1600" dirty="0" smtClean="0">
                        <a:latin typeface="Comic Sans MS" panose="030F0702030302020204" pitchFamily="66" charset="0"/>
                      </a:endParaRPr>
                    </a:p>
                    <a:p>
                      <a:endParaRPr lang="en-GB" sz="1600" dirty="0" smtClean="0">
                        <a:latin typeface="Comic Sans MS" panose="030F0702030302020204" pitchFamily="66" charset="0"/>
                      </a:endParaRPr>
                    </a:p>
                    <a:p>
                      <a:endParaRPr lang="en-GB" sz="1600" dirty="0" smtClean="0">
                        <a:latin typeface="Comic Sans MS" panose="030F0702030302020204" pitchFamily="66" charset="0"/>
                      </a:endParaRPr>
                    </a:p>
                    <a:p>
                      <a:endParaRPr lang="en-GB" sz="1600" dirty="0" smtClean="0">
                        <a:latin typeface="Comic Sans MS" panose="030F0702030302020204" pitchFamily="66" charset="0"/>
                      </a:endParaRPr>
                    </a:p>
                    <a:p>
                      <a:endParaRPr lang="en-GB" sz="1600" dirty="0">
                        <a:latin typeface="Comic Sans MS" panose="030F0702030302020204" pitchFamily="66" charset="0"/>
                      </a:endParaRPr>
                    </a:p>
                  </a:txBody>
                  <a:tcPr/>
                </a:tc>
                <a:tc>
                  <a:txBody>
                    <a:bodyPr/>
                    <a:lstStyle/>
                    <a:p>
                      <a:endParaRPr lang="en-GB" sz="1600" dirty="0">
                        <a:latin typeface="Comic Sans MS" panose="030F0702030302020204" pitchFamily="66" charset="0"/>
                      </a:endParaRPr>
                    </a:p>
                  </a:txBody>
                  <a:tcPr/>
                </a:tc>
                <a:tc>
                  <a:txBody>
                    <a:bodyPr/>
                    <a:lstStyle/>
                    <a:p>
                      <a:endParaRPr lang="en-GB" sz="1600" dirty="0">
                        <a:latin typeface="Comic Sans MS" panose="030F0702030302020204" pitchFamily="66" charset="0"/>
                      </a:endParaRPr>
                    </a:p>
                  </a:txBody>
                  <a:tcPr/>
                </a:tc>
                <a:extLst>
                  <a:ext uri="{0D108BD9-81ED-4DB2-BD59-A6C34878D82A}">
                    <a16:rowId xmlns:a16="http://schemas.microsoft.com/office/drawing/2014/main" val="3862215815"/>
                  </a:ext>
                </a:extLst>
              </a:tr>
            </a:tbl>
          </a:graphicData>
        </a:graphic>
      </p:graphicFrame>
    </p:spTree>
    <p:extLst>
      <p:ext uri="{BB962C8B-B14F-4D97-AF65-F5344CB8AC3E}">
        <p14:creationId xmlns:p14="http://schemas.microsoft.com/office/powerpoint/2010/main" val="555514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1954</Words>
  <Application>Microsoft Office PowerPoint</Application>
  <PresentationFormat>Widescreen</PresentationFormat>
  <Paragraphs>315</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Comic Sans MS</vt:lpstr>
      <vt:lpstr>Times New Roman</vt:lpstr>
      <vt:lpstr>Office Theme</vt:lpstr>
      <vt:lpstr>Why is CMV a good investigation site? </vt:lpstr>
      <vt:lpstr>Why is CMV a good investigation site? </vt:lpstr>
      <vt:lpstr>Potential risks when completing fieldwork. </vt:lpstr>
      <vt:lpstr>PowerPoint Presentation</vt:lpstr>
      <vt:lpstr>What is sampling? </vt:lpstr>
      <vt:lpstr>PowerPoint Presentation</vt:lpstr>
      <vt:lpstr>PowerPoint Presentation</vt:lpstr>
      <vt:lpstr>PowerPoint Presentation</vt:lpstr>
      <vt:lpstr>PowerPoint Presentation</vt:lpstr>
      <vt:lpstr>PowerPoint Presentation</vt:lpstr>
      <vt:lpstr>Types of data presentation. </vt:lpstr>
      <vt:lpstr>Line Graph</vt:lpstr>
      <vt:lpstr>PowerPoint Presentation</vt:lpstr>
      <vt:lpstr>PowerPoint Presentation</vt:lpstr>
      <vt:lpstr>PowerPoint Presentation</vt:lpstr>
      <vt:lpstr>Histogram</vt:lpstr>
      <vt:lpstr>PowerPoint Presentation</vt:lpstr>
      <vt:lpstr>Which graph is Best for…..</vt:lpstr>
      <vt:lpstr>PowerPoint Presentation</vt:lpstr>
      <vt:lpstr>Photo Analysis</vt:lpstr>
      <vt:lpstr>PowerPoint Presentation</vt:lpstr>
      <vt:lpstr>Relationship between data sets</vt:lpstr>
      <vt:lpstr>PowerPoint Presentation</vt:lpstr>
      <vt:lpstr>PowerPoint Presentation</vt:lpstr>
      <vt:lpstr>PowerPoint Presentation</vt:lpstr>
      <vt:lpstr>Human  intervention</vt:lpstr>
      <vt:lpstr>PowerPoint Presentation</vt:lpstr>
    </vt:vector>
  </TitlesOfParts>
  <Company>Walton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is CMV a good investigation site? </dc:title>
  <dc:creator>N.White</dc:creator>
  <cp:lastModifiedBy>N.White</cp:lastModifiedBy>
  <cp:revision>8</cp:revision>
  <dcterms:created xsi:type="dcterms:W3CDTF">2018-06-06T10:24:12Z</dcterms:created>
  <dcterms:modified xsi:type="dcterms:W3CDTF">2018-06-06T10:47:16Z</dcterms:modified>
</cp:coreProperties>
</file>