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301" r:id="rId3"/>
    <p:sldId id="302" r:id="rId4"/>
    <p:sldId id="303" r:id="rId5"/>
    <p:sldId id="304" r:id="rId6"/>
    <p:sldId id="305" r:id="rId7"/>
    <p:sldId id="306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455" autoAdjust="0"/>
  </p:normalViewPr>
  <p:slideViewPr>
    <p:cSldViewPr snapToGrid="0">
      <p:cViewPr varScale="1">
        <p:scale>
          <a:sx n="85" d="100"/>
          <a:sy n="85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8D63-3DB0-4539-B8BF-311781C5109B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ED1E-6FB1-4709-B722-2CD8F2CA5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2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9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2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8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9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4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23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023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856-1D63-4393-A826-990925A0234A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EB5D-BFF3-466E-8E8E-44E1AE1D80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en-GB" sz="3200" i="0" dirty="0">
                <a:latin typeface="Corbel" panose="020B0503020204020204" pitchFamily="34" charset="0"/>
                <a:cs typeface="Aharoni" panose="02010803020104030203" pitchFamily="2" charset="-79"/>
              </a:rPr>
              <a:t>	Computer Science</a:t>
            </a:r>
          </a:p>
          <a:p>
            <a:pPr algn="ctr"/>
            <a:r>
              <a:rPr lang="en-GB" sz="1800" i="1" dirty="0">
                <a:latin typeface="Corbel" panose="020B0503020204020204" pitchFamily="34" charset="0"/>
              </a:rPr>
              <a:t>Computer systems</a:t>
            </a:r>
            <a:endParaRPr lang="en-GB" sz="1800" i="1" dirty="0">
              <a:latin typeface="Corbel" panose="020B05030202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38912"/>
            <a:ext cx="9271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J276/02)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fld id="{689E544C-5A56-4AB1-848C-84000AC08102}" type="datetime2">
              <a:rPr lang="en-GB" sz="5400" b="1" u="sng" smtClean="0">
                <a:solidFill>
                  <a:schemeClr val="accent5">
                    <a:lumMod val="50000"/>
                  </a:schemeClr>
                </a:solidFill>
              </a:rPr>
              <a:t>Thursday, 26 April 2018</a:t>
            </a:fld>
            <a:r>
              <a:rPr lang="en-GB" sz="54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54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5400" b="1" u="sng" dirty="0" smtClean="0">
                <a:solidFill>
                  <a:schemeClr val="accent5">
                    <a:lumMod val="50000"/>
                  </a:schemeClr>
                </a:solidFill>
              </a:rPr>
              <a:t>Binary</a:t>
            </a:r>
            <a:endParaRPr lang="en-GB" sz="54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008909"/>
            <a:ext cx="10236200" cy="4168054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LO: </a:t>
            </a:r>
            <a:r>
              <a:rPr lang="en-GB" i="1" dirty="0"/>
              <a:t>To be able to </a:t>
            </a:r>
            <a:r>
              <a:rPr lang="en-GB" b="1" i="1" dirty="0"/>
              <a:t>Identify</a:t>
            </a:r>
            <a:r>
              <a:rPr lang="en-GB" i="1" dirty="0"/>
              <a:t> the purpose of binary and </a:t>
            </a:r>
            <a:r>
              <a:rPr lang="en-GB" b="1" i="1" dirty="0"/>
              <a:t>demonstrate</a:t>
            </a:r>
            <a:r>
              <a:rPr lang="en-GB" i="1" dirty="0"/>
              <a:t> the ability to perform simple conversions from denary to binary.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b="1" dirty="0"/>
              <a:t>Success </a:t>
            </a:r>
            <a:r>
              <a:rPr lang="en-GB" sz="3200" b="1" dirty="0" smtClean="0"/>
              <a:t>Criteria:</a:t>
            </a:r>
            <a:endParaRPr lang="en-GB" sz="3200" b="1" dirty="0"/>
          </a:p>
          <a:p>
            <a:pPr lvl="0"/>
            <a:r>
              <a:rPr lang="en-GB" dirty="0"/>
              <a:t>I can </a:t>
            </a:r>
            <a:r>
              <a:rPr lang="en-GB" b="1" u="sng" dirty="0"/>
              <a:t>identify</a:t>
            </a:r>
            <a:r>
              <a:rPr lang="en-GB" dirty="0"/>
              <a:t> the purpose of binary and what it is used for.</a:t>
            </a:r>
          </a:p>
          <a:p>
            <a:pPr lvl="0"/>
            <a:r>
              <a:rPr lang="en-US" dirty="0"/>
              <a:t>I can </a:t>
            </a:r>
            <a:r>
              <a:rPr lang="en-US" b="1" u="sng" dirty="0"/>
              <a:t>explain</a:t>
            </a:r>
            <a:r>
              <a:rPr lang="en-US" dirty="0"/>
              <a:t> how digital computers use binary to represent numbers.</a:t>
            </a:r>
            <a:endParaRPr lang="en-GB" dirty="0"/>
          </a:p>
          <a:p>
            <a:r>
              <a:rPr lang="en-US" dirty="0"/>
              <a:t>I can </a:t>
            </a:r>
            <a:r>
              <a:rPr lang="en-US" b="1" u="sng" dirty="0"/>
              <a:t>perform</a:t>
            </a:r>
            <a:r>
              <a:rPr lang="en-US" dirty="0"/>
              <a:t> simple conversions from denary to binary.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Computers are not as smart as you think, in fact, they only know 2 things…</a:t>
            </a:r>
          </a:p>
          <a:p>
            <a:pPr algn="ctr"/>
            <a:endParaRPr lang="en-GB" b="1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0</a:t>
            </a:r>
            <a:r>
              <a:rPr lang="en-GB" b="1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1</a:t>
            </a:r>
          </a:p>
          <a:p>
            <a:pPr algn="ctr"/>
            <a:endParaRPr lang="en-GB" b="1" dirty="0"/>
          </a:p>
          <a:p>
            <a:pPr marL="0" indent="0" algn="ctr">
              <a:buNone/>
            </a:pPr>
            <a:r>
              <a:rPr lang="en-GB" b="1" dirty="0"/>
              <a:t>Everything else is told to the computer by a human, this is called </a:t>
            </a:r>
            <a:r>
              <a:rPr lang="en-GB" b="1" dirty="0">
                <a:solidFill>
                  <a:schemeClr val="accent1"/>
                </a:solidFill>
              </a:rPr>
              <a:t>programming</a:t>
            </a:r>
            <a:r>
              <a:rPr lang="en-GB" b="1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2340" y="6548332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</p:spTree>
    <p:extLst>
      <p:ext uri="{BB962C8B-B14F-4D97-AF65-F5344CB8AC3E}">
        <p14:creationId xmlns:p14="http://schemas.microsoft.com/office/powerpoint/2010/main" val="31647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2901"/>
            <a:ext cx="10515600" cy="70167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So, what actually is binary?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5" y="4190767"/>
            <a:ext cx="2537363" cy="2460601"/>
          </a:xfrm>
        </p:spPr>
      </p:pic>
      <p:sp>
        <p:nvSpPr>
          <p:cNvPr id="4" name="Rectangle 3"/>
          <p:cNvSpPr/>
          <p:nvPr/>
        </p:nvSpPr>
        <p:spPr>
          <a:xfrm>
            <a:off x="1407459" y="47633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For a computer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>
                <a:solidFill>
                  <a:schemeClr val="accent1"/>
                </a:solidFill>
              </a:rPr>
              <a:t>0</a:t>
            </a:r>
            <a:r>
              <a:rPr lang="en-GB" b="1" dirty="0"/>
              <a:t> means turn a circuit </a:t>
            </a:r>
            <a:r>
              <a:rPr lang="en-GB" b="1" dirty="0">
                <a:solidFill>
                  <a:schemeClr val="accent1"/>
                </a:solidFill>
              </a:rPr>
              <a:t>off</a:t>
            </a:r>
          </a:p>
          <a:p>
            <a:r>
              <a:rPr lang="en-GB" b="1" dirty="0">
                <a:solidFill>
                  <a:schemeClr val="accent1"/>
                </a:solidFill>
              </a:rPr>
              <a:t>1</a:t>
            </a:r>
            <a:r>
              <a:rPr lang="en-GB" b="1" dirty="0"/>
              <a:t> means turn a circuit </a:t>
            </a:r>
            <a:r>
              <a:rPr lang="en-GB" b="1" dirty="0">
                <a:solidFill>
                  <a:schemeClr val="accent1"/>
                </a:solidFill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661" y="1515037"/>
            <a:ext cx="105783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CPU contains millions of tiny little wires. Information shoots through these wires and transistors when a user instructs the computer to do something.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transistors act like miniature gates. They either let electricity pass through a wire, or it doesn’t.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information that the user gives to the computer is encoded to become either 0 or 1, which means ON or OFF and carries out the instructions and decodes the output into whatever the user requested. </a:t>
            </a:r>
          </a:p>
          <a:p>
            <a:r>
              <a:rPr lang="en-GB" sz="20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050" y="6548332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52" y="4068169"/>
            <a:ext cx="2480163" cy="24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44" y="2843493"/>
            <a:ext cx="1229040" cy="1558212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4635600" y="3531460"/>
            <a:ext cx="1287625" cy="391886"/>
          </a:xfrm>
          <a:prstGeom prst="rightArrow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7480849" y="3502825"/>
            <a:ext cx="1287625" cy="391886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90" y="4101867"/>
            <a:ext cx="1033933" cy="95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61" y="3366552"/>
            <a:ext cx="1026367" cy="102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38" y="2829392"/>
            <a:ext cx="693623" cy="1106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782" y="2751154"/>
            <a:ext cx="1665223" cy="6018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91" y="3382814"/>
            <a:ext cx="791987" cy="746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1" y="4016008"/>
            <a:ext cx="1277491" cy="9581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61" y="3205229"/>
            <a:ext cx="751115" cy="7511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56" y="2322978"/>
            <a:ext cx="1730771" cy="972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68540" y="119341"/>
            <a:ext cx="4696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How binary works…</a:t>
            </a:r>
          </a:p>
        </p:txBody>
      </p:sp>
      <p:sp>
        <p:nvSpPr>
          <p:cNvPr id="3" name="Speech Bubble: Rectangle 2"/>
          <p:cNvSpPr/>
          <p:nvPr/>
        </p:nvSpPr>
        <p:spPr>
          <a:xfrm>
            <a:off x="2462854" y="1405726"/>
            <a:ext cx="1665223" cy="931178"/>
          </a:xfrm>
          <a:prstGeom prst="wedgeRectCallout">
            <a:avLst>
              <a:gd name="adj1" fmla="val 43650"/>
              <a:gd name="adj2" fmla="val 967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5625" y="1611026"/>
            <a:ext cx="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435" y="1611026"/>
            <a:ext cx="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7317" y="1611025"/>
            <a:ext cx="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0733" y="1605014"/>
            <a:ext cx="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3489" y="1605014"/>
            <a:ext cx="34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30725" t="5627" r="48487" b="63156"/>
          <a:stretch/>
        </p:blipFill>
        <p:spPr>
          <a:xfrm>
            <a:off x="10323756" y="4800984"/>
            <a:ext cx="1471729" cy="1243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Right 10"/>
          <p:cNvSpPr/>
          <p:nvPr/>
        </p:nvSpPr>
        <p:spPr>
          <a:xfrm rot="2020278">
            <a:off x="9744157" y="4926443"/>
            <a:ext cx="542620" cy="2975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1846729" y="1235145"/>
            <a:ext cx="10201835" cy="5289176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001602" y="6548332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</p:spTree>
    <p:extLst>
      <p:ext uri="{BB962C8B-B14F-4D97-AF65-F5344CB8AC3E}">
        <p14:creationId xmlns:p14="http://schemas.microsoft.com/office/powerpoint/2010/main" val="27945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8" grpId="0"/>
      <p:bldP spid="20" grpId="0"/>
      <p:bldP spid="2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76" y="262441"/>
            <a:ext cx="10515600" cy="773393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So, what is stored in binary</a:t>
            </a:r>
            <a:r>
              <a:rPr lang="en-GB" sz="5400" b="1" dirty="0" smtClean="0">
                <a:solidFill>
                  <a:srgbClr val="002060"/>
                </a:solidFill>
              </a:rPr>
              <a:t>?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439" y="1289288"/>
            <a:ext cx="10515600" cy="467985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Everything!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Numbers</a:t>
            </a:r>
          </a:p>
          <a:p>
            <a:r>
              <a:rPr lang="en-GB" dirty="0"/>
              <a:t>Character sets (e.g. ASCII)</a:t>
            </a:r>
          </a:p>
          <a:p>
            <a:r>
              <a:rPr lang="en-GB" dirty="0"/>
              <a:t>Images</a:t>
            </a:r>
          </a:p>
          <a:p>
            <a:r>
              <a:rPr lang="en-GB" dirty="0"/>
              <a:t>Audio</a:t>
            </a:r>
          </a:p>
          <a:p>
            <a:r>
              <a:rPr lang="en-GB" dirty="0"/>
              <a:t>Digital Video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2439" y="6519446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53" y="4705253"/>
            <a:ext cx="6672583" cy="147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21389" y="5041786"/>
            <a:ext cx="45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ffectLst/>
              </a:rPr>
              <a:t>✔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248586"/>
            <a:ext cx="10356275" cy="773393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Binary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982" y="1257505"/>
            <a:ext cx="10515600" cy="4850187"/>
          </a:xfrm>
        </p:spPr>
        <p:txBody>
          <a:bodyPr/>
          <a:lstStyle/>
          <a:p>
            <a:r>
              <a:rPr lang="en-GB" dirty="0"/>
              <a:t>We use number 0-9 (Base 10) or in Computing terms </a:t>
            </a:r>
            <a:r>
              <a:rPr lang="en-GB" b="1" i="1" dirty="0"/>
              <a:t>“denary”.</a:t>
            </a:r>
          </a:p>
          <a:p>
            <a:r>
              <a:rPr lang="en-GB" dirty="0"/>
              <a:t>Computers use 0 or 1 (Base 2) or </a:t>
            </a:r>
            <a:r>
              <a:rPr lang="en-GB" b="1" i="1" dirty="0"/>
              <a:t>“binary”.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When we type numbers into a computer system, this is translated into binary so that the computer understands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Example:</a:t>
            </a:r>
          </a:p>
          <a:p>
            <a:pPr marL="0" indent="0">
              <a:buNone/>
            </a:pPr>
            <a:r>
              <a:rPr lang="en-GB" dirty="0"/>
              <a:t>Denary number </a:t>
            </a:r>
            <a:r>
              <a:rPr lang="en-GB" b="1" dirty="0">
                <a:solidFill>
                  <a:srgbClr val="0070C0"/>
                </a:solidFill>
              </a:rPr>
              <a:t>5</a:t>
            </a:r>
            <a:r>
              <a:rPr lang="en-GB" dirty="0"/>
              <a:t> is Binary number </a:t>
            </a:r>
            <a:r>
              <a:rPr lang="en-GB" b="1" dirty="0">
                <a:solidFill>
                  <a:srgbClr val="0070C0"/>
                </a:solidFill>
              </a:rPr>
              <a:t>101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71750" y="6488668"/>
            <a:ext cx="300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Let’s see how its worked out…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312" y="6519446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</p:spTree>
    <p:extLst>
      <p:ext uri="{BB962C8B-B14F-4D97-AF65-F5344CB8AC3E}">
        <p14:creationId xmlns:p14="http://schemas.microsoft.com/office/powerpoint/2010/main" val="25701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59219" y="3573018"/>
            <a:ext cx="8398260" cy="131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/>
              <a:t>To make the number 5, place a 1 under the numbers that you need and a 0 under the numbers that you don’t…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5577"/>
              </p:ext>
            </p:extLst>
          </p:nvPr>
        </p:nvGraphicFramePr>
        <p:xfrm>
          <a:off x="2239223" y="1788545"/>
          <a:ext cx="5981192" cy="139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94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0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2277439" y="1148857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/>
              <a:t>Make a table like this..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32797" y="5028905"/>
          <a:ext cx="5981192" cy="139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94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20865213">
            <a:off x="8709677" y="50431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Denary numbers – keep doubling!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81522" y="1148857"/>
            <a:ext cx="1250783" cy="505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78159" y="4884891"/>
            <a:ext cx="14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is Binary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04365" y="5715888"/>
            <a:ext cx="527940" cy="305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838200" y="248586"/>
            <a:ext cx="10515600" cy="773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rgbClr val="002060"/>
                </a:solidFill>
              </a:rPr>
              <a:t>Binary Numbers Explained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82295" y="5868589"/>
            <a:ext cx="19228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5 = 101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195" y="6548332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</p:spTree>
    <p:extLst>
      <p:ext uri="{BB962C8B-B14F-4D97-AF65-F5344CB8AC3E}">
        <p14:creationId xmlns:p14="http://schemas.microsoft.com/office/powerpoint/2010/main" val="22780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6" y="248586"/>
            <a:ext cx="10203873" cy="773393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Converting Binary to Denary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6778"/>
            <a:ext cx="10134600" cy="4850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Converting binary into denary is simply working backwards.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Example: </a:t>
            </a:r>
          </a:p>
          <a:p>
            <a:pPr marL="0" indent="0">
              <a:buNone/>
            </a:pPr>
            <a:r>
              <a:rPr lang="en-GB" dirty="0"/>
              <a:t>Converting the binary number </a:t>
            </a:r>
            <a:r>
              <a:rPr lang="en-GB" b="1" dirty="0">
                <a:solidFill>
                  <a:srgbClr val="00B050"/>
                </a:solidFill>
              </a:rPr>
              <a:t>1101010</a:t>
            </a:r>
            <a:r>
              <a:rPr lang="en-GB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894" y="6465205"/>
            <a:ext cx="5319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Keywords: </a:t>
            </a:r>
            <a:r>
              <a:rPr lang="en-GB" sz="1600" dirty="0"/>
              <a:t>Binary, bits, bytes, transistor, circuit, CPU, denary.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1957"/>
              </p:ext>
            </p:extLst>
          </p:nvPr>
        </p:nvGraphicFramePr>
        <p:xfrm>
          <a:off x="1186286" y="3550993"/>
          <a:ext cx="5981192" cy="139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940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402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5476" y="3429000"/>
            <a:ext cx="367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Tip: </a:t>
            </a:r>
            <a:r>
              <a:rPr lang="en-GB" dirty="0"/>
              <a:t>Work backwards from number 1.</a:t>
            </a:r>
          </a:p>
        </p:txBody>
      </p:sp>
      <p:sp>
        <p:nvSpPr>
          <p:cNvPr id="9" name="Arrow: Right 8"/>
          <p:cNvSpPr/>
          <p:nvPr/>
        </p:nvSpPr>
        <p:spPr>
          <a:xfrm rot="8296216">
            <a:off x="6664824" y="3762689"/>
            <a:ext cx="511729" cy="167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49425"/>
              </p:ext>
            </p:extLst>
          </p:nvPr>
        </p:nvGraphicFramePr>
        <p:xfrm>
          <a:off x="896983" y="5173221"/>
          <a:ext cx="5981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649">
                  <a:extLst>
                    <a:ext uri="{9D8B030D-6E8A-4147-A177-3AD203B41FA5}">
                      <a16:colId xmlns:a16="http://schemas.microsoft.com/office/drawing/2014/main" val="1288684090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367375187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3969106237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115470998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905368492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53592557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3436696909"/>
                    </a:ext>
                  </a:extLst>
                </a:gridCol>
                <a:gridCol w="747649">
                  <a:extLst>
                    <a:ext uri="{9D8B030D-6E8A-4147-A177-3AD203B41FA5}">
                      <a16:colId xmlns:a16="http://schemas.microsoft.com/office/drawing/2014/main" val="3690510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+32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+8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5325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475" y="520117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=108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8649049" y="4079494"/>
            <a:ext cx="3070371" cy="2237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Lets practise these as a class: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1011</a:t>
            </a: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11000001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0" y="5198203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0" y="5626257"/>
            <a:ext cx="5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193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4850" y="5232388"/>
            <a:ext cx="45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ffectLst/>
              </a:rPr>
              <a:t>✔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6507" y="5459651"/>
            <a:ext cx="45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ffectLst/>
              </a:rPr>
              <a:t>✔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7958" y="5708770"/>
            <a:ext cx="45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effectLst/>
              </a:rPr>
              <a:t>✔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 animBg="1"/>
      <p:bldP spid="14" grpId="0"/>
      <p:bldP spid="1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559</Words>
  <Application>Microsoft Office PowerPoint</Application>
  <PresentationFormat>Widescreen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Corbel</vt:lpstr>
      <vt:lpstr>Office Theme</vt:lpstr>
      <vt:lpstr>Thursday, 26 April 2018 Binary</vt:lpstr>
      <vt:lpstr>PowerPoint Presentation</vt:lpstr>
      <vt:lpstr>So, what actually is binary?</vt:lpstr>
      <vt:lpstr>PowerPoint Presentation</vt:lpstr>
      <vt:lpstr>So, what is stored in binary?</vt:lpstr>
      <vt:lpstr>Binary Numbers</vt:lpstr>
      <vt:lpstr>PowerPoint Presentation</vt:lpstr>
      <vt:lpstr>Converting Binary to Denary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Raja</dc:creator>
  <cp:lastModifiedBy>S.Kelly</cp:lastModifiedBy>
  <cp:revision>447</cp:revision>
  <dcterms:created xsi:type="dcterms:W3CDTF">2017-06-10T07:53:26Z</dcterms:created>
  <dcterms:modified xsi:type="dcterms:W3CDTF">2018-04-26T12:16:21Z</dcterms:modified>
</cp:coreProperties>
</file>