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74" r:id="rId5"/>
    <p:sldId id="275" r:id="rId6"/>
    <p:sldId id="276" r:id="rId7"/>
    <p:sldId id="277" r:id="rId8"/>
    <p:sldId id="278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8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45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12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48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8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52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2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95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1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58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49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59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Autofit/>
          </a:bodyPr>
          <a:lstStyle/>
          <a:p>
            <a:r>
              <a:rPr lang="en-GB" sz="9600" b="1" dirty="0" smtClean="0">
                <a:solidFill>
                  <a:schemeClr val="accent5">
                    <a:lumMod val="50000"/>
                  </a:schemeClr>
                </a:solidFill>
              </a:rPr>
              <a:t>Representing Sound</a:t>
            </a:r>
            <a:endParaRPr lang="en-GB" sz="9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95400"/>
          </a:xfrm>
        </p:spPr>
        <p:txBody>
          <a:bodyPr/>
          <a:lstStyle/>
          <a:p>
            <a:r>
              <a:rPr lang="en-GB" i="1" dirty="0" smtClean="0"/>
              <a:t>2.6 – Data Representation</a:t>
            </a:r>
            <a:endParaRPr lang="en-GB" i="1" dirty="0"/>
          </a:p>
        </p:txBody>
      </p:sp>
      <p:pic>
        <p:nvPicPr>
          <p:cNvPr id="2050" name="Picture 2" descr="Image result for sound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82"/>
          <a:stretch/>
        </p:blipFill>
        <p:spPr bwMode="auto">
          <a:xfrm>
            <a:off x="838200" y="4343400"/>
            <a:ext cx="7772400" cy="313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91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Bit Rate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bit rate of a file tells us how many bits of data are processed every second. Bit rates are usually measured in kilobits per second (kbps).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3765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Calculating Bit Rate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The bit rate is calculated using the formula: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Frequency × bit depth × channels = bit </a:t>
            </a:r>
            <a:r>
              <a:rPr lang="en-GB" b="1" dirty="0" smtClean="0">
                <a:solidFill>
                  <a:srgbClr val="FF0000"/>
                </a:solidFill>
              </a:rPr>
              <a:t>rate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/>
              <a:t>A typical, uncompressed high-quality audio file has a </a:t>
            </a:r>
            <a:r>
              <a:rPr lang="en-GB" b="1" dirty="0"/>
              <a:t>sample </a:t>
            </a:r>
            <a:r>
              <a:rPr lang="en-GB" b="1" dirty="0" err="1"/>
              <a:t>rate</a:t>
            </a:r>
            <a:r>
              <a:rPr lang="en-GB" dirty="0" err="1"/>
              <a:t>of</a:t>
            </a:r>
            <a:r>
              <a:rPr lang="en-GB" dirty="0"/>
              <a:t> 44,100 </a:t>
            </a:r>
            <a:r>
              <a:rPr lang="en-GB" b="1" dirty="0"/>
              <a:t>samples</a:t>
            </a:r>
            <a:r>
              <a:rPr lang="en-GB" dirty="0"/>
              <a:t> per second, a bit depth of 16 bits per sample and 2 channels of stereo audio. The bit rate for this file would be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44,100 samples per second × 16 bits per sample × 2 channels = 1,411,200 bits per second (or 1,411.2 kbps)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/>
              <a:t>four-minute (240 second) song at this bit rate would create a file size of: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b="1" dirty="0" smtClean="0"/>
              <a:t>1,411,200 x 240 = 338,688,000 bits (40.37MB)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92566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 fontScale="90000"/>
          </a:bodyPr>
          <a:lstStyle/>
          <a:p>
            <a:pPr algn="l"/>
            <a:fld id="{A763EFC0-0439-4A0A-9DB8-9F96D00E0471}" type="datetime2">
              <a:rPr lang="en-GB" b="1" u="sng" smtClean="0">
                <a:solidFill>
                  <a:schemeClr val="accent5">
                    <a:lumMod val="50000"/>
                  </a:schemeClr>
                </a:solidFill>
              </a:rPr>
              <a:pPr algn="l"/>
              <a:t>Thursday, 26 April 2018</a:t>
            </a:fld>
            <a:r>
              <a:rPr lang="en-GB" b="1" u="sng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GB" b="1" u="sng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b="1" u="sng" dirty="0" smtClean="0">
                <a:solidFill>
                  <a:schemeClr val="accent5">
                    <a:lumMod val="50000"/>
                  </a:schemeClr>
                </a:solidFill>
              </a:rPr>
              <a:t>Representing Sound</a:t>
            </a:r>
            <a:endParaRPr lang="en-GB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6248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Learning Objective: </a:t>
            </a:r>
            <a:r>
              <a:rPr lang="en-GB" dirty="0" smtClean="0"/>
              <a:t>To be able to demonstrate an understanding of how sound is stored in digital form.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Success Criteria:</a:t>
            </a:r>
          </a:p>
          <a:p>
            <a:pPr marL="514350" indent="-514350">
              <a:buAutoNum type="arabicPeriod"/>
            </a:pPr>
            <a:r>
              <a:rPr lang="en-GB" dirty="0" smtClean="0"/>
              <a:t>I can </a:t>
            </a:r>
            <a:r>
              <a:rPr lang="en-GB" b="1" u="sng" dirty="0" smtClean="0"/>
              <a:t>describe</a:t>
            </a:r>
            <a:r>
              <a:rPr lang="en-GB" dirty="0" smtClean="0"/>
              <a:t> how sound is sampled.</a:t>
            </a:r>
          </a:p>
          <a:p>
            <a:pPr marL="514350" indent="-514350">
              <a:buAutoNum type="arabicPeriod"/>
            </a:pPr>
            <a:r>
              <a:rPr lang="en-GB" dirty="0" smtClean="0"/>
              <a:t>I can </a:t>
            </a:r>
            <a:r>
              <a:rPr lang="en-GB" b="1" u="sng" dirty="0" smtClean="0"/>
              <a:t>explain</a:t>
            </a:r>
            <a:r>
              <a:rPr lang="en-GB" dirty="0" smtClean="0"/>
              <a:t> how sound is converted and stored in digital form.</a:t>
            </a:r>
          </a:p>
          <a:p>
            <a:pPr marL="514350" indent="-514350">
              <a:buAutoNum type="arabicPeriod"/>
            </a:pPr>
            <a:r>
              <a:rPr lang="en-GB" dirty="0" smtClean="0"/>
              <a:t>I can </a:t>
            </a:r>
            <a:r>
              <a:rPr lang="en-GB" b="1" u="sng" dirty="0" smtClean="0"/>
              <a:t>explain</a:t>
            </a:r>
            <a:r>
              <a:rPr lang="en-GB" dirty="0" smtClean="0"/>
              <a:t> how sampling intervals and other factors affect the size of a sound file and the quality of its playback.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  <p:pic>
        <p:nvPicPr>
          <p:cNvPr id="4098" name="Picture 2" descr="Image result for s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514600" cy="345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162800" y="4322618"/>
            <a:ext cx="1828800" cy="228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 smtClean="0">
                <a:solidFill>
                  <a:sysClr val="windowText" lastClr="000000"/>
                </a:solidFill>
              </a:rPr>
              <a:t>Key Terms:</a:t>
            </a:r>
          </a:p>
          <a:p>
            <a:pPr algn="ctr"/>
            <a:endParaRPr lang="en-GB" sz="2400" b="1" u="sng" dirty="0" smtClean="0">
              <a:solidFill>
                <a:sysClr val="windowText" lastClr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ysClr val="windowText" lastClr="000000"/>
                </a:solidFill>
              </a:rPr>
              <a:t>Sample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ysClr val="windowText" lastClr="000000"/>
                </a:solidFill>
              </a:rPr>
              <a:t>Bit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ysClr val="windowText" lastClr="000000"/>
                </a:solidFill>
              </a:rPr>
              <a:t>Sampling frequency</a:t>
            </a:r>
            <a:endParaRPr lang="en-GB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6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Sound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 previous lessons we have looked at how numbers and images are stored as binary.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lesson, we will look at how we store sound.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206966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Sound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1437"/>
            <a:ext cx="3505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Sound travels as a wave. Lets look at this example: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  <p:pic>
        <p:nvPicPr>
          <p:cNvPr id="5" name="Picture 4" descr="Pictu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838200"/>
            <a:ext cx="38862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38200" y="2343834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Amplitude =</a:t>
            </a:r>
            <a:r>
              <a:rPr lang="en-GB" dirty="0" smtClean="0"/>
              <a:t> how loud the sound is.</a:t>
            </a:r>
          </a:p>
          <a:p>
            <a:r>
              <a:rPr lang="en-GB" b="1" dirty="0" smtClean="0"/>
              <a:t>Frequency = </a:t>
            </a:r>
            <a:r>
              <a:rPr lang="en-GB" dirty="0" smtClean="0"/>
              <a:t>controls the pitch.</a:t>
            </a:r>
            <a:endParaRPr lang="en-GB" dirty="0"/>
          </a:p>
        </p:txBody>
      </p:sp>
      <p:pic>
        <p:nvPicPr>
          <p:cNvPr id="7" name="Picture 6" descr="Pictur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26739"/>
            <a:ext cx="4244975" cy="2839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838200" y="3124199"/>
            <a:ext cx="37545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Soundwaves are analogue. In order to store the waves digitally on the computer , we need to convert the waveform into a numerical representation so that the waveform can be stored in binary.</a:t>
            </a:r>
            <a:endParaRPr lang="en-GB" sz="2000" dirty="0"/>
          </a:p>
          <a:p>
            <a:r>
              <a:rPr lang="en-GB" sz="2000" dirty="0" smtClean="0"/>
              <a:t>To do this, we use an Analogue-to-Digital Converter (ADC).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2889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Sound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ADC works by taking samples of the sound wave at regular intervals.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  <p:pic>
        <p:nvPicPr>
          <p:cNvPr id="5" name="Picture 4" descr="Pictur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19" b="6319"/>
          <a:stretch/>
        </p:blipFill>
        <p:spPr bwMode="auto">
          <a:xfrm>
            <a:off x="1066800" y="2279072"/>
            <a:ext cx="6724650" cy="37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87728" y="6172200"/>
            <a:ext cx="7951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quality and size of the file is affected by two factors – </a:t>
            </a:r>
            <a:r>
              <a:rPr lang="en-GB" b="1" dirty="0" smtClean="0"/>
              <a:t>sample rate and bit rate.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829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Sound: Sample Rate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sample rate refers to the number of samples taken every second and that the greater the frequency of the samples, the better the sound quality.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14122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Low Sample Rate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  <p:pic>
        <p:nvPicPr>
          <p:cNvPr id="5" name="Picture 4" descr="Pictu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6934200" cy="4184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1044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High Sample Rate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  <p:pic>
        <p:nvPicPr>
          <p:cNvPr id="6" name="Picture 5" descr="Pictu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870075"/>
            <a:ext cx="7124700" cy="414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8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accent5">
                    <a:lumMod val="50000"/>
                  </a:schemeClr>
                </a:solidFill>
              </a:rPr>
              <a:t>Sample Rate: Converting</a:t>
            </a:r>
            <a:endParaRPr lang="en-GB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2971800" cy="2514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Each sample represents the amplitude of the digital signal at a specific point in time. The amplitude is stored as either an integer or a floating point number and encoded as a binary number.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76400"/>
            <a:ext cx="5154044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43800" y="6079123"/>
            <a:ext cx="121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 smtClean="0"/>
              <a:t>BBC Bitesize</a:t>
            </a:r>
            <a:endParaRPr lang="en-GB" sz="1600" b="1" i="1" dirty="0"/>
          </a:p>
        </p:txBody>
      </p:sp>
      <p:sp>
        <p:nvSpPr>
          <p:cNvPr id="6" name="Rectangle 5"/>
          <p:cNvSpPr/>
          <p:nvPr/>
        </p:nvSpPr>
        <p:spPr>
          <a:xfrm>
            <a:off x="838200" y="4191000"/>
            <a:ext cx="2895600" cy="2514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</a:rPr>
              <a:t>A common audio </a:t>
            </a:r>
            <a:r>
              <a:rPr lang="en-GB" sz="2000" b="1" dirty="0">
                <a:solidFill>
                  <a:sysClr val="windowText" lastClr="000000"/>
                </a:solidFill>
              </a:rPr>
              <a:t>sample rate</a:t>
            </a:r>
            <a:r>
              <a:rPr lang="en-GB" sz="2000" dirty="0">
                <a:solidFill>
                  <a:sysClr val="windowText" lastClr="000000"/>
                </a:solidFill>
              </a:rPr>
              <a:t> for music is </a:t>
            </a:r>
            <a:r>
              <a:rPr lang="en-GB" sz="2000" b="1" dirty="0">
                <a:solidFill>
                  <a:sysClr val="windowText" lastClr="000000"/>
                </a:solidFill>
              </a:rPr>
              <a:t>44,100 samples per second</a:t>
            </a:r>
            <a:r>
              <a:rPr lang="en-GB" sz="2000" dirty="0">
                <a:solidFill>
                  <a:sysClr val="windowText" lastClr="000000"/>
                </a:solidFill>
              </a:rPr>
              <a:t>. The unit for the sample rate is </a:t>
            </a:r>
            <a:r>
              <a:rPr lang="en-GB" sz="2000" b="1" dirty="0">
                <a:solidFill>
                  <a:sysClr val="windowText" lastClr="000000"/>
                </a:solidFill>
              </a:rPr>
              <a:t>hertz (Hz)</a:t>
            </a:r>
            <a:r>
              <a:rPr lang="en-GB" sz="2000" dirty="0">
                <a:solidFill>
                  <a:sysClr val="windowText" lastClr="000000"/>
                </a:solidFill>
              </a:rPr>
              <a:t>. 44,100 samples per second is 44,100 hertz or 44.1 kilohertz (kHz).</a:t>
            </a:r>
          </a:p>
        </p:txBody>
      </p:sp>
    </p:spTree>
    <p:extLst>
      <p:ext uri="{BB962C8B-B14F-4D97-AF65-F5344CB8AC3E}">
        <p14:creationId xmlns:p14="http://schemas.microsoft.com/office/powerpoint/2010/main" val="413394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454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Representing Sound</vt:lpstr>
      <vt:lpstr>Thursday, 26 April 2018 Representing Sound</vt:lpstr>
      <vt:lpstr>Sound</vt:lpstr>
      <vt:lpstr>Sound</vt:lpstr>
      <vt:lpstr>Sound</vt:lpstr>
      <vt:lpstr>Sound: Sample Rate</vt:lpstr>
      <vt:lpstr>Low Sample Rate</vt:lpstr>
      <vt:lpstr>High Sample Rate</vt:lpstr>
      <vt:lpstr>Sample Rate: Converting</vt:lpstr>
      <vt:lpstr>Bit Rate</vt:lpstr>
      <vt:lpstr>Calculating Bit 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</dc:creator>
  <cp:lastModifiedBy>S.Kelly</cp:lastModifiedBy>
  <cp:revision>43</cp:revision>
  <dcterms:created xsi:type="dcterms:W3CDTF">2018-03-13T20:27:40Z</dcterms:created>
  <dcterms:modified xsi:type="dcterms:W3CDTF">2018-04-26T12:11:09Z</dcterms:modified>
</cp:coreProperties>
</file>