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5" r:id="rId3"/>
    <p:sldId id="291" r:id="rId4"/>
    <p:sldId id="293" r:id="rId5"/>
    <p:sldId id="303" r:id="rId6"/>
    <p:sldId id="292" r:id="rId7"/>
    <p:sldId id="294" r:id="rId8"/>
    <p:sldId id="304" r:id="rId9"/>
    <p:sldId id="27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74"/>
    <a:srgbClr val="BDBDFF"/>
    <a:srgbClr val="858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D0F9-8A76-4D1A-A28E-4FAB3C080A2E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36ED3-595E-41E9-B217-D96467673C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5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6488668"/>
            <a:ext cx="927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bg1">
                    <a:lumMod val="85000"/>
                  </a:schemeClr>
                </a:solidFill>
              </a:rPr>
              <a:t>(J276/02)</a:t>
            </a:r>
          </a:p>
        </p:txBody>
      </p:sp>
    </p:spTree>
    <p:extLst>
      <p:ext uri="{BB962C8B-B14F-4D97-AF65-F5344CB8AC3E}">
        <p14:creationId xmlns:p14="http://schemas.microsoft.com/office/powerpoint/2010/main" val="155722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0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9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8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52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88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9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044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11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2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365125"/>
            <a:ext cx="10287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5625"/>
            <a:ext cx="10287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D856-1D63-4393-A826-990925A0234A}" type="datetimeFigureOut">
              <a:rPr lang="en-GB" smtClean="0"/>
              <a:t>26/04/2018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EB5D-BFF3-466E-8E8E-44E1AE1D805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27100" cy="6858000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r>
              <a:rPr lang="en-GB" sz="3200" i="0" dirty="0">
                <a:latin typeface="Corbel" panose="020B0503020204020204" pitchFamily="34" charset="0"/>
                <a:cs typeface="Aharoni" panose="02010803020104030203" pitchFamily="2" charset="-79"/>
              </a:rPr>
              <a:t>	Computer Science</a:t>
            </a:r>
          </a:p>
          <a:p>
            <a:pPr algn="r"/>
            <a:r>
              <a:rPr lang="en-GB" sz="1800" dirty="0"/>
              <a:t>Computational thinking, algorithms and programming</a:t>
            </a:r>
            <a:endParaRPr lang="en-GB" sz="1800" i="1" dirty="0">
              <a:latin typeface="Corbel" panose="020B0503020204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7076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b="1" dirty="0">
                <a:solidFill>
                  <a:srgbClr val="7030A0"/>
                </a:solidFill>
              </a:rPr>
              <a:t>Binary Shift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3275" y="0"/>
            <a:ext cx="4733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legreya Sans SC" panose="00000500000000000000" pitchFamily="2" charset="0"/>
              </a:rPr>
              <a:t>Theory: 2.6 – Data Representation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949" y="2733965"/>
            <a:ext cx="4476549" cy="377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9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4819"/>
            <a:ext cx="10287000" cy="1325563"/>
          </a:xfrm>
        </p:spPr>
        <p:txBody>
          <a:bodyPr>
            <a:normAutofit/>
          </a:bodyPr>
          <a:lstStyle/>
          <a:p>
            <a:r>
              <a:rPr lang="en-GB" sz="6000" b="1" dirty="0">
                <a:solidFill>
                  <a:srgbClr val="7030A0"/>
                </a:solidFill>
              </a:rPr>
              <a:t>Binary Shift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93949"/>
            <a:ext cx="7343104" cy="46830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A binary shift (also known as a logical shift) is just as the name suggests; the shifting or moving of binary values to the left or the right.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we know, </a:t>
            </a:r>
            <a:r>
              <a:rPr lang="en-GB" b="1" dirty="0"/>
              <a:t>8 bits </a:t>
            </a:r>
            <a:r>
              <a:rPr lang="en-GB" dirty="0"/>
              <a:t>are called a </a:t>
            </a:r>
            <a:r>
              <a:rPr lang="en-GB" b="1" dirty="0"/>
              <a:t>byte</a:t>
            </a:r>
            <a:r>
              <a:rPr lang="en-GB" dirty="0"/>
              <a:t>, which is the smallest addressable unit of memory.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So, a binary shift is moving each bit in a defined direction (left or right). Since we work in bytes, any bits that fall out of that 8 bit block are lost forever.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952926"/>
              </p:ext>
            </p:extLst>
          </p:nvPr>
        </p:nvGraphicFramePr>
        <p:xfrm>
          <a:off x="8696575" y="1983347"/>
          <a:ext cx="3384377" cy="3529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Multiply or divide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Shifts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 </a:t>
                      </a:r>
                      <a:r>
                        <a:rPr lang="en-GB" baseline="0" dirty="0"/>
                        <a:t>  =   </a:t>
                      </a:r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16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19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34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Left Shift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40548"/>
              </p:ext>
            </p:extLst>
          </p:nvPr>
        </p:nvGraphicFramePr>
        <p:xfrm>
          <a:off x="1396642" y="2458313"/>
          <a:ext cx="812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0614" y="1725769"/>
            <a:ext cx="850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Example: </a:t>
            </a:r>
            <a:r>
              <a:rPr lang="en-GB" sz="2400" dirty="0"/>
              <a:t>3 x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614" y="3786389"/>
            <a:ext cx="4906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 multiply by 8, we need to shift the binary digits to the left by 3 places.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4135" y="3876541"/>
            <a:ext cx="4056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2 x 2 x 2 = 8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8758064"/>
              </p:ext>
            </p:extLst>
          </p:nvPr>
        </p:nvGraphicFramePr>
        <p:xfrm>
          <a:off x="1396642" y="4658454"/>
          <a:ext cx="812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00792" y="6349285"/>
            <a:ext cx="595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16	+8				      =24</a:t>
            </a:r>
          </a:p>
        </p:txBody>
      </p:sp>
      <p:sp>
        <p:nvSpPr>
          <p:cNvPr id="10" name="Right Arrow 9"/>
          <p:cNvSpPr/>
          <p:nvPr/>
        </p:nvSpPr>
        <p:spPr>
          <a:xfrm flipH="1">
            <a:off x="8712557" y="489397"/>
            <a:ext cx="2839792" cy="1467204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Practise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Write these out in binary:</a:t>
            </a:r>
          </a:p>
          <a:p>
            <a:pPr marL="0" indent="0">
              <a:buNone/>
            </a:pPr>
            <a:r>
              <a:rPr lang="en-GB" b="1" dirty="0"/>
              <a:t>1. 1111 x 4	= </a:t>
            </a:r>
          </a:p>
          <a:p>
            <a:pPr marL="0" indent="0">
              <a:buNone/>
            </a:pPr>
            <a:r>
              <a:rPr lang="en-GB" b="1" dirty="0"/>
              <a:t>	</a:t>
            </a:r>
          </a:p>
          <a:p>
            <a:pPr marL="0" indent="0">
              <a:buNone/>
            </a:pPr>
            <a:r>
              <a:rPr lang="en-GB" b="1" dirty="0"/>
              <a:t>2. 100001 x 2	= 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Convert to binary first: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>3. 70 x 8	=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220718"/>
              </p:ext>
            </p:extLst>
          </p:nvPr>
        </p:nvGraphicFramePr>
        <p:xfrm>
          <a:off x="8073926" y="1957222"/>
          <a:ext cx="3384377" cy="3529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Multiply or divide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Shifts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 </a:t>
                      </a:r>
                      <a:r>
                        <a:rPr lang="en-GB" baseline="0" dirty="0"/>
                        <a:t>  =   </a:t>
                      </a:r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16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19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93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Practise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Convert to binary first: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/>
              <a:t>3. 70 x 8	= </a:t>
            </a:r>
            <a:r>
              <a:rPr lang="en-GB" b="1" dirty="0">
                <a:solidFill>
                  <a:srgbClr val="FF0000"/>
                </a:solidFill>
              </a:rPr>
              <a:t>01000110 x 8 = 00110000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28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Right Shift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916031"/>
              </p:ext>
            </p:extLst>
          </p:nvPr>
        </p:nvGraphicFramePr>
        <p:xfrm>
          <a:off x="1396642" y="2458313"/>
          <a:ext cx="8128000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0614" y="1725769"/>
            <a:ext cx="8500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Example:</a:t>
            </a:r>
            <a:r>
              <a:rPr lang="en-GB" sz="2400" b="1" dirty="0"/>
              <a:t>  </a:t>
            </a:r>
            <a:r>
              <a:rPr lang="en-GB" sz="2400" dirty="0"/>
              <a:t>192 </a:t>
            </a:r>
            <a:r>
              <a:rPr lang="en-GB" sz="2400" dirty="0">
                <a:latin typeface="Calibri"/>
                <a:cs typeface="Calibri"/>
              </a:rPr>
              <a:t>÷</a:t>
            </a:r>
            <a:r>
              <a:rPr lang="en-GB" sz="2400" dirty="0"/>
              <a:t> 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0614" y="3786389"/>
            <a:ext cx="49068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To divide by 16, we need to shift the binary digits to the right by 4 places.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84135" y="3876541"/>
            <a:ext cx="40568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</a:rPr>
              <a:t>2 x 2 x 2 x 2 = 16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04097"/>
              </p:ext>
            </p:extLst>
          </p:nvPr>
        </p:nvGraphicFramePr>
        <p:xfrm>
          <a:off x="1396642" y="4658454"/>
          <a:ext cx="812800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81098" y="6349285"/>
            <a:ext cx="595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	8	+4			      =12</a:t>
            </a:r>
          </a:p>
        </p:txBody>
      </p:sp>
      <p:sp>
        <p:nvSpPr>
          <p:cNvPr id="3" name="Right Arrow 2"/>
          <p:cNvSpPr/>
          <p:nvPr/>
        </p:nvSpPr>
        <p:spPr>
          <a:xfrm>
            <a:off x="8712557" y="489397"/>
            <a:ext cx="2839792" cy="1467204"/>
          </a:xfrm>
          <a:prstGeom prst="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92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Practise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Write these out in binary:</a:t>
            </a:r>
          </a:p>
          <a:p>
            <a:endParaRPr lang="en-GB" b="1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GB" b="1" dirty="0"/>
              <a:t>1. 11001000 ÷ 8	= </a:t>
            </a:r>
          </a:p>
          <a:p>
            <a:pPr marL="0" indent="0">
              <a:buNone/>
            </a:pPr>
            <a:r>
              <a:rPr lang="en-GB" b="1" dirty="0"/>
              <a:t>	</a:t>
            </a:r>
          </a:p>
          <a:p>
            <a:pPr marL="0" indent="0">
              <a:buNone/>
            </a:pPr>
            <a:r>
              <a:rPr lang="en-GB" b="1" dirty="0"/>
              <a:t>2. 00010110 ÷ 2	= 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Convert to binary first:</a:t>
            </a:r>
          </a:p>
          <a:p>
            <a:endParaRPr lang="en-GB" b="1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GB" b="1" dirty="0"/>
              <a:t>3. 224 ÷ 32	= 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68766"/>
              </p:ext>
            </p:extLst>
          </p:nvPr>
        </p:nvGraphicFramePr>
        <p:xfrm>
          <a:off x="8174061" y="1264890"/>
          <a:ext cx="3384377" cy="35297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Multiply or divide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b="1" dirty="0"/>
                        <a:t>Shifts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 </a:t>
                      </a:r>
                      <a:r>
                        <a:rPr lang="en-GB" baseline="0" dirty="0"/>
                        <a:t>  =   </a:t>
                      </a:r>
                      <a:r>
                        <a:rPr lang="en-GB" dirty="0"/>
                        <a:t>2</a:t>
                      </a:r>
                      <a:r>
                        <a:rPr lang="en-GB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16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32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973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64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919"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128   =   2</a:t>
                      </a:r>
                      <a:r>
                        <a:rPr lang="en-GB" sz="180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90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Practise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Write these out in binary:</a:t>
            </a:r>
          </a:p>
          <a:p>
            <a:endParaRPr lang="en-GB" b="1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GB" b="1" dirty="0"/>
              <a:t>1. 11001000 ÷ 8	= </a:t>
            </a:r>
            <a:r>
              <a:rPr lang="en-GB" b="1" dirty="0">
                <a:solidFill>
                  <a:srgbClr val="FF0000"/>
                </a:solidFill>
              </a:rPr>
              <a:t>00011001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	</a:t>
            </a:r>
          </a:p>
          <a:p>
            <a:pPr marL="0" indent="0">
              <a:buNone/>
            </a:pPr>
            <a:r>
              <a:rPr lang="en-GB" b="1" dirty="0"/>
              <a:t>2. 00010110 ÷ 2	= </a:t>
            </a:r>
            <a:r>
              <a:rPr lang="en-GB" b="1" dirty="0">
                <a:solidFill>
                  <a:srgbClr val="FF0000"/>
                </a:solidFill>
              </a:rPr>
              <a:t>00001011</a:t>
            </a:r>
            <a:endParaRPr lang="en-GB" b="1" dirty="0"/>
          </a:p>
          <a:p>
            <a:endParaRPr lang="en-GB" b="1" dirty="0"/>
          </a:p>
          <a:p>
            <a:pPr marL="0" indent="0">
              <a:buNone/>
            </a:pPr>
            <a:r>
              <a:rPr lang="en-GB" b="1" dirty="0">
                <a:latin typeface="Consolas" pitchFamily="49" charset="0"/>
              </a:rPr>
              <a:t>Convert to binary first:</a:t>
            </a:r>
          </a:p>
          <a:p>
            <a:endParaRPr lang="en-GB" b="1" dirty="0">
              <a:latin typeface="Consolas" pitchFamily="49" charset="0"/>
            </a:endParaRPr>
          </a:p>
          <a:p>
            <a:pPr marL="0" indent="0">
              <a:buNone/>
            </a:pPr>
            <a:r>
              <a:rPr lang="en-GB" b="1" dirty="0"/>
              <a:t>3. 224 ÷ 32	= </a:t>
            </a:r>
            <a:r>
              <a:rPr lang="en-GB" b="1" dirty="0">
                <a:solidFill>
                  <a:srgbClr val="FF0000"/>
                </a:solidFill>
              </a:rPr>
              <a:t>11100000</a:t>
            </a:r>
            <a:r>
              <a:rPr lang="en-GB" b="1" dirty="0"/>
              <a:t> </a:t>
            </a:r>
            <a:r>
              <a:rPr lang="en-GB" b="1" dirty="0">
                <a:solidFill>
                  <a:srgbClr val="FF0000"/>
                </a:solidFill>
              </a:rPr>
              <a:t>÷ 32 = 00000111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44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31248" y="4292220"/>
            <a:ext cx="10771827" cy="24416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u="sng" dirty="0">
                <a:solidFill>
                  <a:schemeClr val="tx1"/>
                </a:solidFill>
              </a:rPr>
              <a:t>Next theory lesson:</a:t>
            </a:r>
          </a:p>
          <a:p>
            <a:r>
              <a:rPr lang="en-GB" sz="4000" dirty="0" smtClean="0">
                <a:solidFill>
                  <a:schemeClr val="tx1"/>
                </a:solidFill>
              </a:rPr>
              <a:t>Hexadecimal Conversions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17600" y="365125"/>
            <a:ext cx="10236200" cy="1325563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Plenary- Self Assessment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17600" y="1825625"/>
            <a:ext cx="8927152" cy="222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Using </a:t>
            </a:r>
            <a:r>
              <a:rPr lang="en-GB" b="1" u="sng" dirty="0">
                <a:solidFill>
                  <a:srgbClr val="00B050"/>
                </a:solidFill>
              </a:rPr>
              <a:t>WWW</a:t>
            </a:r>
            <a:r>
              <a:rPr lang="en-GB" u="sng" dirty="0"/>
              <a:t> and </a:t>
            </a:r>
            <a:r>
              <a:rPr lang="en-GB" b="1" u="sng" dirty="0">
                <a:solidFill>
                  <a:srgbClr val="FF0000"/>
                </a:solidFill>
              </a:rPr>
              <a:t>EBI</a:t>
            </a:r>
            <a:r>
              <a:rPr lang="en-GB" u="sng" dirty="0"/>
              <a:t> rate yourself against todays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/>
              <a:t>To be able to demonstrate an understanding of binary shift calculations.</a:t>
            </a:r>
          </a:p>
        </p:txBody>
      </p:sp>
      <p:pic>
        <p:nvPicPr>
          <p:cNvPr id="10" name="Picture 2" descr="http://displays.tpet.co.uk/ResourceImages/Previews/202/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5"/>
          <a:stretch/>
        </p:blipFill>
        <p:spPr bwMode="auto">
          <a:xfrm>
            <a:off x="10637292" y="0"/>
            <a:ext cx="1433015" cy="184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1" t="26335" r="7896" b="10470"/>
          <a:stretch/>
        </p:blipFill>
        <p:spPr>
          <a:xfrm>
            <a:off x="9355434" y="87236"/>
            <a:ext cx="1281858" cy="1773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3275" y="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legreya Sans SC" panose="00000500000000000000" pitchFamily="2" charset="0"/>
              </a:rPr>
              <a:t>Theory</a:t>
            </a:r>
          </a:p>
        </p:txBody>
      </p:sp>
    </p:spTree>
    <p:extLst>
      <p:ext uri="{BB962C8B-B14F-4D97-AF65-F5344CB8AC3E}">
        <p14:creationId xmlns:p14="http://schemas.microsoft.com/office/powerpoint/2010/main" val="816322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433</Words>
  <Application>Microsoft Office PowerPoint</Application>
  <PresentationFormat>Widescreen</PresentationFormat>
  <Paragraphs>186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Aharoni</vt:lpstr>
      <vt:lpstr>Alegreya Sans SC</vt:lpstr>
      <vt:lpstr>Arial</vt:lpstr>
      <vt:lpstr>Calibri</vt:lpstr>
      <vt:lpstr>Calibri Light</vt:lpstr>
      <vt:lpstr>Consolas</vt:lpstr>
      <vt:lpstr>Corbel</vt:lpstr>
      <vt:lpstr>Office Theme</vt:lpstr>
      <vt:lpstr>Binary Shift</vt:lpstr>
      <vt:lpstr>Binary Shift</vt:lpstr>
      <vt:lpstr>Left Shift Example</vt:lpstr>
      <vt:lpstr>Practise Questions</vt:lpstr>
      <vt:lpstr>Practise Questions</vt:lpstr>
      <vt:lpstr>Right Shift Example</vt:lpstr>
      <vt:lpstr>Practise Questions</vt:lpstr>
      <vt:lpstr>Practise Questions</vt:lpstr>
      <vt:lpstr>Plenary- Self Assessment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 Fryer</dc:creator>
  <cp:lastModifiedBy>S.Kelly</cp:lastModifiedBy>
  <cp:revision>60</cp:revision>
  <dcterms:created xsi:type="dcterms:W3CDTF">2017-06-10T07:53:26Z</dcterms:created>
  <dcterms:modified xsi:type="dcterms:W3CDTF">2018-04-26T12:21:32Z</dcterms:modified>
</cp:coreProperties>
</file>