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62" r:id="rId5"/>
    <p:sldId id="263" r:id="rId6"/>
    <p:sldId id="264" r:id="rId7"/>
    <p:sldId id="266" r:id="rId8"/>
    <p:sldId id="267" r:id="rId9"/>
    <p:sldId id="271" r:id="rId10"/>
    <p:sldId id="272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8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5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12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48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8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52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2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95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1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8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49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0AB8D-36D9-4B26-BA6D-374878C9AFAB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849C6-8B9C-4EF5-85AC-A669316A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59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colors/colors_picker.asp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m/education/guides/zqyrq6f/revision/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>
                <a:solidFill>
                  <a:schemeClr val="accent5">
                    <a:lumMod val="50000"/>
                  </a:schemeClr>
                </a:solidFill>
              </a:rPr>
              <a:t>Representing Images</a:t>
            </a:r>
            <a:endParaRPr lang="en-GB" sz="9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en-GB" i="1" dirty="0" smtClean="0"/>
              <a:t>2.6 – Data Representation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0191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dirty="0" smtClean="0">
                <a:solidFill>
                  <a:schemeClr val="accent5">
                    <a:lumMod val="50000"/>
                  </a:schemeClr>
                </a:solidFill>
              </a:rPr>
              <a:t>Lossless Compression</a:t>
            </a:r>
            <a:endParaRPr lang="en-GB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312" y="1600200"/>
            <a:ext cx="5735488" cy="47091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If we were going to send the following image then there are blocks of similar colour.</a:t>
            </a:r>
          </a:p>
          <a:p>
            <a:r>
              <a:rPr lang="en-GB" dirty="0" smtClean="0"/>
              <a:t>Instead of sending the pixels individually for example for the first row they may save it as :</a:t>
            </a:r>
          </a:p>
          <a:p>
            <a:pPr lvl="1"/>
            <a:r>
              <a:rPr lang="en-GB" dirty="0" smtClean="0"/>
              <a:t>red, red, red, blue, blue, red, red, red </a:t>
            </a:r>
          </a:p>
          <a:p>
            <a:r>
              <a:rPr lang="en-GB" dirty="0" smtClean="0"/>
              <a:t>They could reduce the memory this takes up by saving the same line as:</a:t>
            </a:r>
          </a:p>
          <a:p>
            <a:pPr lvl="1"/>
            <a:r>
              <a:rPr lang="en-GB" dirty="0" smtClean="0"/>
              <a:t>3 x red, 2 x blue, 3 x red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669974"/>
              </p:ext>
            </p:extLst>
          </p:nvPr>
        </p:nvGraphicFramePr>
        <p:xfrm>
          <a:off x="6477000" y="2667000"/>
          <a:ext cx="2411288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4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4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14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14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52742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82911"/>
            <a:ext cx="7620000" cy="183006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GB" sz="3600" dirty="0"/>
              <a:t>Find out what colours these hexadecimal numbers represent: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356992"/>
            <a:ext cx="7772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FF0000	</a:t>
            </a:r>
            <a:r>
              <a:rPr lang="en-GB" sz="3200" dirty="0" smtClean="0">
                <a:solidFill>
                  <a:srgbClr val="FF0000"/>
                </a:solidFill>
              </a:rPr>
              <a:t>1111 1111 </a:t>
            </a:r>
            <a:r>
              <a:rPr lang="en-GB" sz="3200" dirty="0" smtClean="0">
                <a:solidFill>
                  <a:srgbClr val="008000"/>
                </a:solidFill>
              </a:rPr>
              <a:t>0000 0000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rgbClr val="0000FF"/>
                </a:solidFill>
              </a:rPr>
              <a:t>0000 0000</a:t>
            </a:r>
          </a:p>
          <a:p>
            <a:r>
              <a:rPr lang="en-GB" sz="3200" dirty="0" smtClean="0"/>
              <a:t>00FF00	</a:t>
            </a:r>
            <a:r>
              <a:rPr lang="en-GB" sz="3200" dirty="0" smtClean="0">
                <a:solidFill>
                  <a:srgbClr val="FF0000"/>
                </a:solidFill>
              </a:rPr>
              <a:t>0000 0000 </a:t>
            </a:r>
            <a:r>
              <a:rPr lang="en-GB" sz="3200" dirty="0" smtClean="0">
                <a:solidFill>
                  <a:srgbClr val="008000"/>
                </a:solidFill>
              </a:rPr>
              <a:t>1111 1111 </a:t>
            </a:r>
            <a:r>
              <a:rPr lang="en-GB" sz="3200" dirty="0" smtClean="0">
                <a:solidFill>
                  <a:srgbClr val="0000FF"/>
                </a:solidFill>
              </a:rPr>
              <a:t>0000 0000</a:t>
            </a:r>
          </a:p>
          <a:p>
            <a:r>
              <a:rPr lang="en-GB" sz="3200" dirty="0" smtClean="0"/>
              <a:t>0000FF	</a:t>
            </a:r>
            <a:r>
              <a:rPr lang="en-GB" sz="3200" dirty="0" smtClean="0">
                <a:solidFill>
                  <a:srgbClr val="FF0000"/>
                </a:solidFill>
              </a:rPr>
              <a:t>0000 0000 </a:t>
            </a:r>
            <a:r>
              <a:rPr lang="en-GB" sz="3200" dirty="0" smtClean="0">
                <a:solidFill>
                  <a:srgbClr val="008000"/>
                </a:solidFill>
              </a:rPr>
              <a:t>0000 0000 </a:t>
            </a:r>
            <a:r>
              <a:rPr lang="en-GB" sz="3200" dirty="0" smtClean="0">
                <a:solidFill>
                  <a:srgbClr val="0000FF"/>
                </a:solidFill>
              </a:rPr>
              <a:t>1111 1111</a:t>
            </a:r>
          </a:p>
          <a:p>
            <a:endParaRPr lang="en-GB" sz="3200" dirty="0"/>
          </a:p>
          <a:p>
            <a:r>
              <a:rPr lang="en-GB" sz="2000" dirty="0" smtClean="0"/>
              <a:t>All colours are made up of varying amounts of red, green and blue.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8424" y="3416424"/>
            <a:ext cx="432048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388424" y="3933056"/>
            <a:ext cx="432048" cy="43204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394576" y="4437112"/>
            <a:ext cx="432048" cy="43204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b="1" dirty="0" smtClean="0">
                <a:solidFill>
                  <a:schemeClr val="accent5">
                    <a:lumMod val="50000"/>
                  </a:schemeClr>
                </a:solidFill>
              </a:rPr>
              <a:t>Colour Representation</a:t>
            </a:r>
            <a:endParaRPr lang="en-GB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943600"/>
            <a:ext cx="7988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can see the hexadecimal value of millions of colours on this website:</a:t>
            </a:r>
          </a:p>
          <a:p>
            <a:r>
              <a:rPr lang="en-GB" dirty="0" smtClean="0">
                <a:hlinkClick r:id="rId2"/>
              </a:rPr>
              <a:t>https://www.w3schools.com/colors/colors_picker.asp</a:t>
            </a: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1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dirty="0" smtClean="0">
                <a:solidFill>
                  <a:schemeClr val="accent5">
                    <a:lumMod val="50000"/>
                  </a:schemeClr>
                </a:solidFill>
              </a:rPr>
              <a:t>Theory Review</a:t>
            </a:r>
            <a:endParaRPr lang="en-GB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79104"/>
            <a:ext cx="8229600" cy="446449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dirty="0"/>
              <a:t>What we have learned: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400" dirty="0" smtClean="0"/>
              <a:t>Images are made up of picture elements called </a:t>
            </a:r>
            <a:r>
              <a:rPr lang="en-GB" sz="2400" b="1" dirty="0" smtClean="0"/>
              <a:t>pixels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Each pixel is stored with a binary code.</a:t>
            </a:r>
          </a:p>
          <a:p>
            <a:r>
              <a:rPr lang="en-GB" sz="2400" dirty="0" smtClean="0"/>
              <a:t>The larger the number of bits used for each pixel, the greater the number of colours stored, called the </a:t>
            </a:r>
            <a:r>
              <a:rPr lang="en-GB" sz="2400" b="1" dirty="0" smtClean="0"/>
              <a:t>colour depth</a:t>
            </a:r>
            <a:r>
              <a:rPr lang="en-GB" sz="2400" dirty="0" smtClean="0"/>
              <a:t>.</a:t>
            </a:r>
          </a:p>
          <a:p>
            <a:r>
              <a:rPr lang="en-GB" sz="2400" b="1" dirty="0" smtClean="0"/>
              <a:t>Meta data </a:t>
            </a:r>
            <a:r>
              <a:rPr lang="en-GB" sz="2400" dirty="0" smtClean="0"/>
              <a:t>(colour depth, width &amp; height) is needed so the image can be recreated from the binary code in the image file.</a:t>
            </a:r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304800"/>
            <a:ext cx="1000678" cy="10189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535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 fontScale="90000"/>
          </a:bodyPr>
          <a:lstStyle/>
          <a:p>
            <a:pPr algn="l"/>
            <a:fld id="{A763EFC0-0439-4A0A-9DB8-9F96D00E0471}" type="datetime2">
              <a:rPr lang="en-GB" b="1" u="sng" smtClean="0">
                <a:solidFill>
                  <a:schemeClr val="accent5">
                    <a:lumMod val="50000"/>
                  </a:schemeClr>
                </a:solidFill>
              </a:rPr>
              <a:pPr algn="l"/>
              <a:t>Thursday, 26 April 2018</a:t>
            </a:fld>
            <a:r>
              <a:rPr lang="en-GB" b="1" u="sng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GB" b="1" u="sng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b="1" u="sng" dirty="0" smtClean="0">
                <a:solidFill>
                  <a:schemeClr val="accent5">
                    <a:lumMod val="50000"/>
                  </a:schemeClr>
                </a:solidFill>
              </a:rPr>
              <a:t>Representing Images</a:t>
            </a:r>
            <a:endParaRPr lang="en-GB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Learning Objective: </a:t>
            </a:r>
            <a:r>
              <a:rPr lang="en-GB" dirty="0" smtClean="0"/>
              <a:t>To be able to demonstrate an understanding of how images are stored using binary.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Success Criteria:</a:t>
            </a:r>
          </a:p>
          <a:p>
            <a:pPr marL="514350" indent="-514350">
              <a:buAutoNum type="arabicPeriod"/>
            </a:pPr>
            <a:r>
              <a:rPr lang="en-GB" dirty="0" smtClean="0"/>
              <a:t>I can </a:t>
            </a:r>
            <a:r>
              <a:rPr lang="en-GB" b="1" u="sng" dirty="0" smtClean="0"/>
              <a:t>describe</a:t>
            </a:r>
            <a:r>
              <a:rPr lang="en-GB" dirty="0" smtClean="0"/>
              <a:t> how images are stored using binary.</a:t>
            </a:r>
          </a:p>
          <a:p>
            <a:pPr marL="514350" indent="-514350">
              <a:buAutoNum type="arabicPeriod"/>
            </a:pPr>
            <a:r>
              <a:rPr lang="en-GB" dirty="0" smtClean="0"/>
              <a:t>I can </a:t>
            </a:r>
            <a:r>
              <a:rPr lang="en-GB" b="1" u="sng" dirty="0" smtClean="0"/>
              <a:t>explain</a:t>
            </a:r>
            <a:r>
              <a:rPr lang="en-GB" dirty="0" smtClean="0"/>
              <a:t> how colour depth of an image is determined.</a:t>
            </a:r>
          </a:p>
          <a:p>
            <a:pPr marL="514350" indent="-514350">
              <a:buAutoNum type="arabicPeriod"/>
            </a:pPr>
            <a:r>
              <a:rPr lang="en-GB" dirty="0" smtClean="0"/>
              <a:t>I can </a:t>
            </a:r>
            <a:r>
              <a:rPr lang="en-GB" b="1" u="sng" dirty="0" smtClean="0"/>
              <a:t>explain</a:t>
            </a:r>
            <a:r>
              <a:rPr lang="en-GB" dirty="0" smtClean="0"/>
              <a:t> the difference between lossy and lossless compression.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86936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Digital Images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Graphics on a screen are made up of tiny blocks called </a:t>
            </a:r>
            <a:r>
              <a:rPr lang="en-GB" b="1" dirty="0" smtClean="0"/>
              <a:t>pixels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more pixels on the screen, the higher the resolution.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higher the image resolution, the more memory will be needed to store the image.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206966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Bitmaps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Bitmap images are organised as a grid of coloured squares called </a:t>
            </a:r>
            <a:r>
              <a:rPr lang="en-GB" b="1" dirty="0" smtClean="0"/>
              <a:t>pixels</a:t>
            </a:r>
            <a:r>
              <a:rPr lang="en-GB" dirty="0" smtClean="0"/>
              <a:t> (short for ‘picture elements’).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en-GB" dirty="0" smtClean="0"/>
              <a:t>Each colour of an image is stored as a binary number. Look at the black n white image below: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As each pixel is either black or white, it can be encoded with either a value or 0 for white, or 1 for black.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14700"/>
            <a:ext cx="59436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47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Colour Depth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The colour depth of an image is measured in </a:t>
            </a:r>
            <a:r>
              <a:rPr lang="en-GB" b="1" dirty="0" smtClean="0"/>
              <a:t>bits</a:t>
            </a:r>
            <a:r>
              <a:rPr lang="en-GB" dirty="0" smtClean="0"/>
              <a:t>. The number of bits indicates how many colours are available for each pixel.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the black &amp; white image, only 2 colours are needed, so it has a colour depth of 1 bit.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2-bit colour depth would allow four different values: 00, 01, 10, 11.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111991"/>
              </p:ext>
            </p:extLst>
          </p:nvPr>
        </p:nvGraphicFramePr>
        <p:xfrm>
          <a:off x="1828800" y="3962400"/>
          <a:ext cx="6143626" cy="1828800"/>
        </p:xfrm>
        <a:graphic>
          <a:graphicData uri="http://schemas.openxmlformats.org/drawingml/2006/table">
            <a:tbl>
              <a:tblPr/>
              <a:tblGrid>
                <a:gridCol w="307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5361"/>
                          </a:solidFill>
                          <a:effectLst/>
                        </a:rPr>
                        <a:t>Binary code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>
                          <a:solidFill>
                            <a:srgbClr val="005361"/>
                          </a:solidFill>
                          <a:effectLst/>
                        </a:rPr>
                        <a:t>Colour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White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01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Light grey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10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Dark grey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11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Black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943600"/>
            <a:ext cx="8071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The greater the colour depth (bits per pixel), the more colours are available.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9283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Colour Depth: Examples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836" y="3657600"/>
            <a:ext cx="78486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Most computers use 24-bit images. This would be 1111 1111 1111 1111 1111 1111 in binary. This means that there are </a:t>
            </a:r>
            <a:r>
              <a:rPr lang="en-GB" b="1" dirty="0" smtClean="0"/>
              <a:t>16 million possible colours per pixel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86000"/>
            <a:ext cx="7301204" cy="114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1524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colour here has a 6 digit hexadecimal value (24 binary digit).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81400" y="1810306"/>
            <a:ext cx="3276600" cy="856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21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Metadata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Metadata means ‘data about data’. Image files usually contain metadata. This usually includes the following information: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Filename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File format (e.g. JPEG, PNG, GIF)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Dimensions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Resolution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Colour depth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Time and date the image was last changed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Camera settings when the photo was taken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GPS (where applicable)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216999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</a:rPr>
              <a:t>Compression</a:t>
            </a:r>
            <a:endParaRPr lang="en-GB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Images are often compressed to reduce their file sizes (saving storage space). There are 2 main ways of achieving this: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Lossy compression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Lossless compression</a:t>
            </a:r>
          </a:p>
          <a:p>
            <a:pPr>
              <a:buFont typeface="Arial" charset="0"/>
              <a:buChar char="•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can see a video here that explains the 2 different types of compression.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https://www.bbc.com/education/guides/zqyrq6f/revision/4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57561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accent5">
                    <a:lumMod val="50000"/>
                  </a:schemeClr>
                </a:solidFill>
              </a:rPr>
              <a:t>Lossy Compression</a:t>
            </a:r>
            <a:endParaRPr lang="en-GB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72" y="1524000"/>
            <a:ext cx="526692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This is when the file is compressed but </a:t>
            </a:r>
            <a:r>
              <a:rPr lang="en-GB" dirty="0" smtClean="0"/>
              <a:t>loses some </a:t>
            </a:r>
            <a:r>
              <a:rPr lang="en-GB" dirty="0"/>
              <a:t>of it’s quality when this happens.  The most common way is to reduce the colour depth from 24 bits to 8 bits but this can make the image appear granulated or have </a:t>
            </a:r>
            <a:r>
              <a:rPr lang="en-GB" dirty="0" smtClean="0"/>
              <a:t>unusual </a:t>
            </a:r>
            <a:r>
              <a:rPr lang="en-GB" dirty="0"/>
              <a:t>colour blocks showing.  JPEG is a lossy file compression 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9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6273608" y="1164332"/>
            <a:ext cx="2005046" cy="221390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231" y="3805014"/>
            <a:ext cx="22098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78905" y="3275692"/>
            <a:ext cx="2194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Original image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78905" y="5809456"/>
            <a:ext cx="2194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Compressed image</a:t>
            </a:r>
            <a:endParaRPr lang="en-GB" b="1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i="1" dirty="0" smtClean="0"/>
              <a:t>Unit 2: Computational Thinking, Algorithms &amp; Programming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42013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769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Representing Images</vt:lpstr>
      <vt:lpstr>Thursday, 26 April 2018 Representing Images</vt:lpstr>
      <vt:lpstr>Digital Images</vt:lpstr>
      <vt:lpstr>Bitmaps</vt:lpstr>
      <vt:lpstr>Colour Depth</vt:lpstr>
      <vt:lpstr>Colour Depth: Examples</vt:lpstr>
      <vt:lpstr>Metadata</vt:lpstr>
      <vt:lpstr>Compression</vt:lpstr>
      <vt:lpstr>Lossy Compression</vt:lpstr>
      <vt:lpstr>Lossless Compression</vt:lpstr>
      <vt:lpstr>Find out what colours these hexadecimal numbers represent:</vt:lpstr>
      <vt:lpstr>Theory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</dc:creator>
  <cp:lastModifiedBy>S.Kelly</cp:lastModifiedBy>
  <cp:revision>23</cp:revision>
  <dcterms:created xsi:type="dcterms:W3CDTF">2018-03-13T20:27:40Z</dcterms:created>
  <dcterms:modified xsi:type="dcterms:W3CDTF">2018-04-26T12:07:48Z</dcterms:modified>
</cp:coreProperties>
</file>