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8" r:id="rId2"/>
    <p:sldId id="293" r:id="rId3"/>
    <p:sldId id="324" r:id="rId4"/>
    <p:sldId id="308" r:id="rId5"/>
    <p:sldId id="295" r:id="rId6"/>
    <p:sldId id="306" r:id="rId7"/>
    <p:sldId id="322"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434" autoAdjust="0"/>
  </p:normalViewPr>
  <p:slideViewPr>
    <p:cSldViewPr snapToGrid="0">
      <p:cViewPr varScale="1">
        <p:scale>
          <a:sx n="69" d="100"/>
          <a:sy n="69" d="100"/>
        </p:scale>
        <p:origin x="77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C8D63-3DB0-4539-B8BF-311781C5109B}" type="datetimeFigureOut">
              <a:rPr lang="en-GB" smtClean="0"/>
              <a:t>26/04/2018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0ED1E-6FB1-4709-B722-2CD8F2CA556F}" type="slidenum">
              <a:rPr lang="en-GB" smtClean="0"/>
              <a:t>‹#›</a:t>
            </a:fld>
            <a:endParaRPr lang="en-GB"/>
          </a:p>
        </p:txBody>
      </p:sp>
    </p:spTree>
    <p:extLst>
      <p:ext uri="{BB962C8B-B14F-4D97-AF65-F5344CB8AC3E}">
        <p14:creationId xmlns:p14="http://schemas.microsoft.com/office/powerpoint/2010/main" val="218769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 mins</a:t>
            </a:r>
            <a:endParaRPr lang="en-GB" dirty="0"/>
          </a:p>
        </p:txBody>
      </p:sp>
      <p:sp>
        <p:nvSpPr>
          <p:cNvPr id="4" name="Slide Number Placeholder 3"/>
          <p:cNvSpPr>
            <a:spLocks noGrp="1"/>
          </p:cNvSpPr>
          <p:nvPr>
            <p:ph type="sldNum" sz="quarter" idx="10"/>
          </p:nvPr>
        </p:nvSpPr>
        <p:spPr/>
        <p:txBody>
          <a:bodyPr/>
          <a:lstStyle/>
          <a:p>
            <a:fld id="{DC30ED1E-6FB1-4709-B722-2CD8F2CA556F}" type="slidenum">
              <a:rPr lang="en-GB" smtClean="0"/>
              <a:t>7</a:t>
            </a:fld>
            <a:endParaRPr lang="en-GB"/>
          </a:p>
        </p:txBody>
      </p:sp>
    </p:spTree>
    <p:extLst>
      <p:ext uri="{BB962C8B-B14F-4D97-AF65-F5344CB8AC3E}">
        <p14:creationId xmlns:p14="http://schemas.microsoft.com/office/powerpoint/2010/main" val="356027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 mins</a:t>
            </a:r>
            <a:endParaRPr lang="en-GB" dirty="0"/>
          </a:p>
        </p:txBody>
      </p:sp>
      <p:sp>
        <p:nvSpPr>
          <p:cNvPr id="4" name="Slide Number Placeholder 3"/>
          <p:cNvSpPr>
            <a:spLocks noGrp="1"/>
          </p:cNvSpPr>
          <p:nvPr>
            <p:ph type="sldNum" sz="quarter" idx="10"/>
          </p:nvPr>
        </p:nvSpPr>
        <p:spPr/>
        <p:txBody>
          <a:bodyPr/>
          <a:lstStyle/>
          <a:p>
            <a:fld id="{DC30ED1E-6FB1-4709-B722-2CD8F2CA556F}" type="slidenum">
              <a:rPr lang="en-GB" smtClean="0"/>
              <a:t>18</a:t>
            </a:fld>
            <a:endParaRPr lang="en-GB"/>
          </a:p>
        </p:txBody>
      </p:sp>
    </p:spTree>
    <p:extLst>
      <p:ext uri="{BB962C8B-B14F-4D97-AF65-F5344CB8AC3E}">
        <p14:creationId xmlns:p14="http://schemas.microsoft.com/office/powerpoint/2010/main" val="356027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 mins</a:t>
            </a:r>
            <a:endParaRPr lang="en-GB" dirty="0"/>
          </a:p>
        </p:txBody>
      </p:sp>
      <p:sp>
        <p:nvSpPr>
          <p:cNvPr id="4" name="Slide Number Placeholder 3"/>
          <p:cNvSpPr>
            <a:spLocks noGrp="1"/>
          </p:cNvSpPr>
          <p:nvPr>
            <p:ph type="sldNum" sz="quarter" idx="10"/>
          </p:nvPr>
        </p:nvSpPr>
        <p:spPr/>
        <p:txBody>
          <a:bodyPr/>
          <a:lstStyle/>
          <a:p>
            <a:fld id="{DC30ED1E-6FB1-4709-B722-2CD8F2CA556F}" type="slidenum">
              <a:rPr lang="en-GB" smtClean="0"/>
              <a:t>25</a:t>
            </a:fld>
            <a:endParaRPr lang="en-GB"/>
          </a:p>
        </p:txBody>
      </p:sp>
    </p:spTree>
    <p:extLst>
      <p:ext uri="{BB962C8B-B14F-4D97-AF65-F5344CB8AC3E}">
        <p14:creationId xmlns:p14="http://schemas.microsoft.com/office/powerpoint/2010/main" val="356027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55722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41009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411549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96538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77952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86D856-1D63-4393-A826-990925A0234A}"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36588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86D856-1D63-4393-A826-990925A0234A}" type="datetimeFigureOut">
              <a:rPr lang="en-GB" smtClean="0"/>
              <a:t>26/04/2018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427929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86D856-1D63-4393-A826-990925A0234A}" type="datetimeFigureOut">
              <a:rPr lang="en-GB" smtClean="0"/>
              <a:t>26/04/2018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80504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6D856-1D63-4393-A826-990925A0234A}" type="datetimeFigureOut">
              <a:rPr lang="en-GB" smtClean="0"/>
              <a:t>26/04/2018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71111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6D856-1D63-4393-A826-990925A0234A}"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358025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6D856-1D63-4393-A826-990925A0234A}"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2534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365125"/>
            <a:ext cx="102362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117600" y="1825625"/>
            <a:ext cx="102362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6D856-1D63-4393-A826-990925A0234A}" type="datetimeFigureOut">
              <a:rPr lang="en-GB" smtClean="0"/>
              <a:t>26/04/2018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3EB5D-BFF3-466E-8E8E-44E1AE1D805E}" type="slidenum">
              <a:rPr lang="en-GB" smtClean="0"/>
              <a:t>‹#›</a:t>
            </a:fld>
            <a:endParaRPr lang="en-GB"/>
          </a:p>
        </p:txBody>
      </p:sp>
      <p:sp>
        <p:nvSpPr>
          <p:cNvPr id="7" name="Rectangle 6"/>
          <p:cNvSpPr/>
          <p:nvPr userDrawn="1"/>
        </p:nvSpPr>
        <p:spPr>
          <a:xfrm>
            <a:off x="0" y="0"/>
            <a:ext cx="927100" cy="6858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l"/>
            <a:r>
              <a:rPr lang="en-GB" sz="3200" i="0" dirty="0" smtClean="0">
                <a:latin typeface="Corbel" panose="020B0503020204020204" pitchFamily="34" charset="0"/>
                <a:cs typeface="Aharoni" panose="02010803020104030203" pitchFamily="2" charset="-79"/>
              </a:rPr>
              <a:t>	Computer Science</a:t>
            </a:r>
          </a:p>
          <a:p>
            <a:pPr algn="ctr"/>
            <a:r>
              <a:rPr lang="en-GB" sz="1800" i="1" dirty="0" smtClean="0">
                <a:latin typeface="Corbel" panose="020B0503020204020204" pitchFamily="34" charset="0"/>
              </a:rPr>
              <a:t>Computer systems</a:t>
            </a:r>
            <a:endParaRPr lang="en-GB" sz="1800" i="1" dirty="0">
              <a:latin typeface="Corbel" panose="020B0503020204020204" pitchFamily="34" charset="0"/>
              <a:cs typeface="Aharoni" panose="02010803020104030203" pitchFamily="2" charset="-79"/>
            </a:endParaRPr>
          </a:p>
        </p:txBody>
      </p:sp>
      <p:sp>
        <p:nvSpPr>
          <p:cNvPr id="8" name="Rectangle 7"/>
          <p:cNvSpPr/>
          <p:nvPr userDrawn="1"/>
        </p:nvSpPr>
        <p:spPr>
          <a:xfrm>
            <a:off x="0" y="6538912"/>
            <a:ext cx="92710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schemeClr val="bg1">
                    <a:lumMod val="85000"/>
                  </a:schemeClr>
                </a:solidFill>
              </a:rPr>
              <a:t>(J276/01)</a:t>
            </a:r>
            <a:endParaRPr lang="en-GB" sz="1400" dirty="0">
              <a:solidFill>
                <a:schemeClr val="bg1">
                  <a:lumMod val="85000"/>
                </a:schemeClr>
              </a:solidFill>
            </a:endParaRPr>
          </a:p>
        </p:txBody>
      </p:sp>
    </p:spTree>
    <p:extLst>
      <p:ext uri="{BB962C8B-B14F-4D97-AF65-F5344CB8AC3E}">
        <p14:creationId xmlns:p14="http://schemas.microsoft.com/office/powerpoint/2010/main" val="147076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wired.com/2016/01/hacker-lexicon-what-are-dos-and-ddos-attack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bc.co.uk/news/technology-41918496" TargetMode="External"/><Relationship Id="rId1" Type="http://schemas.openxmlformats.org/officeDocument/2006/relationships/slideLayout" Target="../slideLayouts/slideLayout2.xml"/><Relationship Id="rId4" Type="http://schemas.openxmlformats.org/officeDocument/2006/relationships/hyperlink" Target="https://www.theregister.co.uk/2015/10/26/talktalk_sequential_attac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OhA9PAfkJ10&amp;safe=activ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fld id="{84D5C7F5-22AC-441C-8550-63EBA36DF5C4}" type="datetime2">
              <a:rPr lang="en-GB" b="1" u="sng" smtClean="0">
                <a:solidFill>
                  <a:srgbClr val="002060"/>
                </a:solidFill>
              </a:rPr>
              <a:t>Thursday, 26 April 2018</a:t>
            </a:fld>
            <a:r>
              <a:rPr lang="en-GB" b="1" u="sng" dirty="0" smtClean="0">
                <a:solidFill>
                  <a:srgbClr val="002060"/>
                </a:solidFill>
              </a:rPr>
              <a:t/>
            </a:r>
            <a:br>
              <a:rPr lang="en-GB" b="1" u="sng" dirty="0" smtClean="0">
                <a:solidFill>
                  <a:srgbClr val="002060"/>
                </a:solidFill>
              </a:rPr>
            </a:br>
            <a:r>
              <a:rPr lang="en-GB" b="1" u="sng" dirty="0" smtClean="0">
                <a:solidFill>
                  <a:srgbClr val="002060"/>
                </a:solidFill>
              </a:rPr>
              <a:t>Systems Security</a:t>
            </a:r>
            <a:endParaRPr lang="en-GB" b="1" u="sng" dirty="0">
              <a:solidFill>
                <a:srgbClr val="002060"/>
              </a:solidFill>
            </a:endParaRPr>
          </a:p>
        </p:txBody>
      </p:sp>
      <p:sp>
        <p:nvSpPr>
          <p:cNvPr id="3" name="Content Placeholder 2"/>
          <p:cNvSpPr>
            <a:spLocks noGrp="1"/>
          </p:cNvSpPr>
          <p:nvPr>
            <p:ph idx="1"/>
          </p:nvPr>
        </p:nvSpPr>
        <p:spPr>
          <a:xfrm>
            <a:off x="1117600" y="1966585"/>
            <a:ext cx="10236200" cy="4210377"/>
          </a:xfrm>
        </p:spPr>
        <p:txBody>
          <a:bodyPr/>
          <a:lstStyle/>
          <a:p>
            <a:pPr marL="0" indent="0">
              <a:buNone/>
              <a:defRPr/>
            </a:pPr>
            <a:r>
              <a:rPr lang="en-GB" altLang="en-US" b="1" u="sng" dirty="0" smtClean="0">
                <a:latin typeface="Arial" pitchFamily="34" charset="0"/>
              </a:rPr>
              <a:t>Learning Objective: </a:t>
            </a:r>
            <a:r>
              <a:rPr lang="en-US" dirty="0"/>
              <a:t>To be able to </a:t>
            </a:r>
            <a:r>
              <a:rPr lang="en-US" b="1" u="sng" dirty="0"/>
              <a:t>identify </a:t>
            </a:r>
            <a:r>
              <a:rPr lang="en-US" dirty="0"/>
              <a:t>the threats posed to networks </a:t>
            </a:r>
            <a:r>
              <a:rPr lang="en-US" dirty="0" smtClean="0"/>
              <a:t>and the methods used to prevent vulnerabilities.</a:t>
            </a:r>
          </a:p>
          <a:p>
            <a:pPr marL="0" indent="0">
              <a:buNone/>
              <a:defRPr/>
            </a:pPr>
            <a:endParaRPr lang="en-GB" altLang="en-US" dirty="0">
              <a:latin typeface="Arial" pitchFamily="34" charset="0"/>
            </a:endParaRPr>
          </a:p>
          <a:p>
            <a:pPr marL="0" indent="0">
              <a:buNone/>
              <a:defRPr/>
            </a:pPr>
            <a:r>
              <a:rPr lang="en-GB" altLang="en-US" b="1" u="sng" dirty="0" smtClean="0">
                <a:latin typeface="Arial" pitchFamily="34" charset="0"/>
              </a:rPr>
              <a:t>Success Criteria: </a:t>
            </a:r>
          </a:p>
          <a:p>
            <a:pPr marL="514350" lvl="0" indent="-514350">
              <a:buFont typeface="+mj-lt"/>
              <a:buAutoNum type="arabicPeriod"/>
            </a:pPr>
            <a:r>
              <a:rPr lang="en-US" dirty="0"/>
              <a:t>I can </a:t>
            </a:r>
            <a:r>
              <a:rPr lang="en-US" b="1" u="sng" dirty="0"/>
              <a:t>identify</a:t>
            </a:r>
            <a:r>
              <a:rPr lang="en-US" dirty="0"/>
              <a:t> a range of threats that are posed to networks</a:t>
            </a:r>
            <a:r>
              <a:rPr lang="en-US" dirty="0" smtClean="0"/>
              <a:t>.</a:t>
            </a:r>
          </a:p>
          <a:p>
            <a:pPr marL="514350" lvl="0" indent="-514350">
              <a:buFont typeface="+mj-lt"/>
              <a:buAutoNum type="arabicPeriod"/>
            </a:pPr>
            <a:r>
              <a:rPr lang="en-US" dirty="0" smtClean="0"/>
              <a:t>I </a:t>
            </a:r>
            <a:r>
              <a:rPr lang="en-US" dirty="0"/>
              <a:t>can </a:t>
            </a:r>
            <a:r>
              <a:rPr lang="en-US" b="1" u="sng" dirty="0"/>
              <a:t>evaluate</a:t>
            </a:r>
            <a:r>
              <a:rPr lang="en-US" dirty="0"/>
              <a:t> the impact that these threats have on individuals and business</a:t>
            </a:r>
            <a:r>
              <a:rPr lang="en-US" dirty="0" smtClean="0"/>
              <a:t>.</a:t>
            </a:r>
          </a:p>
          <a:p>
            <a:pPr marL="514350" lvl="0" indent="-514350">
              <a:buFont typeface="+mj-lt"/>
              <a:buAutoNum type="arabicPeriod"/>
            </a:pPr>
            <a:r>
              <a:rPr lang="en-US" dirty="0" smtClean="0"/>
              <a:t>I can </a:t>
            </a:r>
            <a:r>
              <a:rPr lang="en-US" b="1" u="sng" dirty="0" smtClean="0"/>
              <a:t>describe</a:t>
            </a:r>
            <a:r>
              <a:rPr lang="en-US" dirty="0" smtClean="0"/>
              <a:t> the methods for preventing vulnerabilities.</a:t>
            </a:r>
            <a:endParaRPr lang="en-GB" dirty="0"/>
          </a:p>
          <a:p>
            <a:pPr marL="0" indent="0">
              <a:buNone/>
              <a:defRPr/>
            </a:pPr>
            <a:endParaRPr lang="en-GB" altLang="en-US" dirty="0">
              <a:latin typeface="Arial" pitchFamily="34" charset="0"/>
            </a:endParaRPr>
          </a:p>
        </p:txBody>
      </p:sp>
      <p:pic>
        <p:nvPicPr>
          <p:cNvPr id="2050" name="Picture 2" descr="Image result for threa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3868" y="112734"/>
            <a:ext cx="1752523" cy="175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Reasons for a </a:t>
            </a:r>
            <a:r>
              <a:rPr lang="en-GB" sz="5400" b="1" dirty="0" err="1" smtClean="0">
                <a:solidFill>
                  <a:srgbClr val="002060"/>
                </a:solidFill>
              </a:rPr>
              <a:t>DDoS</a:t>
            </a:r>
            <a:r>
              <a:rPr lang="en-GB" sz="5400" b="1" dirty="0" smtClean="0">
                <a:solidFill>
                  <a:srgbClr val="002060"/>
                </a:solidFill>
              </a:rPr>
              <a:t> Attack</a:t>
            </a:r>
            <a:endParaRPr lang="en-GB" sz="5400" b="1" dirty="0">
              <a:solidFill>
                <a:srgbClr val="002060"/>
              </a:solidFill>
            </a:endParaRPr>
          </a:p>
        </p:txBody>
      </p:sp>
      <p:sp>
        <p:nvSpPr>
          <p:cNvPr id="3" name="Content Placeholder 2"/>
          <p:cNvSpPr>
            <a:spLocks noGrp="1"/>
          </p:cNvSpPr>
          <p:nvPr>
            <p:ph idx="1"/>
          </p:nvPr>
        </p:nvSpPr>
        <p:spPr/>
        <p:txBody>
          <a:bodyPr>
            <a:normAutofit fontScale="92500"/>
          </a:bodyPr>
          <a:lstStyle/>
          <a:p>
            <a:r>
              <a:rPr lang="en-GB" dirty="0" smtClean="0"/>
              <a:t>Hacktivists – use it as a form of expressing their displeasure at a target.</a:t>
            </a:r>
          </a:p>
          <a:p>
            <a:r>
              <a:rPr lang="en-GB" dirty="0" err="1" smtClean="0"/>
              <a:t>DDoS</a:t>
            </a:r>
            <a:r>
              <a:rPr lang="en-GB" dirty="0" smtClean="0"/>
              <a:t> for Hire – competitor’s paying to take down a website.</a:t>
            </a:r>
          </a:p>
          <a:p>
            <a:r>
              <a:rPr lang="en-GB" dirty="0" smtClean="0"/>
              <a:t>Political Purposes </a:t>
            </a:r>
          </a:p>
          <a:p>
            <a:r>
              <a:rPr lang="en-GB" dirty="0" smtClean="0"/>
              <a:t>Criminal Extortion Technique – hold a company’s website for ransom.</a:t>
            </a:r>
          </a:p>
          <a:p>
            <a:r>
              <a:rPr lang="en-GB" dirty="0" smtClean="0"/>
              <a:t>Smokescreen for other activity.</a:t>
            </a:r>
          </a:p>
          <a:p>
            <a:r>
              <a:rPr lang="en-GB" dirty="0" smtClean="0"/>
              <a:t>Just for fun</a:t>
            </a:r>
          </a:p>
          <a:p>
            <a:endParaRPr lang="en-GB" dirty="0"/>
          </a:p>
          <a:p>
            <a:pPr marL="0" indent="0">
              <a:buNone/>
            </a:pPr>
            <a:r>
              <a:rPr lang="en-GB" dirty="0"/>
              <a:t>Useful Link: </a:t>
            </a:r>
            <a:r>
              <a:rPr lang="en-GB" dirty="0">
                <a:hlinkClick r:id="rId2"/>
              </a:rPr>
              <a:t>https://www.wired.com/2016/01/hacker-lexicon-what-are-dos-and-ddos-attacks</a:t>
            </a:r>
            <a:r>
              <a:rPr lang="en-GB" dirty="0" smtClean="0">
                <a:hlinkClick r:id="rId2"/>
              </a:rPr>
              <a:t>/</a:t>
            </a:r>
            <a:endParaRPr lang="en-GB" dirty="0" smtClean="0"/>
          </a:p>
          <a:p>
            <a:pPr marL="0" indent="0">
              <a:buNone/>
            </a:pPr>
            <a:endParaRPr lang="en-GB" dirty="0"/>
          </a:p>
        </p:txBody>
      </p:sp>
    </p:spTree>
    <p:extLst>
      <p:ext uri="{BB962C8B-B14F-4D97-AF65-F5344CB8AC3E}">
        <p14:creationId xmlns:p14="http://schemas.microsoft.com/office/powerpoint/2010/main" val="3969521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Data interception and theft</a:t>
            </a:r>
            <a:endParaRPr lang="en-GB" sz="5400" b="1" dirty="0">
              <a:solidFill>
                <a:srgbClr val="002060"/>
              </a:solidFill>
            </a:endParaRPr>
          </a:p>
        </p:txBody>
      </p:sp>
      <p:sp>
        <p:nvSpPr>
          <p:cNvPr id="3" name="Content Placeholder 2"/>
          <p:cNvSpPr>
            <a:spLocks noGrp="1"/>
          </p:cNvSpPr>
          <p:nvPr>
            <p:ph idx="1"/>
          </p:nvPr>
        </p:nvSpPr>
        <p:spPr>
          <a:xfrm>
            <a:off x="1117600" y="1825625"/>
            <a:ext cx="7657910" cy="4889074"/>
          </a:xfrm>
        </p:spPr>
        <p:txBody>
          <a:bodyPr>
            <a:normAutofit fontScale="85000" lnSpcReduction="20000"/>
          </a:bodyPr>
          <a:lstStyle/>
          <a:p>
            <a:r>
              <a:rPr lang="en-GB" dirty="0" smtClean="0"/>
              <a:t>Normally, </a:t>
            </a:r>
            <a:r>
              <a:rPr lang="en-GB" dirty="0"/>
              <a:t>data packets passing back and forth between server and computer get passed along in the normal way, from router to router.</a:t>
            </a:r>
          </a:p>
          <a:p>
            <a:endParaRPr lang="en-GB" dirty="0" smtClean="0"/>
          </a:p>
          <a:p>
            <a:r>
              <a:rPr lang="en-GB" dirty="0"/>
              <a:t>But with </a:t>
            </a:r>
            <a:r>
              <a:rPr lang="en-GB" dirty="0" smtClean="0"/>
              <a:t>data interception</a:t>
            </a:r>
            <a:r>
              <a:rPr lang="en-GB" b="1" dirty="0" smtClean="0"/>
              <a:t>, </a:t>
            </a:r>
            <a:r>
              <a:rPr lang="en-GB" b="1" dirty="0"/>
              <a:t>an extra server or router has been placed in the network so that packets coming from the target computer are re-directed, copied, and sent on.</a:t>
            </a:r>
          </a:p>
          <a:p>
            <a:endParaRPr lang="en-GB" dirty="0" smtClean="0"/>
          </a:p>
          <a:p>
            <a:r>
              <a:rPr lang="en-GB" dirty="0"/>
              <a:t>The data within each packet, such as </a:t>
            </a:r>
            <a:r>
              <a:rPr lang="en-GB" b="1" dirty="0"/>
              <a:t>passwords or confidential information, is then extracted from the copied packets.</a:t>
            </a:r>
          </a:p>
          <a:p>
            <a:endParaRPr lang="en-GB" dirty="0" smtClean="0"/>
          </a:p>
          <a:p>
            <a:r>
              <a:rPr lang="en-GB" dirty="0" smtClean="0"/>
              <a:t>A defence would be to </a:t>
            </a:r>
            <a:r>
              <a:rPr lang="en-GB" b="1" dirty="0" smtClean="0"/>
              <a:t>encrypt </a:t>
            </a:r>
            <a:r>
              <a:rPr lang="en-GB" b="1" dirty="0"/>
              <a:t>each data </a:t>
            </a:r>
            <a:r>
              <a:rPr lang="en-GB" b="1" dirty="0" smtClean="0"/>
              <a:t>packet, </a:t>
            </a:r>
            <a:r>
              <a:rPr lang="en-GB" b="1" dirty="0"/>
              <a:t>t</a:t>
            </a:r>
            <a:r>
              <a:rPr lang="en-GB" b="1" dirty="0" smtClean="0"/>
              <a:t>he </a:t>
            </a:r>
            <a:r>
              <a:rPr lang="en-GB" b="1" dirty="0"/>
              <a:t>eavesdropper would then have the extra task of decrypting the information</a:t>
            </a:r>
            <a:r>
              <a:rPr lang="en-GB" b="1" dirty="0" smtClean="0"/>
              <a:t>.</a:t>
            </a:r>
            <a:endParaRPr lang="en-GB" b="1"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878" y="4544706"/>
            <a:ext cx="4007703" cy="2026571"/>
          </a:xfrm>
          <a:prstGeom prst="rect">
            <a:avLst/>
          </a:prstGeom>
        </p:spPr>
      </p:pic>
    </p:spTree>
    <p:extLst>
      <p:ext uri="{BB962C8B-B14F-4D97-AF65-F5344CB8AC3E}">
        <p14:creationId xmlns:p14="http://schemas.microsoft.com/office/powerpoint/2010/main" val="10708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65125"/>
            <a:ext cx="10236200" cy="757093"/>
          </a:xfrm>
        </p:spPr>
        <p:txBody>
          <a:bodyPr>
            <a:normAutofit fontScale="90000"/>
          </a:bodyPr>
          <a:lstStyle/>
          <a:p>
            <a:r>
              <a:rPr lang="en-GB" sz="5400" b="1" dirty="0" smtClean="0">
                <a:solidFill>
                  <a:srgbClr val="002060"/>
                </a:solidFill>
              </a:rPr>
              <a:t>SQL Injection</a:t>
            </a:r>
            <a:endParaRPr lang="en-GB" sz="5400" b="1" dirty="0">
              <a:solidFill>
                <a:srgbClr val="002060"/>
              </a:solidFill>
            </a:endParaRPr>
          </a:p>
        </p:txBody>
      </p:sp>
      <p:sp>
        <p:nvSpPr>
          <p:cNvPr id="3" name="Content Placeholder 2"/>
          <p:cNvSpPr>
            <a:spLocks noGrp="1"/>
          </p:cNvSpPr>
          <p:nvPr>
            <p:ph idx="1"/>
          </p:nvPr>
        </p:nvSpPr>
        <p:spPr>
          <a:xfrm>
            <a:off x="1117600" y="1357744"/>
            <a:ext cx="10236200" cy="2400011"/>
          </a:xfrm>
        </p:spPr>
        <p:txBody>
          <a:bodyPr>
            <a:normAutofit fontScale="85000" lnSpcReduction="10000"/>
          </a:bodyPr>
          <a:lstStyle/>
          <a:p>
            <a:r>
              <a:rPr lang="en-GB" dirty="0"/>
              <a:t>This is </a:t>
            </a:r>
            <a:r>
              <a:rPr lang="en-GB" b="1" dirty="0"/>
              <a:t>a </a:t>
            </a:r>
            <a:r>
              <a:rPr lang="en-GB" b="1" dirty="0" smtClean="0"/>
              <a:t>database </a:t>
            </a:r>
            <a:r>
              <a:rPr lang="en-GB" b="1" dirty="0"/>
              <a:t>attack with the aim of getting access to confidential information such as other peoples' login details.</a:t>
            </a:r>
          </a:p>
          <a:p>
            <a:pPr marL="0" indent="0">
              <a:buNone/>
            </a:pPr>
            <a:endParaRPr lang="en-GB" sz="1600" dirty="0" smtClean="0"/>
          </a:p>
          <a:p>
            <a:r>
              <a:rPr lang="en-GB" dirty="0"/>
              <a:t>With SQL injection, </a:t>
            </a:r>
            <a:r>
              <a:rPr lang="en-GB" b="1" dirty="0"/>
              <a:t>the attacker tries to insert extra SQL commands into the input boxes, hoping that these commands will be carried out by the server</a:t>
            </a:r>
            <a:r>
              <a:rPr lang="en-GB" b="1" dirty="0" smtClean="0"/>
              <a:t>.</a:t>
            </a:r>
          </a:p>
          <a:p>
            <a:r>
              <a:rPr lang="en-GB" dirty="0">
                <a:hlinkClick r:id="rId2"/>
              </a:rPr>
              <a:t>http://</a:t>
            </a:r>
            <a:r>
              <a:rPr lang="en-GB" dirty="0" smtClean="0">
                <a:hlinkClick r:id="rId2"/>
              </a:rPr>
              <a:t>www.bbc.co.uk/news/technology-41918496</a:t>
            </a:r>
            <a:r>
              <a:rPr lang="en-GB" dirty="0"/>
              <a:t/>
            </a:r>
            <a:br>
              <a:rPr lang="en-GB" dirty="0"/>
            </a:br>
            <a:endParaRPr lang="en-GB" dirty="0"/>
          </a:p>
        </p:txBody>
      </p:sp>
      <p:sp>
        <p:nvSpPr>
          <p:cNvPr id="4" name="Rectangle 3"/>
          <p:cNvSpPr/>
          <p:nvPr/>
        </p:nvSpPr>
        <p:spPr>
          <a:xfrm>
            <a:off x="1274618" y="4017819"/>
            <a:ext cx="10515600" cy="2535382"/>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dirty="0" smtClean="0"/>
              <a:t>Talk </a:t>
            </a:r>
            <a:r>
              <a:rPr lang="en-GB" sz="2400" dirty="0" err="1" smtClean="0"/>
              <a:t>Talk</a:t>
            </a:r>
            <a:r>
              <a:rPr lang="en-GB" sz="2400" dirty="0" smtClean="0"/>
              <a:t> were a victim of a DDoS Attack in 2015. During this attack another SQL injection attack was taking place in order to steal the confidential details of its 4 million customers.</a:t>
            </a:r>
            <a:endParaRPr lang="en-GB" sz="2400" dirty="0"/>
          </a:p>
        </p:txBody>
      </p:sp>
      <p:pic>
        <p:nvPicPr>
          <p:cNvPr id="2050" name="Picture 2" descr="Image result for talk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106" y="4108878"/>
            <a:ext cx="4222461" cy="112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ounded Rectangle 4">
            <a:hlinkClick r:id="rId4"/>
          </p:cNvPr>
          <p:cNvSpPr/>
          <p:nvPr/>
        </p:nvSpPr>
        <p:spPr>
          <a:xfrm>
            <a:off x="10363200" y="4253345"/>
            <a:ext cx="1219200" cy="581891"/>
          </a:xfrm>
          <a:prstGeom prst="roundRect">
            <a:avLst/>
          </a:prstGeom>
          <a:solidFill>
            <a:srgbClr val="E947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ysClr val="windowText" lastClr="000000"/>
                </a:solidFill>
              </a:rPr>
              <a:t>News Article</a:t>
            </a:r>
            <a:endParaRPr lang="en-GB" b="1" dirty="0">
              <a:solidFill>
                <a:sysClr val="windowText" lastClr="000000"/>
              </a:solidFill>
            </a:endParaRPr>
          </a:p>
        </p:txBody>
      </p:sp>
    </p:spTree>
    <p:extLst>
      <p:ext uri="{BB962C8B-B14F-4D97-AF65-F5344CB8AC3E}">
        <p14:creationId xmlns:p14="http://schemas.microsoft.com/office/powerpoint/2010/main" val="18504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Poor Network Policy</a:t>
            </a:r>
            <a:endParaRPr lang="en-GB" sz="5400" b="1" dirty="0">
              <a:solidFill>
                <a:srgbClr val="002060"/>
              </a:solidFill>
            </a:endParaRPr>
          </a:p>
        </p:txBody>
      </p:sp>
      <p:sp>
        <p:nvSpPr>
          <p:cNvPr id="3" name="Content Placeholder 2"/>
          <p:cNvSpPr>
            <a:spLocks noGrp="1"/>
          </p:cNvSpPr>
          <p:nvPr>
            <p:ph idx="1"/>
          </p:nvPr>
        </p:nvSpPr>
        <p:spPr>
          <a:xfrm>
            <a:off x="1117600" y="1825624"/>
            <a:ext cx="10236200" cy="4902721"/>
          </a:xfrm>
        </p:spPr>
        <p:txBody>
          <a:bodyPr>
            <a:normAutofit fontScale="70000" lnSpcReduction="20000"/>
          </a:bodyPr>
          <a:lstStyle/>
          <a:p>
            <a:r>
              <a:rPr lang="en-GB" dirty="0"/>
              <a:t>The network administrator should have </a:t>
            </a:r>
            <a:r>
              <a:rPr lang="en-GB" b="1" dirty="0"/>
              <a:t>a security policy in place to safeguard the network. </a:t>
            </a:r>
          </a:p>
          <a:p>
            <a:r>
              <a:rPr lang="en-GB" dirty="0" smtClean="0"/>
              <a:t>Without </a:t>
            </a:r>
            <a:r>
              <a:rPr lang="en-GB" dirty="0"/>
              <a:t>precautions, guidance and training, there is a risk that some </a:t>
            </a:r>
            <a:r>
              <a:rPr lang="en-GB" dirty="0" smtClean="0"/>
              <a:t>users, </a:t>
            </a:r>
            <a:r>
              <a:rPr lang="en-GB" dirty="0"/>
              <a:t>will introduce threats to the network</a:t>
            </a:r>
            <a:r>
              <a:rPr lang="en-GB" dirty="0" smtClean="0"/>
              <a:t>.</a:t>
            </a:r>
          </a:p>
          <a:p>
            <a:r>
              <a:rPr lang="en-GB" b="1" dirty="0"/>
              <a:t>The network policy is mainly aimed at helping people use the network sensibly.</a:t>
            </a:r>
          </a:p>
          <a:p>
            <a:endParaRPr lang="en-GB" dirty="0" smtClean="0"/>
          </a:p>
          <a:p>
            <a:pPr marL="0" indent="0">
              <a:buNone/>
            </a:pPr>
            <a:r>
              <a:rPr lang="en-GB" dirty="0"/>
              <a:t>For example, the policy may state:</a:t>
            </a:r>
          </a:p>
          <a:p>
            <a:r>
              <a:rPr lang="en-GB" dirty="0"/>
              <a:t>Passwords must be hard to guess (many characters, upper and lower case at least).</a:t>
            </a:r>
          </a:p>
          <a:p>
            <a:r>
              <a:rPr lang="en-GB" dirty="0"/>
              <a:t>People will only be given access to certain parts of the network to carry out their work.</a:t>
            </a:r>
          </a:p>
          <a:p>
            <a:r>
              <a:rPr lang="en-GB" dirty="0"/>
              <a:t>No one is allowed to share their username </a:t>
            </a:r>
            <a:r>
              <a:rPr lang="en-GB" dirty="0" smtClean="0"/>
              <a:t>&amp; password.</a:t>
            </a:r>
          </a:p>
          <a:p>
            <a:r>
              <a:rPr lang="en-GB" dirty="0"/>
              <a:t>No one should ask a friend for their access details.</a:t>
            </a:r>
          </a:p>
          <a:p>
            <a:r>
              <a:rPr lang="en-GB" dirty="0" smtClean="0"/>
              <a:t>Unauthorised </a:t>
            </a:r>
            <a:r>
              <a:rPr lang="en-GB" dirty="0"/>
              <a:t>devices such as memory sticks should not be inserted into a workstation.</a:t>
            </a:r>
          </a:p>
          <a:p>
            <a:endParaRPr lang="en-GB" dirty="0" smtClean="0"/>
          </a:p>
          <a:p>
            <a:r>
              <a:rPr lang="en-GB" dirty="0"/>
              <a:t>It is often a good idea to </a:t>
            </a:r>
            <a:r>
              <a:rPr lang="en-GB" b="1" dirty="0"/>
              <a:t>have users sign an 'acceptable use' document so they cannot say they were unaware of the rules</a:t>
            </a:r>
            <a:r>
              <a:rPr lang="en-GB" b="1" dirty="0" smtClean="0"/>
              <a:t>.</a:t>
            </a:r>
            <a:r>
              <a:rPr lang="en-GB" dirty="0"/>
              <a:t/>
            </a:r>
            <a:br>
              <a:rPr lang="en-GB" dirty="0"/>
            </a:br>
            <a:endParaRPr lang="en-GB" dirty="0"/>
          </a:p>
        </p:txBody>
      </p:sp>
    </p:spTree>
    <p:extLst>
      <p:ext uri="{BB962C8B-B14F-4D97-AF65-F5344CB8AC3E}">
        <p14:creationId xmlns:p14="http://schemas.microsoft.com/office/powerpoint/2010/main" val="13680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85010"/>
            <a:ext cx="10236200" cy="1325563"/>
          </a:xfrm>
        </p:spPr>
        <p:txBody>
          <a:bodyPr/>
          <a:lstStyle/>
          <a:p>
            <a:r>
              <a:rPr lang="en-GB" b="1" dirty="0" smtClean="0">
                <a:solidFill>
                  <a:schemeClr val="accent5">
                    <a:lumMod val="50000"/>
                  </a:schemeClr>
                </a:solidFill>
              </a:rPr>
              <a:t>Revision Activity 2: Preventing Vulnerabilities</a:t>
            </a:r>
            <a:endParaRPr lang="en-GB" b="1" dirty="0">
              <a:solidFill>
                <a:schemeClr val="accent5">
                  <a:lumMod val="50000"/>
                </a:schemeClr>
              </a:solidFill>
            </a:endParaRPr>
          </a:p>
        </p:txBody>
      </p:sp>
      <p:sp>
        <p:nvSpPr>
          <p:cNvPr id="3" name="Content Placeholder 2"/>
          <p:cNvSpPr>
            <a:spLocks noGrp="1"/>
          </p:cNvSpPr>
          <p:nvPr>
            <p:ph idx="1"/>
          </p:nvPr>
        </p:nvSpPr>
        <p:spPr>
          <a:xfrm>
            <a:off x="1145310" y="1326861"/>
            <a:ext cx="10236200" cy="460375"/>
          </a:xfrm>
        </p:spPr>
        <p:txBody>
          <a:bodyPr>
            <a:normAutofit/>
          </a:bodyPr>
          <a:lstStyle/>
          <a:p>
            <a:pPr marL="0" indent="0">
              <a:buNone/>
            </a:pPr>
            <a:r>
              <a:rPr lang="en-GB" sz="2400" dirty="0" smtClean="0"/>
              <a:t>Create a mind map of the different methods used for preventing vulnerabilities.</a:t>
            </a:r>
            <a:endParaRPr lang="en-GB" sz="2400" dirty="0"/>
          </a:p>
        </p:txBody>
      </p:sp>
      <p:sp>
        <p:nvSpPr>
          <p:cNvPr id="4" name="TextBox 3"/>
          <p:cNvSpPr txBox="1"/>
          <p:nvPr/>
        </p:nvSpPr>
        <p:spPr>
          <a:xfrm>
            <a:off x="8977745" y="2466109"/>
            <a:ext cx="2992582" cy="3785652"/>
          </a:xfrm>
          <a:prstGeom prst="rect">
            <a:avLst/>
          </a:prstGeom>
          <a:noFill/>
          <a:ln>
            <a:solidFill>
              <a:schemeClr val="tx1"/>
            </a:solidFill>
          </a:ln>
        </p:spPr>
        <p:txBody>
          <a:bodyPr wrap="square" rtlCol="0">
            <a:spAutoFit/>
          </a:bodyPr>
          <a:lstStyle/>
          <a:p>
            <a:r>
              <a:rPr lang="en-GB" sz="2400" b="1" dirty="0" smtClean="0"/>
              <a:t>Methods to discuss:</a:t>
            </a:r>
          </a:p>
          <a:p>
            <a:pPr marL="342900" indent="-342900">
              <a:buAutoNum type="arabicPeriod"/>
            </a:pPr>
            <a:r>
              <a:rPr lang="en-GB" sz="2400" dirty="0" smtClean="0"/>
              <a:t>User Access Rights</a:t>
            </a:r>
          </a:p>
          <a:p>
            <a:pPr marL="342900" indent="-342900">
              <a:buAutoNum type="arabicPeriod"/>
            </a:pPr>
            <a:r>
              <a:rPr lang="en-GB" sz="2400" dirty="0" smtClean="0"/>
              <a:t>Passwords</a:t>
            </a:r>
          </a:p>
          <a:p>
            <a:pPr marL="342900" indent="-342900">
              <a:buAutoNum type="arabicPeriod"/>
            </a:pPr>
            <a:r>
              <a:rPr lang="en-GB" sz="2400" dirty="0" smtClean="0"/>
              <a:t>Network policies</a:t>
            </a:r>
          </a:p>
          <a:p>
            <a:pPr marL="342900" indent="-342900">
              <a:buAutoNum type="arabicPeriod"/>
            </a:pPr>
            <a:r>
              <a:rPr lang="en-GB" sz="2400" dirty="0" smtClean="0"/>
              <a:t>Penetration testing</a:t>
            </a:r>
          </a:p>
          <a:p>
            <a:pPr marL="342900" indent="-342900">
              <a:buAutoNum type="arabicPeriod"/>
            </a:pPr>
            <a:r>
              <a:rPr lang="en-GB" sz="2400" dirty="0" smtClean="0"/>
              <a:t>Network forensics</a:t>
            </a:r>
          </a:p>
          <a:p>
            <a:pPr marL="342900" indent="-342900">
              <a:buAutoNum type="arabicPeriod"/>
            </a:pPr>
            <a:r>
              <a:rPr lang="en-GB" sz="2400" dirty="0" smtClean="0"/>
              <a:t>Anti-Malware Software</a:t>
            </a:r>
          </a:p>
          <a:p>
            <a:pPr marL="342900" indent="-342900">
              <a:buAutoNum type="arabicPeriod"/>
            </a:pPr>
            <a:r>
              <a:rPr lang="en-GB" sz="2400" dirty="0" smtClean="0"/>
              <a:t>Firewalls </a:t>
            </a:r>
          </a:p>
          <a:p>
            <a:pPr marL="342900" indent="-342900">
              <a:buAutoNum type="arabicPeriod"/>
            </a:pPr>
            <a:r>
              <a:rPr lang="en-GB" sz="2400" dirty="0" smtClean="0"/>
              <a:t>Encryption</a:t>
            </a:r>
            <a:endParaRPr lang="en-GB" sz="2400" dirty="0"/>
          </a:p>
        </p:txBody>
      </p:sp>
      <p:sp>
        <p:nvSpPr>
          <p:cNvPr id="6" name="Oval 5"/>
          <p:cNvSpPr/>
          <p:nvPr/>
        </p:nvSpPr>
        <p:spPr>
          <a:xfrm>
            <a:off x="3505200" y="3713018"/>
            <a:ext cx="2521527" cy="88669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Prevention Methods</a:t>
            </a:r>
            <a:endParaRPr lang="en-GB" sz="2400" b="1" dirty="0">
              <a:solidFill>
                <a:schemeClr val="tx1"/>
              </a:solidFill>
            </a:endParaRPr>
          </a:p>
        </p:txBody>
      </p:sp>
      <p:cxnSp>
        <p:nvCxnSpPr>
          <p:cNvPr id="8" name="Straight Arrow Connector 7"/>
          <p:cNvCxnSpPr/>
          <p:nvPr/>
        </p:nvCxnSpPr>
        <p:spPr>
          <a:xfrm flipH="1" flipV="1">
            <a:off x="3616036" y="3338947"/>
            <a:ext cx="457200" cy="429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82982" y="2978727"/>
            <a:ext cx="2258291" cy="369332"/>
          </a:xfrm>
          <a:prstGeom prst="rect">
            <a:avLst/>
          </a:prstGeom>
          <a:noFill/>
        </p:spPr>
        <p:txBody>
          <a:bodyPr wrap="square" rtlCol="0">
            <a:spAutoFit/>
          </a:bodyPr>
          <a:lstStyle/>
          <a:p>
            <a:r>
              <a:rPr lang="en-GB" b="1" dirty="0" smtClean="0"/>
              <a:t>User Access Rights</a:t>
            </a:r>
            <a:endParaRPr lang="en-GB" b="1" dirty="0"/>
          </a:p>
        </p:txBody>
      </p:sp>
      <p:cxnSp>
        <p:nvCxnSpPr>
          <p:cNvPr id="11" name="Straight Arrow Connector 10"/>
          <p:cNvCxnSpPr/>
          <p:nvPr/>
        </p:nvCxnSpPr>
        <p:spPr>
          <a:xfrm flipV="1">
            <a:off x="4073236" y="2715491"/>
            <a:ext cx="1080655" cy="2632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53891" y="2202864"/>
            <a:ext cx="2092036" cy="1477328"/>
          </a:xfrm>
          <a:prstGeom prst="rect">
            <a:avLst/>
          </a:prstGeom>
          <a:noFill/>
        </p:spPr>
        <p:txBody>
          <a:bodyPr wrap="square" rtlCol="0">
            <a:spAutoFit/>
          </a:bodyPr>
          <a:lstStyle/>
          <a:p>
            <a:r>
              <a:rPr lang="en-GB" b="1" i="1" dirty="0" smtClean="0"/>
              <a:t>User access rights can be used by businesses to protect their networks by….</a:t>
            </a:r>
            <a:endParaRPr lang="en-GB" b="1" i="1" dirty="0"/>
          </a:p>
        </p:txBody>
      </p:sp>
    </p:spTree>
    <p:extLst>
      <p:ext uri="{BB962C8B-B14F-4D97-AF65-F5344CB8AC3E}">
        <p14:creationId xmlns:p14="http://schemas.microsoft.com/office/powerpoint/2010/main" val="3051123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User Access </a:t>
            </a:r>
            <a:r>
              <a:rPr lang="en-GB" sz="5400" b="1" dirty="0">
                <a:solidFill>
                  <a:srgbClr val="002060"/>
                </a:solidFill>
              </a:rPr>
              <a:t>R</a:t>
            </a:r>
            <a:r>
              <a:rPr lang="en-GB" sz="5400" b="1" dirty="0" smtClean="0">
                <a:solidFill>
                  <a:srgbClr val="002060"/>
                </a:solidFill>
              </a:rPr>
              <a:t>ights</a:t>
            </a:r>
            <a:endParaRPr lang="en-GB" sz="5400" b="1" dirty="0">
              <a:solidFill>
                <a:srgbClr val="002060"/>
              </a:solidFill>
            </a:endParaRPr>
          </a:p>
        </p:txBody>
      </p:sp>
      <p:sp>
        <p:nvSpPr>
          <p:cNvPr id="3" name="Content Placeholder 2"/>
          <p:cNvSpPr>
            <a:spLocks noGrp="1"/>
          </p:cNvSpPr>
          <p:nvPr>
            <p:ph idx="1"/>
          </p:nvPr>
        </p:nvSpPr>
        <p:spPr>
          <a:xfrm>
            <a:off x="1117600" y="1825624"/>
            <a:ext cx="10236200" cy="4902721"/>
          </a:xfrm>
        </p:spPr>
        <p:txBody>
          <a:bodyPr>
            <a:normAutofit fontScale="85000" lnSpcReduction="20000"/>
          </a:bodyPr>
          <a:lstStyle/>
          <a:p>
            <a:r>
              <a:rPr lang="en-GB" dirty="0"/>
              <a:t>On a network not everyone needs access to every single file. </a:t>
            </a:r>
            <a:endParaRPr lang="en-GB" dirty="0" smtClean="0"/>
          </a:p>
          <a:p>
            <a:endParaRPr lang="en-GB" dirty="0"/>
          </a:p>
          <a:p>
            <a:r>
              <a:rPr lang="en-GB" dirty="0" smtClean="0"/>
              <a:t>At </a:t>
            </a:r>
            <a:r>
              <a:rPr lang="en-GB" dirty="0"/>
              <a:t>school, you don't need to see the staff's pay records (even if you might like to!). The staff might want to see their own pay records but the Office staff won't want them to be able to make any changes</a:t>
            </a:r>
            <a:r>
              <a:rPr lang="en-GB" dirty="0" smtClean="0"/>
              <a:t>.</a:t>
            </a:r>
            <a:endParaRPr lang="en-GB" dirty="0"/>
          </a:p>
          <a:p>
            <a:endParaRPr lang="en-GB" dirty="0" smtClean="0"/>
          </a:p>
          <a:p>
            <a:r>
              <a:rPr lang="en-GB" dirty="0"/>
              <a:t>For this to happen, we use something called </a:t>
            </a:r>
            <a:r>
              <a:rPr lang="en-GB" b="1" dirty="0"/>
              <a:t>'user access rights'.</a:t>
            </a:r>
          </a:p>
          <a:p>
            <a:endParaRPr lang="en-GB" dirty="0" smtClean="0"/>
          </a:p>
          <a:p>
            <a:r>
              <a:rPr lang="en-GB" b="1" dirty="0"/>
              <a:t>User access rights will be set up by the network </a:t>
            </a:r>
            <a:r>
              <a:rPr lang="en-GB" b="1" dirty="0" smtClean="0"/>
              <a:t>manager/technicians </a:t>
            </a:r>
            <a:r>
              <a:rPr lang="en-GB" b="1" dirty="0"/>
              <a:t>who will </a:t>
            </a:r>
            <a:r>
              <a:rPr lang="en-GB" b="1" dirty="0" smtClean="0"/>
              <a:t>create </a:t>
            </a:r>
            <a:r>
              <a:rPr lang="en-GB" b="1" dirty="0"/>
              <a:t>groups and </a:t>
            </a:r>
            <a:r>
              <a:rPr lang="en-GB" b="1" dirty="0" smtClean="0"/>
              <a:t>give </a:t>
            </a:r>
            <a:r>
              <a:rPr lang="en-GB" b="1" dirty="0"/>
              <a:t>specific permissions to those groups. </a:t>
            </a:r>
            <a:endParaRPr lang="en-GB" b="1" dirty="0" smtClean="0"/>
          </a:p>
          <a:p>
            <a:pPr marL="0" indent="0">
              <a:buNone/>
            </a:pPr>
            <a:endParaRPr lang="en-GB" dirty="0" smtClean="0"/>
          </a:p>
          <a:p>
            <a:r>
              <a:rPr lang="en-GB" dirty="0"/>
              <a:t>For example, a group called 'students' might be able to view the students' shared area but not make any changes to files in that folder. Whereas a group called 'teachers' can view the shared area and also add and delete files.</a:t>
            </a:r>
          </a:p>
          <a:p>
            <a:pPr marL="0" indent="0">
              <a:buNone/>
            </a:pPr>
            <a:endParaRPr lang="en-GB" dirty="0" smtClean="0"/>
          </a:p>
        </p:txBody>
      </p:sp>
      <p:pic>
        <p:nvPicPr>
          <p:cNvPr id="2050" name="Picture 2" descr="Image result for user 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216" y="112734"/>
            <a:ext cx="32004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23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user 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493" y="57150"/>
            <a:ext cx="3705225" cy="27813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GB" sz="5400" b="1" dirty="0">
                <a:solidFill>
                  <a:srgbClr val="002060"/>
                </a:solidFill>
              </a:rPr>
              <a:t>User Access Rights</a:t>
            </a:r>
          </a:p>
        </p:txBody>
      </p:sp>
      <p:sp>
        <p:nvSpPr>
          <p:cNvPr id="5" name="Content Placeholder 4"/>
          <p:cNvSpPr>
            <a:spLocks noGrp="1"/>
          </p:cNvSpPr>
          <p:nvPr>
            <p:ph idx="1"/>
          </p:nvPr>
        </p:nvSpPr>
        <p:spPr>
          <a:xfrm>
            <a:off x="1117600" y="1825624"/>
            <a:ext cx="10236200" cy="4902721"/>
          </a:xfrm>
        </p:spPr>
        <p:txBody>
          <a:bodyPr>
            <a:normAutofit fontScale="85000" lnSpcReduction="20000"/>
          </a:bodyPr>
          <a:lstStyle/>
          <a:p>
            <a:pPr marL="0" indent="0">
              <a:buNone/>
            </a:pPr>
            <a:r>
              <a:rPr lang="en-GB" dirty="0"/>
              <a:t>The three common access rights </a:t>
            </a:r>
            <a:r>
              <a:rPr lang="en-GB" dirty="0" smtClean="0"/>
              <a:t>are:</a:t>
            </a:r>
            <a:endParaRPr lang="en-GB" dirty="0"/>
          </a:p>
          <a:p>
            <a:r>
              <a:rPr lang="en-GB" b="1" dirty="0"/>
              <a:t>'Read', which is the ability to view and open the file or folder</a:t>
            </a:r>
            <a:r>
              <a:rPr lang="en-GB" b="1" dirty="0" smtClean="0"/>
              <a:t>.</a:t>
            </a:r>
          </a:p>
          <a:p>
            <a:endParaRPr lang="en-GB" dirty="0"/>
          </a:p>
          <a:p>
            <a:r>
              <a:rPr lang="en-GB" b="1" dirty="0"/>
              <a:t>'Write', which allows the file or folder to be modified</a:t>
            </a:r>
            <a:r>
              <a:rPr lang="en-GB" b="1" dirty="0" smtClean="0"/>
              <a:t>.</a:t>
            </a:r>
          </a:p>
          <a:p>
            <a:endParaRPr lang="en-GB" dirty="0"/>
          </a:p>
          <a:p>
            <a:r>
              <a:rPr lang="en-GB" b="1" dirty="0"/>
              <a:t>'Execute' which gives the user the right to execute or run an executable application.</a:t>
            </a:r>
          </a:p>
          <a:p>
            <a:endParaRPr lang="en-GB" dirty="0"/>
          </a:p>
          <a:p>
            <a:r>
              <a:rPr lang="en-GB" dirty="0"/>
              <a:t>Having this level of control over user access rights helps maintain network security and ensures that people only have access to areas they have the authority to use. </a:t>
            </a:r>
            <a:endParaRPr lang="en-GB" dirty="0" smtClean="0"/>
          </a:p>
          <a:p>
            <a:endParaRPr lang="en-GB" dirty="0"/>
          </a:p>
          <a:p>
            <a:r>
              <a:rPr lang="en-GB" dirty="0" smtClean="0"/>
              <a:t>And </a:t>
            </a:r>
            <a:r>
              <a:rPr lang="en-GB" dirty="0"/>
              <a:t>if there is virus or malware, it is limited to the areas that this user has access to.</a:t>
            </a:r>
          </a:p>
        </p:txBody>
      </p:sp>
    </p:spTree>
    <p:extLst>
      <p:ext uri="{BB962C8B-B14F-4D97-AF65-F5344CB8AC3E}">
        <p14:creationId xmlns:p14="http://schemas.microsoft.com/office/powerpoint/2010/main" val="30295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fade">
                                      <p:cBhvr>
                                        <p:cTn id="2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ass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606" y="-107407"/>
            <a:ext cx="3331394" cy="19988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5400" b="1" dirty="0" smtClean="0">
                <a:solidFill>
                  <a:srgbClr val="002060"/>
                </a:solidFill>
              </a:rPr>
              <a:t>Passwords</a:t>
            </a:r>
            <a:endParaRPr lang="en-GB" sz="5400" b="1" dirty="0">
              <a:solidFill>
                <a:srgbClr val="002060"/>
              </a:solidFill>
            </a:endParaRPr>
          </a:p>
        </p:txBody>
      </p:sp>
      <p:sp>
        <p:nvSpPr>
          <p:cNvPr id="3" name="Content Placeholder 2"/>
          <p:cNvSpPr>
            <a:spLocks noGrp="1"/>
          </p:cNvSpPr>
          <p:nvPr>
            <p:ph idx="1"/>
          </p:nvPr>
        </p:nvSpPr>
        <p:spPr>
          <a:xfrm>
            <a:off x="1117600" y="1825625"/>
            <a:ext cx="10236200" cy="4861778"/>
          </a:xfrm>
        </p:spPr>
        <p:txBody>
          <a:bodyPr>
            <a:normAutofit fontScale="70000" lnSpcReduction="20000"/>
          </a:bodyPr>
          <a:lstStyle/>
          <a:p>
            <a:r>
              <a:rPr lang="en-GB" dirty="0"/>
              <a:t>A password, along with a user name is the most common way of protecting a network. To get access to the network, a user has to correctly enter both their user name and the password associated with it.</a:t>
            </a:r>
          </a:p>
          <a:p>
            <a:endParaRPr lang="en-GB" dirty="0" smtClean="0"/>
          </a:p>
          <a:p>
            <a:r>
              <a:rPr lang="en-GB" dirty="0"/>
              <a:t>However, the </a:t>
            </a:r>
            <a:r>
              <a:rPr lang="en-GB" i="1" dirty="0"/>
              <a:t>quality</a:t>
            </a:r>
            <a:r>
              <a:rPr lang="en-GB" dirty="0"/>
              <a:t> of a password matters a great deal.</a:t>
            </a:r>
          </a:p>
          <a:p>
            <a:pPr marL="0" indent="0">
              <a:buNone/>
            </a:pPr>
            <a:endParaRPr lang="en-GB" dirty="0" smtClean="0"/>
          </a:p>
          <a:p>
            <a:r>
              <a:rPr lang="en-GB" dirty="0"/>
              <a:t>So </a:t>
            </a:r>
            <a:r>
              <a:rPr lang="en-GB" b="1" dirty="0"/>
              <a:t>to make a strong password, you want to increase the number of guesses a computer would have to make, by either making the password longer or by including non-alphabetic characters</a:t>
            </a:r>
            <a:r>
              <a:rPr lang="en-GB" b="1" dirty="0" smtClean="0"/>
              <a:t>.</a:t>
            </a:r>
          </a:p>
          <a:p>
            <a:endParaRPr lang="en-GB" b="1" dirty="0"/>
          </a:p>
          <a:p>
            <a:r>
              <a:rPr lang="en-GB" dirty="0"/>
              <a:t>The problem with long, random passwords it that people just cannot remember them.</a:t>
            </a:r>
          </a:p>
          <a:p>
            <a:endParaRPr lang="en-GB" dirty="0" smtClean="0"/>
          </a:p>
          <a:p>
            <a:r>
              <a:rPr lang="en-GB" dirty="0"/>
              <a:t>One solution to this is to use a </a:t>
            </a:r>
            <a:r>
              <a:rPr lang="en-GB" b="1" dirty="0"/>
              <a:t>password manager</a:t>
            </a:r>
            <a:r>
              <a:rPr lang="en-GB" dirty="0"/>
              <a:t>.</a:t>
            </a:r>
          </a:p>
          <a:p>
            <a:endParaRPr lang="en-GB" dirty="0" smtClean="0"/>
          </a:p>
          <a:p>
            <a:r>
              <a:rPr lang="en-GB" dirty="0"/>
              <a:t>This </a:t>
            </a:r>
            <a:r>
              <a:rPr lang="en-GB" dirty="0" smtClean="0"/>
              <a:t>automatically creates </a:t>
            </a:r>
            <a:r>
              <a:rPr lang="en-GB" dirty="0"/>
              <a:t>long, random passwords for your favourite sites and password protected files. Then it inserts that password automatically when it encounters the site or file</a:t>
            </a:r>
            <a:r>
              <a:rPr lang="en-GB" dirty="0" smtClean="0"/>
              <a:t>.</a:t>
            </a:r>
            <a:endParaRPr lang="en-GB" dirty="0"/>
          </a:p>
        </p:txBody>
      </p:sp>
    </p:spTree>
    <p:extLst>
      <p:ext uri="{BB962C8B-B14F-4D97-AF65-F5344CB8AC3E}">
        <p14:creationId xmlns:p14="http://schemas.microsoft.com/office/powerpoint/2010/main" val="30480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400" b="1" dirty="0" smtClean="0">
                <a:solidFill>
                  <a:srgbClr val="002060"/>
                </a:solidFill>
              </a:rPr>
              <a:t>Network Policy</a:t>
            </a:r>
            <a:endParaRPr lang="en-GB" sz="5400" b="1" dirty="0">
              <a:solidFill>
                <a:srgbClr val="002060"/>
              </a:solidFill>
            </a:endParaRPr>
          </a:p>
        </p:txBody>
      </p:sp>
      <p:sp>
        <p:nvSpPr>
          <p:cNvPr id="5" name="Content Placeholder 4"/>
          <p:cNvSpPr>
            <a:spLocks noGrp="1"/>
          </p:cNvSpPr>
          <p:nvPr>
            <p:ph idx="1"/>
          </p:nvPr>
        </p:nvSpPr>
        <p:spPr/>
        <p:txBody>
          <a:bodyPr>
            <a:normAutofit fontScale="92500" lnSpcReduction="10000"/>
          </a:bodyPr>
          <a:lstStyle/>
          <a:p>
            <a:r>
              <a:rPr lang="en-GB" b="1" dirty="0"/>
              <a:t>A network policy is a document that sets out the rules and procedures to help protect the network.</a:t>
            </a:r>
          </a:p>
          <a:p>
            <a:endParaRPr lang="en-GB" dirty="0" smtClean="0"/>
          </a:p>
          <a:p>
            <a:r>
              <a:rPr lang="en-GB" dirty="0"/>
              <a:t>Every network manager should make sure that they have a set of network policies in place. </a:t>
            </a:r>
            <a:endParaRPr lang="en-GB" dirty="0" smtClean="0"/>
          </a:p>
          <a:p>
            <a:endParaRPr lang="en-GB" dirty="0"/>
          </a:p>
          <a:p>
            <a:pPr marL="0" indent="0">
              <a:buNone/>
            </a:pPr>
            <a:r>
              <a:rPr lang="en-GB" dirty="0" smtClean="0"/>
              <a:t>There </a:t>
            </a:r>
            <a:r>
              <a:rPr lang="en-GB" dirty="0"/>
              <a:t>are three typical policies in </a:t>
            </a:r>
            <a:r>
              <a:rPr lang="en-GB" dirty="0" smtClean="0"/>
              <a:t>place:</a:t>
            </a:r>
            <a:endParaRPr lang="en-GB" dirty="0"/>
          </a:p>
          <a:p>
            <a:r>
              <a:rPr lang="en-GB" b="1" dirty="0"/>
              <a:t>Acceptable use policy</a:t>
            </a:r>
          </a:p>
          <a:p>
            <a:r>
              <a:rPr lang="en-GB" b="1" dirty="0"/>
              <a:t>Back-up </a:t>
            </a:r>
            <a:r>
              <a:rPr lang="en-GB" b="1" dirty="0" smtClean="0"/>
              <a:t>policy</a:t>
            </a:r>
          </a:p>
          <a:p>
            <a:r>
              <a:rPr lang="en-GB" b="1" dirty="0"/>
              <a:t>Recovery </a:t>
            </a:r>
            <a:r>
              <a:rPr lang="en-GB" b="1" dirty="0" smtClean="0"/>
              <a:t>policy</a:t>
            </a:r>
            <a:endParaRPr lang="en-GB" b="1" dirty="0"/>
          </a:p>
          <a:p>
            <a:endParaRPr lang="en-GB" dirty="0"/>
          </a:p>
        </p:txBody>
      </p:sp>
      <p:pic>
        <p:nvPicPr>
          <p:cNvPr id="5122" name="Picture 2" descr="Image result for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8012" y="3539607"/>
            <a:ext cx="3426952" cy="342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Network </a:t>
            </a:r>
            <a:r>
              <a:rPr lang="en-GB" sz="5400" b="1" dirty="0">
                <a:solidFill>
                  <a:srgbClr val="002060"/>
                </a:solidFill>
              </a:rPr>
              <a:t>P</a:t>
            </a:r>
            <a:r>
              <a:rPr lang="en-GB" sz="5400" b="1" dirty="0" smtClean="0">
                <a:solidFill>
                  <a:srgbClr val="002060"/>
                </a:solidFill>
              </a:rPr>
              <a:t>olicy </a:t>
            </a:r>
            <a:r>
              <a:rPr lang="en-GB" sz="5400" b="1" dirty="0">
                <a:solidFill>
                  <a:srgbClr val="002060"/>
                </a:solidFill>
              </a:rPr>
              <a:t>- Acceptable </a:t>
            </a:r>
            <a:r>
              <a:rPr lang="en-GB" sz="5400" b="1" dirty="0" smtClean="0">
                <a:solidFill>
                  <a:srgbClr val="002060"/>
                </a:solidFill>
              </a:rPr>
              <a:t>use</a:t>
            </a:r>
            <a:endParaRPr lang="en-GB" sz="5400" b="1" dirty="0">
              <a:solidFill>
                <a:srgbClr val="002060"/>
              </a:solidFill>
            </a:endParaRPr>
          </a:p>
        </p:txBody>
      </p:sp>
      <p:sp>
        <p:nvSpPr>
          <p:cNvPr id="3" name="Content Placeholder 2"/>
          <p:cNvSpPr>
            <a:spLocks noGrp="1"/>
          </p:cNvSpPr>
          <p:nvPr>
            <p:ph idx="1"/>
          </p:nvPr>
        </p:nvSpPr>
        <p:spPr>
          <a:xfrm>
            <a:off x="1117600" y="1825624"/>
            <a:ext cx="10236200" cy="4916369"/>
          </a:xfrm>
        </p:spPr>
        <p:txBody>
          <a:bodyPr>
            <a:normAutofit fontScale="85000" lnSpcReduction="20000"/>
          </a:bodyPr>
          <a:lstStyle/>
          <a:p>
            <a:r>
              <a:rPr lang="en-GB" dirty="0" smtClean="0"/>
              <a:t>An acceptable </a:t>
            </a:r>
            <a:r>
              <a:rPr lang="en-GB" dirty="0"/>
              <a:t>use </a:t>
            </a:r>
            <a:r>
              <a:rPr lang="en-GB" dirty="0" smtClean="0"/>
              <a:t>policy document is </a:t>
            </a:r>
            <a:r>
              <a:rPr lang="en-GB" dirty="0"/>
              <a:t>a 'contract' that each person signs before they are given access to the network.</a:t>
            </a:r>
          </a:p>
          <a:p>
            <a:pPr marL="0" indent="0">
              <a:buNone/>
            </a:pPr>
            <a:endParaRPr lang="en-GB" dirty="0" smtClean="0"/>
          </a:p>
          <a:p>
            <a:pPr marL="0" indent="0">
              <a:buNone/>
            </a:pPr>
            <a:r>
              <a:rPr lang="en-GB" dirty="0"/>
              <a:t>An acceptable use policy will usually have rules such as:</a:t>
            </a:r>
          </a:p>
          <a:p>
            <a:r>
              <a:rPr lang="en-GB" b="1" dirty="0"/>
              <a:t>Choosing secure passwords i.e. at least 8 characters and containing symbols, capital letters</a:t>
            </a:r>
          </a:p>
          <a:p>
            <a:r>
              <a:rPr lang="en-GB" b="1" dirty="0"/>
              <a:t>Changing passwords regularly and not using the same one twice</a:t>
            </a:r>
          </a:p>
          <a:p>
            <a:r>
              <a:rPr lang="en-GB" b="1" dirty="0"/>
              <a:t>Keeping passwords safe and not sharing them with anyone</a:t>
            </a:r>
          </a:p>
          <a:p>
            <a:r>
              <a:rPr lang="en-GB" b="1" dirty="0"/>
              <a:t>Logging off a workstation when they are going to be absent</a:t>
            </a:r>
          </a:p>
          <a:p>
            <a:r>
              <a:rPr lang="en-GB" b="1" dirty="0"/>
              <a:t>Not installing any software or downloading files</a:t>
            </a:r>
          </a:p>
          <a:p>
            <a:r>
              <a:rPr lang="en-GB" b="1" dirty="0"/>
              <a:t>Not using USB sticks unless authorised</a:t>
            </a:r>
          </a:p>
          <a:p>
            <a:pPr marL="0" indent="0">
              <a:buNone/>
            </a:pPr>
            <a:endParaRPr lang="en-GB" dirty="0" smtClean="0"/>
          </a:p>
          <a:p>
            <a:r>
              <a:rPr lang="en-GB" dirty="0"/>
              <a:t>If people follow these rules, then </a:t>
            </a:r>
            <a:r>
              <a:rPr lang="en-GB" dirty="0" smtClean="0"/>
              <a:t>risks </a:t>
            </a:r>
            <a:r>
              <a:rPr lang="en-GB" dirty="0"/>
              <a:t>are </a:t>
            </a:r>
            <a:r>
              <a:rPr lang="en-GB" dirty="0" smtClean="0"/>
              <a:t>reduced.</a:t>
            </a:r>
            <a:endParaRPr lang="en-GB" dirty="0"/>
          </a:p>
        </p:txBody>
      </p:sp>
    </p:spTree>
    <p:extLst>
      <p:ext uri="{BB962C8B-B14F-4D97-AF65-F5344CB8AC3E}">
        <p14:creationId xmlns:p14="http://schemas.microsoft.com/office/powerpoint/2010/main" val="357769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5400" b="1" dirty="0" smtClean="0">
                <a:solidFill>
                  <a:srgbClr val="002060"/>
                </a:solidFill>
              </a:rPr>
              <a:t>Network Threats</a:t>
            </a:r>
            <a:endParaRPr lang="en-GB" sz="5400" b="1" dirty="0">
              <a:solidFill>
                <a:srgbClr val="002060"/>
              </a:solidFill>
            </a:endParaRPr>
          </a:p>
        </p:txBody>
      </p:sp>
      <p:sp>
        <p:nvSpPr>
          <p:cNvPr id="4" name="Content Placeholder 3"/>
          <p:cNvSpPr>
            <a:spLocks noGrp="1"/>
          </p:cNvSpPr>
          <p:nvPr>
            <p:ph idx="1"/>
          </p:nvPr>
        </p:nvSpPr>
        <p:spPr/>
        <p:txBody>
          <a:bodyPr/>
          <a:lstStyle/>
          <a:p>
            <a:r>
              <a:rPr lang="en-GB" dirty="0"/>
              <a:t>The data stored on networks and personal computers often has great value to criminals and they try many ways to get their hands on it.</a:t>
            </a:r>
          </a:p>
          <a:p>
            <a:endParaRPr lang="en-GB" dirty="0" smtClean="0"/>
          </a:p>
          <a:p>
            <a:r>
              <a:rPr lang="en-GB" dirty="0"/>
              <a:t>W</a:t>
            </a:r>
            <a:r>
              <a:rPr lang="en-GB" dirty="0" smtClean="0"/>
              <a:t>e </a:t>
            </a:r>
            <a:r>
              <a:rPr lang="en-GB" dirty="0"/>
              <a:t>will look </a:t>
            </a:r>
            <a:r>
              <a:rPr lang="en-GB" dirty="0" smtClean="0"/>
              <a:t>at </a:t>
            </a:r>
            <a:r>
              <a:rPr lang="en-GB" dirty="0"/>
              <a:t>the types of threats that can </a:t>
            </a:r>
            <a:r>
              <a:rPr lang="en-GB" dirty="0" smtClean="0"/>
              <a:t>take over individual </a:t>
            </a:r>
            <a:r>
              <a:rPr lang="en-GB" dirty="0"/>
              <a:t>PCs and larger computer networks</a:t>
            </a:r>
            <a:r>
              <a:rPr lang="en-GB" dirty="0" smtClean="0"/>
              <a:t>.</a:t>
            </a:r>
            <a:r>
              <a:rPr lang="en-GB" dirty="0"/>
              <a:t/>
            </a:r>
            <a:br>
              <a:rPr lang="en-GB" dirty="0"/>
            </a:br>
            <a:endParaRPr lang="en-GB" dirty="0"/>
          </a:p>
        </p:txBody>
      </p:sp>
    </p:spTree>
    <p:extLst>
      <p:ext uri="{BB962C8B-B14F-4D97-AF65-F5344CB8AC3E}">
        <p14:creationId xmlns:p14="http://schemas.microsoft.com/office/powerpoint/2010/main" val="38264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Backup policy</a:t>
            </a:r>
            <a:endParaRPr lang="en-GB" sz="5400" b="1" dirty="0">
              <a:solidFill>
                <a:srgbClr val="002060"/>
              </a:solidFill>
            </a:endParaRPr>
          </a:p>
        </p:txBody>
      </p:sp>
      <p:sp>
        <p:nvSpPr>
          <p:cNvPr id="3" name="Content Placeholder 2"/>
          <p:cNvSpPr>
            <a:spLocks noGrp="1"/>
          </p:cNvSpPr>
          <p:nvPr>
            <p:ph idx="1"/>
          </p:nvPr>
        </p:nvSpPr>
        <p:spPr>
          <a:xfrm>
            <a:off x="1117601" y="1825624"/>
            <a:ext cx="4587163" cy="4820835"/>
          </a:xfrm>
        </p:spPr>
        <p:txBody>
          <a:bodyPr>
            <a:normAutofit fontScale="92500"/>
          </a:bodyPr>
          <a:lstStyle/>
          <a:p>
            <a:r>
              <a:rPr lang="en-GB" dirty="0" smtClean="0"/>
              <a:t>Back up policy </a:t>
            </a:r>
            <a:r>
              <a:rPr lang="en-GB" b="1" dirty="0" smtClean="0"/>
              <a:t>is having </a:t>
            </a:r>
            <a:r>
              <a:rPr lang="en-GB" b="1" dirty="0"/>
              <a:t>another copy of data </a:t>
            </a:r>
            <a:r>
              <a:rPr lang="en-GB" b="1" dirty="0" smtClean="0"/>
              <a:t>to </a:t>
            </a:r>
            <a:r>
              <a:rPr lang="en-GB" b="1" dirty="0"/>
              <a:t>make sure that if the original data is lost or corrupted, there is a way of getting it back (or at least some of it).</a:t>
            </a:r>
          </a:p>
          <a:p>
            <a:endParaRPr lang="en-GB" dirty="0" smtClean="0"/>
          </a:p>
          <a:p>
            <a:r>
              <a:rPr lang="en-GB" dirty="0"/>
              <a:t>Much of the backup is carried out automatically.</a:t>
            </a:r>
          </a:p>
          <a:p>
            <a:endParaRPr lang="en-GB" dirty="0" smtClean="0"/>
          </a:p>
          <a:p>
            <a:r>
              <a:rPr lang="en-GB" dirty="0"/>
              <a:t>Typical policy rules will set </a:t>
            </a:r>
            <a:r>
              <a:rPr lang="en-GB" dirty="0" smtClean="0"/>
              <a:t>out</a:t>
            </a:r>
            <a:endParaRPr lang="en-GB"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852" y="843357"/>
            <a:ext cx="6327862" cy="5233256"/>
          </a:xfrm>
          <a:prstGeom prst="rect">
            <a:avLst/>
          </a:prstGeom>
          <a:ln>
            <a:solidFill>
              <a:schemeClr val="tx1"/>
            </a:solidFill>
          </a:ln>
        </p:spPr>
      </p:pic>
    </p:spTree>
    <p:extLst>
      <p:ext uri="{BB962C8B-B14F-4D97-AF65-F5344CB8AC3E}">
        <p14:creationId xmlns:p14="http://schemas.microsoft.com/office/powerpoint/2010/main" val="290187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disaster re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520" y="0"/>
            <a:ext cx="2446751" cy="19583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GB" sz="5400" b="1" dirty="0" smtClean="0">
                <a:solidFill>
                  <a:srgbClr val="002060"/>
                </a:solidFill>
              </a:rPr>
              <a:t>Disaster </a:t>
            </a:r>
            <a:r>
              <a:rPr lang="en-GB" sz="5400" b="1" dirty="0">
                <a:solidFill>
                  <a:srgbClr val="002060"/>
                </a:solidFill>
              </a:rPr>
              <a:t>R</a:t>
            </a:r>
            <a:r>
              <a:rPr lang="en-GB" sz="5400" b="1" dirty="0" smtClean="0">
                <a:solidFill>
                  <a:srgbClr val="002060"/>
                </a:solidFill>
              </a:rPr>
              <a:t>ecovery </a:t>
            </a:r>
            <a:r>
              <a:rPr lang="en-GB" sz="5400" b="1" dirty="0">
                <a:solidFill>
                  <a:srgbClr val="002060"/>
                </a:solidFill>
              </a:rPr>
              <a:t>P</a:t>
            </a:r>
            <a:r>
              <a:rPr lang="en-GB" sz="5400" b="1" dirty="0" smtClean="0">
                <a:solidFill>
                  <a:srgbClr val="002060"/>
                </a:solidFill>
              </a:rPr>
              <a:t>olicy</a:t>
            </a:r>
            <a:endParaRPr lang="en-GB" sz="5400" b="1" dirty="0">
              <a:solidFill>
                <a:srgbClr val="002060"/>
              </a:solidFill>
            </a:endParaRPr>
          </a:p>
        </p:txBody>
      </p:sp>
      <p:sp>
        <p:nvSpPr>
          <p:cNvPr id="5" name="Content Placeholder 4"/>
          <p:cNvSpPr>
            <a:spLocks noGrp="1"/>
          </p:cNvSpPr>
          <p:nvPr>
            <p:ph idx="1"/>
          </p:nvPr>
        </p:nvSpPr>
        <p:spPr>
          <a:xfrm>
            <a:off x="1117600" y="1825625"/>
            <a:ext cx="10236200" cy="4861778"/>
          </a:xfrm>
        </p:spPr>
        <p:txBody>
          <a:bodyPr>
            <a:normAutofit fontScale="92500" lnSpcReduction="10000"/>
          </a:bodyPr>
          <a:lstStyle/>
          <a:p>
            <a:r>
              <a:rPr lang="en-GB" dirty="0" smtClean="0"/>
              <a:t>Disaster </a:t>
            </a:r>
            <a:r>
              <a:rPr lang="en-GB" dirty="0"/>
              <a:t>recovery </a:t>
            </a:r>
            <a:r>
              <a:rPr lang="en-GB" dirty="0" smtClean="0"/>
              <a:t>is when something </a:t>
            </a:r>
            <a:r>
              <a:rPr lang="en-GB" b="1" dirty="0" smtClean="0"/>
              <a:t>happens such </a:t>
            </a:r>
            <a:r>
              <a:rPr lang="en-GB" b="1" dirty="0"/>
              <a:t>as a fire, flood or a complete network breakdown, then there should be a policy in place to get back the network and data as quickly as possible.</a:t>
            </a:r>
          </a:p>
          <a:p>
            <a:pPr marL="0" indent="0">
              <a:buNone/>
            </a:pPr>
            <a:endParaRPr lang="en-GB" dirty="0" smtClean="0"/>
          </a:p>
          <a:p>
            <a:pPr marL="0" indent="0">
              <a:buNone/>
            </a:pPr>
            <a:r>
              <a:rPr lang="en-GB" dirty="0"/>
              <a:t>Some things stated in the policy are likely to be:</a:t>
            </a:r>
          </a:p>
          <a:p>
            <a:r>
              <a:rPr lang="en-GB" b="1" dirty="0"/>
              <a:t>Who has responsibility for performing backups</a:t>
            </a:r>
          </a:p>
          <a:p>
            <a:r>
              <a:rPr lang="en-GB" b="1" dirty="0" smtClean="0"/>
              <a:t>The </a:t>
            </a:r>
            <a:r>
              <a:rPr lang="en-GB" b="1" dirty="0"/>
              <a:t>location of the backups - which are preferably stored off site</a:t>
            </a:r>
          </a:p>
          <a:p>
            <a:r>
              <a:rPr lang="en-GB" b="1" dirty="0" smtClean="0"/>
              <a:t>How </a:t>
            </a:r>
            <a:r>
              <a:rPr lang="en-GB" b="1" dirty="0"/>
              <a:t>often the DRP needs to be tested to ensure that it is still valid.</a:t>
            </a:r>
          </a:p>
          <a:p>
            <a:r>
              <a:rPr lang="en-GB" b="1" dirty="0" smtClean="0"/>
              <a:t>A </a:t>
            </a:r>
            <a:r>
              <a:rPr lang="en-GB" b="1" dirty="0"/>
              <a:t>list of the main suppliers of the hardware are so the network can be re-built.</a:t>
            </a:r>
          </a:p>
          <a:p>
            <a:r>
              <a:rPr lang="en-GB" b="1" dirty="0" smtClean="0"/>
              <a:t>Any </a:t>
            </a:r>
            <a:r>
              <a:rPr lang="en-GB" b="1" dirty="0"/>
              <a:t>international standards that have been used in the current network setup</a:t>
            </a:r>
            <a:r>
              <a:rPr lang="en-GB" b="1" dirty="0" smtClean="0"/>
              <a:t>.</a:t>
            </a:r>
            <a:endParaRPr lang="en-GB" b="1" dirty="0"/>
          </a:p>
        </p:txBody>
      </p:sp>
    </p:spTree>
    <p:extLst>
      <p:ext uri="{BB962C8B-B14F-4D97-AF65-F5344CB8AC3E}">
        <p14:creationId xmlns:p14="http://schemas.microsoft.com/office/powerpoint/2010/main" val="417825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accent5">
                    <a:lumMod val="50000"/>
                  </a:schemeClr>
                </a:solidFill>
              </a:rPr>
              <a:t>Network Forensics</a:t>
            </a:r>
            <a:endParaRPr lang="en-GB" sz="5400" b="1" dirty="0">
              <a:solidFill>
                <a:schemeClr val="accent5">
                  <a:lumMod val="50000"/>
                </a:schemeClr>
              </a:solidFill>
            </a:endParaRPr>
          </a:p>
        </p:txBody>
      </p:sp>
      <p:sp>
        <p:nvSpPr>
          <p:cNvPr id="3" name="Content Placeholder 2"/>
          <p:cNvSpPr>
            <a:spLocks noGrp="1"/>
          </p:cNvSpPr>
          <p:nvPr>
            <p:ph idx="1"/>
          </p:nvPr>
        </p:nvSpPr>
        <p:spPr>
          <a:xfrm>
            <a:off x="1117600" y="1825624"/>
            <a:ext cx="10236200" cy="4902721"/>
          </a:xfrm>
        </p:spPr>
        <p:txBody>
          <a:bodyPr>
            <a:normAutofit fontScale="77500" lnSpcReduction="20000"/>
          </a:bodyPr>
          <a:lstStyle/>
          <a:p>
            <a:r>
              <a:rPr lang="en-GB" dirty="0" smtClean="0"/>
              <a:t>When there is an attack </a:t>
            </a:r>
            <a:r>
              <a:rPr lang="en-GB" dirty="0"/>
              <a:t>on your </a:t>
            </a:r>
            <a:r>
              <a:rPr lang="en-GB" dirty="0" smtClean="0"/>
              <a:t>network, it </a:t>
            </a:r>
            <a:r>
              <a:rPr lang="en-GB" dirty="0"/>
              <a:t>is helpful to </a:t>
            </a:r>
            <a:r>
              <a:rPr lang="en-GB" dirty="0" smtClean="0"/>
              <a:t>know what happened to </a:t>
            </a:r>
            <a:r>
              <a:rPr lang="en-GB" dirty="0"/>
              <a:t>stop it from happening </a:t>
            </a:r>
            <a:r>
              <a:rPr lang="en-GB" dirty="0" smtClean="0"/>
              <a:t>again.</a:t>
            </a:r>
            <a:r>
              <a:rPr lang="en-GB" dirty="0"/>
              <a:t> </a:t>
            </a:r>
            <a:r>
              <a:rPr lang="en-GB" dirty="0" smtClean="0"/>
              <a:t>This </a:t>
            </a:r>
            <a:r>
              <a:rPr lang="en-GB" dirty="0"/>
              <a:t>is done using </a:t>
            </a:r>
            <a:r>
              <a:rPr lang="en-GB" b="1" dirty="0"/>
              <a:t>network forensics.</a:t>
            </a:r>
          </a:p>
          <a:p>
            <a:endParaRPr lang="en-GB" dirty="0" smtClean="0"/>
          </a:p>
          <a:p>
            <a:r>
              <a:rPr lang="en-GB" dirty="0" smtClean="0"/>
              <a:t>To look for what caused the </a:t>
            </a:r>
            <a:r>
              <a:rPr lang="en-GB" dirty="0"/>
              <a:t>problems </a:t>
            </a:r>
            <a:r>
              <a:rPr lang="en-GB" dirty="0" smtClean="0"/>
              <a:t>we look at </a:t>
            </a:r>
            <a:r>
              <a:rPr lang="en-GB" dirty="0"/>
              <a:t>the </a:t>
            </a:r>
            <a:r>
              <a:rPr lang="en-GB" b="1" dirty="0"/>
              <a:t>system logs.</a:t>
            </a:r>
          </a:p>
          <a:p>
            <a:endParaRPr lang="en-GB" dirty="0" smtClean="0"/>
          </a:p>
          <a:p>
            <a:r>
              <a:rPr lang="en-GB" b="1" dirty="0"/>
              <a:t>A system log keeps a record of everything that takes place on the network </a:t>
            </a:r>
            <a:r>
              <a:rPr lang="en-GB" dirty="0"/>
              <a:t>- whenever someone logs in, accesses a </a:t>
            </a:r>
            <a:r>
              <a:rPr lang="en-GB" dirty="0" smtClean="0"/>
              <a:t>file. </a:t>
            </a:r>
            <a:r>
              <a:rPr lang="en-GB" dirty="0"/>
              <a:t>So if an attack occurs, the system log will </a:t>
            </a:r>
            <a:r>
              <a:rPr lang="en-GB" b="1" dirty="0"/>
              <a:t>record the data packets sent and received. </a:t>
            </a:r>
            <a:r>
              <a:rPr lang="en-GB" dirty="0"/>
              <a:t>This data can then be analysed to protect against future attacks.</a:t>
            </a:r>
          </a:p>
          <a:p>
            <a:endParaRPr lang="en-GB" dirty="0" smtClean="0"/>
          </a:p>
          <a:p>
            <a:r>
              <a:rPr lang="en-GB" dirty="0"/>
              <a:t>The problem with system logs is that they only indicate what has happened in the past. </a:t>
            </a:r>
            <a:r>
              <a:rPr lang="en-GB" dirty="0" smtClean="0"/>
              <a:t>T</a:t>
            </a:r>
            <a:r>
              <a:rPr lang="en-GB" b="1" dirty="0" smtClean="0"/>
              <a:t>o </a:t>
            </a:r>
            <a:r>
              <a:rPr lang="en-GB" b="1" dirty="0"/>
              <a:t>help with seeing what is happening in 'real time', a network monitor is used. This records the data packets in real time.</a:t>
            </a:r>
          </a:p>
          <a:p>
            <a:endParaRPr lang="en-GB" dirty="0" smtClean="0"/>
          </a:p>
          <a:p>
            <a:r>
              <a:rPr lang="en-GB" dirty="0"/>
              <a:t>If the monitor sees any unusual network traffic, or if a server </a:t>
            </a:r>
            <a:r>
              <a:rPr lang="en-GB" dirty="0" smtClean="0"/>
              <a:t>is being </a:t>
            </a:r>
            <a:r>
              <a:rPr lang="en-GB" dirty="0"/>
              <a:t>particularly busy, it may point to malware or a virus.</a:t>
            </a:r>
          </a:p>
          <a:p>
            <a:endParaRPr lang="en-GB" dirty="0" smtClean="0"/>
          </a:p>
        </p:txBody>
      </p:sp>
    </p:spTree>
    <p:extLst>
      <p:ext uri="{BB962C8B-B14F-4D97-AF65-F5344CB8AC3E}">
        <p14:creationId xmlns:p14="http://schemas.microsoft.com/office/powerpoint/2010/main" val="4290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400" b="1" dirty="0" smtClean="0">
                <a:solidFill>
                  <a:schemeClr val="accent5">
                    <a:lumMod val="50000"/>
                  </a:schemeClr>
                </a:solidFill>
              </a:rPr>
              <a:t>Anti-Virus</a:t>
            </a:r>
            <a:endParaRPr lang="en-GB" sz="5400" b="1" dirty="0">
              <a:solidFill>
                <a:schemeClr val="accent5">
                  <a:lumMod val="50000"/>
                </a:schemeClr>
              </a:solidFill>
            </a:endParaRPr>
          </a:p>
        </p:txBody>
      </p:sp>
      <p:sp>
        <p:nvSpPr>
          <p:cNvPr id="5" name="Content Placeholder 4"/>
          <p:cNvSpPr>
            <a:spLocks noGrp="1"/>
          </p:cNvSpPr>
          <p:nvPr>
            <p:ph idx="1"/>
          </p:nvPr>
        </p:nvSpPr>
        <p:spPr>
          <a:xfrm>
            <a:off x="1117600" y="1825624"/>
            <a:ext cx="5760872" cy="4902721"/>
          </a:xfrm>
        </p:spPr>
        <p:txBody>
          <a:bodyPr>
            <a:normAutofit fontScale="85000" lnSpcReduction="20000"/>
          </a:bodyPr>
          <a:lstStyle/>
          <a:p>
            <a:r>
              <a:rPr lang="en-GB" b="1" dirty="0" smtClean="0"/>
              <a:t>Antivirus software is </a:t>
            </a:r>
            <a:r>
              <a:rPr lang="en-GB" b="1" dirty="0"/>
              <a:t>designed to detect </a:t>
            </a:r>
            <a:r>
              <a:rPr lang="en-GB" b="1" dirty="0" smtClean="0"/>
              <a:t>and remove computer viruses.</a:t>
            </a:r>
          </a:p>
          <a:p>
            <a:endParaRPr lang="en-GB" dirty="0"/>
          </a:p>
          <a:p>
            <a:r>
              <a:rPr lang="en-GB" dirty="0" smtClean="0"/>
              <a:t>It looks </a:t>
            </a:r>
            <a:r>
              <a:rPr lang="en-GB" dirty="0"/>
              <a:t>out for typical virus behaviour such as modifying important system files. </a:t>
            </a:r>
            <a:endParaRPr lang="en-GB" dirty="0" smtClean="0"/>
          </a:p>
          <a:p>
            <a:endParaRPr lang="en-GB" dirty="0"/>
          </a:p>
          <a:p>
            <a:r>
              <a:rPr lang="en-GB" b="1" dirty="0" smtClean="0"/>
              <a:t>The </a:t>
            </a:r>
            <a:r>
              <a:rPr lang="en-GB" b="1" dirty="0"/>
              <a:t>virus database is downloaded and updated on a daily basis, as new or modified viruses are constantly discovered by the anti-virus </a:t>
            </a:r>
            <a:r>
              <a:rPr lang="en-GB" b="1" dirty="0" smtClean="0"/>
              <a:t>company.</a:t>
            </a:r>
            <a:endParaRPr lang="en-GB" b="1" dirty="0"/>
          </a:p>
          <a:p>
            <a:pPr marL="0" indent="0">
              <a:buNone/>
            </a:pPr>
            <a:endParaRPr lang="en-GB" dirty="0" smtClean="0"/>
          </a:p>
          <a:p>
            <a:r>
              <a:rPr lang="en-GB" dirty="0"/>
              <a:t>If a problem </a:t>
            </a:r>
            <a:r>
              <a:rPr lang="en-GB" i="1" dirty="0"/>
              <a:t>is</a:t>
            </a:r>
            <a:r>
              <a:rPr lang="en-GB" dirty="0"/>
              <a:t> detected, then that file can be 'quarantined' or an attempt made to repair it</a:t>
            </a:r>
            <a:r>
              <a:rPr lang="en-GB" dirty="0" smtClean="0"/>
              <a:t>.</a:t>
            </a:r>
            <a:endParaRPr lang="en-GB"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110" y="133356"/>
            <a:ext cx="5177205" cy="1789099"/>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444" y="2218860"/>
            <a:ext cx="4839630" cy="4544422"/>
          </a:xfrm>
          <a:prstGeom prst="rect">
            <a:avLst/>
          </a:prstGeom>
          <a:ln>
            <a:solidFill>
              <a:schemeClr val="tx1"/>
            </a:solidFill>
          </a:ln>
        </p:spPr>
      </p:pic>
    </p:spTree>
    <p:extLst>
      <p:ext uri="{BB962C8B-B14F-4D97-AF65-F5344CB8AC3E}">
        <p14:creationId xmlns:p14="http://schemas.microsoft.com/office/powerpoint/2010/main" val="172104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400" b="1" dirty="0" smtClean="0">
                <a:solidFill>
                  <a:schemeClr val="accent5">
                    <a:lumMod val="50000"/>
                  </a:schemeClr>
                </a:solidFill>
              </a:rPr>
              <a:t>Anti-Malware</a:t>
            </a:r>
            <a:endParaRPr lang="en-GB" sz="5400" b="1" dirty="0">
              <a:solidFill>
                <a:schemeClr val="accent5">
                  <a:lumMod val="50000"/>
                </a:schemeClr>
              </a:solidFill>
            </a:endParaRPr>
          </a:p>
        </p:txBody>
      </p:sp>
      <p:sp>
        <p:nvSpPr>
          <p:cNvPr id="5" name="Content Placeholder 4"/>
          <p:cNvSpPr>
            <a:spLocks noGrp="1"/>
          </p:cNvSpPr>
          <p:nvPr>
            <p:ph idx="1"/>
          </p:nvPr>
        </p:nvSpPr>
        <p:spPr>
          <a:xfrm>
            <a:off x="1117600" y="1825625"/>
            <a:ext cx="10236200" cy="3278638"/>
          </a:xfrm>
        </p:spPr>
        <p:txBody>
          <a:bodyPr>
            <a:normAutofit fontScale="77500" lnSpcReduction="20000"/>
          </a:bodyPr>
          <a:lstStyle/>
          <a:p>
            <a:r>
              <a:rPr lang="en-GB" b="1" dirty="0" smtClean="0"/>
              <a:t>Malware could </a:t>
            </a:r>
            <a:r>
              <a:rPr lang="en-GB" b="1" dirty="0"/>
              <a:t>be a program designed to detect key strokes, which is a form of spy-ware. </a:t>
            </a:r>
            <a:endParaRPr lang="en-GB" b="1" dirty="0" smtClean="0"/>
          </a:p>
          <a:p>
            <a:endParaRPr lang="en-GB" dirty="0"/>
          </a:p>
          <a:p>
            <a:r>
              <a:rPr lang="en-GB" b="1" dirty="0" smtClean="0"/>
              <a:t>Or </a:t>
            </a:r>
            <a:r>
              <a:rPr lang="en-GB" b="1" dirty="0"/>
              <a:t>malware that quietly allows remote control of the computer, and so on. </a:t>
            </a:r>
            <a:r>
              <a:rPr lang="en-GB" b="1" dirty="0" smtClean="0"/>
              <a:t>These </a:t>
            </a:r>
            <a:r>
              <a:rPr lang="en-GB" b="1" dirty="0"/>
              <a:t>types of malware can also be detected and removed by anti-malware software.</a:t>
            </a:r>
          </a:p>
          <a:p>
            <a:endParaRPr lang="en-GB" dirty="0" smtClean="0"/>
          </a:p>
          <a:p>
            <a:r>
              <a:rPr lang="en-GB" dirty="0" smtClean="0"/>
              <a:t>The </a:t>
            </a:r>
            <a:r>
              <a:rPr lang="en-GB" dirty="0"/>
              <a:t>hard disk is scanned first (root kits), then RAM memory, followed by individual files and registry entries. The system itself is then scanned and finally 'heuristics' which looks for known malware behaviour rather than a specific threat.</a:t>
            </a:r>
          </a:p>
          <a:p>
            <a:endParaRPr lang="en-GB"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4720926"/>
            <a:ext cx="10875826" cy="2048363"/>
          </a:xfrm>
          <a:prstGeom prst="rect">
            <a:avLst/>
          </a:prstGeom>
        </p:spPr>
      </p:pic>
    </p:spTree>
    <p:extLst>
      <p:ext uri="{BB962C8B-B14F-4D97-AF65-F5344CB8AC3E}">
        <p14:creationId xmlns:p14="http://schemas.microsoft.com/office/powerpoint/2010/main" val="34679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accent5">
                    <a:lumMod val="50000"/>
                  </a:schemeClr>
                </a:solidFill>
              </a:rPr>
              <a:t>Firewall</a:t>
            </a:r>
            <a:endParaRPr lang="en-GB" sz="5400" b="1" dirty="0">
              <a:solidFill>
                <a:schemeClr val="accent5">
                  <a:lumMod val="50000"/>
                </a:schemeClr>
              </a:solidFill>
            </a:endParaRPr>
          </a:p>
        </p:txBody>
      </p:sp>
      <p:sp>
        <p:nvSpPr>
          <p:cNvPr id="3" name="Content Placeholder 2"/>
          <p:cNvSpPr>
            <a:spLocks noGrp="1"/>
          </p:cNvSpPr>
          <p:nvPr>
            <p:ph idx="1"/>
          </p:nvPr>
        </p:nvSpPr>
        <p:spPr>
          <a:xfrm>
            <a:off x="1117601" y="1690687"/>
            <a:ext cx="6102065" cy="4902721"/>
          </a:xfrm>
        </p:spPr>
        <p:txBody>
          <a:bodyPr>
            <a:normAutofit fontScale="92500" lnSpcReduction="20000"/>
          </a:bodyPr>
          <a:lstStyle/>
          <a:p>
            <a:r>
              <a:rPr lang="en-GB" dirty="0"/>
              <a:t>Software that performs a ‘barrier’ between a potential attacker and the computer system</a:t>
            </a:r>
          </a:p>
          <a:p>
            <a:r>
              <a:rPr lang="en-GB" dirty="0"/>
              <a:t>Can be held on a server, or a standalone computer</a:t>
            </a:r>
          </a:p>
          <a:p>
            <a:r>
              <a:rPr lang="en-GB" dirty="0"/>
              <a:t>Many have this feature as part of an anti-virus package </a:t>
            </a:r>
          </a:p>
          <a:p>
            <a:r>
              <a:rPr lang="en-GB" dirty="0"/>
              <a:t>Not 100% effective </a:t>
            </a:r>
            <a:r>
              <a:rPr lang="mr-IN" dirty="0"/>
              <a:t>–</a:t>
            </a:r>
            <a:r>
              <a:rPr lang="en-GB" dirty="0"/>
              <a:t> an attacker could exploit a vulnerability</a:t>
            </a:r>
          </a:p>
          <a:p>
            <a:r>
              <a:rPr lang="en-GB" dirty="0"/>
              <a:t>Monitor application and network usage</a:t>
            </a:r>
          </a:p>
          <a:p>
            <a:r>
              <a:rPr lang="en-GB" dirty="0"/>
              <a:t>Has the ability to block access from certain computer users and disable processes which may be perceived as a threat</a:t>
            </a:r>
          </a:p>
          <a:p>
            <a:pPr marL="0" indent="0">
              <a:buNone/>
            </a:pPr>
            <a:endParaRPr lang="en-GB"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283" y="209085"/>
            <a:ext cx="4133075" cy="2963205"/>
          </a:xfrm>
          <a:prstGeom prst="rect">
            <a:avLst/>
          </a:prstGeom>
        </p:spPr>
      </p:pic>
    </p:spTree>
    <p:extLst>
      <p:ext uri="{BB962C8B-B14F-4D97-AF65-F5344CB8AC3E}">
        <p14:creationId xmlns:p14="http://schemas.microsoft.com/office/powerpoint/2010/main" val="149617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400" b="1" dirty="0" smtClean="0">
                <a:solidFill>
                  <a:schemeClr val="accent5">
                    <a:lumMod val="50000"/>
                  </a:schemeClr>
                </a:solidFill>
              </a:rPr>
              <a:t>Penetration Testing</a:t>
            </a:r>
            <a:endParaRPr lang="en-GB" sz="5400" b="1" dirty="0">
              <a:solidFill>
                <a:schemeClr val="accent5">
                  <a:lumMod val="50000"/>
                </a:schemeClr>
              </a:solidFill>
            </a:endParaRPr>
          </a:p>
        </p:txBody>
      </p:sp>
      <p:sp>
        <p:nvSpPr>
          <p:cNvPr id="5" name="Content Placeholder 4"/>
          <p:cNvSpPr>
            <a:spLocks noGrp="1"/>
          </p:cNvSpPr>
          <p:nvPr>
            <p:ph idx="1"/>
          </p:nvPr>
        </p:nvSpPr>
        <p:spPr>
          <a:xfrm>
            <a:off x="1117600" y="1825625"/>
            <a:ext cx="8762380" cy="4766244"/>
          </a:xfrm>
        </p:spPr>
        <p:txBody>
          <a:bodyPr>
            <a:normAutofit fontScale="85000" lnSpcReduction="20000"/>
          </a:bodyPr>
          <a:lstStyle/>
          <a:p>
            <a:r>
              <a:rPr lang="en-GB" dirty="0" smtClean="0"/>
              <a:t>Penetration testing </a:t>
            </a:r>
            <a:r>
              <a:rPr lang="en-GB" b="1" dirty="0" smtClean="0"/>
              <a:t>is an </a:t>
            </a:r>
            <a:r>
              <a:rPr lang="en-GB" b="1" dirty="0"/>
              <a:t>excellent way of finding weaknesses in a </a:t>
            </a:r>
            <a:r>
              <a:rPr lang="en-GB" b="1" dirty="0" smtClean="0"/>
              <a:t>network. Hiring </a:t>
            </a:r>
            <a:r>
              <a:rPr lang="en-GB" b="1" dirty="0"/>
              <a:t>professional hackers to actually try and get into the network. </a:t>
            </a:r>
            <a:endParaRPr lang="en-GB" b="1" dirty="0" smtClean="0"/>
          </a:p>
          <a:p>
            <a:endParaRPr lang="en-GB" dirty="0" smtClean="0"/>
          </a:p>
          <a:p>
            <a:r>
              <a:rPr lang="en-GB" dirty="0"/>
              <a:t>They use the very latest hacking </a:t>
            </a:r>
            <a:r>
              <a:rPr lang="en-GB" dirty="0" smtClean="0"/>
              <a:t>tools and also information they </a:t>
            </a:r>
            <a:r>
              <a:rPr lang="en-GB" dirty="0"/>
              <a:t>gather from publicly available sources.</a:t>
            </a:r>
          </a:p>
          <a:p>
            <a:endParaRPr lang="en-GB" dirty="0" smtClean="0"/>
          </a:p>
          <a:p>
            <a:r>
              <a:rPr lang="en-GB" dirty="0"/>
              <a:t>Before they begin, </a:t>
            </a:r>
            <a:r>
              <a:rPr lang="en-GB" b="1" dirty="0"/>
              <a:t>they have a contract with the company that makes it very clear what they can and cannot do on the network, as normally a hacking attempt is illegal under the UK Computer Misuse Act.</a:t>
            </a:r>
          </a:p>
          <a:p>
            <a:endParaRPr lang="en-GB" dirty="0" smtClean="0"/>
          </a:p>
          <a:p>
            <a:r>
              <a:rPr lang="en-GB" dirty="0"/>
              <a:t>Once they have carried out the task, a report is given to management about any weaknesses found and suggestions as to what they can do about it</a:t>
            </a:r>
            <a:r>
              <a:rPr lang="en-GB" dirty="0" smtClean="0"/>
              <a:t>.</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9980" y="137033"/>
            <a:ext cx="2041714" cy="2041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488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400" b="1" dirty="0" smtClean="0">
                <a:solidFill>
                  <a:schemeClr val="accent5">
                    <a:lumMod val="50000"/>
                  </a:schemeClr>
                </a:solidFill>
              </a:rPr>
              <a:t>Encryption</a:t>
            </a:r>
            <a:endParaRPr lang="en-GB" sz="5400" b="1" dirty="0">
              <a:solidFill>
                <a:schemeClr val="accent5">
                  <a:lumMod val="50000"/>
                </a:schemeClr>
              </a:solidFill>
            </a:endParaRPr>
          </a:p>
        </p:txBody>
      </p:sp>
      <p:sp>
        <p:nvSpPr>
          <p:cNvPr id="6" name="Content Placeholder 5"/>
          <p:cNvSpPr>
            <a:spLocks noGrp="1"/>
          </p:cNvSpPr>
          <p:nvPr>
            <p:ph idx="1"/>
          </p:nvPr>
        </p:nvSpPr>
        <p:spPr>
          <a:xfrm>
            <a:off x="1117600" y="1825624"/>
            <a:ext cx="7125648" cy="4916369"/>
          </a:xfrm>
        </p:spPr>
        <p:txBody>
          <a:bodyPr>
            <a:normAutofit fontScale="70000" lnSpcReduction="20000"/>
          </a:bodyPr>
          <a:lstStyle/>
          <a:p>
            <a:r>
              <a:rPr lang="en-GB" dirty="0" smtClean="0"/>
              <a:t>If </a:t>
            </a:r>
            <a:r>
              <a:rPr lang="en-GB" dirty="0"/>
              <a:t>a network or file is accessed by an unauthorised person, another line of defence is to </a:t>
            </a:r>
            <a:r>
              <a:rPr lang="en-GB" b="1" dirty="0"/>
              <a:t>make confidential data unreadable.</a:t>
            </a:r>
          </a:p>
          <a:p>
            <a:endParaRPr lang="en-GB" dirty="0" smtClean="0"/>
          </a:p>
          <a:p>
            <a:r>
              <a:rPr lang="en-GB" b="1" dirty="0"/>
              <a:t>Encryption is the process of scrambling a message or data in such a way that only the person (or computer) knowing the correct key can read it. To anyone else, it looks like gibberish.</a:t>
            </a:r>
          </a:p>
          <a:p>
            <a:endParaRPr lang="en-GB" dirty="0" smtClean="0"/>
          </a:p>
          <a:p>
            <a:pPr marL="0" indent="0">
              <a:buNone/>
            </a:pPr>
            <a:r>
              <a:rPr lang="en-GB" dirty="0"/>
              <a:t>The </a:t>
            </a:r>
            <a:r>
              <a:rPr lang="en-GB" b="1" dirty="0"/>
              <a:t>plain text</a:t>
            </a:r>
            <a:r>
              <a:rPr lang="en-GB" dirty="0"/>
              <a:t> i.e. unencrypted message might </a:t>
            </a:r>
            <a:r>
              <a:rPr lang="en-GB" dirty="0" smtClean="0"/>
              <a:t>be:</a:t>
            </a:r>
            <a:endParaRPr lang="en-GB" dirty="0"/>
          </a:p>
          <a:p>
            <a:r>
              <a:rPr lang="en-GB" dirty="0"/>
              <a:t>My birthday is 4th April </a:t>
            </a:r>
            <a:r>
              <a:rPr lang="en-GB" dirty="0" smtClean="0"/>
              <a:t>1966</a:t>
            </a:r>
          </a:p>
          <a:p>
            <a:endParaRPr lang="en-GB" dirty="0"/>
          </a:p>
          <a:p>
            <a:pPr marL="0" indent="0">
              <a:buNone/>
            </a:pPr>
            <a:r>
              <a:rPr lang="en-GB" dirty="0" smtClean="0"/>
              <a:t>And the </a:t>
            </a:r>
            <a:r>
              <a:rPr lang="en-GB" b="1" dirty="0" smtClean="0"/>
              <a:t>cipher text</a:t>
            </a:r>
            <a:r>
              <a:rPr lang="en-GB" dirty="0" smtClean="0"/>
              <a:t> i.e. encrypted text looks something like this:</a:t>
            </a:r>
          </a:p>
          <a:p>
            <a:r>
              <a:rPr lang="en-GB" dirty="0"/>
              <a:t>!£</a:t>
            </a:r>
            <a:r>
              <a:rPr lang="en-GB" dirty="0" err="1"/>
              <a:t>jdii</a:t>
            </a:r>
            <a:r>
              <a:rPr lang="en-GB" dirty="0"/>
              <a:t>£$88jhassaijaoa8890034nnakak££*&amp;&amp;</a:t>
            </a:r>
            <a:r>
              <a:rPr lang="en-GB" dirty="0" smtClean="0"/>
              <a:t>22992</a:t>
            </a:r>
          </a:p>
          <a:p>
            <a:endParaRPr lang="en-GB" dirty="0"/>
          </a:p>
          <a:p>
            <a:r>
              <a:rPr lang="en-GB" dirty="0"/>
              <a:t>The method used to encrypt the message is called a '</a:t>
            </a:r>
            <a:r>
              <a:rPr lang="en-GB" b="1" dirty="0"/>
              <a:t>cipher</a:t>
            </a:r>
            <a:r>
              <a:rPr lang="en-GB" dirty="0"/>
              <a:t>'. There are many strong ciphers available such as </a:t>
            </a:r>
            <a:r>
              <a:rPr lang="en-GB" dirty="0" smtClean="0"/>
              <a:t>AES-256.</a:t>
            </a:r>
            <a:r>
              <a:rPr lang="en-GB" dirty="0"/>
              <a:t/>
            </a:r>
            <a:br>
              <a:rPr lang="en-GB" dirty="0"/>
            </a:b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469" y="427694"/>
            <a:ext cx="3265313" cy="2795859"/>
          </a:xfrm>
          <a:prstGeom prst="rect">
            <a:avLst/>
          </a:prstGeom>
        </p:spPr>
      </p:pic>
    </p:spTree>
    <p:extLst>
      <p:ext uri="{BB962C8B-B14F-4D97-AF65-F5344CB8AC3E}">
        <p14:creationId xmlns:p14="http://schemas.microsoft.com/office/powerpoint/2010/main" val="12880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fade">
                                      <p:cBhvr>
                                        <p:cTn id="3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accent5">
                    <a:lumMod val="50000"/>
                  </a:schemeClr>
                </a:solidFill>
              </a:rPr>
              <a:t>Questions</a:t>
            </a:r>
            <a:endParaRPr lang="en-GB" sz="5400" b="1" dirty="0">
              <a:solidFill>
                <a:schemeClr val="accent5">
                  <a:lumMod val="50000"/>
                </a:schemeClr>
              </a:solidFill>
            </a:endParaRP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GB" dirty="0" smtClean="0"/>
              <a:t>What </a:t>
            </a:r>
            <a:r>
              <a:rPr lang="en-GB" dirty="0"/>
              <a:t>are </a:t>
            </a:r>
            <a:r>
              <a:rPr lang="en-GB" b="1" dirty="0"/>
              <a:t>two</a:t>
            </a:r>
            <a:r>
              <a:rPr lang="en-GB" dirty="0"/>
              <a:t> methods that could have been used to infect a laptop with malware</a:t>
            </a:r>
            <a:r>
              <a:rPr lang="en-GB" dirty="0" smtClean="0"/>
              <a:t>?</a:t>
            </a:r>
          </a:p>
          <a:p>
            <a:pPr marL="514350" indent="-514350">
              <a:buAutoNum type="arabicPeriod"/>
            </a:pPr>
            <a:r>
              <a:rPr lang="en-GB" dirty="0" smtClean="0"/>
              <a:t>What are the ways in which people can be fooled by phishing?</a:t>
            </a:r>
          </a:p>
          <a:p>
            <a:pPr marL="514350" indent="-514350">
              <a:buAutoNum type="arabicPeriod"/>
            </a:pPr>
            <a:r>
              <a:rPr lang="en-GB" dirty="0" smtClean="0"/>
              <a:t>What is meant by the term “brute force attack”?</a:t>
            </a:r>
          </a:p>
          <a:p>
            <a:pPr marL="514350" indent="-514350">
              <a:buAutoNum type="arabicPeriod"/>
            </a:pPr>
            <a:r>
              <a:rPr lang="en-GB" dirty="0" smtClean="0"/>
              <a:t>What are four features of a strong password?</a:t>
            </a:r>
          </a:p>
          <a:p>
            <a:pPr marL="514350" indent="-514350">
              <a:buAutoNum type="arabicPeriod"/>
            </a:pPr>
            <a:r>
              <a:rPr lang="en-GB" dirty="0" smtClean="0"/>
              <a:t>What are two measures other than a strong password that can be used to keep a laptop safe?</a:t>
            </a:r>
          </a:p>
          <a:p>
            <a:pPr marL="514350" indent="-514350">
              <a:buAutoNum type="arabicPeriod"/>
            </a:pPr>
            <a:r>
              <a:rPr lang="en-GB" dirty="0" smtClean="0"/>
              <a:t>What are three reasons why companies are hit with denial of service attacks?</a:t>
            </a:r>
          </a:p>
          <a:p>
            <a:pPr marL="514350" indent="-514350">
              <a:buAutoNum type="arabicPeriod"/>
            </a:pPr>
            <a:r>
              <a:rPr lang="en-GB" dirty="0" smtClean="0"/>
              <a:t>What are two advantages of using a firewall?</a:t>
            </a:r>
          </a:p>
          <a:p>
            <a:pPr marL="514350" indent="-514350">
              <a:buAutoNum type="arabicPeriod"/>
            </a:pPr>
            <a:r>
              <a:rPr lang="en-GB" dirty="0" smtClean="0"/>
              <a:t>How does penetration testing help to secure a company’s network?</a:t>
            </a:r>
            <a:endParaRPr lang="en-GB" dirty="0"/>
          </a:p>
          <a:p>
            <a:pPr marL="0" indent="0">
              <a:buNone/>
            </a:pPr>
            <a:endParaRPr lang="en-GB" dirty="0" smtClean="0"/>
          </a:p>
          <a:p>
            <a:pPr marL="0" indent="0">
              <a:buNone/>
            </a:pPr>
            <a:endParaRPr lang="en-GB" dirty="0"/>
          </a:p>
        </p:txBody>
      </p:sp>
      <p:sp>
        <p:nvSpPr>
          <p:cNvPr id="4" name="Rounded Rectangle 3"/>
          <p:cNvSpPr/>
          <p:nvPr/>
        </p:nvSpPr>
        <p:spPr>
          <a:xfrm>
            <a:off x="8728364" y="365125"/>
            <a:ext cx="2881745" cy="102033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ysClr val="windowText" lastClr="000000"/>
                </a:solidFill>
              </a:rPr>
              <a:t>Answers in books.</a:t>
            </a:r>
            <a:endParaRPr lang="en-GB" sz="2800" dirty="0">
              <a:solidFill>
                <a:sysClr val="windowText" lastClr="000000"/>
              </a:solidFill>
            </a:endParaRPr>
          </a:p>
        </p:txBody>
      </p:sp>
    </p:spTree>
    <p:extLst>
      <p:ext uri="{BB962C8B-B14F-4D97-AF65-F5344CB8AC3E}">
        <p14:creationId xmlns:p14="http://schemas.microsoft.com/office/powerpoint/2010/main" val="9682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226575"/>
            <a:ext cx="10236200" cy="1325563"/>
          </a:xfrm>
        </p:spPr>
        <p:txBody>
          <a:bodyPr>
            <a:normAutofit/>
          </a:bodyPr>
          <a:lstStyle/>
          <a:p>
            <a:r>
              <a:rPr lang="en-GB" sz="5400" b="1" dirty="0" smtClean="0">
                <a:solidFill>
                  <a:schemeClr val="accent5">
                    <a:lumMod val="50000"/>
                  </a:schemeClr>
                </a:solidFill>
              </a:rPr>
              <a:t>Revision Activity 1: Forms of Attack</a:t>
            </a:r>
            <a:endParaRPr lang="en-GB" sz="5400" b="1" dirty="0">
              <a:solidFill>
                <a:schemeClr val="accent5">
                  <a:lumMod val="50000"/>
                </a:schemeClr>
              </a:solidFill>
            </a:endParaRPr>
          </a:p>
        </p:txBody>
      </p:sp>
      <p:sp>
        <p:nvSpPr>
          <p:cNvPr id="3" name="Content Placeholder 2"/>
          <p:cNvSpPr>
            <a:spLocks noGrp="1"/>
          </p:cNvSpPr>
          <p:nvPr>
            <p:ph idx="1"/>
          </p:nvPr>
        </p:nvSpPr>
        <p:spPr>
          <a:xfrm>
            <a:off x="9739744" y="1881045"/>
            <a:ext cx="2216729" cy="4351338"/>
          </a:xfrm>
        </p:spPr>
        <p:txBody>
          <a:bodyPr>
            <a:normAutofit fontScale="92500"/>
          </a:bodyPr>
          <a:lstStyle/>
          <a:p>
            <a:pPr marL="0" indent="0">
              <a:buNone/>
            </a:pPr>
            <a:r>
              <a:rPr lang="en-GB" dirty="0" smtClean="0"/>
              <a:t>Complete the Systems Security Forms of Attack worksheet.</a:t>
            </a:r>
          </a:p>
          <a:p>
            <a:pPr marL="0" indent="0">
              <a:buNone/>
            </a:pPr>
            <a:endParaRPr lang="en-GB" dirty="0"/>
          </a:p>
          <a:p>
            <a:pPr marL="0" indent="0">
              <a:buNone/>
            </a:pPr>
            <a:r>
              <a:rPr lang="en-GB" dirty="0" smtClean="0"/>
              <a:t>You can use this PPT or your own noted from last year.</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94" t="29267" r="14066" b="10264"/>
          <a:stretch/>
        </p:blipFill>
        <p:spPr bwMode="auto">
          <a:xfrm>
            <a:off x="983673" y="2050472"/>
            <a:ext cx="8552754" cy="3948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Left Arrow 3"/>
          <p:cNvSpPr/>
          <p:nvPr/>
        </p:nvSpPr>
        <p:spPr>
          <a:xfrm>
            <a:off x="9365672" y="3768433"/>
            <a:ext cx="1995054" cy="471055"/>
          </a:xfrm>
          <a:prstGeom prst="lef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9454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Phishing</a:t>
            </a:r>
            <a:endParaRPr lang="en-GB" sz="5400" b="1" dirty="0">
              <a:solidFill>
                <a:srgbClr val="002060"/>
              </a:solidFill>
            </a:endParaRPr>
          </a:p>
        </p:txBody>
      </p:sp>
      <p:sp>
        <p:nvSpPr>
          <p:cNvPr id="3" name="Content Placeholder 2"/>
          <p:cNvSpPr>
            <a:spLocks noGrp="1"/>
          </p:cNvSpPr>
          <p:nvPr>
            <p:ph idx="1"/>
          </p:nvPr>
        </p:nvSpPr>
        <p:spPr>
          <a:xfrm>
            <a:off x="1117600" y="1825625"/>
            <a:ext cx="4955654" cy="4848130"/>
          </a:xfrm>
        </p:spPr>
        <p:txBody>
          <a:bodyPr>
            <a:normAutofit lnSpcReduction="10000"/>
          </a:bodyPr>
          <a:lstStyle/>
          <a:p>
            <a:r>
              <a:rPr lang="en-GB" dirty="0" smtClean="0"/>
              <a:t>Phishing </a:t>
            </a:r>
            <a:r>
              <a:rPr lang="en-GB" dirty="0"/>
              <a:t>involves </a:t>
            </a:r>
            <a:r>
              <a:rPr lang="en-GB" b="1" dirty="0"/>
              <a:t>sending out e-mails, instant messages, or phone calls</a:t>
            </a:r>
            <a:r>
              <a:rPr lang="en-GB" dirty="0"/>
              <a:t> </a:t>
            </a:r>
            <a:r>
              <a:rPr lang="en-GB" b="1" dirty="0"/>
              <a:t>pretending to be someone in authority</a:t>
            </a:r>
            <a:r>
              <a:rPr lang="en-GB" dirty="0"/>
              <a:t>, like a bank </a:t>
            </a:r>
            <a:r>
              <a:rPr lang="en-GB" dirty="0" smtClean="0"/>
              <a:t>manager. </a:t>
            </a:r>
          </a:p>
          <a:p>
            <a:endParaRPr lang="en-GB" sz="1400" dirty="0"/>
          </a:p>
          <a:p>
            <a:r>
              <a:rPr lang="en-GB" b="1" dirty="0" smtClean="0"/>
              <a:t>The </a:t>
            </a:r>
            <a:r>
              <a:rPr lang="en-GB" b="1" dirty="0"/>
              <a:t>attacker then uses that fake authority to convince users to voluntarily give up sensitive information</a:t>
            </a:r>
            <a:r>
              <a:rPr lang="en-GB" dirty="0"/>
              <a:t> such as passwords, bank account details, etc., or to download harmful software.</a:t>
            </a:r>
          </a:p>
          <a:p>
            <a:endParaRPr lang="en-GB" dirty="0" smtClean="0"/>
          </a:p>
          <a:p>
            <a:endParaRPr lang="en-GB" b="1"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429" y="2861810"/>
            <a:ext cx="4891816" cy="3811945"/>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371" y="365125"/>
            <a:ext cx="3101874" cy="2748816"/>
          </a:xfrm>
          <a:prstGeom prst="rect">
            <a:avLst/>
          </a:prstGeom>
        </p:spPr>
      </p:pic>
    </p:spTree>
    <p:extLst>
      <p:ext uri="{BB962C8B-B14F-4D97-AF65-F5344CB8AC3E}">
        <p14:creationId xmlns:p14="http://schemas.microsoft.com/office/powerpoint/2010/main" val="38772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Malware</a:t>
            </a:r>
            <a:endParaRPr lang="en-GB" sz="5400" b="1" dirty="0">
              <a:solidFill>
                <a:srgbClr val="002060"/>
              </a:solidFill>
            </a:endParaRPr>
          </a:p>
        </p:txBody>
      </p:sp>
      <p:sp>
        <p:nvSpPr>
          <p:cNvPr id="3" name="Content Placeholder 2"/>
          <p:cNvSpPr>
            <a:spLocks noGrp="1"/>
          </p:cNvSpPr>
          <p:nvPr>
            <p:ph idx="1"/>
          </p:nvPr>
        </p:nvSpPr>
        <p:spPr/>
        <p:txBody>
          <a:bodyPr>
            <a:noAutofit/>
          </a:bodyPr>
          <a:lstStyle/>
          <a:p>
            <a:r>
              <a:rPr lang="en-GB" sz="2400" dirty="0"/>
              <a:t>Malware is short for </a:t>
            </a:r>
            <a:r>
              <a:rPr lang="en-GB" sz="2400" b="1" dirty="0"/>
              <a:t>'malicious software</a:t>
            </a:r>
            <a:r>
              <a:rPr lang="en-GB" sz="2400" b="1" dirty="0" smtClean="0"/>
              <a:t>'. </a:t>
            </a:r>
          </a:p>
          <a:p>
            <a:endParaRPr lang="en-GB" sz="2400" b="1" dirty="0"/>
          </a:p>
          <a:p>
            <a:r>
              <a:rPr lang="en-GB" sz="2400" b="1" dirty="0" smtClean="0"/>
              <a:t>There are many different types of Malware</a:t>
            </a:r>
            <a:endParaRPr lang="en-GB" sz="2400" dirty="0" smtClean="0"/>
          </a:p>
          <a:p>
            <a:pPr marL="0" indent="0">
              <a:buNone/>
            </a:pPr>
            <a:endParaRPr lang="en-GB" sz="2400" dirty="0" smtClean="0"/>
          </a:p>
          <a:p>
            <a:pPr marL="0" indent="0">
              <a:buNone/>
            </a:pPr>
            <a:r>
              <a:rPr lang="en-GB" sz="2400" dirty="0" smtClean="0"/>
              <a:t>Malware </a:t>
            </a:r>
            <a:r>
              <a:rPr lang="en-GB" sz="2400" dirty="0"/>
              <a:t>types </a:t>
            </a:r>
            <a:r>
              <a:rPr lang="en-GB" sz="2400" dirty="0" smtClean="0"/>
              <a:t>include: </a:t>
            </a:r>
            <a:r>
              <a:rPr lang="en-GB" sz="2400" b="1" dirty="0" smtClean="0"/>
              <a:t>Computer </a:t>
            </a:r>
            <a:r>
              <a:rPr lang="en-GB" sz="2400" b="1" dirty="0"/>
              <a:t>Virus, Trojan, Spyware, Adware, Pharming, Click fraud, Ransomware, Rootkits and </a:t>
            </a:r>
            <a:r>
              <a:rPr lang="en-GB" sz="2400" b="1" dirty="0" smtClean="0"/>
              <a:t>Scareware.</a:t>
            </a:r>
          </a:p>
          <a:p>
            <a:endParaRPr lang="en-GB" sz="2400" dirty="0"/>
          </a:p>
          <a:p>
            <a:r>
              <a:rPr lang="en-GB" sz="2400" dirty="0"/>
              <a:t>Malware </a:t>
            </a:r>
            <a:r>
              <a:rPr lang="en-GB" sz="2400" b="1" dirty="0" smtClean="0"/>
              <a:t>may </a:t>
            </a:r>
            <a:r>
              <a:rPr lang="en-GB" sz="2400" b="1" dirty="0"/>
              <a:t>disrupt computer operations (virus</a:t>
            </a:r>
            <a:r>
              <a:rPr lang="en-GB" sz="2400" b="1" dirty="0" smtClean="0"/>
              <a:t>).</a:t>
            </a:r>
          </a:p>
          <a:p>
            <a:endParaRPr lang="en-GB" sz="2400" dirty="0"/>
          </a:p>
          <a:p>
            <a:r>
              <a:rPr lang="en-GB" sz="2400" dirty="0" smtClean="0"/>
              <a:t>Malware </a:t>
            </a:r>
            <a:r>
              <a:rPr lang="en-GB" sz="2400" b="1" dirty="0"/>
              <a:t>may seek to secretly monitor what the user is doing (spyware).</a:t>
            </a:r>
          </a:p>
          <a:p>
            <a:endParaRPr lang="en-GB" sz="2400" dirty="0" smtClean="0"/>
          </a:p>
          <a:p>
            <a:pPr marL="0" indent="0">
              <a:buNone/>
            </a:pPr>
            <a:r>
              <a:rPr lang="en-GB" sz="2400" dirty="0"/>
              <a:t/>
            </a:r>
            <a:br>
              <a:rPr lang="en-GB" sz="2400" dirty="0"/>
            </a:br>
            <a:r>
              <a:rPr lang="en-GB" sz="2400" dirty="0"/>
              <a:t/>
            </a:r>
            <a:br>
              <a:rPr lang="en-GB" sz="2400" dirty="0"/>
            </a:br>
            <a:endParaRPr lang="en-GB"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055" y="113581"/>
            <a:ext cx="2105815" cy="2105815"/>
          </a:xfrm>
          <a:prstGeom prst="rect">
            <a:avLst/>
          </a:prstGeom>
        </p:spPr>
      </p:pic>
    </p:spTree>
    <p:extLst>
      <p:ext uri="{BB962C8B-B14F-4D97-AF65-F5344CB8AC3E}">
        <p14:creationId xmlns:p14="http://schemas.microsoft.com/office/powerpoint/2010/main" val="1910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600" y="101455"/>
            <a:ext cx="10236200" cy="1325563"/>
          </a:xfrm>
        </p:spPr>
        <p:txBody>
          <a:bodyPr>
            <a:normAutofit/>
          </a:bodyPr>
          <a:lstStyle/>
          <a:p>
            <a:r>
              <a:rPr lang="en-GB" sz="5400" b="1" dirty="0" smtClean="0">
                <a:solidFill>
                  <a:srgbClr val="002060"/>
                </a:solidFill>
              </a:rPr>
              <a:t>Social Engineering</a:t>
            </a:r>
            <a:endParaRPr lang="en-GB" sz="5400" b="1" dirty="0">
              <a:solidFill>
                <a:srgbClr val="002060"/>
              </a:solidFill>
            </a:endParaRPr>
          </a:p>
        </p:txBody>
      </p:sp>
      <p:sp>
        <p:nvSpPr>
          <p:cNvPr id="5" name="Content Placeholder 4"/>
          <p:cNvSpPr>
            <a:spLocks noGrp="1"/>
          </p:cNvSpPr>
          <p:nvPr>
            <p:ph idx="1"/>
          </p:nvPr>
        </p:nvSpPr>
        <p:spPr>
          <a:xfrm>
            <a:off x="1117600" y="1427018"/>
            <a:ext cx="8317345" cy="5301327"/>
          </a:xfrm>
        </p:spPr>
        <p:txBody>
          <a:bodyPr>
            <a:normAutofit fontScale="70000" lnSpcReduction="20000"/>
          </a:bodyPr>
          <a:lstStyle/>
          <a:p>
            <a:pPr marL="0" indent="0">
              <a:buNone/>
            </a:pPr>
            <a:r>
              <a:rPr lang="en-GB" b="1" dirty="0" smtClean="0"/>
              <a:t>Definition: </a:t>
            </a:r>
            <a:r>
              <a:rPr lang="en-GB" dirty="0" smtClean="0"/>
              <a:t>“Psychologically tricking people into divulging their secret information or doing things that they wouldn’t otherwise do.”</a:t>
            </a:r>
          </a:p>
          <a:p>
            <a:pPr marL="0" indent="0">
              <a:buNone/>
            </a:pPr>
            <a:endParaRPr lang="en-GB" dirty="0" smtClean="0"/>
          </a:p>
          <a:p>
            <a:r>
              <a:rPr lang="en-GB" dirty="0" smtClean="0"/>
              <a:t>Even the most secure network is made vulnerable when it is used by humans.</a:t>
            </a:r>
            <a:endParaRPr lang="en-GB" dirty="0"/>
          </a:p>
          <a:p>
            <a:r>
              <a:rPr lang="en-GB" dirty="0" smtClean="0"/>
              <a:t>People </a:t>
            </a:r>
            <a:r>
              <a:rPr lang="en-GB" dirty="0"/>
              <a:t>can make mistakes; they can be tricked, fooled, bribed, or threatened</a:t>
            </a:r>
            <a:r>
              <a:rPr lang="en-GB" dirty="0" smtClean="0"/>
              <a:t>.</a:t>
            </a:r>
          </a:p>
          <a:p>
            <a:r>
              <a:rPr lang="en-GB" dirty="0"/>
              <a:t>All of these threats to a network are </a:t>
            </a:r>
            <a:r>
              <a:rPr lang="en-GB" dirty="0" smtClean="0"/>
              <a:t>labelled </a:t>
            </a:r>
            <a:r>
              <a:rPr lang="en-GB" dirty="0"/>
              <a:t>together as 'social attacks'.</a:t>
            </a:r>
          </a:p>
          <a:p>
            <a:endParaRPr lang="en-GB" dirty="0" smtClean="0"/>
          </a:p>
          <a:p>
            <a:r>
              <a:rPr lang="en-GB" dirty="0" smtClean="0"/>
              <a:t>There </a:t>
            </a:r>
            <a:r>
              <a:rPr lang="en-GB" dirty="0"/>
              <a:t>are so many ways </a:t>
            </a:r>
            <a:r>
              <a:rPr lang="en-GB" b="1" dirty="0"/>
              <a:t>an attacker can convince a user to compromise security either willingly or unwillingly.</a:t>
            </a:r>
          </a:p>
          <a:p>
            <a:endParaRPr lang="en-GB" dirty="0" smtClean="0"/>
          </a:p>
          <a:p>
            <a:r>
              <a:rPr lang="en-GB" dirty="0"/>
              <a:t>What social attacks all have in common, though, is that </a:t>
            </a:r>
            <a:r>
              <a:rPr lang="en-GB" b="1" dirty="0"/>
              <a:t>they target people rather than hardware or software</a:t>
            </a:r>
            <a:r>
              <a:rPr lang="en-GB" b="1" dirty="0" smtClean="0"/>
              <a:t>.</a:t>
            </a:r>
          </a:p>
          <a:p>
            <a:endParaRPr lang="en-GB" dirty="0"/>
          </a:p>
          <a:p>
            <a:pPr marL="0" indent="0">
              <a:buNone/>
            </a:pPr>
            <a:r>
              <a:rPr lang="en-GB" dirty="0"/>
              <a:t>Examples of social attacks include:</a:t>
            </a:r>
          </a:p>
          <a:p>
            <a:r>
              <a:rPr lang="en-GB" b="1" dirty="0"/>
              <a:t>Bribing a user into allowing an attacker access to a </a:t>
            </a:r>
            <a:r>
              <a:rPr lang="en-GB" b="1" dirty="0" smtClean="0"/>
              <a:t>system</a:t>
            </a:r>
            <a:endParaRPr lang="en-GB" b="1" dirty="0"/>
          </a:p>
        </p:txBody>
      </p:sp>
      <p:pic>
        <p:nvPicPr>
          <p:cNvPr id="3074" name="Picture 2" descr="Image result for social engineeri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4876" y="35644"/>
            <a:ext cx="3654834" cy="243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3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5400" b="1" dirty="0" smtClean="0">
                <a:solidFill>
                  <a:srgbClr val="002060"/>
                </a:solidFill>
              </a:rPr>
              <a:t>Brute force attack</a:t>
            </a:r>
            <a:endParaRPr lang="en-GB" sz="5400" b="1" dirty="0">
              <a:solidFill>
                <a:srgbClr val="002060"/>
              </a:solidFill>
            </a:endParaRPr>
          </a:p>
        </p:txBody>
      </p:sp>
      <p:sp>
        <p:nvSpPr>
          <p:cNvPr id="9" name="Content Placeholder 8"/>
          <p:cNvSpPr>
            <a:spLocks noGrp="1"/>
          </p:cNvSpPr>
          <p:nvPr>
            <p:ph idx="1"/>
          </p:nvPr>
        </p:nvSpPr>
        <p:spPr>
          <a:xfrm>
            <a:off x="1117600" y="1825625"/>
            <a:ext cx="10236200" cy="4889074"/>
          </a:xfrm>
        </p:spPr>
        <p:txBody>
          <a:bodyPr>
            <a:normAutofit fontScale="70000" lnSpcReduction="20000"/>
          </a:bodyPr>
          <a:lstStyle/>
          <a:p>
            <a:r>
              <a:rPr lang="en-GB" dirty="0" smtClean="0"/>
              <a:t>Trying to </a:t>
            </a:r>
            <a:r>
              <a:rPr lang="en-GB" b="1" dirty="0" smtClean="0"/>
              <a:t>guess </a:t>
            </a:r>
            <a:r>
              <a:rPr lang="en-GB" b="1" dirty="0"/>
              <a:t>a password is called the 'brute force' </a:t>
            </a:r>
            <a:r>
              <a:rPr lang="en-GB" b="1" dirty="0" smtClean="0"/>
              <a:t>attack.</a:t>
            </a:r>
            <a:endParaRPr lang="en-GB" b="1" dirty="0"/>
          </a:p>
          <a:p>
            <a:endParaRPr lang="en-GB" dirty="0" smtClean="0"/>
          </a:p>
          <a:p>
            <a:r>
              <a:rPr lang="en-GB" b="1" dirty="0" smtClean="0"/>
              <a:t>A </a:t>
            </a:r>
            <a:r>
              <a:rPr lang="en-GB" b="1" dirty="0"/>
              <a:t>computer program is written to go through every possible combination of letters (and / or symbols) until the right one comes up.</a:t>
            </a:r>
          </a:p>
          <a:p>
            <a:pPr marL="0" indent="0">
              <a:buNone/>
            </a:pPr>
            <a:endParaRPr lang="en-GB" dirty="0" smtClean="0"/>
          </a:p>
          <a:p>
            <a:r>
              <a:rPr lang="en-GB" dirty="0"/>
              <a:t>The </a:t>
            </a:r>
            <a:r>
              <a:rPr lang="en-GB" b="1" dirty="0"/>
              <a:t>more characters/ non alphabetic characters/ uncommon words </a:t>
            </a:r>
            <a:r>
              <a:rPr lang="en-GB" dirty="0"/>
              <a:t>there are in a password, the </a:t>
            </a:r>
            <a:r>
              <a:rPr lang="en-GB" b="1" dirty="0"/>
              <a:t>stronger</a:t>
            </a:r>
            <a:r>
              <a:rPr lang="en-GB" dirty="0"/>
              <a:t> it is. </a:t>
            </a:r>
          </a:p>
          <a:p>
            <a:endParaRPr lang="en-GB" dirty="0" smtClean="0"/>
          </a:p>
          <a:p>
            <a:r>
              <a:rPr lang="en-GB" b="1" dirty="0" smtClean="0"/>
              <a:t>They </a:t>
            </a:r>
            <a:r>
              <a:rPr lang="en-GB" b="1" dirty="0"/>
              <a:t>can be stopped by limiting the number of attempts a user can have at logging in within a certain time </a:t>
            </a:r>
            <a:r>
              <a:rPr lang="en-GB" b="1" dirty="0" smtClean="0"/>
              <a:t>period</a:t>
            </a:r>
            <a:endParaRPr lang="en-GB" b="1" dirty="0"/>
          </a:p>
          <a:p>
            <a:endParaRPr lang="en-GB" dirty="0" smtClean="0"/>
          </a:p>
          <a:p>
            <a:pPr marL="0" indent="0">
              <a:buNone/>
            </a:pPr>
            <a:r>
              <a:rPr lang="en-GB" b="1" u="sng" dirty="0" smtClean="0"/>
              <a:t>Dictionary method</a:t>
            </a:r>
            <a:endParaRPr lang="en-GB" b="1" u="sng" dirty="0"/>
          </a:p>
          <a:p>
            <a:r>
              <a:rPr lang="en-GB" dirty="0"/>
              <a:t>The problem with '</a:t>
            </a:r>
            <a:r>
              <a:rPr lang="en-GB" i="1" dirty="0"/>
              <a:t>password</a:t>
            </a:r>
            <a:r>
              <a:rPr lang="en-GB" dirty="0"/>
              <a:t>' as a password is that it is very easily guessed by a "dictionary attack", where all the words of the most popular languages are used before brute force is tried. The entire dictionary only amounts to a few hundred thousand words and so can be applied very quickly</a:t>
            </a:r>
            <a:r>
              <a:rPr lang="en-GB" dirty="0" smtClean="0"/>
              <a:t>.</a:t>
            </a:r>
            <a:r>
              <a:rPr lang="en-GB" dirty="0"/>
              <a:t/>
            </a:r>
            <a:br>
              <a:rPr lang="en-GB" dirty="0"/>
            </a:br>
            <a:endParaRPr lang="en-GB" dirty="0"/>
          </a:p>
          <a:p>
            <a:endParaRPr lang="en-GB" dirty="0" smtClean="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50" y="258685"/>
            <a:ext cx="2857500" cy="1724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07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500"/>
                                        <p:tgtEl>
                                          <p:spTgt spid="9">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animEffect transition="in" filter="fade">
                                      <p:cBhvr>
                                        <p:cTn id="25"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400" b="1" dirty="0" smtClean="0">
                <a:solidFill>
                  <a:srgbClr val="002060"/>
                </a:solidFill>
              </a:rPr>
              <a:t>Denial of Service (</a:t>
            </a:r>
            <a:r>
              <a:rPr lang="en-GB" sz="5400" b="1" dirty="0" err="1" smtClean="0">
                <a:solidFill>
                  <a:srgbClr val="002060"/>
                </a:solidFill>
              </a:rPr>
              <a:t>DoS</a:t>
            </a:r>
            <a:r>
              <a:rPr lang="en-GB" sz="5400" b="1" dirty="0" smtClean="0">
                <a:solidFill>
                  <a:srgbClr val="002060"/>
                </a:solidFill>
              </a:rPr>
              <a:t>)</a:t>
            </a:r>
            <a:endParaRPr lang="en-GB" sz="5400" b="1" dirty="0">
              <a:solidFill>
                <a:srgbClr val="002060"/>
              </a:solidFill>
            </a:endParaRPr>
          </a:p>
        </p:txBody>
      </p:sp>
      <p:sp>
        <p:nvSpPr>
          <p:cNvPr id="5" name="Content Placeholder 4"/>
          <p:cNvSpPr>
            <a:spLocks noGrp="1"/>
          </p:cNvSpPr>
          <p:nvPr>
            <p:ph idx="1"/>
          </p:nvPr>
        </p:nvSpPr>
        <p:spPr>
          <a:xfrm>
            <a:off x="1117600" y="1825625"/>
            <a:ext cx="10236200" cy="4889074"/>
          </a:xfrm>
        </p:spPr>
        <p:txBody>
          <a:bodyPr>
            <a:normAutofit fontScale="92500" lnSpcReduction="20000"/>
          </a:bodyPr>
          <a:lstStyle/>
          <a:p>
            <a:r>
              <a:rPr lang="en-GB" dirty="0" err="1"/>
              <a:t>DoS</a:t>
            </a:r>
            <a:r>
              <a:rPr lang="en-GB" dirty="0"/>
              <a:t> stands for "denial of service" and refers to an attack that overwhelms a system with data—most commonly a flood of simultaneous requests sent to a website to view its pages, causing the web server to crash or simply become inoperable as it struggles to respond to more requests than it can handle. </a:t>
            </a:r>
            <a:endParaRPr lang="en-GB" dirty="0" smtClean="0"/>
          </a:p>
          <a:p>
            <a:r>
              <a:rPr lang="en-GB" dirty="0" smtClean="0"/>
              <a:t>As </a:t>
            </a:r>
            <a:r>
              <a:rPr lang="en-GB" dirty="0"/>
              <a:t>a result, legitimate users who try to access the web site controlled by the server are unable to do so. There are other types of </a:t>
            </a:r>
            <a:r>
              <a:rPr lang="en-GB" dirty="0" err="1"/>
              <a:t>DoS</a:t>
            </a:r>
            <a:r>
              <a:rPr lang="en-GB" dirty="0"/>
              <a:t> attacks that use different tactics, but they all have the same effect: preventing legitimate users from accessing a system or site</a:t>
            </a:r>
            <a:r>
              <a:rPr lang="en-GB" dirty="0" smtClean="0"/>
              <a:t>.				-Wired.com</a:t>
            </a:r>
          </a:p>
          <a:p>
            <a:r>
              <a:rPr lang="en-GB" dirty="0"/>
              <a:t>A </a:t>
            </a:r>
            <a:r>
              <a:rPr lang="en-GB" dirty="0" err="1"/>
              <a:t>DoS</a:t>
            </a:r>
            <a:r>
              <a:rPr lang="en-GB" dirty="0"/>
              <a:t> attack often involves hundreds or thousands of computers which have been infected </a:t>
            </a:r>
            <a:r>
              <a:rPr lang="en-GB" dirty="0" smtClean="0"/>
              <a:t>with </a:t>
            </a:r>
            <a:r>
              <a:rPr lang="en-GB" dirty="0"/>
              <a:t>b</a:t>
            </a:r>
            <a:r>
              <a:rPr lang="en-GB" dirty="0" smtClean="0"/>
              <a:t>otnet malware</a:t>
            </a:r>
            <a:r>
              <a:rPr lang="en-GB" dirty="0"/>
              <a:t>. It is then called a 'Distributed Denial of Service' attack (DDoS). </a:t>
            </a:r>
            <a:endParaRPr lang="en-GB" dirty="0" smtClean="0"/>
          </a:p>
          <a:p>
            <a:pPr marL="0" indent="0">
              <a:buNone/>
            </a:pPr>
            <a:endParaRPr lang="en-GB" dirty="0" smtClean="0"/>
          </a:p>
          <a:p>
            <a:pPr marL="0" indent="0">
              <a:buNone/>
            </a:pPr>
            <a:r>
              <a:rPr lang="en-GB" dirty="0" smtClean="0">
                <a:hlinkClick r:id="rId2"/>
              </a:rPr>
              <a:t>https</a:t>
            </a:r>
            <a:r>
              <a:rPr lang="en-GB" dirty="0">
                <a:hlinkClick r:id="rId2"/>
              </a:rPr>
              <a:t>://</a:t>
            </a:r>
            <a:r>
              <a:rPr lang="en-GB" dirty="0" smtClean="0">
                <a:hlinkClick r:id="rId2"/>
              </a:rPr>
              <a:t>www.youtube.com/watch?v=OhA9PAfkJ10&amp;safe=active</a:t>
            </a:r>
            <a:endParaRPr lang="en-GB" dirty="0" smtClean="0"/>
          </a:p>
          <a:p>
            <a:endParaRPr lang="en-GB" dirty="0"/>
          </a:p>
        </p:txBody>
      </p:sp>
    </p:spTree>
    <p:extLst>
      <p:ext uri="{BB962C8B-B14F-4D97-AF65-F5344CB8AC3E}">
        <p14:creationId xmlns:p14="http://schemas.microsoft.com/office/powerpoint/2010/main" val="5449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dos attack"/>
          <p:cNvPicPr>
            <a:picLocks noChangeAspect="1" noChangeArrowheads="1"/>
          </p:cNvPicPr>
          <p:nvPr/>
        </p:nvPicPr>
        <p:blipFill rotWithShape="1">
          <a:blip r:embed="rId2">
            <a:extLst>
              <a:ext uri="{28A0092B-C50C-407E-A947-70E740481C1C}">
                <a14:useLocalDpi xmlns:a14="http://schemas.microsoft.com/office/drawing/2010/main" val="0"/>
              </a:ext>
            </a:extLst>
          </a:blip>
          <a:srcRect b="4727"/>
          <a:stretch/>
        </p:blipFill>
        <p:spPr bwMode="auto">
          <a:xfrm>
            <a:off x="1506679" y="678868"/>
            <a:ext cx="10055018" cy="538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015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2419</Words>
  <Application>Microsoft Office PowerPoint</Application>
  <PresentationFormat>Widescreen</PresentationFormat>
  <Paragraphs>248</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Calibri</vt:lpstr>
      <vt:lpstr>Calibri Light</vt:lpstr>
      <vt:lpstr>Corbel</vt:lpstr>
      <vt:lpstr>Mangal</vt:lpstr>
      <vt:lpstr>Office Theme</vt:lpstr>
      <vt:lpstr>Thursday, 26 April 2018 Systems Security</vt:lpstr>
      <vt:lpstr>Network Threats</vt:lpstr>
      <vt:lpstr>Revision Activity 1: Forms of Attack</vt:lpstr>
      <vt:lpstr>Phishing</vt:lpstr>
      <vt:lpstr>Malware</vt:lpstr>
      <vt:lpstr>Social Engineering</vt:lpstr>
      <vt:lpstr>Brute force attack</vt:lpstr>
      <vt:lpstr>Denial of Service (DoS)</vt:lpstr>
      <vt:lpstr>PowerPoint Presentation</vt:lpstr>
      <vt:lpstr>Reasons for a DDoS Attack</vt:lpstr>
      <vt:lpstr>Data interception and theft</vt:lpstr>
      <vt:lpstr>SQL Injection</vt:lpstr>
      <vt:lpstr>Poor Network Policy</vt:lpstr>
      <vt:lpstr>Revision Activity 2: Preventing Vulnerabilities</vt:lpstr>
      <vt:lpstr>User Access Rights</vt:lpstr>
      <vt:lpstr>User Access Rights</vt:lpstr>
      <vt:lpstr>Passwords</vt:lpstr>
      <vt:lpstr>Network Policy</vt:lpstr>
      <vt:lpstr>Network Policy - Acceptable use</vt:lpstr>
      <vt:lpstr>Backup policy</vt:lpstr>
      <vt:lpstr>Disaster Recovery Policy</vt:lpstr>
      <vt:lpstr>Network Forensics</vt:lpstr>
      <vt:lpstr>Anti-Virus</vt:lpstr>
      <vt:lpstr>Anti-Malware</vt:lpstr>
      <vt:lpstr>Firewall</vt:lpstr>
      <vt:lpstr>Penetration Testing</vt:lpstr>
      <vt:lpstr>Encryption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Raja</dc:creator>
  <cp:lastModifiedBy>S.Kelly</cp:lastModifiedBy>
  <cp:revision>309</cp:revision>
  <dcterms:created xsi:type="dcterms:W3CDTF">2017-06-10T07:53:26Z</dcterms:created>
  <dcterms:modified xsi:type="dcterms:W3CDTF">2018-04-26T10:29:19Z</dcterms:modified>
</cp:coreProperties>
</file>