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4" r:id="rId2"/>
    <p:sldId id="269" r:id="rId3"/>
    <p:sldId id="257" r:id="rId4"/>
    <p:sldId id="258" r:id="rId5"/>
    <p:sldId id="259" r:id="rId6"/>
    <p:sldId id="260" r:id="rId7"/>
    <p:sldId id="266"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F20144-A37A-4D5A-8A97-6E3183596593}" type="datetimeFigureOut">
              <a:rPr lang="en-GB" smtClean="0"/>
              <a:t>26/04/2018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FD1FAA-35B5-4FF1-8A9C-52F1E77C2DD0}" type="slidenum">
              <a:rPr lang="en-GB" smtClean="0"/>
              <a:t>‹#›</a:t>
            </a:fld>
            <a:endParaRPr lang="en-GB"/>
          </a:p>
        </p:txBody>
      </p:sp>
    </p:spTree>
    <p:extLst>
      <p:ext uri="{BB962C8B-B14F-4D97-AF65-F5344CB8AC3E}">
        <p14:creationId xmlns:p14="http://schemas.microsoft.com/office/powerpoint/2010/main" val="2956540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C30ED1E-6FB1-4709-B722-2CD8F2CA556F}" type="slidenum">
              <a:rPr lang="en-GB" smtClean="0"/>
              <a:t>1</a:t>
            </a:fld>
            <a:endParaRPr lang="en-GB"/>
          </a:p>
        </p:txBody>
      </p:sp>
    </p:spTree>
    <p:extLst>
      <p:ext uri="{BB962C8B-B14F-4D97-AF65-F5344CB8AC3E}">
        <p14:creationId xmlns:p14="http://schemas.microsoft.com/office/powerpoint/2010/main" val="726801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786D856-1D63-4393-A826-990925A0234A}" type="datetimeFigureOut">
              <a:rPr lang="en-GB" smtClean="0"/>
              <a:t>26/04/2018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13EB5D-BFF3-466E-8E8E-44E1AE1D805E}" type="slidenum">
              <a:rPr lang="en-GB" smtClean="0"/>
              <a:t>‹#›</a:t>
            </a:fld>
            <a:endParaRPr lang="en-GB"/>
          </a:p>
        </p:txBody>
      </p:sp>
    </p:spTree>
    <p:extLst>
      <p:ext uri="{BB962C8B-B14F-4D97-AF65-F5344CB8AC3E}">
        <p14:creationId xmlns:p14="http://schemas.microsoft.com/office/powerpoint/2010/main" val="1557220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86D856-1D63-4393-A826-990925A0234A}" type="datetimeFigureOut">
              <a:rPr lang="en-GB" smtClean="0"/>
              <a:t>26/04/2018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13EB5D-BFF3-466E-8E8E-44E1AE1D805E}" type="slidenum">
              <a:rPr lang="en-GB" smtClean="0"/>
              <a:t>‹#›</a:t>
            </a:fld>
            <a:endParaRPr lang="en-GB"/>
          </a:p>
        </p:txBody>
      </p:sp>
    </p:spTree>
    <p:extLst>
      <p:ext uri="{BB962C8B-B14F-4D97-AF65-F5344CB8AC3E}">
        <p14:creationId xmlns:p14="http://schemas.microsoft.com/office/powerpoint/2010/main" val="1410099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86D856-1D63-4393-A826-990925A0234A}" type="datetimeFigureOut">
              <a:rPr lang="en-GB" smtClean="0"/>
              <a:t>26/04/2018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13EB5D-BFF3-466E-8E8E-44E1AE1D805E}" type="slidenum">
              <a:rPr lang="en-GB" smtClean="0"/>
              <a:t>‹#›</a:t>
            </a:fld>
            <a:endParaRPr lang="en-GB"/>
          </a:p>
        </p:txBody>
      </p:sp>
    </p:spTree>
    <p:extLst>
      <p:ext uri="{BB962C8B-B14F-4D97-AF65-F5344CB8AC3E}">
        <p14:creationId xmlns:p14="http://schemas.microsoft.com/office/powerpoint/2010/main" val="4115494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86D856-1D63-4393-A826-990925A0234A}" type="datetimeFigureOut">
              <a:rPr lang="en-GB" smtClean="0"/>
              <a:t>26/04/2018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13EB5D-BFF3-466E-8E8E-44E1AE1D805E}" type="slidenum">
              <a:rPr lang="en-GB" smtClean="0"/>
              <a:t>‹#›</a:t>
            </a:fld>
            <a:endParaRPr lang="en-GB"/>
          </a:p>
        </p:txBody>
      </p:sp>
    </p:spTree>
    <p:extLst>
      <p:ext uri="{BB962C8B-B14F-4D97-AF65-F5344CB8AC3E}">
        <p14:creationId xmlns:p14="http://schemas.microsoft.com/office/powerpoint/2010/main" val="1965387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86D856-1D63-4393-A826-990925A0234A}" type="datetimeFigureOut">
              <a:rPr lang="en-GB" smtClean="0"/>
              <a:t>26/04/2018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13EB5D-BFF3-466E-8E8E-44E1AE1D805E}" type="slidenum">
              <a:rPr lang="en-GB" smtClean="0"/>
              <a:t>‹#›</a:t>
            </a:fld>
            <a:endParaRPr lang="en-GB"/>
          </a:p>
        </p:txBody>
      </p:sp>
    </p:spTree>
    <p:extLst>
      <p:ext uri="{BB962C8B-B14F-4D97-AF65-F5344CB8AC3E}">
        <p14:creationId xmlns:p14="http://schemas.microsoft.com/office/powerpoint/2010/main" val="779527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786D856-1D63-4393-A826-990925A0234A}" type="datetimeFigureOut">
              <a:rPr lang="en-GB" smtClean="0"/>
              <a:t>26/04/2018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13EB5D-BFF3-466E-8E8E-44E1AE1D805E}" type="slidenum">
              <a:rPr lang="en-GB" smtClean="0"/>
              <a:t>‹#›</a:t>
            </a:fld>
            <a:endParaRPr lang="en-GB"/>
          </a:p>
        </p:txBody>
      </p:sp>
    </p:spTree>
    <p:extLst>
      <p:ext uri="{BB962C8B-B14F-4D97-AF65-F5344CB8AC3E}">
        <p14:creationId xmlns:p14="http://schemas.microsoft.com/office/powerpoint/2010/main" val="1365885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786D856-1D63-4393-A826-990925A0234A}" type="datetimeFigureOut">
              <a:rPr lang="en-GB" smtClean="0"/>
              <a:t>26/04/2018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13EB5D-BFF3-466E-8E8E-44E1AE1D805E}" type="slidenum">
              <a:rPr lang="en-GB" smtClean="0"/>
              <a:t>‹#›</a:t>
            </a:fld>
            <a:endParaRPr lang="en-GB"/>
          </a:p>
        </p:txBody>
      </p:sp>
    </p:spTree>
    <p:extLst>
      <p:ext uri="{BB962C8B-B14F-4D97-AF65-F5344CB8AC3E}">
        <p14:creationId xmlns:p14="http://schemas.microsoft.com/office/powerpoint/2010/main" val="4279295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786D856-1D63-4393-A826-990925A0234A}" type="datetimeFigureOut">
              <a:rPr lang="en-GB" smtClean="0"/>
              <a:t>26/04/2018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13EB5D-BFF3-466E-8E8E-44E1AE1D805E}" type="slidenum">
              <a:rPr lang="en-GB" smtClean="0"/>
              <a:t>‹#›</a:t>
            </a:fld>
            <a:endParaRPr lang="en-GB"/>
          </a:p>
        </p:txBody>
      </p:sp>
    </p:spTree>
    <p:extLst>
      <p:ext uri="{BB962C8B-B14F-4D97-AF65-F5344CB8AC3E}">
        <p14:creationId xmlns:p14="http://schemas.microsoft.com/office/powerpoint/2010/main" val="1805044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86D856-1D63-4393-A826-990925A0234A}" type="datetimeFigureOut">
              <a:rPr lang="en-GB" smtClean="0"/>
              <a:t>26/04/2018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913EB5D-BFF3-466E-8E8E-44E1AE1D805E}" type="slidenum">
              <a:rPr lang="en-GB" smtClean="0"/>
              <a:t>‹#›</a:t>
            </a:fld>
            <a:endParaRPr lang="en-GB"/>
          </a:p>
        </p:txBody>
      </p:sp>
    </p:spTree>
    <p:extLst>
      <p:ext uri="{BB962C8B-B14F-4D97-AF65-F5344CB8AC3E}">
        <p14:creationId xmlns:p14="http://schemas.microsoft.com/office/powerpoint/2010/main" val="1711111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86D856-1D63-4393-A826-990925A0234A}" type="datetimeFigureOut">
              <a:rPr lang="en-GB" smtClean="0"/>
              <a:t>26/04/2018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13EB5D-BFF3-466E-8E8E-44E1AE1D805E}" type="slidenum">
              <a:rPr lang="en-GB" smtClean="0"/>
              <a:t>‹#›</a:t>
            </a:fld>
            <a:endParaRPr lang="en-GB"/>
          </a:p>
        </p:txBody>
      </p:sp>
    </p:spTree>
    <p:extLst>
      <p:ext uri="{BB962C8B-B14F-4D97-AF65-F5344CB8AC3E}">
        <p14:creationId xmlns:p14="http://schemas.microsoft.com/office/powerpoint/2010/main" val="3580251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86D856-1D63-4393-A826-990925A0234A}" type="datetimeFigureOut">
              <a:rPr lang="en-GB" smtClean="0"/>
              <a:t>26/04/2018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13EB5D-BFF3-466E-8E8E-44E1AE1D805E}" type="slidenum">
              <a:rPr lang="en-GB" smtClean="0"/>
              <a:t>‹#›</a:t>
            </a:fld>
            <a:endParaRPr lang="en-GB"/>
          </a:p>
        </p:txBody>
      </p:sp>
    </p:spTree>
    <p:extLst>
      <p:ext uri="{BB962C8B-B14F-4D97-AF65-F5344CB8AC3E}">
        <p14:creationId xmlns:p14="http://schemas.microsoft.com/office/powerpoint/2010/main" val="25341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600" y="365125"/>
            <a:ext cx="102362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1117600" y="1825625"/>
            <a:ext cx="102362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6D856-1D63-4393-A826-990925A0234A}" type="datetimeFigureOut">
              <a:rPr lang="en-GB" smtClean="0"/>
              <a:t>26/04/2018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13EB5D-BFF3-466E-8E8E-44E1AE1D805E}" type="slidenum">
              <a:rPr lang="en-GB" smtClean="0"/>
              <a:t>‹#›</a:t>
            </a:fld>
            <a:endParaRPr lang="en-GB"/>
          </a:p>
        </p:txBody>
      </p:sp>
      <p:sp>
        <p:nvSpPr>
          <p:cNvPr id="7" name="Rectangle 6"/>
          <p:cNvSpPr/>
          <p:nvPr userDrawn="1"/>
        </p:nvSpPr>
        <p:spPr>
          <a:xfrm>
            <a:off x="0" y="0"/>
            <a:ext cx="927100" cy="68580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l"/>
            <a:r>
              <a:rPr lang="en-GB" sz="3200" i="0" dirty="0" smtClean="0">
                <a:latin typeface="Corbel" panose="020B0503020204020204" pitchFamily="34" charset="0"/>
                <a:cs typeface="Aharoni" panose="02010803020104030203" pitchFamily="2" charset="-79"/>
              </a:rPr>
              <a:t>	Computer Science</a:t>
            </a:r>
          </a:p>
          <a:p>
            <a:pPr algn="ctr"/>
            <a:r>
              <a:rPr lang="en-GB" sz="1800" i="1" dirty="0" smtClean="0">
                <a:latin typeface="Corbel" panose="020B0503020204020204" pitchFamily="34" charset="0"/>
              </a:rPr>
              <a:t>Computer systems</a:t>
            </a:r>
            <a:endParaRPr lang="en-GB" sz="1800" i="1" dirty="0">
              <a:latin typeface="Corbel" panose="020B0503020204020204" pitchFamily="34" charset="0"/>
              <a:cs typeface="Aharoni" panose="02010803020104030203" pitchFamily="2" charset="-79"/>
            </a:endParaRPr>
          </a:p>
        </p:txBody>
      </p:sp>
      <p:sp>
        <p:nvSpPr>
          <p:cNvPr id="8" name="Rectangle 7"/>
          <p:cNvSpPr/>
          <p:nvPr userDrawn="1"/>
        </p:nvSpPr>
        <p:spPr>
          <a:xfrm>
            <a:off x="0" y="6538912"/>
            <a:ext cx="927100"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schemeClr val="bg1">
                    <a:lumMod val="85000"/>
                  </a:schemeClr>
                </a:solidFill>
              </a:rPr>
              <a:t>(J276/01)</a:t>
            </a:r>
            <a:endParaRPr lang="en-GB" sz="1400" dirty="0">
              <a:solidFill>
                <a:schemeClr val="bg1">
                  <a:lumMod val="85000"/>
                </a:schemeClr>
              </a:solidFill>
            </a:endParaRPr>
          </a:p>
        </p:txBody>
      </p:sp>
    </p:spTree>
    <p:extLst>
      <p:ext uri="{BB962C8B-B14F-4D97-AF65-F5344CB8AC3E}">
        <p14:creationId xmlns:p14="http://schemas.microsoft.com/office/powerpoint/2010/main" val="1470762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b="1" u="sng" dirty="0" smtClean="0"/>
              <a:t>Virtual Networks</a:t>
            </a:r>
            <a:endParaRPr lang="en-GB" b="1" u="sng" dirty="0"/>
          </a:p>
        </p:txBody>
      </p:sp>
      <p:sp>
        <p:nvSpPr>
          <p:cNvPr id="4" name="Date Placeholder 3"/>
          <p:cNvSpPr>
            <a:spLocks noGrp="1"/>
          </p:cNvSpPr>
          <p:nvPr>
            <p:ph type="dt" sz="half" idx="10"/>
          </p:nvPr>
        </p:nvSpPr>
        <p:spPr>
          <a:xfrm>
            <a:off x="4655320" y="514919"/>
            <a:ext cx="2955877" cy="787612"/>
          </a:xfrm>
        </p:spPr>
        <p:txBody>
          <a:bodyPr/>
          <a:lstStyle/>
          <a:p>
            <a:fld id="{95DA8BFB-5775-47DE-AF8B-A235CCA9C64C}" type="datetime1">
              <a:rPr lang="en-GB" sz="4400" b="1" u="sng" smtClean="0">
                <a:solidFill>
                  <a:schemeClr val="tx1"/>
                </a:solidFill>
              </a:rPr>
              <a:t>26/04/2018</a:t>
            </a:fld>
            <a:endParaRPr lang="en-GB" sz="2400" b="1" u="sng" dirty="0">
              <a:solidFill>
                <a:schemeClr val="tx1"/>
              </a:solidFill>
            </a:endParaRPr>
          </a:p>
        </p:txBody>
      </p:sp>
      <p:pic>
        <p:nvPicPr>
          <p:cNvPr id="3" name="Picture 2"/>
          <p:cNvPicPr>
            <a:picLocks noChangeAspect="1"/>
          </p:cNvPicPr>
          <p:nvPr/>
        </p:nvPicPr>
        <p:blipFill>
          <a:blip r:embed="rId3"/>
          <a:stretch>
            <a:fillRect/>
          </a:stretch>
        </p:blipFill>
        <p:spPr>
          <a:xfrm>
            <a:off x="3390900" y="3602038"/>
            <a:ext cx="6007100" cy="30035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31407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fld id="{37196397-BDFC-4A83-88F0-D0989CFBEA08}" type="datetime2">
              <a:rPr lang="en-GB" b="1" u="sng" smtClean="0">
                <a:solidFill>
                  <a:schemeClr val="accent5">
                    <a:lumMod val="50000"/>
                  </a:schemeClr>
                </a:solidFill>
              </a:rPr>
              <a:t>Thursday, 26 April 2018</a:t>
            </a:fld>
            <a:r>
              <a:rPr lang="en-GB" b="1" u="sng" dirty="0" smtClean="0">
                <a:solidFill>
                  <a:schemeClr val="accent5">
                    <a:lumMod val="50000"/>
                  </a:schemeClr>
                </a:solidFill>
              </a:rPr>
              <a:t/>
            </a:r>
            <a:br>
              <a:rPr lang="en-GB" b="1" u="sng" dirty="0" smtClean="0">
                <a:solidFill>
                  <a:schemeClr val="accent5">
                    <a:lumMod val="50000"/>
                  </a:schemeClr>
                </a:solidFill>
              </a:rPr>
            </a:br>
            <a:r>
              <a:rPr lang="en-GB" b="1" u="sng" dirty="0" smtClean="0">
                <a:solidFill>
                  <a:schemeClr val="accent5">
                    <a:lumMod val="50000"/>
                  </a:schemeClr>
                </a:solidFill>
              </a:rPr>
              <a:t>Virtual Networks</a:t>
            </a:r>
            <a:endParaRPr lang="en-GB" b="1" u="sng" dirty="0">
              <a:solidFill>
                <a:schemeClr val="accent5">
                  <a:lumMod val="50000"/>
                </a:schemeClr>
              </a:solidFill>
            </a:endParaRPr>
          </a:p>
        </p:txBody>
      </p:sp>
      <p:sp>
        <p:nvSpPr>
          <p:cNvPr id="3" name="Content Placeholder 2"/>
          <p:cNvSpPr>
            <a:spLocks noGrp="1"/>
          </p:cNvSpPr>
          <p:nvPr>
            <p:ph idx="1"/>
          </p:nvPr>
        </p:nvSpPr>
        <p:spPr>
          <a:xfrm>
            <a:off x="1117600" y="2207171"/>
            <a:ext cx="5798207" cy="3969791"/>
          </a:xfrm>
        </p:spPr>
        <p:txBody>
          <a:bodyPr/>
          <a:lstStyle/>
          <a:p>
            <a:pPr marL="0" indent="0">
              <a:buNone/>
            </a:pPr>
            <a:r>
              <a:rPr lang="en-GB" b="1" dirty="0" smtClean="0"/>
              <a:t>Learning Objectives:</a:t>
            </a:r>
          </a:p>
          <a:p>
            <a:pPr marL="0" indent="0">
              <a:buNone/>
              <a:defRPr/>
            </a:pPr>
            <a:r>
              <a:rPr lang="en-GB" altLang="en-US" sz="2400" dirty="0" smtClean="0">
                <a:latin typeface="Arial" pitchFamily="34" charset="0"/>
              </a:rPr>
              <a:t>1. Define </a:t>
            </a:r>
            <a:r>
              <a:rPr lang="en-GB" altLang="en-US" sz="2400" dirty="0">
                <a:latin typeface="Arial" pitchFamily="34" charset="0"/>
              </a:rPr>
              <a:t>what a virtual network is and its key characteristics</a:t>
            </a:r>
          </a:p>
          <a:p>
            <a:pPr>
              <a:defRPr/>
            </a:pPr>
            <a:endParaRPr lang="en-GB" altLang="en-US" sz="2400" dirty="0">
              <a:latin typeface="Arial" pitchFamily="34" charset="0"/>
            </a:endParaRPr>
          </a:p>
          <a:p>
            <a:pPr marL="0" indent="0">
              <a:buNone/>
              <a:defRPr/>
            </a:pPr>
            <a:r>
              <a:rPr lang="en-GB" altLang="en-US" sz="2400" dirty="0" smtClean="0">
                <a:latin typeface="Arial" pitchFamily="34" charset="0"/>
              </a:rPr>
              <a:t>2. Explain </a:t>
            </a:r>
            <a:r>
              <a:rPr lang="en-GB" altLang="en-US" sz="2400" dirty="0">
                <a:latin typeface="Arial" pitchFamily="34" charset="0"/>
              </a:rPr>
              <a:t>how virtual private networks are used within every day life</a:t>
            </a:r>
          </a:p>
          <a:p>
            <a:pPr marL="0" indent="0">
              <a:buNone/>
            </a:pP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8574"/>
          <a:stretch/>
        </p:blipFill>
        <p:spPr>
          <a:xfrm>
            <a:off x="7157380" y="2001866"/>
            <a:ext cx="4772025" cy="3579128"/>
          </a:xfrm>
          <a:prstGeom prst="rect">
            <a:avLst/>
          </a:prstGeom>
        </p:spPr>
      </p:pic>
      <p:sp>
        <p:nvSpPr>
          <p:cNvPr id="5" name="TextBox 4"/>
          <p:cNvSpPr txBox="1"/>
          <p:nvPr/>
        </p:nvSpPr>
        <p:spPr>
          <a:xfrm>
            <a:off x="1117600" y="6411454"/>
            <a:ext cx="10910170" cy="369332"/>
          </a:xfrm>
          <a:prstGeom prst="rect">
            <a:avLst/>
          </a:prstGeom>
          <a:solidFill>
            <a:schemeClr val="accent5">
              <a:lumMod val="40000"/>
              <a:lumOff val="60000"/>
            </a:schemeClr>
          </a:solidFill>
          <a:ln>
            <a:solidFill>
              <a:schemeClr val="tx1"/>
            </a:solidFill>
          </a:ln>
        </p:spPr>
        <p:txBody>
          <a:bodyPr wrap="square" rtlCol="0">
            <a:spAutoFit/>
          </a:bodyPr>
          <a:lstStyle/>
          <a:p>
            <a:r>
              <a:rPr lang="en-GB" b="1" u="sng" dirty="0" smtClean="0"/>
              <a:t>Key Terms</a:t>
            </a:r>
            <a:r>
              <a:rPr lang="en-GB" dirty="0" smtClean="0"/>
              <a:t>: </a:t>
            </a:r>
            <a:r>
              <a:rPr lang="en-US" dirty="0" smtClean="0"/>
              <a:t>Virtual Network, Virtual Private Network, LAN, WAN, data packets, switch, hub, server. </a:t>
            </a:r>
            <a:endParaRPr lang="en-GB" dirty="0"/>
          </a:p>
        </p:txBody>
      </p:sp>
    </p:spTree>
    <p:extLst>
      <p:ext uri="{BB962C8B-B14F-4D97-AF65-F5344CB8AC3E}">
        <p14:creationId xmlns:p14="http://schemas.microsoft.com/office/powerpoint/2010/main" val="17170634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44285"/>
            <a:ext cx="10236200" cy="1325563"/>
          </a:xfrm>
        </p:spPr>
        <p:txBody>
          <a:bodyPr/>
          <a:lstStyle/>
          <a:p>
            <a:r>
              <a:rPr lang="en-GB" b="1" dirty="0" smtClean="0">
                <a:solidFill>
                  <a:schemeClr val="accent5">
                    <a:lumMod val="50000"/>
                  </a:schemeClr>
                </a:solidFill>
              </a:rPr>
              <a:t>Standard Network</a:t>
            </a:r>
            <a:endParaRPr lang="en-GB" b="1" dirty="0">
              <a:solidFill>
                <a:schemeClr val="accent5">
                  <a:lumMod val="50000"/>
                </a:schemeClr>
              </a:solidFill>
            </a:endParaRPr>
          </a:p>
        </p:txBody>
      </p:sp>
      <p:sp>
        <p:nvSpPr>
          <p:cNvPr id="3" name="Content Placeholder 2"/>
          <p:cNvSpPr>
            <a:spLocks noGrp="1"/>
          </p:cNvSpPr>
          <p:nvPr>
            <p:ph idx="1"/>
          </p:nvPr>
        </p:nvSpPr>
        <p:spPr>
          <a:xfrm>
            <a:off x="1117600" y="1504785"/>
            <a:ext cx="4580556" cy="4785684"/>
          </a:xfrm>
        </p:spPr>
        <p:txBody>
          <a:bodyPr/>
          <a:lstStyle/>
          <a:p>
            <a:r>
              <a:rPr lang="en-GB" dirty="0" smtClean="0"/>
              <a:t>Here's a reminder of a standard network set up.  </a:t>
            </a:r>
          </a:p>
          <a:p>
            <a:endParaRPr lang="en-GB" dirty="0"/>
          </a:p>
          <a:p>
            <a:r>
              <a:rPr lang="en-GB" dirty="0" smtClean="0"/>
              <a:t>Typical LANs use physical hardware to connect the hub to the workstations, server and WAP.</a:t>
            </a:r>
          </a:p>
          <a:p>
            <a:endParaRPr lang="en-GB" dirty="0"/>
          </a:p>
          <a:p>
            <a:r>
              <a:rPr lang="en-GB" dirty="0" smtClean="0"/>
              <a:t>The alternative to this is a ‘virtual network’</a:t>
            </a:r>
            <a:endParaRPr lang="en-GB" dirty="0"/>
          </a:p>
        </p:txBody>
      </p:sp>
      <p:grpSp>
        <p:nvGrpSpPr>
          <p:cNvPr id="6" name="Group 5"/>
          <p:cNvGrpSpPr/>
          <p:nvPr/>
        </p:nvGrpSpPr>
        <p:grpSpPr>
          <a:xfrm>
            <a:off x="5322769" y="1273746"/>
            <a:ext cx="6468979" cy="4774532"/>
            <a:chOff x="2209800" y="495300"/>
            <a:chExt cx="7772400" cy="5867400"/>
          </a:xfrm>
        </p:grpSpPr>
        <p:pic>
          <p:nvPicPr>
            <p:cNvPr id="4" name="Picture 3"/>
            <p:cNvPicPr>
              <a:picLocks noChangeAspect="1"/>
            </p:cNvPicPr>
            <p:nvPr/>
          </p:nvPicPr>
          <p:blipFill>
            <a:blip r:embed="rId2"/>
            <a:stretch>
              <a:fillRect/>
            </a:stretch>
          </p:blipFill>
          <p:spPr>
            <a:xfrm>
              <a:off x="2209800" y="495300"/>
              <a:ext cx="7772400" cy="5867400"/>
            </a:xfrm>
            <a:prstGeom prst="round1Rect">
              <a:avLst/>
            </a:prstGeom>
          </p:spPr>
        </p:pic>
        <p:sp>
          <p:nvSpPr>
            <p:cNvPr id="5" name="Rectangle 4"/>
            <p:cNvSpPr/>
            <p:nvPr/>
          </p:nvSpPr>
          <p:spPr>
            <a:xfrm>
              <a:off x="6814686" y="5678905"/>
              <a:ext cx="1809550" cy="587141"/>
            </a:xfrm>
            <a:prstGeom prst="round1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grpSp>
    </p:spTree>
    <p:extLst>
      <p:ext uri="{BB962C8B-B14F-4D97-AF65-F5344CB8AC3E}">
        <p14:creationId xmlns:p14="http://schemas.microsoft.com/office/powerpoint/2010/main" val="18445238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10275" y="244592"/>
            <a:ext cx="6181725" cy="4362450"/>
          </a:xfrm>
          <a:prstGeom prst="rect">
            <a:avLst/>
          </a:prstGeom>
        </p:spPr>
      </p:pic>
      <p:sp>
        <p:nvSpPr>
          <p:cNvPr id="2" name="Title 1"/>
          <p:cNvSpPr>
            <a:spLocks noGrp="1"/>
          </p:cNvSpPr>
          <p:nvPr>
            <p:ph type="title"/>
          </p:nvPr>
        </p:nvSpPr>
        <p:spPr>
          <a:xfrm>
            <a:off x="1117600" y="28243"/>
            <a:ext cx="10236200" cy="1325563"/>
          </a:xfrm>
        </p:spPr>
        <p:txBody>
          <a:bodyPr/>
          <a:lstStyle/>
          <a:p>
            <a:r>
              <a:rPr lang="en-GB" b="1" dirty="0" smtClean="0">
                <a:solidFill>
                  <a:schemeClr val="accent5">
                    <a:lumMod val="50000"/>
                  </a:schemeClr>
                </a:solidFill>
              </a:rPr>
              <a:t>Virtual Network</a:t>
            </a:r>
            <a:endParaRPr lang="en-GB" b="1" dirty="0">
              <a:solidFill>
                <a:schemeClr val="accent5">
                  <a:lumMod val="50000"/>
                </a:schemeClr>
              </a:solidFill>
            </a:endParaRPr>
          </a:p>
        </p:txBody>
      </p:sp>
      <p:sp>
        <p:nvSpPr>
          <p:cNvPr id="3" name="Content Placeholder 2"/>
          <p:cNvSpPr>
            <a:spLocks noGrp="1"/>
          </p:cNvSpPr>
          <p:nvPr>
            <p:ph idx="1"/>
          </p:nvPr>
        </p:nvSpPr>
        <p:spPr>
          <a:xfrm>
            <a:off x="1117599" y="1353806"/>
            <a:ext cx="5474587" cy="5504193"/>
          </a:xfrm>
        </p:spPr>
        <p:txBody>
          <a:bodyPr>
            <a:normAutofit/>
          </a:bodyPr>
          <a:lstStyle/>
          <a:p>
            <a:r>
              <a:rPr lang="en-GB" dirty="0" smtClean="0"/>
              <a:t>Virtual networks make use of software to divide devices on a LAN into smaller groups.</a:t>
            </a:r>
          </a:p>
          <a:p>
            <a:endParaRPr lang="en-GB" dirty="0"/>
          </a:p>
          <a:p>
            <a:r>
              <a:rPr lang="en-GB" dirty="0" smtClean="0"/>
              <a:t>The whole LAN is still physically connected by cables, but the ‘virtual network’ of devices created through software are restricted from accessing any of the other computers on the LAN.  So they appear to be a completely separate network within the larger one.</a:t>
            </a:r>
            <a:endParaRPr lang="en-GB" dirty="0"/>
          </a:p>
        </p:txBody>
      </p:sp>
      <p:sp>
        <p:nvSpPr>
          <p:cNvPr id="5" name="TextBox 4"/>
          <p:cNvSpPr txBox="1"/>
          <p:nvPr/>
        </p:nvSpPr>
        <p:spPr>
          <a:xfrm>
            <a:off x="7814564" y="5118414"/>
            <a:ext cx="3655828" cy="1384995"/>
          </a:xfrm>
          <a:prstGeom prst="rect">
            <a:avLst/>
          </a:prstGeom>
          <a:noFill/>
        </p:spPr>
        <p:txBody>
          <a:bodyPr wrap="square" rtlCol="0">
            <a:spAutoFit/>
          </a:bodyPr>
          <a:lstStyle/>
          <a:p>
            <a:r>
              <a:rPr lang="en-GB" sz="2800" i="1" dirty="0" smtClean="0"/>
              <a:t>The LAN has been subdivided into three virtual networks (VLAN)</a:t>
            </a:r>
            <a:endParaRPr lang="en-GB" sz="2800" i="1" dirty="0"/>
          </a:p>
        </p:txBody>
      </p:sp>
      <p:sp>
        <p:nvSpPr>
          <p:cNvPr id="6" name="Rounded Rectangular Callout 5"/>
          <p:cNvSpPr/>
          <p:nvPr/>
        </p:nvSpPr>
        <p:spPr>
          <a:xfrm>
            <a:off x="5171089" y="244592"/>
            <a:ext cx="1855199" cy="483476"/>
          </a:xfrm>
          <a:prstGeom prst="wedgeRoundRectCallout">
            <a:avLst>
              <a:gd name="adj1" fmla="val 54516"/>
              <a:gd name="adj2" fmla="val 119022"/>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solidFill>
                  <a:schemeClr val="tx1">
                    <a:lumMod val="95000"/>
                    <a:lumOff val="5000"/>
                  </a:schemeClr>
                </a:solidFill>
              </a:rPr>
              <a:t>Finance</a:t>
            </a:r>
            <a:endParaRPr lang="en-GB" dirty="0">
              <a:solidFill>
                <a:schemeClr val="tx1">
                  <a:lumMod val="95000"/>
                  <a:lumOff val="5000"/>
                </a:schemeClr>
              </a:solidFill>
            </a:endParaRPr>
          </a:p>
        </p:txBody>
      </p:sp>
      <p:sp>
        <p:nvSpPr>
          <p:cNvPr id="7" name="Rounded Rectangular Callout 6"/>
          <p:cNvSpPr/>
          <p:nvPr/>
        </p:nvSpPr>
        <p:spPr>
          <a:xfrm>
            <a:off x="8173537" y="36096"/>
            <a:ext cx="1855199" cy="483476"/>
          </a:xfrm>
          <a:prstGeom prst="wedgeRoundRectCallout">
            <a:avLst>
              <a:gd name="adj1" fmla="val -9502"/>
              <a:gd name="adj2" fmla="val 25380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lumMod val="95000"/>
                    <a:lumOff val="5000"/>
                  </a:schemeClr>
                </a:solidFill>
              </a:rPr>
              <a:t>Sales</a:t>
            </a:r>
            <a:endParaRPr lang="en-GB" dirty="0">
              <a:solidFill>
                <a:schemeClr val="tx1">
                  <a:lumMod val="95000"/>
                  <a:lumOff val="5000"/>
                </a:schemeClr>
              </a:solidFill>
            </a:endParaRPr>
          </a:p>
        </p:txBody>
      </p:sp>
      <p:sp>
        <p:nvSpPr>
          <p:cNvPr id="8" name="Rounded Rectangular Callout 7"/>
          <p:cNvSpPr/>
          <p:nvPr/>
        </p:nvSpPr>
        <p:spPr>
          <a:xfrm>
            <a:off x="7593846" y="4267200"/>
            <a:ext cx="1940678" cy="339842"/>
          </a:xfrm>
          <a:prstGeom prst="wedgeRoundRectCallout">
            <a:avLst>
              <a:gd name="adj1" fmla="val 28451"/>
              <a:gd name="adj2" fmla="val -311718"/>
              <a:gd name="adj3" fmla="val 16667"/>
            </a:avLst>
          </a:prstGeom>
          <a:solidFill>
            <a:srgbClr val="FF5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lumMod val="95000"/>
                    <a:lumOff val="5000"/>
                  </a:schemeClr>
                </a:solidFill>
              </a:rPr>
              <a:t>Manufacturing</a:t>
            </a:r>
            <a:endParaRPr lang="en-GB" dirty="0">
              <a:solidFill>
                <a:schemeClr val="tx1">
                  <a:lumMod val="95000"/>
                  <a:lumOff val="5000"/>
                </a:schemeClr>
              </a:solidFill>
            </a:endParaRPr>
          </a:p>
        </p:txBody>
      </p:sp>
    </p:spTree>
    <p:extLst>
      <p:ext uri="{BB962C8B-B14F-4D97-AF65-F5344CB8AC3E}">
        <p14:creationId xmlns:p14="http://schemas.microsoft.com/office/powerpoint/2010/main" val="325385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smtClean="0">
                <a:solidFill>
                  <a:schemeClr val="accent5">
                    <a:lumMod val="50000"/>
                  </a:schemeClr>
                </a:solidFill>
              </a:rPr>
              <a:t>Benefits of VLANs</a:t>
            </a:r>
            <a:endParaRPr lang="en-GB" sz="5400" b="1" dirty="0">
              <a:solidFill>
                <a:schemeClr val="accent5">
                  <a:lumMod val="50000"/>
                </a:schemeClr>
              </a:solidFill>
            </a:endParaRPr>
          </a:p>
        </p:txBody>
      </p:sp>
      <p:sp>
        <p:nvSpPr>
          <p:cNvPr id="3" name="Content Placeholder 2"/>
          <p:cNvSpPr>
            <a:spLocks noGrp="1"/>
          </p:cNvSpPr>
          <p:nvPr>
            <p:ph idx="1"/>
          </p:nvPr>
        </p:nvSpPr>
        <p:spPr/>
        <p:txBody>
          <a:bodyPr>
            <a:normAutofit fontScale="92500"/>
          </a:bodyPr>
          <a:lstStyle/>
          <a:p>
            <a:pPr marL="0" indent="0">
              <a:buNone/>
            </a:pPr>
            <a:r>
              <a:rPr lang="en-GB" sz="3500" b="1" i="1" dirty="0" smtClean="0"/>
              <a:t>5 minute challenge </a:t>
            </a:r>
            <a:endParaRPr lang="en-GB" sz="3500" dirty="0" smtClean="0"/>
          </a:p>
          <a:p>
            <a:pPr marL="0" indent="0">
              <a:buNone/>
            </a:pPr>
            <a:r>
              <a:rPr lang="en-GB" sz="3000" i="1" dirty="0" smtClean="0"/>
              <a:t>Identify all of the advantages you can think of, of using VLAN’s in a large organisation</a:t>
            </a:r>
          </a:p>
          <a:p>
            <a:endParaRPr lang="en-GB" dirty="0"/>
          </a:p>
          <a:p>
            <a:r>
              <a:rPr lang="en-GB" dirty="0" smtClean="0"/>
              <a:t>Teams can have their own VLANs to communicate and share information</a:t>
            </a:r>
          </a:p>
          <a:p>
            <a:r>
              <a:rPr lang="en-GB" dirty="0" smtClean="0"/>
              <a:t>Its easier to configure software setups for individual teams. </a:t>
            </a:r>
          </a:p>
          <a:p>
            <a:r>
              <a:rPr lang="en-GB" dirty="0" smtClean="0"/>
              <a:t>Reduced network traffic because data is only sent to member of the VLAN</a:t>
            </a:r>
          </a:p>
          <a:p>
            <a:r>
              <a:rPr lang="en-GB" dirty="0" smtClean="0"/>
              <a:t>More secure – Information is only shared with the members of the VLAN</a:t>
            </a:r>
          </a:p>
          <a:p>
            <a:endParaRPr lang="en-GB" dirty="0"/>
          </a:p>
        </p:txBody>
      </p:sp>
      <p:sp>
        <p:nvSpPr>
          <p:cNvPr id="4" name="Rectangle 3"/>
          <p:cNvSpPr/>
          <p:nvPr/>
        </p:nvSpPr>
        <p:spPr>
          <a:xfrm>
            <a:off x="1117600" y="6176963"/>
            <a:ext cx="10882334" cy="574566"/>
          </a:xfrm>
          <a:prstGeom prst="rect">
            <a:avLst/>
          </a:prstGeom>
          <a:solidFill>
            <a:srgbClr val="FF5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ysClr val="windowText" lastClr="000000"/>
                </a:solidFill>
              </a:rPr>
              <a:t>REMEMBER: </a:t>
            </a:r>
            <a:r>
              <a:rPr lang="en-GB" dirty="0" smtClean="0">
                <a:solidFill>
                  <a:sysClr val="windowText" lastClr="000000"/>
                </a:solidFill>
              </a:rPr>
              <a:t>LANs are created using physical hardware (cables). Virtual networks are created using software.</a:t>
            </a:r>
            <a:endParaRPr lang="en-GB" dirty="0">
              <a:solidFill>
                <a:sysClr val="windowText" lastClr="000000"/>
              </a:solidFill>
            </a:endParaRPr>
          </a:p>
        </p:txBody>
      </p:sp>
    </p:spTree>
    <p:extLst>
      <p:ext uri="{BB962C8B-B14F-4D97-AF65-F5344CB8AC3E}">
        <p14:creationId xmlns:p14="http://schemas.microsoft.com/office/powerpoint/2010/main" val="312473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dirty="0" smtClean="0">
                <a:solidFill>
                  <a:schemeClr val="accent5">
                    <a:lumMod val="50000"/>
                  </a:schemeClr>
                </a:solidFill>
              </a:rPr>
              <a:t>Virtual Private Network (VPN)</a:t>
            </a:r>
            <a:endParaRPr lang="en-GB" sz="4800" b="1" dirty="0">
              <a:solidFill>
                <a:schemeClr val="accent5">
                  <a:lumMod val="50000"/>
                </a:schemeClr>
              </a:solidFill>
            </a:endParaRPr>
          </a:p>
        </p:txBody>
      </p:sp>
      <p:sp>
        <p:nvSpPr>
          <p:cNvPr id="3" name="Content Placeholder 2"/>
          <p:cNvSpPr>
            <a:spLocks noGrp="1"/>
          </p:cNvSpPr>
          <p:nvPr>
            <p:ph idx="1"/>
          </p:nvPr>
        </p:nvSpPr>
        <p:spPr>
          <a:xfrm>
            <a:off x="1117600" y="2095132"/>
            <a:ext cx="10454640" cy="3988034"/>
          </a:xfrm>
        </p:spPr>
        <p:txBody>
          <a:bodyPr>
            <a:normAutofit fontScale="92500" lnSpcReduction="10000"/>
          </a:bodyPr>
          <a:lstStyle/>
          <a:p>
            <a:pPr marL="0" indent="0">
              <a:buNone/>
            </a:pPr>
            <a:r>
              <a:rPr lang="en-GB" dirty="0" smtClean="0"/>
              <a:t>Virtual private networks are similar but work on a larger scale</a:t>
            </a:r>
          </a:p>
          <a:p>
            <a:pPr marL="0" indent="0">
              <a:buNone/>
            </a:pPr>
            <a:endParaRPr lang="en-GB" dirty="0"/>
          </a:p>
          <a:p>
            <a:pPr marL="0" indent="0">
              <a:buNone/>
            </a:pPr>
            <a:r>
              <a:rPr lang="en-GB" b="1" dirty="0" smtClean="0"/>
              <a:t>ALL</a:t>
            </a:r>
            <a:r>
              <a:rPr lang="en-GB" dirty="0" smtClean="0"/>
              <a:t> – Research what a VPN is and how it works</a:t>
            </a:r>
          </a:p>
          <a:p>
            <a:pPr marL="0" indent="0">
              <a:buNone/>
            </a:pPr>
            <a:endParaRPr lang="en-GB" dirty="0"/>
          </a:p>
          <a:p>
            <a:pPr marL="0" indent="0">
              <a:buNone/>
            </a:pPr>
            <a:r>
              <a:rPr lang="en-GB" b="1" dirty="0" smtClean="0"/>
              <a:t>Most</a:t>
            </a:r>
            <a:r>
              <a:rPr lang="en-GB" dirty="0" smtClean="0"/>
              <a:t> – Demonstrate an understanding of how VPNS are used within the world and provide technical understanding and relevant examples.</a:t>
            </a:r>
          </a:p>
          <a:p>
            <a:pPr marL="0" indent="0">
              <a:buNone/>
            </a:pPr>
            <a:endParaRPr lang="en-GB" dirty="0"/>
          </a:p>
          <a:p>
            <a:pPr marL="0" indent="0">
              <a:buNone/>
            </a:pPr>
            <a:r>
              <a:rPr lang="en-GB" b="1" dirty="0" smtClean="0"/>
              <a:t>Some</a:t>
            </a:r>
            <a:r>
              <a:rPr lang="en-GB" dirty="0" smtClean="0"/>
              <a:t> – Use key terminology such as protocols &amp; tunnelling whilst explaining what a VPN is </a:t>
            </a:r>
            <a:endParaRPr lang="en-GB" dirty="0"/>
          </a:p>
        </p:txBody>
      </p:sp>
      <p:sp>
        <p:nvSpPr>
          <p:cNvPr id="4" name="Rounded Rectangle 3"/>
          <p:cNvSpPr/>
          <p:nvPr/>
        </p:nvSpPr>
        <p:spPr>
          <a:xfrm rot="1110244">
            <a:off x="9076220" y="518432"/>
            <a:ext cx="2906830" cy="1646555"/>
          </a:xfrm>
          <a:prstGeom prst="roundRect">
            <a:avLst/>
          </a:prstGeom>
          <a:solidFill>
            <a:srgbClr val="FFFF00"/>
          </a:solidFill>
          <a:ln>
            <a:solidFill>
              <a:schemeClr val="tx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GB" sz="3200" b="1" dirty="0" smtClean="0">
                <a:solidFill>
                  <a:schemeClr val="tx1"/>
                </a:solidFill>
              </a:rPr>
              <a:t>Challenge</a:t>
            </a:r>
          </a:p>
          <a:p>
            <a:pPr algn="ctr"/>
            <a:endParaRPr lang="en-GB" sz="600" dirty="0">
              <a:solidFill>
                <a:schemeClr val="tx1"/>
              </a:solidFill>
            </a:endParaRPr>
          </a:p>
          <a:p>
            <a:pPr algn="ctr"/>
            <a:r>
              <a:rPr lang="en-GB" dirty="0" smtClean="0">
                <a:solidFill>
                  <a:schemeClr val="tx1"/>
                </a:solidFill>
              </a:rPr>
              <a:t>Identify examples of VPNS that you or your teacher uses</a:t>
            </a:r>
          </a:p>
        </p:txBody>
      </p:sp>
    </p:spTree>
    <p:extLst>
      <p:ext uri="{BB962C8B-B14F-4D97-AF65-F5344CB8AC3E}">
        <p14:creationId xmlns:p14="http://schemas.microsoft.com/office/powerpoint/2010/main" val="3236809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smtClean="0">
                <a:solidFill>
                  <a:schemeClr val="accent5">
                    <a:lumMod val="50000"/>
                  </a:schemeClr>
                </a:solidFill>
              </a:rPr>
              <a:t>VPN – Key Points</a:t>
            </a:r>
            <a:endParaRPr lang="en-GB" sz="5400" b="1" dirty="0">
              <a:solidFill>
                <a:schemeClr val="accent5">
                  <a:lumMod val="50000"/>
                </a:schemeClr>
              </a:solidFill>
            </a:endParaRPr>
          </a:p>
        </p:txBody>
      </p:sp>
      <p:sp>
        <p:nvSpPr>
          <p:cNvPr id="3" name="Content Placeholder 2"/>
          <p:cNvSpPr>
            <a:spLocks noGrp="1"/>
          </p:cNvSpPr>
          <p:nvPr>
            <p:ph idx="1"/>
          </p:nvPr>
        </p:nvSpPr>
        <p:spPr/>
        <p:txBody>
          <a:bodyPr>
            <a:normAutofit fontScale="92500" lnSpcReduction="10000"/>
          </a:bodyPr>
          <a:lstStyle/>
          <a:p>
            <a:r>
              <a:rPr lang="en-GB" dirty="0" smtClean="0"/>
              <a:t>Similar set up but using a larger WAN such as the internet</a:t>
            </a:r>
          </a:p>
          <a:p>
            <a:r>
              <a:rPr lang="en-GB" dirty="0" smtClean="0"/>
              <a:t>Users across the world can log in, work and collaborate on their own private network.</a:t>
            </a:r>
          </a:p>
          <a:p>
            <a:r>
              <a:rPr lang="en-GB" dirty="0" smtClean="0"/>
              <a:t>Network is created through software and uses encryption and other software to ensure that all communication is secure</a:t>
            </a:r>
          </a:p>
          <a:p>
            <a:r>
              <a:rPr lang="en-GB" dirty="0" smtClean="0"/>
              <a:t>In a VPN, Packets that are sent are placed within an outer packet that only that particular VPN can understand using special protocols.  This is the process known as tunnelling.</a:t>
            </a:r>
          </a:p>
          <a:p>
            <a:endParaRPr lang="en-GB" dirty="0"/>
          </a:p>
          <a:p>
            <a:pPr marL="0" indent="0">
              <a:buNone/>
            </a:pPr>
            <a:r>
              <a:rPr lang="en-GB" b="1" i="1" u="sng" dirty="0" smtClean="0"/>
              <a:t>Simple Example </a:t>
            </a:r>
            <a:r>
              <a:rPr lang="en-GB" dirty="0" smtClean="0"/>
              <a:t>– A class teacher logging on to an area of the school network from home.</a:t>
            </a:r>
          </a:p>
        </p:txBody>
      </p:sp>
    </p:spTree>
    <p:extLst>
      <p:ext uri="{BB962C8B-B14F-4D97-AF65-F5344CB8AC3E}">
        <p14:creationId xmlns:p14="http://schemas.microsoft.com/office/powerpoint/2010/main" val="42494882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TotalTime>
  <Words>442</Words>
  <Application>Microsoft Office PowerPoint</Application>
  <PresentationFormat>Widescreen</PresentationFormat>
  <Paragraphs>50</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Aharoni</vt:lpstr>
      <vt:lpstr>Arial</vt:lpstr>
      <vt:lpstr>Calibri</vt:lpstr>
      <vt:lpstr>Calibri Light</vt:lpstr>
      <vt:lpstr>Corbel</vt:lpstr>
      <vt:lpstr>Office Theme</vt:lpstr>
      <vt:lpstr>Virtual Networks</vt:lpstr>
      <vt:lpstr>Thursday, 26 April 2018 Virtual Networks</vt:lpstr>
      <vt:lpstr>Standard Network</vt:lpstr>
      <vt:lpstr>Virtual Network</vt:lpstr>
      <vt:lpstr>Benefits of VLANs</vt:lpstr>
      <vt:lpstr>Virtual Private Network (VPN)</vt:lpstr>
      <vt:lpstr>VPN – Key Points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 Fryer</dc:creator>
  <cp:lastModifiedBy>S.Kelly</cp:lastModifiedBy>
  <cp:revision>24</cp:revision>
  <dcterms:created xsi:type="dcterms:W3CDTF">2017-06-10T07:53:26Z</dcterms:created>
  <dcterms:modified xsi:type="dcterms:W3CDTF">2018-04-26T10:25:15Z</dcterms:modified>
</cp:coreProperties>
</file>