
<file path=[Content_Types].xml><?xml version="1.0" encoding="utf-8"?>
<Types xmlns="http://schemas.openxmlformats.org/package/2006/content-types">
  <Default Extension="png" ContentType="image/png"/>
  <Default Extension="tmp"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70" r:id="rId2"/>
    <p:sldId id="278" r:id="rId3"/>
    <p:sldId id="293" r:id="rId4"/>
    <p:sldId id="322" r:id="rId5"/>
    <p:sldId id="316" r:id="rId6"/>
    <p:sldId id="318" r:id="rId7"/>
    <p:sldId id="319" r:id="rId8"/>
    <p:sldId id="320" r:id="rId9"/>
    <p:sldId id="275" r:id="rId10"/>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390" autoAdjust="0"/>
    <p:restoredTop sz="93979" autoAdjust="0"/>
  </p:normalViewPr>
  <p:slideViewPr>
    <p:cSldViewPr snapToGrid="0">
      <p:cViewPr varScale="1">
        <p:scale>
          <a:sx n="73" d="100"/>
          <a:sy n="73" d="100"/>
        </p:scale>
        <p:origin x="768"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391C8D63-3DB0-4539-B8BF-311781C5109B}" type="datetimeFigureOut">
              <a:rPr lang="en-GB" smtClean="0"/>
              <a:t>26/04/2018</a:t>
            </a:fld>
            <a:endParaRPr lang="en-GB"/>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DC30ED1E-6FB1-4709-B722-2CD8F2CA556F}" type="slidenum">
              <a:rPr lang="en-GB" smtClean="0"/>
              <a:t>‹#›</a:t>
            </a:fld>
            <a:endParaRPr lang="en-GB"/>
          </a:p>
        </p:txBody>
      </p:sp>
    </p:spTree>
    <p:extLst>
      <p:ext uri="{BB962C8B-B14F-4D97-AF65-F5344CB8AC3E}">
        <p14:creationId xmlns:p14="http://schemas.microsoft.com/office/powerpoint/2010/main" val="21876901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DC30ED1E-6FB1-4709-B722-2CD8F2CA556F}" type="slidenum">
              <a:rPr lang="en-GB" smtClean="0"/>
              <a:t>1</a:t>
            </a:fld>
            <a:endParaRPr lang="en-GB"/>
          </a:p>
        </p:txBody>
      </p:sp>
    </p:spTree>
    <p:extLst>
      <p:ext uri="{BB962C8B-B14F-4D97-AF65-F5344CB8AC3E}">
        <p14:creationId xmlns:p14="http://schemas.microsoft.com/office/powerpoint/2010/main" val="23906885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20 mins</a:t>
            </a:r>
            <a:endParaRPr lang="en-GB" dirty="0"/>
          </a:p>
        </p:txBody>
      </p:sp>
      <p:sp>
        <p:nvSpPr>
          <p:cNvPr id="4" name="Slide Number Placeholder 3"/>
          <p:cNvSpPr>
            <a:spLocks noGrp="1"/>
          </p:cNvSpPr>
          <p:nvPr>
            <p:ph type="sldNum" sz="quarter" idx="10"/>
          </p:nvPr>
        </p:nvSpPr>
        <p:spPr/>
        <p:txBody>
          <a:bodyPr/>
          <a:lstStyle/>
          <a:p>
            <a:fld id="{DC30ED1E-6FB1-4709-B722-2CD8F2CA556F}" type="slidenum">
              <a:rPr lang="en-GB" smtClean="0"/>
              <a:t>4</a:t>
            </a:fld>
            <a:endParaRPr lang="en-GB"/>
          </a:p>
        </p:txBody>
      </p:sp>
    </p:spTree>
    <p:extLst>
      <p:ext uri="{BB962C8B-B14F-4D97-AF65-F5344CB8AC3E}">
        <p14:creationId xmlns:p14="http://schemas.microsoft.com/office/powerpoint/2010/main" val="21567616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endParaRPr lang="en-GB" dirty="0"/>
          </a:p>
        </p:txBody>
      </p:sp>
      <p:sp>
        <p:nvSpPr>
          <p:cNvPr id="4" name="Slide Number Placeholder 3"/>
          <p:cNvSpPr>
            <a:spLocks noGrp="1"/>
          </p:cNvSpPr>
          <p:nvPr>
            <p:ph type="sldNum" sz="quarter" idx="10"/>
          </p:nvPr>
        </p:nvSpPr>
        <p:spPr/>
        <p:txBody>
          <a:bodyPr/>
          <a:lstStyle/>
          <a:p>
            <a:fld id="{DC30ED1E-6FB1-4709-B722-2CD8F2CA556F}" type="slidenum">
              <a:rPr lang="en-GB" smtClean="0"/>
              <a:t>9</a:t>
            </a:fld>
            <a:endParaRPr lang="en-GB"/>
          </a:p>
        </p:txBody>
      </p:sp>
    </p:spTree>
    <p:extLst>
      <p:ext uri="{BB962C8B-B14F-4D97-AF65-F5344CB8AC3E}">
        <p14:creationId xmlns:p14="http://schemas.microsoft.com/office/powerpoint/2010/main" val="16470761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A786D856-1D63-4393-A826-990925A0234A}" type="datetimeFigureOut">
              <a:rPr lang="en-GB" smtClean="0"/>
              <a:t>26/04/2018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913EB5D-BFF3-466E-8E8E-44E1AE1D805E}" type="slidenum">
              <a:rPr lang="en-GB" smtClean="0"/>
              <a:t>‹#›</a:t>
            </a:fld>
            <a:endParaRPr lang="en-GB"/>
          </a:p>
        </p:txBody>
      </p:sp>
    </p:spTree>
    <p:extLst>
      <p:ext uri="{BB962C8B-B14F-4D97-AF65-F5344CB8AC3E}">
        <p14:creationId xmlns:p14="http://schemas.microsoft.com/office/powerpoint/2010/main" val="15572205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786D856-1D63-4393-A826-990925A0234A}" type="datetimeFigureOut">
              <a:rPr lang="en-GB" smtClean="0"/>
              <a:t>26/04/2018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913EB5D-BFF3-466E-8E8E-44E1AE1D805E}" type="slidenum">
              <a:rPr lang="en-GB" smtClean="0"/>
              <a:t>‹#›</a:t>
            </a:fld>
            <a:endParaRPr lang="en-GB"/>
          </a:p>
        </p:txBody>
      </p:sp>
    </p:spTree>
    <p:extLst>
      <p:ext uri="{BB962C8B-B14F-4D97-AF65-F5344CB8AC3E}">
        <p14:creationId xmlns:p14="http://schemas.microsoft.com/office/powerpoint/2010/main" val="14100990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786D856-1D63-4393-A826-990925A0234A}" type="datetimeFigureOut">
              <a:rPr lang="en-GB" smtClean="0"/>
              <a:t>26/04/2018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913EB5D-BFF3-466E-8E8E-44E1AE1D805E}" type="slidenum">
              <a:rPr lang="en-GB" smtClean="0"/>
              <a:t>‹#›</a:t>
            </a:fld>
            <a:endParaRPr lang="en-GB"/>
          </a:p>
        </p:txBody>
      </p:sp>
    </p:spTree>
    <p:extLst>
      <p:ext uri="{BB962C8B-B14F-4D97-AF65-F5344CB8AC3E}">
        <p14:creationId xmlns:p14="http://schemas.microsoft.com/office/powerpoint/2010/main" val="41154948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786D856-1D63-4393-A826-990925A0234A}" type="datetimeFigureOut">
              <a:rPr lang="en-GB" smtClean="0"/>
              <a:t>26/04/2018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913EB5D-BFF3-466E-8E8E-44E1AE1D805E}" type="slidenum">
              <a:rPr lang="en-GB" smtClean="0"/>
              <a:t>‹#›</a:t>
            </a:fld>
            <a:endParaRPr lang="en-GB"/>
          </a:p>
        </p:txBody>
      </p:sp>
    </p:spTree>
    <p:extLst>
      <p:ext uri="{BB962C8B-B14F-4D97-AF65-F5344CB8AC3E}">
        <p14:creationId xmlns:p14="http://schemas.microsoft.com/office/powerpoint/2010/main" val="19653879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786D856-1D63-4393-A826-990925A0234A}" type="datetimeFigureOut">
              <a:rPr lang="en-GB" smtClean="0"/>
              <a:t>26/04/2018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913EB5D-BFF3-466E-8E8E-44E1AE1D805E}" type="slidenum">
              <a:rPr lang="en-GB" smtClean="0"/>
              <a:t>‹#›</a:t>
            </a:fld>
            <a:endParaRPr lang="en-GB"/>
          </a:p>
        </p:txBody>
      </p:sp>
    </p:spTree>
    <p:extLst>
      <p:ext uri="{BB962C8B-B14F-4D97-AF65-F5344CB8AC3E}">
        <p14:creationId xmlns:p14="http://schemas.microsoft.com/office/powerpoint/2010/main" val="7795274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A786D856-1D63-4393-A826-990925A0234A}" type="datetimeFigureOut">
              <a:rPr lang="en-GB" smtClean="0"/>
              <a:t>26/04/2018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913EB5D-BFF3-466E-8E8E-44E1AE1D805E}" type="slidenum">
              <a:rPr lang="en-GB" smtClean="0"/>
              <a:t>‹#›</a:t>
            </a:fld>
            <a:endParaRPr lang="en-GB"/>
          </a:p>
        </p:txBody>
      </p:sp>
    </p:spTree>
    <p:extLst>
      <p:ext uri="{BB962C8B-B14F-4D97-AF65-F5344CB8AC3E}">
        <p14:creationId xmlns:p14="http://schemas.microsoft.com/office/powerpoint/2010/main" val="13658855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A786D856-1D63-4393-A826-990925A0234A}" type="datetimeFigureOut">
              <a:rPr lang="en-GB" smtClean="0"/>
              <a:t>26/04/2018</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9913EB5D-BFF3-466E-8E8E-44E1AE1D805E}" type="slidenum">
              <a:rPr lang="en-GB" smtClean="0"/>
              <a:t>‹#›</a:t>
            </a:fld>
            <a:endParaRPr lang="en-GB"/>
          </a:p>
        </p:txBody>
      </p:sp>
    </p:spTree>
    <p:extLst>
      <p:ext uri="{BB962C8B-B14F-4D97-AF65-F5344CB8AC3E}">
        <p14:creationId xmlns:p14="http://schemas.microsoft.com/office/powerpoint/2010/main" val="42792958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A786D856-1D63-4393-A826-990925A0234A}" type="datetimeFigureOut">
              <a:rPr lang="en-GB" smtClean="0"/>
              <a:t>26/04/2018</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9913EB5D-BFF3-466E-8E8E-44E1AE1D805E}" type="slidenum">
              <a:rPr lang="en-GB" smtClean="0"/>
              <a:t>‹#›</a:t>
            </a:fld>
            <a:endParaRPr lang="en-GB"/>
          </a:p>
        </p:txBody>
      </p:sp>
    </p:spTree>
    <p:extLst>
      <p:ext uri="{BB962C8B-B14F-4D97-AF65-F5344CB8AC3E}">
        <p14:creationId xmlns:p14="http://schemas.microsoft.com/office/powerpoint/2010/main" val="18050447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786D856-1D63-4393-A826-990925A0234A}" type="datetimeFigureOut">
              <a:rPr lang="en-GB" smtClean="0"/>
              <a:t>26/04/2018</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9913EB5D-BFF3-466E-8E8E-44E1AE1D805E}" type="slidenum">
              <a:rPr lang="en-GB" smtClean="0"/>
              <a:t>‹#›</a:t>
            </a:fld>
            <a:endParaRPr lang="en-GB"/>
          </a:p>
        </p:txBody>
      </p:sp>
    </p:spTree>
    <p:extLst>
      <p:ext uri="{BB962C8B-B14F-4D97-AF65-F5344CB8AC3E}">
        <p14:creationId xmlns:p14="http://schemas.microsoft.com/office/powerpoint/2010/main" val="17111113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786D856-1D63-4393-A826-990925A0234A}" type="datetimeFigureOut">
              <a:rPr lang="en-GB" smtClean="0"/>
              <a:t>26/04/2018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913EB5D-BFF3-466E-8E8E-44E1AE1D805E}" type="slidenum">
              <a:rPr lang="en-GB" smtClean="0"/>
              <a:t>‹#›</a:t>
            </a:fld>
            <a:endParaRPr lang="en-GB"/>
          </a:p>
        </p:txBody>
      </p:sp>
    </p:spTree>
    <p:extLst>
      <p:ext uri="{BB962C8B-B14F-4D97-AF65-F5344CB8AC3E}">
        <p14:creationId xmlns:p14="http://schemas.microsoft.com/office/powerpoint/2010/main" val="35802513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786D856-1D63-4393-A826-990925A0234A}" type="datetimeFigureOut">
              <a:rPr lang="en-GB" smtClean="0"/>
              <a:t>26/04/2018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913EB5D-BFF3-466E-8E8E-44E1AE1D805E}" type="slidenum">
              <a:rPr lang="en-GB" smtClean="0"/>
              <a:t>‹#›</a:t>
            </a:fld>
            <a:endParaRPr lang="en-GB"/>
          </a:p>
        </p:txBody>
      </p:sp>
    </p:spTree>
    <p:extLst>
      <p:ext uri="{BB962C8B-B14F-4D97-AF65-F5344CB8AC3E}">
        <p14:creationId xmlns:p14="http://schemas.microsoft.com/office/powerpoint/2010/main" val="253410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117600" y="365125"/>
            <a:ext cx="10236200" cy="1325563"/>
          </a:xfrm>
          <a:prstGeom prst="rect">
            <a:avLst/>
          </a:prstGeom>
        </p:spPr>
        <p:txBody>
          <a:bodyPr vert="horz" lIns="91440" tIns="45720" rIns="91440" bIns="45720" rtlCol="0" anchor="ctr">
            <a:normAutofit/>
          </a:bodyPr>
          <a:lstStyle/>
          <a:p>
            <a:r>
              <a:rPr lang="en-US" dirty="0" smtClean="0"/>
              <a:t>Click to edit Master title style</a:t>
            </a:r>
            <a:endParaRPr lang="en-GB" dirty="0"/>
          </a:p>
        </p:txBody>
      </p:sp>
      <p:sp>
        <p:nvSpPr>
          <p:cNvPr id="3" name="Text Placeholder 2"/>
          <p:cNvSpPr>
            <a:spLocks noGrp="1"/>
          </p:cNvSpPr>
          <p:nvPr>
            <p:ph type="body" idx="1"/>
          </p:nvPr>
        </p:nvSpPr>
        <p:spPr>
          <a:xfrm>
            <a:off x="1117600" y="1825625"/>
            <a:ext cx="10236200" cy="4351338"/>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786D856-1D63-4393-A826-990925A0234A}" type="datetimeFigureOut">
              <a:rPr lang="en-GB" smtClean="0"/>
              <a:t>26/04/2018</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913EB5D-BFF3-466E-8E8E-44E1AE1D805E}" type="slidenum">
              <a:rPr lang="en-GB" smtClean="0"/>
              <a:t>‹#›</a:t>
            </a:fld>
            <a:endParaRPr lang="en-GB"/>
          </a:p>
        </p:txBody>
      </p:sp>
      <p:sp>
        <p:nvSpPr>
          <p:cNvPr id="7" name="Rectangle 6"/>
          <p:cNvSpPr/>
          <p:nvPr userDrawn="1"/>
        </p:nvSpPr>
        <p:spPr>
          <a:xfrm>
            <a:off x="0" y="0"/>
            <a:ext cx="927100" cy="6858000"/>
          </a:xfrm>
          <a:prstGeom prst="rect">
            <a:avLst/>
          </a:prstGeom>
          <a:solidFill>
            <a:schemeClr val="tx2">
              <a:lumMod val="75000"/>
            </a:schemeClr>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l"/>
            <a:r>
              <a:rPr lang="en-GB" sz="3200" i="0" dirty="0" smtClean="0">
                <a:latin typeface="Corbel" panose="020B0503020204020204" pitchFamily="34" charset="0"/>
                <a:cs typeface="Aharoni" panose="02010803020104030203" pitchFamily="2" charset="-79"/>
              </a:rPr>
              <a:t>	Computer Science</a:t>
            </a:r>
          </a:p>
          <a:p>
            <a:pPr algn="ctr"/>
            <a:r>
              <a:rPr lang="en-GB" sz="1800" i="1" dirty="0" smtClean="0">
                <a:latin typeface="Corbel" panose="020B0503020204020204" pitchFamily="34" charset="0"/>
              </a:rPr>
              <a:t>Computer systems</a:t>
            </a:r>
            <a:endParaRPr lang="en-GB" sz="1800" i="1" dirty="0">
              <a:latin typeface="Corbel" panose="020B0503020204020204" pitchFamily="34" charset="0"/>
              <a:cs typeface="Aharoni" panose="02010803020104030203" pitchFamily="2" charset="-79"/>
            </a:endParaRPr>
          </a:p>
        </p:txBody>
      </p:sp>
      <p:sp>
        <p:nvSpPr>
          <p:cNvPr id="8" name="Rectangle 7"/>
          <p:cNvSpPr/>
          <p:nvPr userDrawn="1"/>
        </p:nvSpPr>
        <p:spPr>
          <a:xfrm>
            <a:off x="0" y="6538912"/>
            <a:ext cx="927100" cy="307777"/>
          </a:xfrm>
          <a:prstGeom prst="rect">
            <a:avLst/>
          </a:prstGeom>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GB" sz="1400" dirty="0" smtClean="0">
                <a:solidFill>
                  <a:schemeClr val="bg1">
                    <a:lumMod val="85000"/>
                  </a:schemeClr>
                </a:solidFill>
              </a:rPr>
              <a:t>(J276/01)</a:t>
            </a:r>
            <a:endParaRPr lang="en-GB" sz="1400" dirty="0">
              <a:solidFill>
                <a:schemeClr val="bg1">
                  <a:lumMod val="85000"/>
                </a:schemeClr>
              </a:solidFill>
            </a:endParaRPr>
          </a:p>
        </p:txBody>
      </p:sp>
    </p:spTree>
    <p:extLst>
      <p:ext uri="{BB962C8B-B14F-4D97-AF65-F5344CB8AC3E}">
        <p14:creationId xmlns:p14="http://schemas.microsoft.com/office/powerpoint/2010/main" val="14707625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tmp"/><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GB" b="1" u="sng" dirty="0" smtClean="0">
                <a:solidFill>
                  <a:schemeClr val="accent5">
                    <a:lumMod val="50000"/>
                  </a:schemeClr>
                </a:solidFill>
              </a:rPr>
              <a:t>Protocols &amp; Packet Switching</a:t>
            </a:r>
            <a:endParaRPr lang="en-GB" b="1" u="sng" dirty="0">
              <a:solidFill>
                <a:schemeClr val="accent5">
                  <a:lumMod val="50000"/>
                </a:schemeClr>
              </a:solidFill>
            </a:endParaRPr>
          </a:p>
        </p:txBody>
      </p:sp>
      <p:sp>
        <p:nvSpPr>
          <p:cNvPr id="4" name="Date Placeholder 3"/>
          <p:cNvSpPr>
            <a:spLocks noGrp="1"/>
          </p:cNvSpPr>
          <p:nvPr>
            <p:ph type="dt" sz="half" idx="10"/>
          </p:nvPr>
        </p:nvSpPr>
        <p:spPr>
          <a:xfrm>
            <a:off x="1786760" y="514919"/>
            <a:ext cx="5824438" cy="787612"/>
          </a:xfrm>
        </p:spPr>
        <p:txBody>
          <a:bodyPr/>
          <a:lstStyle/>
          <a:p>
            <a:fld id="{E42360CF-72B7-4939-B1F5-27A0A6E2E948}" type="datetime2">
              <a:rPr lang="en-GB" sz="4400" b="1" u="sng" smtClean="0">
                <a:solidFill>
                  <a:schemeClr val="accent5">
                    <a:lumMod val="50000"/>
                  </a:schemeClr>
                </a:solidFill>
              </a:rPr>
              <a:t>Thursday, 26 April 2018</a:t>
            </a:fld>
            <a:endParaRPr lang="en-GB" sz="2400" b="1" u="sng" dirty="0">
              <a:solidFill>
                <a:schemeClr val="accent5">
                  <a:lumMod val="50000"/>
                </a:schemeClr>
              </a:solidFill>
            </a:endParaRPr>
          </a:p>
        </p:txBody>
      </p:sp>
      <p:pic>
        <p:nvPicPr>
          <p:cNvPr id="5" name="Picture 4"/>
          <p:cNvPicPr>
            <a:picLocks noChangeAspect="1"/>
          </p:cNvPicPr>
          <p:nvPr/>
        </p:nvPicPr>
        <p:blipFill>
          <a:blip r:embed="rId3"/>
          <a:stretch>
            <a:fillRect/>
          </a:stretch>
        </p:blipFill>
        <p:spPr>
          <a:xfrm>
            <a:off x="7063139" y="3782210"/>
            <a:ext cx="4554554" cy="2652278"/>
          </a:xfrm>
          <a:prstGeom prst="rect">
            <a:avLst/>
          </a:prstGeom>
        </p:spPr>
      </p:pic>
    </p:spTree>
    <p:extLst>
      <p:ext uri="{BB962C8B-B14F-4D97-AF65-F5344CB8AC3E}">
        <p14:creationId xmlns:p14="http://schemas.microsoft.com/office/powerpoint/2010/main" val="49299148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5400" b="1" dirty="0" smtClean="0">
                <a:solidFill>
                  <a:schemeClr val="accent5">
                    <a:lumMod val="50000"/>
                  </a:schemeClr>
                </a:solidFill>
              </a:rPr>
              <a:t>Objectives</a:t>
            </a:r>
            <a:endParaRPr lang="en-GB" sz="5400" b="1" dirty="0">
              <a:solidFill>
                <a:schemeClr val="accent5">
                  <a:lumMod val="50000"/>
                </a:schemeClr>
              </a:solidFill>
            </a:endParaRPr>
          </a:p>
        </p:txBody>
      </p:sp>
      <p:sp>
        <p:nvSpPr>
          <p:cNvPr id="3" name="Content Placeholder 2"/>
          <p:cNvSpPr>
            <a:spLocks noGrp="1"/>
          </p:cNvSpPr>
          <p:nvPr>
            <p:ph idx="1"/>
          </p:nvPr>
        </p:nvSpPr>
        <p:spPr>
          <a:xfrm>
            <a:off x="1117600" y="1886549"/>
            <a:ext cx="10236200" cy="3616643"/>
          </a:xfrm>
        </p:spPr>
        <p:txBody>
          <a:bodyPr/>
          <a:lstStyle/>
          <a:p>
            <a:pPr>
              <a:defRPr/>
            </a:pPr>
            <a:r>
              <a:rPr lang="en-GB" altLang="en-US" dirty="0" smtClean="0">
                <a:latin typeface="Arial" pitchFamily="34" charset="0"/>
              </a:rPr>
              <a:t>Identify a range of network protocols and their purpose</a:t>
            </a:r>
          </a:p>
          <a:p>
            <a:pPr marL="0" indent="0">
              <a:buNone/>
              <a:defRPr/>
            </a:pPr>
            <a:endParaRPr lang="en-GB" altLang="en-US" dirty="0" smtClean="0">
              <a:latin typeface="Arial" pitchFamily="34" charset="0"/>
            </a:endParaRPr>
          </a:p>
          <a:p>
            <a:pPr>
              <a:defRPr/>
            </a:pPr>
            <a:r>
              <a:rPr lang="en-GB" altLang="en-US" dirty="0" smtClean="0">
                <a:latin typeface="Arial" pitchFamily="34" charset="0"/>
              </a:rPr>
              <a:t>Identify the purpose of a packet switching</a:t>
            </a:r>
          </a:p>
          <a:p>
            <a:pPr>
              <a:defRPr/>
            </a:pPr>
            <a:endParaRPr lang="en-GB" altLang="en-US" dirty="0">
              <a:latin typeface="Arial" pitchFamily="34" charset="0"/>
            </a:endParaRPr>
          </a:p>
          <a:p>
            <a:pPr>
              <a:defRPr/>
            </a:pPr>
            <a:r>
              <a:rPr lang="en-GB" altLang="en-US" dirty="0" smtClean="0">
                <a:latin typeface="Arial" pitchFamily="34" charset="0"/>
              </a:rPr>
              <a:t>Demonstrate an understanding of how packet switching works</a:t>
            </a:r>
            <a:endParaRPr lang="en-GB" altLang="en-US" dirty="0">
              <a:latin typeface="Arial" pitchFamily="34" charset="0"/>
            </a:endParaRPr>
          </a:p>
          <a:p>
            <a:pPr marL="0" indent="0">
              <a:buNone/>
              <a:defRPr/>
            </a:pPr>
            <a:endParaRPr lang="en-GB" altLang="en-US" dirty="0" smtClean="0">
              <a:latin typeface="Arial" pitchFamily="34" charset="0"/>
            </a:endParaRPr>
          </a:p>
          <a:p>
            <a:pPr>
              <a:defRPr/>
            </a:pPr>
            <a:endParaRPr lang="en-GB" altLang="en-US" dirty="0" smtClean="0">
              <a:latin typeface="Arial" pitchFamily="34" charset="0"/>
            </a:endParaRPr>
          </a:p>
          <a:p>
            <a:pPr>
              <a:defRPr/>
            </a:pPr>
            <a:endParaRPr lang="en-GB" altLang="en-US" dirty="0">
              <a:latin typeface="Arial" pitchFamily="34" charset="0"/>
            </a:endParaRPr>
          </a:p>
        </p:txBody>
      </p:sp>
    </p:spTree>
    <p:extLst>
      <p:ext uri="{BB962C8B-B14F-4D97-AF65-F5344CB8AC3E}">
        <p14:creationId xmlns:p14="http://schemas.microsoft.com/office/powerpoint/2010/main" val="224202324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117600" y="7130"/>
            <a:ext cx="10236200" cy="1325563"/>
          </a:xfrm>
        </p:spPr>
        <p:txBody>
          <a:bodyPr>
            <a:normAutofit/>
          </a:bodyPr>
          <a:lstStyle/>
          <a:p>
            <a:r>
              <a:rPr lang="en-GB" b="1" i="1" dirty="0" smtClean="0">
                <a:solidFill>
                  <a:schemeClr val="accent5">
                    <a:lumMod val="50000"/>
                  </a:schemeClr>
                </a:solidFill>
              </a:rPr>
              <a:t>Protocols </a:t>
            </a:r>
            <a:endParaRPr lang="en-GB" b="1" i="1" dirty="0">
              <a:solidFill>
                <a:schemeClr val="accent5">
                  <a:lumMod val="50000"/>
                </a:schemeClr>
              </a:solidFill>
            </a:endParaRPr>
          </a:p>
        </p:txBody>
      </p:sp>
      <p:sp>
        <p:nvSpPr>
          <p:cNvPr id="6" name="Content Placeholder 5"/>
          <p:cNvSpPr>
            <a:spLocks noGrp="1"/>
          </p:cNvSpPr>
          <p:nvPr>
            <p:ph idx="1"/>
          </p:nvPr>
        </p:nvSpPr>
        <p:spPr>
          <a:xfrm>
            <a:off x="1117600" y="1161300"/>
            <a:ext cx="10985500" cy="2313421"/>
          </a:xfrm>
        </p:spPr>
        <p:txBody>
          <a:bodyPr>
            <a:normAutofit fontScale="25000" lnSpcReduction="20000"/>
          </a:bodyPr>
          <a:lstStyle/>
          <a:p>
            <a:r>
              <a:rPr lang="en-GB" sz="12800" b="1" dirty="0" smtClean="0"/>
              <a:t>What is a protocol?</a:t>
            </a:r>
          </a:p>
          <a:p>
            <a:endParaRPr lang="en-GB" sz="1600" b="1" dirty="0"/>
          </a:p>
          <a:p>
            <a:pPr marL="0" indent="0" algn="ctr">
              <a:buNone/>
            </a:pPr>
            <a:r>
              <a:rPr lang="en-GB" sz="11200" b="1" dirty="0" smtClean="0"/>
              <a:t>A way or procedure for doing something</a:t>
            </a:r>
          </a:p>
          <a:p>
            <a:pPr marL="0" indent="0" algn="ctr">
              <a:buNone/>
            </a:pPr>
            <a:endParaRPr lang="en-GB" sz="1600" b="1" dirty="0"/>
          </a:p>
          <a:p>
            <a:pPr marL="0" indent="0" algn="ctr">
              <a:buNone/>
            </a:pPr>
            <a:r>
              <a:rPr lang="en-GB" sz="11200" b="1" dirty="0" smtClean="0"/>
              <a:t>An agreed method</a:t>
            </a:r>
          </a:p>
          <a:p>
            <a:pPr marL="0" indent="0" algn="ctr">
              <a:buNone/>
            </a:pPr>
            <a:endParaRPr lang="en-GB" sz="1600" b="1" dirty="0"/>
          </a:p>
          <a:p>
            <a:pPr marL="0" indent="0" algn="ctr">
              <a:buNone/>
            </a:pPr>
            <a:r>
              <a:rPr lang="en-GB" sz="11200" b="1" dirty="0" smtClean="0"/>
              <a:t>A system of rules</a:t>
            </a:r>
          </a:p>
          <a:p>
            <a:pPr marL="0" indent="0" algn="ctr">
              <a:buNone/>
            </a:pPr>
            <a:endParaRPr lang="en-GB" sz="1600" b="1" dirty="0"/>
          </a:p>
          <a:p>
            <a:pPr marL="0" indent="0" algn="ctr">
              <a:buNone/>
            </a:pPr>
            <a:r>
              <a:rPr lang="en-GB" sz="11200" b="1" dirty="0"/>
              <a:t>A set of rules for how messages are turned into data packets and sent across networks.</a:t>
            </a:r>
          </a:p>
        </p:txBody>
      </p:sp>
      <p:sp>
        <p:nvSpPr>
          <p:cNvPr id="7" name="Rectangle 6"/>
          <p:cNvSpPr/>
          <p:nvPr/>
        </p:nvSpPr>
        <p:spPr>
          <a:xfrm>
            <a:off x="1309301" y="4351114"/>
            <a:ext cx="9245600" cy="2215991"/>
          </a:xfrm>
          <a:prstGeom prst="rect">
            <a:avLst/>
          </a:prstGeom>
        </p:spPr>
        <p:txBody>
          <a:bodyPr wrap="square">
            <a:spAutoFit/>
          </a:bodyPr>
          <a:lstStyle/>
          <a:p>
            <a:r>
              <a:rPr lang="en-GB" sz="3200" b="1" i="1" dirty="0">
                <a:solidFill>
                  <a:srgbClr val="7030A0"/>
                </a:solidFill>
              </a:rPr>
              <a:t>Protocols manage key points about a message</a:t>
            </a:r>
            <a:r>
              <a:rPr lang="en-GB" sz="3200" b="1" i="1" dirty="0" smtClean="0">
                <a:solidFill>
                  <a:srgbClr val="7030A0"/>
                </a:solidFill>
              </a:rPr>
              <a:t>:</a:t>
            </a:r>
          </a:p>
          <a:p>
            <a:endParaRPr lang="en-GB" sz="600" b="1" i="1" dirty="0">
              <a:solidFill>
                <a:srgbClr val="7030A0"/>
              </a:solidFill>
            </a:endParaRPr>
          </a:p>
          <a:p>
            <a:pPr lvl="1">
              <a:buFont typeface="Arial" panose="020B0604020202020204" pitchFamily="34" charset="0"/>
              <a:buChar char="•"/>
            </a:pPr>
            <a:r>
              <a:rPr lang="en-GB" sz="2400" dirty="0" smtClean="0">
                <a:solidFill>
                  <a:srgbClr val="7030A0"/>
                </a:solidFill>
              </a:rPr>
              <a:t> speed </a:t>
            </a:r>
            <a:r>
              <a:rPr lang="en-GB" sz="2400" dirty="0">
                <a:solidFill>
                  <a:srgbClr val="7030A0"/>
                </a:solidFill>
              </a:rPr>
              <a:t>of transmission </a:t>
            </a:r>
          </a:p>
          <a:p>
            <a:pPr lvl="1">
              <a:buFont typeface="Arial" panose="020B0604020202020204" pitchFamily="34" charset="0"/>
              <a:buChar char="•"/>
            </a:pPr>
            <a:r>
              <a:rPr lang="en-GB" sz="2400" dirty="0" smtClean="0">
                <a:solidFill>
                  <a:srgbClr val="7030A0"/>
                </a:solidFill>
              </a:rPr>
              <a:t> size </a:t>
            </a:r>
            <a:r>
              <a:rPr lang="en-GB" sz="2400" dirty="0">
                <a:solidFill>
                  <a:srgbClr val="7030A0"/>
                </a:solidFill>
              </a:rPr>
              <a:t>of the message </a:t>
            </a:r>
          </a:p>
          <a:p>
            <a:pPr lvl="1">
              <a:buFont typeface="Arial" panose="020B0604020202020204" pitchFamily="34" charset="0"/>
              <a:buChar char="•"/>
            </a:pPr>
            <a:r>
              <a:rPr lang="en-GB" sz="2400" dirty="0" smtClean="0">
                <a:solidFill>
                  <a:srgbClr val="7030A0"/>
                </a:solidFill>
              </a:rPr>
              <a:t> error </a:t>
            </a:r>
            <a:r>
              <a:rPr lang="en-GB" sz="2400" dirty="0">
                <a:solidFill>
                  <a:srgbClr val="7030A0"/>
                </a:solidFill>
              </a:rPr>
              <a:t>checking </a:t>
            </a:r>
          </a:p>
          <a:p>
            <a:pPr lvl="1">
              <a:buFont typeface="Arial" panose="020B0604020202020204" pitchFamily="34" charset="0"/>
              <a:buChar char="•"/>
            </a:pPr>
            <a:r>
              <a:rPr lang="en-GB" sz="2400" dirty="0" smtClean="0">
                <a:solidFill>
                  <a:srgbClr val="7030A0"/>
                </a:solidFill>
              </a:rPr>
              <a:t> deciding </a:t>
            </a:r>
            <a:r>
              <a:rPr lang="en-GB" sz="2400" dirty="0">
                <a:solidFill>
                  <a:srgbClr val="7030A0"/>
                </a:solidFill>
              </a:rPr>
              <a:t>if the transmission is </a:t>
            </a:r>
            <a:r>
              <a:rPr lang="en-GB" sz="2400" dirty="0" smtClean="0">
                <a:solidFill>
                  <a:srgbClr val="7030A0"/>
                </a:solidFill>
              </a:rPr>
              <a:t>synchronous or </a:t>
            </a:r>
            <a:r>
              <a:rPr lang="en-GB" sz="2400" dirty="0">
                <a:solidFill>
                  <a:srgbClr val="7030A0"/>
                </a:solidFill>
              </a:rPr>
              <a:t>asynchronous </a:t>
            </a:r>
          </a:p>
        </p:txBody>
      </p:sp>
      <p:pic>
        <p:nvPicPr>
          <p:cNvPr id="3" name="Picture 2"/>
          <p:cNvPicPr>
            <a:picLocks noChangeAspect="1"/>
          </p:cNvPicPr>
          <p:nvPr/>
        </p:nvPicPr>
        <p:blipFill>
          <a:blip r:embed="rId2">
            <a:clrChange>
              <a:clrFrom>
                <a:srgbClr val="FFFFFF"/>
              </a:clrFrom>
              <a:clrTo>
                <a:srgbClr val="FFFFFF">
                  <a:alpha val="0"/>
                </a:srgbClr>
              </a:clrTo>
            </a:clrChange>
          </a:blip>
          <a:stretch>
            <a:fillRect/>
          </a:stretch>
        </p:blipFill>
        <p:spPr>
          <a:xfrm>
            <a:off x="9799099" y="7130"/>
            <a:ext cx="2304001" cy="2194561"/>
          </a:xfrm>
          <a:prstGeom prst="rect">
            <a:avLst/>
          </a:prstGeom>
        </p:spPr>
      </p:pic>
    </p:spTree>
    <p:extLst>
      <p:ext uri="{BB962C8B-B14F-4D97-AF65-F5344CB8AC3E}">
        <p14:creationId xmlns:p14="http://schemas.microsoft.com/office/powerpoint/2010/main" val="38264057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5" presetClass="entr" presetSubtype="0" fill="hold" nodeType="clickEffect">
                                  <p:stCondLst>
                                    <p:cond delay="0"/>
                                  </p:stCondLst>
                                  <p:childTnLst>
                                    <p:set>
                                      <p:cBhvr>
                                        <p:cTn id="11" dur="1" fill="hold">
                                          <p:stCondLst>
                                            <p:cond delay="0"/>
                                          </p:stCondLst>
                                        </p:cTn>
                                        <p:tgtEl>
                                          <p:spTgt spid="6">
                                            <p:txEl>
                                              <p:pRg st="2" end="2"/>
                                            </p:txEl>
                                          </p:spTgt>
                                        </p:tgtEl>
                                        <p:attrNameLst>
                                          <p:attrName>style.visibility</p:attrName>
                                        </p:attrNameLst>
                                      </p:cBhvr>
                                      <p:to>
                                        <p:strVal val="visible"/>
                                      </p:to>
                                    </p:set>
                                    <p:animEffect transition="in" filter="fade">
                                      <p:cBhvr>
                                        <p:cTn id="12" dur="2000"/>
                                        <p:tgtEl>
                                          <p:spTgt spid="6">
                                            <p:txEl>
                                              <p:pRg st="2" end="2"/>
                                            </p:txEl>
                                          </p:spTgt>
                                        </p:tgtEl>
                                      </p:cBhvr>
                                    </p:animEffect>
                                    <p:anim calcmode="lin" valueType="num">
                                      <p:cBhvr>
                                        <p:cTn id="13" dur="2000" fill="hold"/>
                                        <p:tgtEl>
                                          <p:spTgt spid="6">
                                            <p:txEl>
                                              <p:pRg st="2" end="2"/>
                                            </p:txEl>
                                          </p:spTgt>
                                        </p:tgtEl>
                                        <p:attrNameLst>
                                          <p:attrName>ppt_w</p:attrName>
                                        </p:attrNameLst>
                                      </p:cBhvr>
                                      <p:tavLst>
                                        <p:tav tm="0" fmla="#ppt_w*sin(2.5*pi*$)">
                                          <p:val>
                                            <p:fltVal val="0"/>
                                          </p:val>
                                        </p:tav>
                                        <p:tav tm="100000">
                                          <p:val>
                                            <p:fltVal val="1"/>
                                          </p:val>
                                        </p:tav>
                                      </p:tavLst>
                                    </p:anim>
                                    <p:anim calcmode="lin" valueType="num">
                                      <p:cBhvr>
                                        <p:cTn id="14" dur="2000" fill="hold"/>
                                        <p:tgtEl>
                                          <p:spTgt spid="6">
                                            <p:txEl>
                                              <p:pRg st="2" end="2"/>
                                            </p:txEl>
                                          </p:spTgt>
                                        </p:tgtEl>
                                        <p:attrNameLst>
                                          <p:attrName>ppt_h</p:attrName>
                                        </p:attrNameLst>
                                      </p:cBhvr>
                                      <p:tavLst>
                                        <p:tav tm="0">
                                          <p:val>
                                            <p:strVal val="#ppt_h"/>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45" presetClass="entr" presetSubtype="0" fill="hold" nodeType="clickEffect">
                                  <p:stCondLst>
                                    <p:cond delay="0"/>
                                  </p:stCondLst>
                                  <p:childTnLst>
                                    <p:set>
                                      <p:cBhvr>
                                        <p:cTn id="18" dur="1" fill="hold">
                                          <p:stCondLst>
                                            <p:cond delay="0"/>
                                          </p:stCondLst>
                                        </p:cTn>
                                        <p:tgtEl>
                                          <p:spTgt spid="6">
                                            <p:txEl>
                                              <p:pRg st="4" end="4"/>
                                            </p:txEl>
                                          </p:spTgt>
                                        </p:tgtEl>
                                        <p:attrNameLst>
                                          <p:attrName>style.visibility</p:attrName>
                                        </p:attrNameLst>
                                      </p:cBhvr>
                                      <p:to>
                                        <p:strVal val="visible"/>
                                      </p:to>
                                    </p:set>
                                    <p:animEffect transition="in" filter="fade">
                                      <p:cBhvr>
                                        <p:cTn id="19" dur="2000"/>
                                        <p:tgtEl>
                                          <p:spTgt spid="6">
                                            <p:txEl>
                                              <p:pRg st="4" end="4"/>
                                            </p:txEl>
                                          </p:spTgt>
                                        </p:tgtEl>
                                      </p:cBhvr>
                                    </p:animEffect>
                                    <p:anim calcmode="lin" valueType="num">
                                      <p:cBhvr>
                                        <p:cTn id="20" dur="2000" fill="hold"/>
                                        <p:tgtEl>
                                          <p:spTgt spid="6">
                                            <p:txEl>
                                              <p:pRg st="4" end="4"/>
                                            </p:txEl>
                                          </p:spTgt>
                                        </p:tgtEl>
                                        <p:attrNameLst>
                                          <p:attrName>ppt_w</p:attrName>
                                        </p:attrNameLst>
                                      </p:cBhvr>
                                      <p:tavLst>
                                        <p:tav tm="0" fmla="#ppt_w*sin(2.5*pi*$)">
                                          <p:val>
                                            <p:fltVal val="0"/>
                                          </p:val>
                                        </p:tav>
                                        <p:tav tm="100000">
                                          <p:val>
                                            <p:fltVal val="1"/>
                                          </p:val>
                                        </p:tav>
                                      </p:tavLst>
                                    </p:anim>
                                    <p:anim calcmode="lin" valueType="num">
                                      <p:cBhvr>
                                        <p:cTn id="21" dur="2000" fill="hold"/>
                                        <p:tgtEl>
                                          <p:spTgt spid="6">
                                            <p:txEl>
                                              <p:pRg st="4" end="4"/>
                                            </p:txEl>
                                          </p:spTgt>
                                        </p:tgtEl>
                                        <p:attrNameLst>
                                          <p:attrName>ppt_h</p:attrName>
                                        </p:attrNameLst>
                                      </p:cBhvr>
                                      <p:tavLst>
                                        <p:tav tm="0">
                                          <p:val>
                                            <p:strVal val="#ppt_h"/>
                                          </p:val>
                                        </p:tav>
                                        <p:tav tm="100000">
                                          <p:val>
                                            <p:strVal val="#ppt_h"/>
                                          </p:val>
                                        </p:tav>
                                      </p:tavLst>
                                    </p:anim>
                                  </p:childTnLst>
                                </p:cTn>
                              </p:par>
                            </p:childTnLst>
                          </p:cTn>
                        </p:par>
                      </p:childTnLst>
                    </p:cTn>
                  </p:par>
                  <p:par>
                    <p:cTn id="22" fill="hold">
                      <p:stCondLst>
                        <p:cond delay="indefinite"/>
                      </p:stCondLst>
                      <p:childTnLst>
                        <p:par>
                          <p:cTn id="23" fill="hold">
                            <p:stCondLst>
                              <p:cond delay="0"/>
                            </p:stCondLst>
                            <p:childTnLst>
                              <p:par>
                                <p:cTn id="24" presetID="45" presetClass="entr" presetSubtype="0" fill="hold" nodeType="clickEffect">
                                  <p:stCondLst>
                                    <p:cond delay="0"/>
                                  </p:stCondLst>
                                  <p:childTnLst>
                                    <p:set>
                                      <p:cBhvr>
                                        <p:cTn id="25" dur="1" fill="hold">
                                          <p:stCondLst>
                                            <p:cond delay="0"/>
                                          </p:stCondLst>
                                        </p:cTn>
                                        <p:tgtEl>
                                          <p:spTgt spid="6">
                                            <p:txEl>
                                              <p:pRg st="6" end="6"/>
                                            </p:txEl>
                                          </p:spTgt>
                                        </p:tgtEl>
                                        <p:attrNameLst>
                                          <p:attrName>style.visibility</p:attrName>
                                        </p:attrNameLst>
                                      </p:cBhvr>
                                      <p:to>
                                        <p:strVal val="visible"/>
                                      </p:to>
                                    </p:set>
                                    <p:animEffect transition="in" filter="fade">
                                      <p:cBhvr>
                                        <p:cTn id="26" dur="2000"/>
                                        <p:tgtEl>
                                          <p:spTgt spid="6">
                                            <p:txEl>
                                              <p:pRg st="6" end="6"/>
                                            </p:txEl>
                                          </p:spTgt>
                                        </p:tgtEl>
                                      </p:cBhvr>
                                    </p:animEffect>
                                    <p:anim calcmode="lin" valueType="num">
                                      <p:cBhvr>
                                        <p:cTn id="27" dur="2000" fill="hold"/>
                                        <p:tgtEl>
                                          <p:spTgt spid="6">
                                            <p:txEl>
                                              <p:pRg st="6" end="6"/>
                                            </p:txEl>
                                          </p:spTgt>
                                        </p:tgtEl>
                                        <p:attrNameLst>
                                          <p:attrName>ppt_w</p:attrName>
                                        </p:attrNameLst>
                                      </p:cBhvr>
                                      <p:tavLst>
                                        <p:tav tm="0" fmla="#ppt_w*sin(2.5*pi*$)">
                                          <p:val>
                                            <p:fltVal val="0"/>
                                          </p:val>
                                        </p:tav>
                                        <p:tav tm="100000">
                                          <p:val>
                                            <p:fltVal val="1"/>
                                          </p:val>
                                        </p:tav>
                                      </p:tavLst>
                                    </p:anim>
                                    <p:anim calcmode="lin" valueType="num">
                                      <p:cBhvr>
                                        <p:cTn id="28" dur="2000" fill="hold"/>
                                        <p:tgtEl>
                                          <p:spTgt spid="6">
                                            <p:txEl>
                                              <p:pRg st="6" end="6"/>
                                            </p:txEl>
                                          </p:spTgt>
                                        </p:tgtEl>
                                        <p:attrNameLst>
                                          <p:attrName>ppt_h</p:attrName>
                                        </p:attrNameLst>
                                      </p:cBhvr>
                                      <p:tavLst>
                                        <p:tav tm="0">
                                          <p:val>
                                            <p:strVal val="#ppt_h"/>
                                          </p:val>
                                        </p:tav>
                                        <p:tav tm="100000">
                                          <p:val>
                                            <p:strVal val="#ppt_h"/>
                                          </p:val>
                                        </p:tav>
                                      </p:tavLst>
                                    </p:anim>
                                  </p:childTnLst>
                                </p:cTn>
                              </p:par>
                            </p:childTnLst>
                          </p:cTn>
                        </p:par>
                      </p:childTnLst>
                    </p:cTn>
                  </p:par>
                  <p:par>
                    <p:cTn id="29" fill="hold">
                      <p:stCondLst>
                        <p:cond delay="indefinite"/>
                      </p:stCondLst>
                      <p:childTnLst>
                        <p:par>
                          <p:cTn id="30" fill="hold">
                            <p:stCondLst>
                              <p:cond delay="0"/>
                            </p:stCondLst>
                            <p:childTnLst>
                              <p:par>
                                <p:cTn id="31" presetID="45" presetClass="entr" presetSubtype="0" fill="hold" nodeType="clickEffect">
                                  <p:stCondLst>
                                    <p:cond delay="0"/>
                                  </p:stCondLst>
                                  <p:childTnLst>
                                    <p:set>
                                      <p:cBhvr>
                                        <p:cTn id="32" dur="1" fill="hold">
                                          <p:stCondLst>
                                            <p:cond delay="0"/>
                                          </p:stCondLst>
                                        </p:cTn>
                                        <p:tgtEl>
                                          <p:spTgt spid="6">
                                            <p:txEl>
                                              <p:pRg st="8" end="8"/>
                                            </p:txEl>
                                          </p:spTgt>
                                        </p:tgtEl>
                                        <p:attrNameLst>
                                          <p:attrName>style.visibility</p:attrName>
                                        </p:attrNameLst>
                                      </p:cBhvr>
                                      <p:to>
                                        <p:strVal val="visible"/>
                                      </p:to>
                                    </p:set>
                                    <p:animEffect transition="in" filter="fade">
                                      <p:cBhvr>
                                        <p:cTn id="33" dur="2000"/>
                                        <p:tgtEl>
                                          <p:spTgt spid="6">
                                            <p:txEl>
                                              <p:pRg st="8" end="8"/>
                                            </p:txEl>
                                          </p:spTgt>
                                        </p:tgtEl>
                                      </p:cBhvr>
                                    </p:animEffect>
                                    <p:anim calcmode="lin" valueType="num">
                                      <p:cBhvr>
                                        <p:cTn id="34" dur="2000" fill="hold"/>
                                        <p:tgtEl>
                                          <p:spTgt spid="6">
                                            <p:txEl>
                                              <p:pRg st="8" end="8"/>
                                            </p:txEl>
                                          </p:spTgt>
                                        </p:tgtEl>
                                        <p:attrNameLst>
                                          <p:attrName>ppt_w</p:attrName>
                                        </p:attrNameLst>
                                      </p:cBhvr>
                                      <p:tavLst>
                                        <p:tav tm="0" fmla="#ppt_w*sin(2.5*pi*$)">
                                          <p:val>
                                            <p:fltVal val="0"/>
                                          </p:val>
                                        </p:tav>
                                        <p:tav tm="100000">
                                          <p:val>
                                            <p:fltVal val="1"/>
                                          </p:val>
                                        </p:tav>
                                      </p:tavLst>
                                    </p:anim>
                                    <p:anim calcmode="lin" valueType="num">
                                      <p:cBhvr>
                                        <p:cTn id="35" dur="2000" fill="hold"/>
                                        <p:tgtEl>
                                          <p:spTgt spid="6">
                                            <p:txEl>
                                              <p:pRg st="8" end="8"/>
                                            </p:txEl>
                                          </p:spTgt>
                                        </p:tgtEl>
                                        <p:attrNameLst>
                                          <p:attrName>ppt_h</p:attrName>
                                        </p:attrNameLst>
                                      </p:cBhvr>
                                      <p:tavLst>
                                        <p:tav tm="0">
                                          <p:val>
                                            <p:strVal val="#ppt_h"/>
                                          </p:val>
                                        </p:tav>
                                        <p:tav tm="100000">
                                          <p:val>
                                            <p:strVal val="#ppt_h"/>
                                          </p:val>
                                        </p:tav>
                                      </p:tavLst>
                                    </p:anim>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grpId="0" nodeType="clickEffect">
                                  <p:stCondLst>
                                    <p:cond delay="0"/>
                                  </p:stCondLst>
                                  <p:childTnLst>
                                    <p:set>
                                      <p:cBhvr>
                                        <p:cTn id="39" dur="1" fill="hold">
                                          <p:stCondLst>
                                            <p:cond delay="0"/>
                                          </p:stCondLst>
                                        </p:cTn>
                                        <p:tgtEl>
                                          <p:spTgt spid="7"/>
                                        </p:tgtEl>
                                        <p:attrNameLst>
                                          <p:attrName>style.visibility</p:attrName>
                                        </p:attrNameLst>
                                      </p:cBhvr>
                                      <p:to>
                                        <p:strVal val="visible"/>
                                      </p:to>
                                    </p:set>
                                    <p:animEffect transition="in" filter="fade">
                                      <p:cBhvr>
                                        <p:cTn id="40" dur="500"/>
                                        <p:tgtEl>
                                          <p:spTgt spid="7"/>
                                        </p:tgtEl>
                                      </p:cBhvr>
                                    </p:animEffect>
                                  </p:childTnLst>
                                </p:cTn>
                              </p:par>
                            </p:childTnLst>
                          </p:cTn>
                        </p:par>
                      </p:childTnLst>
                    </p:cTn>
                  </p:par>
                  <p:par>
                    <p:cTn id="41" fill="hold">
                      <p:stCondLst>
                        <p:cond delay="indefinite"/>
                      </p:stCondLst>
                      <p:childTnLst>
                        <p:par>
                          <p:cTn id="42" fill="hold">
                            <p:stCondLst>
                              <p:cond delay="0"/>
                            </p:stCondLst>
                            <p:childTnLst>
                              <p:par>
                                <p:cTn id="43" presetID="10" presetClass="entr" presetSubtype="0" fill="hold" nodeType="clickEffect">
                                  <p:stCondLst>
                                    <p:cond delay="0"/>
                                  </p:stCondLst>
                                  <p:childTnLst>
                                    <p:set>
                                      <p:cBhvr>
                                        <p:cTn id="44" dur="1" fill="hold">
                                          <p:stCondLst>
                                            <p:cond delay="0"/>
                                          </p:stCondLst>
                                        </p:cTn>
                                        <p:tgtEl>
                                          <p:spTgt spid="7">
                                            <p:txEl>
                                              <p:pRg st="0" end="0"/>
                                            </p:txEl>
                                          </p:spTgt>
                                        </p:tgtEl>
                                        <p:attrNameLst>
                                          <p:attrName>style.visibility</p:attrName>
                                        </p:attrNameLst>
                                      </p:cBhvr>
                                      <p:to>
                                        <p:strVal val="visible"/>
                                      </p:to>
                                    </p:set>
                                    <p:animEffect transition="in" filter="fade">
                                      <p:cBhvr>
                                        <p:cTn id="45" dur="500"/>
                                        <p:tgtEl>
                                          <p:spTgt spid="7">
                                            <p:txEl>
                                              <p:pRg st="0" end="0"/>
                                            </p:txEl>
                                          </p:spTgt>
                                        </p:tgtEl>
                                      </p:cBhvr>
                                    </p:animEffect>
                                  </p:childTnLst>
                                </p:cTn>
                              </p:par>
                            </p:childTnLst>
                          </p:cTn>
                        </p:par>
                      </p:childTnLst>
                    </p:cTn>
                  </p:par>
                  <p:par>
                    <p:cTn id="46" fill="hold">
                      <p:stCondLst>
                        <p:cond delay="indefinite"/>
                      </p:stCondLst>
                      <p:childTnLst>
                        <p:par>
                          <p:cTn id="47" fill="hold">
                            <p:stCondLst>
                              <p:cond delay="0"/>
                            </p:stCondLst>
                            <p:childTnLst>
                              <p:par>
                                <p:cTn id="48" presetID="10" presetClass="entr" presetSubtype="0" fill="hold" nodeType="clickEffect">
                                  <p:stCondLst>
                                    <p:cond delay="0"/>
                                  </p:stCondLst>
                                  <p:childTnLst>
                                    <p:set>
                                      <p:cBhvr>
                                        <p:cTn id="49" dur="1" fill="hold">
                                          <p:stCondLst>
                                            <p:cond delay="0"/>
                                          </p:stCondLst>
                                        </p:cTn>
                                        <p:tgtEl>
                                          <p:spTgt spid="7">
                                            <p:txEl>
                                              <p:pRg st="2" end="2"/>
                                            </p:txEl>
                                          </p:spTgt>
                                        </p:tgtEl>
                                        <p:attrNameLst>
                                          <p:attrName>style.visibility</p:attrName>
                                        </p:attrNameLst>
                                      </p:cBhvr>
                                      <p:to>
                                        <p:strVal val="visible"/>
                                      </p:to>
                                    </p:set>
                                    <p:animEffect transition="in" filter="fade">
                                      <p:cBhvr>
                                        <p:cTn id="50" dur="500"/>
                                        <p:tgtEl>
                                          <p:spTgt spid="7">
                                            <p:txEl>
                                              <p:pRg st="2" end="2"/>
                                            </p:txEl>
                                          </p:spTgt>
                                        </p:tgtEl>
                                      </p:cBhvr>
                                    </p:animEffect>
                                  </p:childTnLst>
                                </p:cTn>
                              </p:par>
                            </p:childTnLst>
                          </p:cTn>
                        </p:par>
                      </p:childTnLst>
                    </p:cTn>
                  </p:par>
                  <p:par>
                    <p:cTn id="51" fill="hold">
                      <p:stCondLst>
                        <p:cond delay="indefinite"/>
                      </p:stCondLst>
                      <p:childTnLst>
                        <p:par>
                          <p:cTn id="52" fill="hold">
                            <p:stCondLst>
                              <p:cond delay="0"/>
                            </p:stCondLst>
                            <p:childTnLst>
                              <p:par>
                                <p:cTn id="53" presetID="10" presetClass="entr" presetSubtype="0" fill="hold" nodeType="clickEffect">
                                  <p:stCondLst>
                                    <p:cond delay="0"/>
                                  </p:stCondLst>
                                  <p:childTnLst>
                                    <p:set>
                                      <p:cBhvr>
                                        <p:cTn id="54" dur="1" fill="hold">
                                          <p:stCondLst>
                                            <p:cond delay="0"/>
                                          </p:stCondLst>
                                        </p:cTn>
                                        <p:tgtEl>
                                          <p:spTgt spid="7">
                                            <p:txEl>
                                              <p:pRg st="3" end="3"/>
                                            </p:txEl>
                                          </p:spTgt>
                                        </p:tgtEl>
                                        <p:attrNameLst>
                                          <p:attrName>style.visibility</p:attrName>
                                        </p:attrNameLst>
                                      </p:cBhvr>
                                      <p:to>
                                        <p:strVal val="visible"/>
                                      </p:to>
                                    </p:set>
                                    <p:animEffect transition="in" filter="fade">
                                      <p:cBhvr>
                                        <p:cTn id="55" dur="500"/>
                                        <p:tgtEl>
                                          <p:spTgt spid="7">
                                            <p:txEl>
                                              <p:pRg st="3" end="3"/>
                                            </p:txEl>
                                          </p:spTgt>
                                        </p:tgtEl>
                                      </p:cBhvr>
                                    </p:animEffect>
                                  </p:childTnLst>
                                </p:cTn>
                              </p:par>
                            </p:childTnLst>
                          </p:cTn>
                        </p:par>
                      </p:childTnLst>
                    </p:cTn>
                  </p:par>
                  <p:par>
                    <p:cTn id="56" fill="hold">
                      <p:stCondLst>
                        <p:cond delay="indefinite"/>
                      </p:stCondLst>
                      <p:childTnLst>
                        <p:par>
                          <p:cTn id="57" fill="hold">
                            <p:stCondLst>
                              <p:cond delay="0"/>
                            </p:stCondLst>
                            <p:childTnLst>
                              <p:par>
                                <p:cTn id="58" presetID="10" presetClass="entr" presetSubtype="0" fill="hold" nodeType="clickEffect">
                                  <p:stCondLst>
                                    <p:cond delay="0"/>
                                  </p:stCondLst>
                                  <p:childTnLst>
                                    <p:set>
                                      <p:cBhvr>
                                        <p:cTn id="59" dur="1" fill="hold">
                                          <p:stCondLst>
                                            <p:cond delay="0"/>
                                          </p:stCondLst>
                                        </p:cTn>
                                        <p:tgtEl>
                                          <p:spTgt spid="7">
                                            <p:txEl>
                                              <p:pRg st="4" end="4"/>
                                            </p:txEl>
                                          </p:spTgt>
                                        </p:tgtEl>
                                        <p:attrNameLst>
                                          <p:attrName>style.visibility</p:attrName>
                                        </p:attrNameLst>
                                      </p:cBhvr>
                                      <p:to>
                                        <p:strVal val="visible"/>
                                      </p:to>
                                    </p:set>
                                    <p:animEffect transition="in" filter="fade">
                                      <p:cBhvr>
                                        <p:cTn id="60" dur="500"/>
                                        <p:tgtEl>
                                          <p:spTgt spid="7">
                                            <p:txEl>
                                              <p:pRg st="4" end="4"/>
                                            </p:txEl>
                                          </p:spTgt>
                                        </p:tgtEl>
                                      </p:cBhvr>
                                    </p:animEffect>
                                  </p:childTnLst>
                                </p:cTn>
                              </p:par>
                            </p:childTnLst>
                          </p:cTn>
                        </p:par>
                      </p:childTnLst>
                    </p:cTn>
                  </p:par>
                  <p:par>
                    <p:cTn id="61" fill="hold">
                      <p:stCondLst>
                        <p:cond delay="indefinite"/>
                      </p:stCondLst>
                      <p:childTnLst>
                        <p:par>
                          <p:cTn id="62" fill="hold">
                            <p:stCondLst>
                              <p:cond delay="0"/>
                            </p:stCondLst>
                            <p:childTnLst>
                              <p:par>
                                <p:cTn id="63" presetID="10" presetClass="entr" presetSubtype="0" fill="hold" nodeType="clickEffect">
                                  <p:stCondLst>
                                    <p:cond delay="0"/>
                                  </p:stCondLst>
                                  <p:childTnLst>
                                    <p:set>
                                      <p:cBhvr>
                                        <p:cTn id="64" dur="1" fill="hold">
                                          <p:stCondLst>
                                            <p:cond delay="0"/>
                                          </p:stCondLst>
                                        </p:cTn>
                                        <p:tgtEl>
                                          <p:spTgt spid="7">
                                            <p:txEl>
                                              <p:pRg st="5" end="5"/>
                                            </p:txEl>
                                          </p:spTgt>
                                        </p:tgtEl>
                                        <p:attrNameLst>
                                          <p:attrName>style.visibility</p:attrName>
                                        </p:attrNameLst>
                                      </p:cBhvr>
                                      <p:to>
                                        <p:strVal val="visible"/>
                                      </p:to>
                                    </p:set>
                                    <p:animEffect transition="in" filter="fade">
                                      <p:cBhvr>
                                        <p:cTn id="65" dur="500"/>
                                        <p:tgtEl>
                                          <p:spTgt spid="7">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5400" b="1" dirty="0" smtClean="0">
                <a:solidFill>
                  <a:schemeClr val="accent5">
                    <a:lumMod val="50000"/>
                  </a:schemeClr>
                </a:solidFill>
              </a:rPr>
              <a:t>Network </a:t>
            </a:r>
            <a:r>
              <a:rPr lang="en-GB" sz="5400" b="1" dirty="0" smtClean="0">
                <a:solidFill>
                  <a:schemeClr val="accent5">
                    <a:lumMod val="50000"/>
                  </a:schemeClr>
                </a:solidFill>
              </a:rPr>
              <a:t>Protocols</a:t>
            </a:r>
            <a:endParaRPr lang="en-GB" b="1" dirty="0">
              <a:solidFill>
                <a:schemeClr val="accent5">
                  <a:lumMod val="50000"/>
                </a:schemeClr>
              </a:solidFill>
            </a:endParaRPr>
          </a:p>
        </p:txBody>
      </p:sp>
      <p:sp>
        <p:nvSpPr>
          <p:cNvPr id="3" name="Content Placeholder 2"/>
          <p:cNvSpPr>
            <a:spLocks noGrp="1"/>
          </p:cNvSpPr>
          <p:nvPr>
            <p:ph idx="1"/>
          </p:nvPr>
        </p:nvSpPr>
        <p:spPr>
          <a:xfrm>
            <a:off x="1117600" y="1825625"/>
            <a:ext cx="10236200" cy="590029"/>
          </a:xfrm>
        </p:spPr>
        <p:txBody>
          <a:bodyPr>
            <a:normAutofit fontScale="77500" lnSpcReduction="20000"/>
          </a:bodyPr>
          <a:lstStyle/>
          <a:p>
            <a:r>
              <a:rPr lang="en-GB" b="1" dirty="0"/>
              <a:t>The protocol used for communicating over the internet is called TCP/IP, or "Transmission Control Protocol / Internet Protocol". It has two parts: TCP and IP</a:t>
            </a:r>
            <a:r>
              <a:rPr lang="en-GB" b="1" dirty="0" smtClean="0"/>
              <a:t>.</a:t>
            </a:r>
            <a:endParaRPr lang="en-GB" b="1" dirty="0"/>
          </a:p>
        </p:txBody>
      </p:sp>
      <p:grpSp>
        <p:nvGrpSpPr>
          <p:cNvPr id="8" name="Group 7"/>
          <p:cNvGrpSpPr/>
          <p:nvPr/>
        </p:nvGrpSpPr>
        <p:grpSpPr>
          <a:xfrm>
            <a:off x="1233037" y="2479530"/>
            <a:ext cx="10463094" cy="4194224"/>
            <a:chOff x="1574231" y="365125"/>
            <a:chExt cx="9309290" cy="3711080"/>
          </a:xfrm>
        </p:grpSpPr>
        <p:pic>
          <p:nvPicPr>
            <p:cNvPr id="4" name="Picture 3" descr="Screen Clipping"/>
            <p:cNvPicPr>
              <a:picLocks noChangeAspect="1"/>
            </p:cNvPicPr>
            <p:nvPr/>
          </p:nvPicPr>
          <p:blipFill rotWithShape="1">
            <a:blip r:embed="rId3">
              <a:extLst>
                <a:ext uri="{28A0092B-C50C-407E-A947-70E740481C1C}">
                  <a14:useLocalDpi xmlns:a14="http://schemas.microsoft.com/office/drawing/2010/main" val="0"/>
                </a:ext>
              </a:extLst>
            </a:blip>
            <a:srcRect t="92047"/>
            <a:stretch/>
          </p:blipFill>
          <p:spPr>
            <a:xfrm>
              <a:off x="1574231" y="3687983"/>
              <a:ext cx="9295642" cy="388222"/>
            </a:xfrm>
            <a:prstGeom prst="rect">
              <a:avLst/>
            </a:prstGeom>
          </p:spPr>
        </p:pic>
        <p:pic>
          <p:nvPicPr>
            <p:cNvPr id="6" name="Picture 5" descr="Screen Clipping"/>
            <p:cNvPicPr>
              <a:picLocks noChangeAspect="1"/>
            </p:cNvPicPr>
            <p:nvPr/>
          </p:nvPicPr>
          <p:blipFill rotWithShape="1">
            <a:blip r:embed="rId3">
              <a:extLst>
                <a:ext uri="{28A0092B-C50C-407E-A947-70E740481C1C}">
                  <a14:useLocalDpi xmlns:a14="http://schemas.microsoft.com/office/drawing/2010/main" val="0"/>
                </a:ext>
              </a:extLst>
            </a:blip>
            <a:srcRect b="55414"/>
            <a:stretch/>
          </p:blipFill>
          <p:spPr>
            <a:xfrm>
              <a:off x="1587879" y="365125"/>
              <a:ext cx="9295642" cy="2176448"/>
            </a:xfrm>
            <a:prstGeom prst="rect">
              <a:avLst/>
            </a:prstGeom>
          </p:spPr>
        </p:pic>
        <p:pic>
          <p:nvPicPr>
            <p:cNvPr id="7" name="Picture 6" descr="Screen Clipping"/>
            <p:cNvPicPr>
              <a:picLocks noChangeAspect="1"/>
            </p:cNvPicPr>
            <p:nvPr/>
          </p:nvPicPr>
          <p:blipFill rotWithShape="1">
            <a:blip r:embed="rId3">
              <a:extLst>
                <a:ext uri="{28A0092B-C50C-407E-A947-70E740481C1C}">
                  <a14:useLocalDpi xmlns:a14="http://schemas.microsoft.com/office/drawing/2010/main" val="0"/>
                </a:ext>
              </a:extLst>
            </a:blip>
            <a:srcRect t="55779" b="18779"/>
            <a:stretch/>
          </p:blipFill>
          <p:spPr>
            <a:xfrm>
              <a:off x="1574231" y="2486981"/>
              <a:ext cx="9295642" cy="1241946"/>
            </a:xfrm>
            <a:prstGeom prst="rect">
              <a:avLst/>
            </a:prstGeom>
          </p:spPr>
        </p:pic>
      </p:grpSp>
    </p:spTree>
    <p:extLst>
      <p:ext uri="{BB962C8B-B14F-4D97-AF65-F5344CB8AC3E}">
        <p14:creationId xmlns:p14="http://schemas.microsoft.com/office/powerpoint/2010/main" val="10052706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17600" y="1893000"/>
            <a:ext cx="10769600" cy="4351338"/>
          </a:xfrm>
        </p:spPr>
        <p:txBody>
          <a:bodyPr>
            <a:normAutofit/>
          </a:bodyPr>
          <a:lstStyle/>
          <a:p>
            <a:pPr marL="0" indent="0">
              <a:buNone/>
            </a:pPr>
            <a:endParaRPr lang="en-GB" dirty="0"/>
          </a:p>
          <a:p>
            <a:r>
              <a:rPr lang="en-GB" b="1" i="1" dirty="0"/>
              <a:t>source</a:t>
            </a:r>
            <a:r>
              <a:rPr lang="en-GB" dirty="0"/>
              <a:t> - which computer the message came from </a:t>
            </a:r>
          </a:p>
          <a:p>
            <a:r>
              <a:rPr lang="en-GB" b="1" i="1" dirty="0"/>
              <a:t>destination</a:t>
            </a:r>
            <a:r>
              <a:rPr lang="en-GB" dirty="0"/>
              <a:t> - where the message should go </a:t>
            </a:r>
          </a:p>
          <a:p>
            <a:r>
              <a:rPr lang="en-GB" b="1" i="1" dirty="0"/>
              <a:t>packet sequence </a:t>
            </a:r>
            <a:r>
              <a:rPr lang="en-GB" dirty="0"/>
              <a:t>- the order the message data should be re-assembled </a:t>
            </a:r>
          </a:p>
          <a:p>
            <a:r>
              <a:rPr lang="en-GB" b="1" i="1" dirty="0"/>
              <a:t>data</a:t>
            </a:r>
            <a:r>
              <a:rPr lang="en-GB" dirty="0"/>
              <a:t> - the data of the message </a:t>
            </a:r>
          </a:p>
          <a:p>
            <a:r>
              <a:rPr lang="en-GB" b="1" i="1" dirty="0"/>
              <a:t>error check </a:t>
            </a:r>
            <a:r>
              <a:rPr lang="en-GB" dirty="0"/>
              <a:t>- the check to see that the message has been sent correctly </a:t>
            </a:r>
          </a:p>
        </p:txBody>
      </p:sp>
      <p:sp>
        <p:nvSpPr>
          <p:cNvPr id="4" name="Title 3"/>
          <p:cNvSpPr>
            <a:spLocks noGrp="1"/>
          </p:cNvSpPr>
          <p:nvPr>
            <p:ph type="title"/>
          </p:nvPr>
        </p:nvSpPr>
        <p:spPr/>
        <p:txBody>
          <a:bodyPr/>
          <a:lstStyle/>
          <a:p>
            <a:r>
              <a:rPr lang="en-GB" b="1" dirty="0">
                <a:solidFill>
                  <a:schemeClr val="accent5">
                    <a:lumMod val="50000"/>
                  </a:schemeClr>
                </a:solidFill>
              </a:rPr>
              <a:t>What information do data packets have?</a:t>
            </a:r>
            <a:endParaRPr lang="en-GB" dirty="0">
              <a:solidFill>
                <a:schemeClr val="accent5">
                  <a:lumMod val="50000"/>
                </a:schemeClr>
              </a:solidFill>
            </a:endParaRPr>
          </a:p>
        </p:txBody>
      </p:sp>
      <p:pic>
        <p:nvPicPr>
          <p:cNvPr id="5" name="Picture 4"/>
          <p:cNvPicPr>
            <a:picLocks noChangeAspect="1"/>
          </p:cNvPicPr>
          <p:nvPr/>
        </p:nvPicPr>
        <p:blipFill>
          <a:blip r:embed="rId2">
            <a:clrChange>
              <a:clrFrom>
                <a:srgbClr val="FFFFFF"/>
              </a:clrFrom>
              <a:clrTo>
                <a:srgbClr val="FFFFFF">
                  <a:alpha val="0"/>
                </a:srgbClr>
              </a:clrTo>
            </a:clrChange>
          </a:blip>
          <a:stretch>
            <a:fillRect/>
          </a:stretch>
        </p:blipFill>
        <p:spPr>
          <a:xfrm>
            <a:off x="9317836" y="1152536"/>
            <a:ext cx="2304001" cy="2194561"/>
          </a:xfrm>
          <a:prstGeom prst="rect">
            <a:avLst/>
          </a:prstGeom>
        </p:spPr>
      </p:pic>
    </p:spTree>
    <p:extLst>
      <p:ext uri="{BB962C8B-B14F-4D97-AF65-F5344CB8AC3E}">
        <p14:creationId xmlns:p14="http://schemas.microsoft.com/office/powerpoint/2010/main" val="42644260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 calcmode="lin" valueType="num">
                                      <p:cBhvr additive="base">
                                        <p:cTn id="1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 calcmode="lin" valueType="num">
                                      <p:cBhvr additive="base">
                                        <p:cTn id="1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3" end="3"/>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anim calcmode="lin" valueType="num">
                                      <p:cBhvr additive="base">
                                        <p:cTn id="2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17600" y="-10256"/>
            <a:ext cx="10236200" cy="1325563"/>
          </a:xfrm>
        </p:spPr>
        <p:txBody>
          <a:bodyPr/>
          <a:lstStyle/>
          <a:p>
            <a:r>
              <a:rPr lang="en-GB" dirty="0" smtClean="0">
                <a:solidFill>
                  <a:schemeClr val="accent5">
                    <a:lumMod val="50000"/>
                  </a:schemeClr>
                </a:solidFill>
              </a:rPr>
              <a:t>Packet </a:t>
            </a:r>
            <a:endParaRPr lang="en-GB" dirty="0">
              <a:solidFill>
                <a:schemeClr val="accent5">
                  <a:lumMod val="50000"/>
                </a:schemeClr>
              </a:solidFill>
            </a:endParaRPr>
          </a:p>
        </p:txBody>
      </p:sp>
      <p:sp>
        <p:nvSpPr>
          <p:cNvPr id="3" name="Content Placeholder 2"/>
          <p:cNvSpPr>
            <a:spLocks noGrp="1"/>
          </p:cNvSpPr>
          <p:nvPr>
            <p:ph idx="1"/>
          </p:nvPr>
        </p:nvSpPr>
        <p:spPr>
          <a:xfrm>
            <a:off x="1117600" y="1142226"/>
            <a:ext cx="10236200" cy="4351338"/>
          </a:xfrm>
        </p:spPr>
        <p:txBody>
          <a:bodyPr>
            <a:normAutofit lnSpcReduction="10000"/>
          </a:bodyPr>
          <a:lstStyle/>
          <a:p>
            <a:r>
              <a:rPr lang="en-GB" dirty="0" smtClean="0"/>
              <a:t>When devices transmit data, data is broken into small pieces, these are called packets.  These are sent individually and then joined up at the end so the message becomes complete again.</a:t>
            </a:r>
          </a:p>
          <a:p>
            <a:endParaRPr lang="en-GB" dirty="0"/>
          </a:p>
          <a:p>
            <a:pPr marL="0" indent="0">
              <a:buNone/>
            </a:pPr>
            <a:r>
              <a:rPr lang="en-GB" u="sng" dirty="0" smtClean="0"/>
              <a:t>Parts of a packet</a:t>
            </a:r>
          </a:p>
          <a:p>
            <a:pPr marL="0" indent="0">
              <a:buNone/>
            </a:pPr>
            <a:r>
              <a:rPr lang="en-GB" b="1" dirty="0" smtClean="0"/>
              <a:t>Header</a:t>
            </a:r>
            <a:r>
              <a:rPr lang="en-GB" dirty="0" smtClean="0"/>
              <a:t> – </a:t>
            </a:r>
            <a:r>
              <a:rPr lang="en-GB" i="1" dirty="0" smtClean="0"/>
              <a:t>Contains the source, destination address &amp; position of the packet in the completed message</a:t>
            </a:r>
          </a:p>
          <a:p>
            <a:pPr marL="0" indent="0">
              <a:buNone/>
            </a:pPr>
            <a:r>
              <a:rPr lang="en-GB" b="1" dirty="0" smtClean="0"/>
              <a:t>Body</a:t>
            </a:r>
            <a:r>
              <a:rPr lang="en-GB" dirty="0" smtClean="0"/>
              <a:t> – </a:t>
            </a:r>
            <a:r>
              <a:rPr lang="en-GB" i="1" dirty="0" smtClean="0"/>
              <a:t>Part of the message it carries (also referred to as the </a:t>
            </a:r>
            <a:r>
              <a:rPr lang="en-GB" b="1" i="1" dirty="0" smtClean="0"/>
              <a:t>payload</a:t>
            </a:r>
            <a:r>
              <a:rPr lang="en-GB" i="1" dirty="0" smtClean="0"/>
              <a:t>)</a:t>
            </a:r>
          </a:p>
          <a:p>
            <a:pPr marL="0" indent="0">
              <a:buNone/>
            </a:pPr>
            <a:r>
              <a:rPr lang="en-GB" b="1" dirty="0" smtClean="0"/>
              <a:t>Footer</a:t>
            </a:r>
            <a:r>
              <a:rPr lang="en-GB" dirty="0" smtClean="0"/>
              <a:t> – </a:t>
            </a:r>
            <a:r>
              <a:rPr lang="en-GB" i="1" dirty="0" smtClean="0"/>
              <a:t>Used for error checking &amp; ensuring the complete packet has been delivered intact (also referred to at the </a:t>
            </a:r>
            <a:r>
              <a:rPr lang="en-GB" b="1" i="1" dirty="0" smtClean="0"/>
              <a:t>trailer</a:t>
            </a:r>
            <a:r>
              <a:rPr lang="en-GB" i="1" dirty="0" smtClean="0"/>
              <a:t>)</a:t>
            </a:r>
          </a:p>
          <a:p>
            <a:endParaRPr lang="en-GB" dirty="0"/>
          </a:p>
        </p:txBody>
      </p:sp>
      <p:pic>
        <p:nvPicPr>
          <p:cNvPr id="5" name="Picture 4"/>
          <p:cNvPicPr>
            <a:picLocks noChangeAspect="1"/>
          </p:cNvPicPr>
          <p:nvPr/>
        </p:nvPicPr>
        <p:blipFill>
          <a:blip r:embed="rId2">
            <a:clrChange>
              <a:clrFrom>
                <a:srgbClr val="FFFFFF"/>
              </a:clrFrom>
              <a:clrTo>
                <a:srgbClr val="FFFFFF">
                  <a:alpha val="0"/>
                </a:srgbClr>
              </a:clrTo>
            </a:clrChange>
          </a:blip>
          <a:stretch>
            <a:fillRect/>
          </a:stretch>
        </p:blipFill>
        <p:spPr>
          <a:xfrm>
            <a:off x="7594333" y="4957011"/>
            <a:ext cx="4550728" cy="1828799"/>
          </a:xfrm>
          <a:prstGeom prst="rect">
            <a:avLst/>
          </a:prstGeom>
        </p:spPr>
      </p:pic>
    </p:spTree>
    <p:extLst>
      <p:ext uri="{BB962C8B-B14F-4D97-AF65-F5344CB8AC3E}">
        <p14:creationId xmlns:p14="http://schemas.microsoft.com/office/powerpoint/2010/main" val="381375519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chemeClr val="accent5">
                    <a:lumMod val="50000"/>
                  </a:schemeClr>
                </a:solidFill>
              </a:rPr>
              <a:t>Packet </a:t>
            </a:r>
            <a:endParaRPr lang="en-GB" dirty="0">
              <a:solidFill>
                <a:schemeClr val="accent5">
                  <a:lumMod val="50000"/>
                </a:schemeClr>
              </a:solidFill>
            </a:endParaRPr>
          </a:p>
        </p:txBody>
      </p:sp>
      <p:sp>
        <p:nvSpPr>
          <p:cNvPr id="3" name="Content Placeholder 2"/>
          <p:cNvSpPr>
            <a:spLocks noGrp="1"/>
          </p:cNvSpPr>
          <p:nvPr>
            <p:ph idx="1"/>
          </p:nvPr>
        </p:nvSpPr>
        <p:spPr/>
        <p:txBody>
          <a:bodyPr/>
          <a:lstStyle/>
          <a:p>
            <a:pPr marL="0" indent="0">
              <a:buNone/>
            </a:pPr>
            <a:r>
              <a:rPr lang="en-GB" dirty="0" smtClean="0"/>
              <a:t>The packet sent between computer A and B </a:t>
            </a:r>
          </a:p>
          <a:p>
            <a:r>
              <a:rPr lang="en-GB" dirty="0" smtClean="0"/>
              <a:t>Take different routes across the network.</a:t>
            </a:r>
          </a:p>
          <a:p>
            <a:r>
              <a:rPr lang="en-GB" dirty="0"/>
              <a:t>A</a:t>
            </a:r>
            <a:r>
              <a:rPr lang="en-GB" dirty="0" smtClean="0"/>
              <a:t>rrive in different order</a:t>
            </a:r>
          </a:p>
          <a:p>
            <a:endParaRPr lang="en-GB" dirty="0" smtClean="0"/>
          </a:p>
        </p:txBody>
      </p:sp>
      <p:pic>
        <p:nvPicPr>
          <p:cNvPr id="5" name="Picture 4"/>
          <p:cNvPicPr>
            <a:picLocks noChangeAspect="1"/>
          </p:cNvPicPr>
          <p:nvPr/>
        </p:nvPicPr>
        <p:blipFill>
          <a:blip r:embed="rId2">
            <a:clrChange>
              <a:clrFrom>
                <a:srgbClr val="FFFFFF"/>
              </a:clrFrom>
              <a:clrTo>
                <a:srgbClr val="FFFFFF">
                  <a:alpha val="0"/>
                </a:srgbClr>
              </a:clrTo>
            </a:clrChange>
          </a:blip>
          <a:stretch>
            <a:fillRect/>
          </a:stretch>
        </p:blipFill>
        <p:spPr>
          <a:xfrm>
            <a:off x="2995541" y="2844800"/>
            <a:ext cx="9196459" cy="3695773"/>
          </a:xfrm>
          <a:prstGeom prst="rect">
            <a:avLst/>
          </a:prstGeom>
        </p:spPr>
      </p:pic>
      <p:pic>
        <p:nvPicPr>
          <p:cNvPr id="7" name="Picture 6"/>
          <p:cNvPicPr>
            <a:picLocks noChangeAspect="1"/>
          </p:cNvPicPr>
          <p:nvPr/>
        </p:nvPicPr>
        <p:blipFill>
          <a:blip r:embed="rId3"/>
          <a:stretch>
            <a:fillRect/>
          </a:stretch>
        </p:blipFill>
        <p:spPr>
          <a:xfrm>
            <a:off x="-481748" y="8174921"/>
            <a:ext cx="9020175" cy="3457575"/>
          </a:xfrm>
          <a:prstGeom prst="rect">
            <a:avLst/>
          </a:prstGeom>
        </p:spPr>
      </p:pic>
    </p:spTree>
    <p:extLst>
      <p:ext uri="{BB962C8B-B14F-4D97-AF65-F5344CB8AC3E}">
        <p14:creationId xmlns:p14="http://schemas.microsoft.com/office/powerpoint/2010/main" val="78374235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17600" y="91856"/>
            <a:ext cx="10236200" cy="1325563"/>
          </a:xfrm>
        </p:spPr>
        <p:txBody>
          <a:bodyPr>
            <a:normAutofit/>
          </a:bodyPr>
          <a:lstStyle/>
          <a:p>
            <a:r>
              <a:rPr lang="en-GB" sz="4800" b="1" dirty="0" smtClean="0">
                <a:solidFill>
                  <a:schemeClr val="accent5">
                    <a:lumMod val="50000"/>
                  </a:schemeClr>
                </a:solidFill>
              </a:rPr>
              <a:t>How does </a:t>
            </a:r>
            <a:r>
              <a:rPr lang="en-GB" sz="4800" b="1" dirty="0">
                <a:solidFill>
                  <a:schemeClr val="accent5">
                    <a:lumMod val="50000"/>
                  </a:schemeClr>
                </a:solidFill>
              </a:rPr>
              <a:t>it </a:t>
            </a:r>
            <a:r>
              <a:rPr lang="en-GB" sz="4800" b="1" dirty="0" smtClean="0">
                <a:solidFill>
                  <a:schemeClr val="accent5">
                    <a:lumMod val="50000"/>
                  </a:schemeClr>
                </a:solidFill>
              </a:rPr>
              <a:t>work?</a:t>
            </a:r>
            <a:endParaRPr lang="en-GB" sz="4800" b="1" dirty="0">
              <a:solidFill>
                <a:schemeClr val="accent5">
                  <a:lumMod val="50000"/>
                </a:schemeClr>
              </a:solidFill>
            </a:endParaRPr>
          </a:p>
        </p:txBody>
      </p:sp>
      <p:sp>
        <p:nvSpPr>
          <p:cNvPr id="3" name="Content Placeholder 2"/>
          <p:cNvSpPr>
            <a:spLocks noGrp="1"/>
          </p:cNvSpPr>
          <p:nvPr>
            <p:ph idx="1"/>
          </p:nvPr>
        </p:nvSpPr>
        <p:spPr>
          <a:xfrm>
            <a:off x="1117600" y="1558290"/>
            <a:ext cx="10236200" cy="5147310"/>
          </a:xfrm>
        </p:spPr>
        <p:txBody>
          <a:bodyPr>
            <a:normAutofit fontScale="85000" lnSpcReduction="20000"/>
          </a:bodyPr>
          <a:lstStyle/>
          <a:p>
            <a:r>
              <a:rPr lang="en-GB" dirty="0" smtClean="0"/>
              <a:t>The file is split into packets with the address IP attached</a:t>
            </a:r>
          </a:p>
          <a:p>
            <a:pPr lvl="1"/>
            <a:r>
              <a:rPr lang="en-GB" i="1" dirty="0" smtClean="0">
                <a:solidFill>
                  <a:srgbClr val="7030A0"/>
                </a:solidFill>
              </a:rPr>
              <a:t>Split because the transmission of a large file would consume all the bandwidth and slow the network</a:t>
            </a:r>
          </a:p>
          <a:p>
            <a:r>
              <a:rPr lang="en-GB" dirty="0" smtClean="0"/>
              <a:t>The packets are sent onto the network using cable or microwaves</a:t>
            </a:r>
          </a:p>
          <a:p>
            <a:r>
              <a:rPr lang="en-GB" dirty="0" smtClean="0"/>
              <a:t>Routers on the network inspect each packet and decide the most efficient path for the packet to take on the next stage of the journey</a:t>
            </a:r>
          </a:p>
          <a:p>
            <a:pPr lvl="1"/>
            <a:r>
              <a:rPr lang="en-GB" i="1" dirty="0" smtClean="0">
                <a:solidFill>
                  <a:srgbClr val="7030A0"/>
                </a:solidFill>
              </a:rPr>
              <a:t>Each router has a configuration table containing information about which connections lead to particular groups of addresses.</a:t>
            </a:r>
          </a:p>
          <a:p>
            <a:pPr lvl="1"/>
            <a:r>
              <a:rPr lang="en-GB" i="1" dirty="0" smtClean="0">
                <a:solidFill>
                  <a:srgbClr val="7030A0"/>
                </a:solidFill>
              </a:rPr>
              <a:t>The router can balance the load across the network on a millisecond by millisecond basis</a:t>
            </a:r>
          </a:p>
          <a:p>
            <a:r>
              <a:rPr lang="en-GB" dirty="0" smtClean="0"/>
              <a:t>If  there is a problem with one part of the network while a message is being transferred, packets can be routed around the problem, ensuring the delivery of the entire message.</a:t>
            </a:r>
            <a:endParaRPr lang="en-GB" dirty="0"/>
          </a:p>
          <a:p>
            <a:r>
              <a:rPr lang="en-GB" dirty="0" smtClean="0"/>
              <a:t>The final router can direct the packet to the correct recipient</a:t>
            </a:r>
          </a:p>
          <a:p>
            <a:endParaRPr lang="en-GB" i="1" dirty="0"/>
          </a:p>
          <a:p>
            <a:r>
              <a:rPr lang="en-GB" dirty="0" smtClean="0"/>
              <a:t>This is the process of </a:t>
            </a:r>
            <a:r>
              <a:rPr lang="en-GB" b="1" i="1" dirty="0" smtClean="0">
                <a:solidFill>
                  <a:srgbClr val="7030A0"/>
                </a:solidFill>
              </a:rPr>
              <a:t>packet switching</a:t>
            </a:r>
            <a:r>
              <a:rPr lang="en-GB" dirty="0" smtClean="0"/>
              <a:t>, billions of communications at the same time and if there is a problem then they just use a different route</a:t>
            </a:r>
            <a:endParaRPr lang="en-GB" dirty="0"/>
          </a:p>
        </p:txBody>
      </p:sp>
    </p:spTree>
    <p:extLst>
      <p:ext uri="{BB962C8B-B14F-4D97-AF65-F5344CB8AC3E}">
        <p14:creationId xmlns:p14="http://schemas.microsoft.com/office/powerpoint/2010/main" val="75546632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17600" y="81661"/>
            <a:ext cx="10236200" cy="1325563"/>
          </a:xfrm>
        </p:spPr>
        <p:txBody>
          <a:bodyPr>
            <a:normAutofit/>
          </a:bodyPr>
          <a:lstStyle/>
          <a:p>
            <a:r>
              <a:rPr lang="en-GB" sz="5400" b="1" dirty="0" smtClean="0">
                <a:solidFill>
                  <a:schemeClr val="accent5">
                    <a:lumMod val="50000"/>
                  </a:schemeClr>
                </a:solidFill>
              </a:rPr>
              <a:t>Packets Task</a:t>
            </a:r>
            <a:endParaRPr lang="en-GB" sz="5400" b="1" dirty="0">
              <a:solidFill>
                <a:schemeClr val="accent5">
                  <a:lumMod val="50000"/>
                </a:schemeClr>
              </a:solidFill>
            </a:endParaRPr>
          </a:p>
        </p:txBody>
      </p:sp>
      <p:sp>
        <p:nvSpPr>
          <p:cNvPr id="5" name="Rectangle 4"/>
          <p:cNvSpPr/>
          <p:nvPr/>
        </p:nvSpPr>
        <p:spPr>
          <a:xfrm>
            <a:off x="1117600" y="6062072"/>
            <a:ext cx="4400331" cy="723275"/>
          </a:xfrm>
          <a:prstGeom prst="rect">
            <a:avLst/>
          </a:prstGeom>
          <a:solidFill>
            <a:schemeClr val="accent6">
              <a:lumMod val="40000"/>
              <a:lumOff val="60000"/>
            </a:schemeClr>
          </a:solidFill>
          <a:ln>
            <a:solidFill>
              <a:schemeClr val="tx1"/>
            </a:solidFill>
          </a:ln>
        </p:spPr>
        <p:txBody>
          <a:bodyPr wrap="square">
            <a:spAutoFit/>
          </a:bodyPr>
          <a:lstStyle/>
          <a:p>
            <a:pPr>
              <a:defRPr/>
            </a:pPr>
            <a:r>
              <a:rPr lang="en-GB" altLang="en-US" sz="1200" b="1" dirty="0" smtClean="0">
                <a:latin typeface="Arial" pitchFamily="34" charset="0"/>
              </a:rPr>
              <a:t>Learning Objective</a:t>
            </a:r>
          </a:p>
          <a:p>
            <a:pPr>
              <a:defRPr/>
            </a:pPr>
            <a:endParaRPr lang="en-GB" altLang="en-US" sz="500" dirty="0">
              <a:latin typeface="Arial" pitchFamily="34" charset="0"/>
            </a:endParaRPr>
          </a:p>
          <a:p>
            <a:pPr>
              <a:defRPr/>
            </a:pPr>
            <a:r>
              <a:rPr lang="en-GB" altLang="en-US" sz="1200" dirty="0" smtClean="0">
                <a:latin typeface="Arial" pitchFamily="34" charset="0"/>
              </a:rPr>
              <a:t>Identify </a:t>
            </a:r>
            <a:r>
              <a:rPr lang="en-GB" altLang="en-US" sz="1200" dirty="0">
                <a:latin typeface="Arial" pitchFamily="34" charset="0"/>
              </a:rPr>
              <a:t>the purpose of a packet </a:t>
            </a:r>
            <a:r>
              <a:rPr lang="en-GB" altLang="en-US" sz="1200" dirty="0" smtClean="0">
                <a:latin typeface="Arial" pitchFamily="34" charset="0"/>
              </a:rPr>
              <a:t>switching</a:t>
            </a:r>
            <a:endParaRPr lang="en-GB" altLang="en-US" sz="1200" dirty="0">
              <a:latin typeface="Arial" pitchFamily="34" charset="0"/>
            </a:endParaRPr>
          </a:p>
          <a:p>
            <a:pPr>
              <a:defRPr/>
            </a:pPr>
            <a:r>
              <a:rPr lang="en-GB" altLang="en-US" sz="1200" dirty="0">
                <a:latin typeface="Arial" pitchFamily="34" charset="0"/>
              </a:rPr>
              <a:t>Demonstrate an understanding of how packet switching works</a:t>
            </a:r>
          </a:p>
        </p:txBody>
      </p:sp>
      <p:sp>
        <p:nvSpPr>
          <p:cNvPr id="6" name="Content Placeholder 5"/>
          <p:cNvSpPr>
            <a:spLocks noGrp="1"/>
          </p:cNvSpPr>
          <p:nvPr>
            <p:ph idx="1"/>
          </p:nvPr>
        </p:nvSpPr>
        <p:spPr>
          <a:xfrm>
            <a:off x="9406758" y="1334015"/>
            <a:ext cx="2522482" cy="1220000"/>
          </a:xfrm>
          <a:ln>
            <a:solidFill>
              <a:schemeClr val="tx1"/>
            </a:solidFill>
          </a:ln>
        </p:spPr>
        <p:txBody>
          <a:bodyPr>
            <a:normAutofit/>
          </a:bodyPr>
          <a:lstStyle/>
          <a:p>
            <a:pPr marL="0" indent="0" algn="ctr">
              <a:buNone/>
            </a:pPr>
            <a:r>
              <a:rPr lang="en-GB" sz="2000" dirty="0" smtClean="0"/>
              <a:t>Complete this worksheet. Use your class notes to help you.</a:t>
            </a:r>
            <a:endParaRPr lang="en-GB" sz="2000" dirty="0"/>
          </a:p>
        </p:txBody>
      </p:sp>
      <p:pic>
        <p:nvPicPr>
          <p:cNvPr id="7" name="Picture 6"/>
          <p:cNvPicPr>
            <a:picLocks noChangeAspect="1"/>
          </p:cNvPicPr>
          <p:nvPr/>
        </p:nvPicPr>
        <p:blipFill rotWithShape="1">
          <a:blip r:embed="rId3"/>
          <a:srcRect l="16928" t="18156" r="3371" b="8288"/>
          <a:stretch/>
        </p:blipFill>
        <p:spPr>
          <a:xfrm>
            <a:off x="1117600" y="1594586"/>
            <a:ext cx="7273159" cy="4195254"/>
          </a:xfrm>
          <a:prstGeom prst="rect">
            <a:avLst/>
          </a:prstGeom>
          <a:ln>
            <a:solidFill>
              <a:schemeClr val="tx1"/>
            </a:solidFill>
          </a:ln>
        </p:spPr>
      </p:pic>
      <p:sp>
        <p:nvSpPr>
          <p:cNvPr id="8" name="Left Arrow 7"/>
          <p:cNvSpPr/>
          <p:nvPr/>
        </p:nvSpPr>
        <p:spPr>
          <a:xfrm>
            <a:off x="8473089" y="1650237"/>
            <a:ext cx="851338" cy="630621"/>
          </a:xfrm>
          <a:prstGeom prst="leftArrow">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Rounded Rectangle 10"/>
          <p:cNvSpPr/>
          <p:nvPr/>
        </p:nvSpPr>
        <p:spPr>
          <a:xfrm>
            <a:off x="8986344" y="4238019"/>
            <a:ext cx="3026979" cy="2504370"/>
          </a:xfrm>
          <a:prstGeom prst="roundRect">
            <a:avLst/>
          </a:prstGeom>
          <a:ln>
            <a:solidFill>
              <a:schemeClr val="tx1"/>
            </a:solidFill>
          </a:ln>
        </p:spPr>
        <p:style>
          <a:lnRef idx="2">
            <a:schemeClr val="accent4">
              <a:shade val="50000"/>
            </a:schemeClr>
          </a:lnRef>
          <a:fillRef idx="1">
            <a:schemeClr val="accent4"/>
          </a:fillRef>
          <a:effectRef idx="0">
            <a:schemeClr val="accent4"/>
          </a:effectRef>
          <a:fontRef idx="minor">
            <a:schemeClr val="lt1"/>
          </a:fontRef>
        </p:style>
        <p:txBody>
          <a:bodyPr rtlCol="0" anchor="t"/>
          <a:lstStyle/>
          <a:p>
            <a:pPr algn="ctr"/>
            <a:r>
              <a:rPr lang="en-GB" b="1" u="sng" dirty="0" smtClean="0">
                <a:solidFill>
                  <a:schemeClr val="tx1"/>
                </a:solidFill>
              </a:rPr>
              <a:t>Challenge Task2:</a:t>
            </a:r>
          </a:p>
          <a:p>
            <a:pPr algn="ctr"/>
            <a:endParaRPr lang="en-GB" sz="500" dirty="0" smtClean="0">
              <a:solidFill>
                <a:schemeClr val="tx1"/>
              </a:solidFill>
            </a:endParaRPr>
          </a:p>
          <a:p>
            <a:pPr algn="ctr"/>
            <a:r>
              <a:rPr lang="en-GB" dirty="0" smtClean="0">
                <a:solidFill>
                  <a:schemeClr val="tx1"/>
                </a:solidFill>
              </a:rPr>
              <a:t>Complete this word fill.</a:t>
            </a:r>
          </a:p>
          <a:p>
            <a:pPr algn="ctr"/>
            <a:endParaRPr lang="en-GB" dirty="0">
              <a:solidFill>
                <a:schemeClr val="tx1"/>
              </a:solidFill>
            </a:endParaRPr>
          </a:p>
          <a:p>
            <a:pPr algn="ctr"/>
            <a:endParaRPr lang="en-GB" dirty="0">
              <a:solidFill>
                <a:schemeClr val="tx1"/>
              </a:solidFill>
            </a:endParaRPr>
          </a:p>
          <a:p>
            <a:pPr algn="ctr"/>
            <a:endParaRPr lang="en-GB" dirty="0">
              <a:solidFill>
                <a:schemeClr val="tx1"/>
              </a:solidFill>
            </a:endParaRPr>
          </a:p>
        </p:txBody>
      </p:sp>
      <p:sp>
        <p:nvSpPr>
          <p:cNvPr id="9" name="Rounded Rectangle 8"/>
          <p:cNvSpPr/>
          <p:nvPr/>
        </p:nvSpPr>
        <p:spPr>
          <a:xfrm>
            <a:off x="8986344" y="2762618"/>
            <a:ext cx="3026979" cy="1336610"/>
          </a:xfrm>
          <a:prstGeom prst="roundRect">
            <a:avLst/>
          </a:prstGeom>
          <a:ln>
            <a:solidFill>
              <a:schemeClr val="tx1"/>
            </a:solid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GB" sz="1600" b="1" u="sng" dirty="0" smtClean="0">
                <a:solidFill>
                  <a:schemeClr val="tx1"/>
                </a:solidFill>
              </a:rPr>
              <a:t>Challenge Task1:</a:t>
            </a:r>
          </a:p>
          <a:p>
            <a:pPr algn="ctr"/>
            <a:endParaRPr lang="en-GB" sz="1600" dirty="0" smtClean="0">
              <a:solidFill>
                <a:schemeClr val="tx1"/>
              </a:solidFill>
            </a:endParaRPr>
          </a:p>
          <a:p>
            <a:pPr algn="ctr"/>
            <a:r>
              <a:rPr lang="en-GB" sz="1600" dirty="0" smtClean="0">
                <a:solidFill>
                  <a:schemeClr val="tx1"/>
                </a:solidFill>
              </a:rPr>
              <a:t>Describe the difference between HTTP and HTTPS. How does HTTPS work?</a:t>
            </a:r>
            <a:endParaRPr lang="en-GB" sz="1600" dirty="0">
              <a:solidFill>
                <a:schemeClr val="tx1"/>
              </a:solidFill>
            </a:endParaRPr>
          </a:p>
        </p:txBody>
      </p:sp>
      <p:pic>
        <p:nvPicPr>
          <p:cNvPr id="10" name="Picture 9"/>
          <p:cNvPicPr>
            <a:picLocks noChangeAspect="1"/>
          </p:cNvPicPr>
          <p:nvPr/>
        </p:nvPicPr>
        <p:blipFill>
          <a:blip r:embed="rId4"/>
          <a:stretch>
            <a:fillRect/>
          </a:stretch>
        </p:blipFill>
        <p:spPr>
          <a:xfrm>
            <a:off x="9282818" y="5111653"/>
            <a:ext cx="2478256" cy="1347295"/>
          </a:xfrm>
          <a:prstGeom prst="rect">
            <a:avLst/>
          </a:prstGeom>
          <a:ln>
            <a:solidFill>
              <a:schemeClr val="tx1"/>
            </a:solidFill>
          </a:ln>
        </p:spPr>
      </p:pic>
    </p:spTree>
    <p:extLst>
      <p:ext uri="{BB962C8B-B14F-4D97-AF65-F5344CB8AC3E}">
        <p14:creationId xmlns:p14="http://schemas.microsoft.com/office/powerpoint/2010/main" val="92441161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2831</TotalTime>
  <Words>513</Words>
  <Application>Microsoft Office PowerPoint</Application>
  <PresentationFormat>Widescreen</PresentationFormat>
  <Paragraphs>73</Paragraphs>
  <Slides>9</Slides>
  <Notes>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Aharoni</vt:lpstr>
      <vt:lpstr>Arial</vt:lpstr>
      <vt:lpstr>Calibri</vt:lpstr>
      <vt:lpstr>Calibri Light</vt:lpstr>
      <vt:lpstr>Corbel</vt:lpstr>
      <vt:lpstr>Office Theme</vt:lpstr>
      <vt:lpstr>Protocols &amp; Packet Switching</vt:lpstr>
      <vt:lpstr>Objectives</vt:lpstr>
      <vt:lpstr>Protocols </vt:lpstr>
      <vt:lpstr>Network Protocols</vt:lpstr>
      <vt:lpstr>What information do data packets have?</vt:lpstr>
      <vt:lpstr>Packet </vt:lpstr>
      <vt:lpstr>Packet </vt:lpstr>
      <vt:lpstr>How does it work?</vt:lpstr>
      <vt:lpstr>Packets Task</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 Raja</dc:creator>
  <cp:lastModifiedBy>S.Kelly</cp:lastModifiedBy>
  <cp:revision>285</cp:revision>
  <cp:lastPrinted>2017-11-22T10:02:37Z</cp:lastPrinted>
  <dcterms:created xsi:type="dcterms:W3CDTF">2017-06-10T07:53:26Z</dcterms:created>
  <dcterms:modified xsi:type="dcterms:W3CDTF">2018-04-26T10:27:15Z</dcterms:modified>
</cp:coreProperties>
</file>