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5" r:id="rId2"/>
    <p:sldId id="276" r:id="rId3"/>
    <p:sldId id="277" r:id="rId4"/>
    <p:sldId id="278" r:id="rId5"/>
    <p:sldId id="279" r:id="rId6"/>
    <p:sldId id="280" r:id="rId7"/>
    <p:sldId id="281" r:id="rId8"/>
    <p:sldId id="282" r:id="rId9"/>
    <p:sldId id="284" r:id="rId10"/>
    <p:sldId id="259" r:id="rId11"/>
    <p:sldId id="260" r:id="rId12"/>
    <p:sldId id="261" r:id="rId13"/>
    <p:sldId id="262" r:id="rId14"/>
    <p:sldId id="263" r:id="rId15"/>
    <p:sldId id="264" r:id="rId16"/>
    <p:sldId id="266" r:id="rId17"/>
    <p:sldId id="267" r:id="rId18"/>
    <p:sldId id="268" r:id="rId19"/>
    <p:sldId id="269" r:id="rId20"/>
    <p:sldId id="270" r:id="rId21"/>
    <p:sldId id="271" r:id="rId22"/>
    <p:sldId id="272" r:id="rId23"/>
    <p:sldId id="273" r:id="rId24"/>
    <p:sldId id="274"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1E90CE4-5565-413F-AA55-4D6013D4DBAB}" type="datetimeFigureOut">
              <a:rPr lang="en-GB"/>
              <a:pPr>
                <a:defRPr/>
              </a:pPr>
              <a:t>26/04/2018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9CC3D23-5824-4E6D-8A8C-4533A701AB6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2F9D5E8-C723-449E-8C49-B98C86EC8B4F}" type="slidenum">
              <a:rPr lang="en-GB" altLang="en-US"/>
              <a:pPr/>
              <a:t>5</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25 mins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DD5E172-33CF-489A-A945-809D76361AFE}" type="slidenum">
              <a:rPr lang="en-GB" altLang="en-US"/>
              <a:pPr/>
              <a:t>7</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25 mins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E927E13-3308-471A-8E08-A7A261CD2870}" type="slidenum">
              <a:rPr lang="en-GB" altLang="en-US"/>
              <a:pPr/>
              <a:t>9</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4013C2-01C6-41B1-96A8-9B1886253598}" type="slidenum">
              <a:rPr lang="en-GB" altLang="en-US"/>
              <a:pPr/>
              <a:t>16</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E942ACC-2670-40BD-8BD5-B6E078592A84}" type="datetimeFigureOut">
              <a:rPr lang="en-GB"/>
              <a:pPr>
                <a:defRPr/>
              </a:pPr>
              <a:t>26/04/2018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D43072D-4A53-47A8-8B5A-59C8E38307D8}" type="slidenum">
              <a:rPr lang="en-GB" altLang="en-US"/>
              <a:pPr>
                <a:defRPr/>
              </a:pPr>
              <a:t>‹#›</a:t>
            </a:fld>
            <a:endParaRPr lang="en-GB" altLang="en-US"/>
          </a:p>
        </p:txBody>
      </p:sp>
    </p:spTree>
    <p:extLst>
      <p:ext uri="{BB962C8B-B14F-4D97-AF65-F5344CB8AC3E}">
        <p14:creationId xmlns:p14="http://schemas.microsoft.com/office/powerpoint/2010/main" val="123582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03D228-137C-4E7F-83E5-FEE31FBDEA01}" type="datetimeFigureOut">
              <a:rPr lang="en-GB"/>
              <a:pPr>
                <a:defRPr/>
              </a:pPr>
              <a:t>26/04/2018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564DE9D-6D9D-419D-B9FF-69A4C8FB3E99}" type="slidenum">
              <a:rPr lang="en-GB" altLang="en-US"/>
              <a:pPr>
                <a:defRPr/>
              </a:pPr>
              <a:t>‹#›</a:t>
            </a:fld>
            <a:endParaRPr lang="en-GB" altLang="en-US"/>
          </a:p>
        </p:txBody>
      </p:sp>
    </p:spTree>
    <p:extLst>
      <p:ext uri="{BB962C8B-B14F-4D97-AF65-F5344CB8AC3E}">
        <p14:creationId xmlns:p14="http://schemas.microsoft.com/office/powerpoint/2010/main" val="32254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11ABE2-7C85-41A7-B70C-290FB8AE7751}" type="datetimeFigureOut">
              <a:rPr lang="en-GB"/>
              <a:pPr>
                <a:defRPr/>
              </a:pPr>
              <a:t>26/04/2018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FF1A69-CF21-46E1-AD91-8BB4F99EB7D8}" type="slidenum">
              <a:rPr lang="en-GB" altLang="en-US"/>
              <a:pPr>
                <a:defRPr/>
              </a:pPr>
              <a:t>‹#›</a:t>
            </a:fld>
            <a:endParaRPr lang="en-GB" altLang="en-US"/>
          </a:p>
        </p:txBody>
      </p:sp>
    </p:spTree>
    <p:extLst>
      <p:ext uri="{BB962C8B-B14F-4D97-AF65-F5344CB8AC3E}">
        <p14:creationId xmlns:p14="http://schemas.microsoft.com/office/powerpoint/2010/main" val="16858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57334CF-0422-431F-B0A7-16F46CD75A99}" type="datetimeFigureOut">
              <a:rPr lang="en-GB"/>
              <a:pPr>
                <a:defRPr/>
              </a:pPr>
              <a:t>26/04/2018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8C1A5A5-28D1-47F0-9336-D97E0280F10F}" type="slidenum">
              <a:rPr lang="en-GB" altLang="en-US"/>
              <a:pPr>
                <a:defRPr/>
              </a:pPr>
              <a:t>‹#›</a:t>
            </a:fld>
            <a:endParaRPr lang="en-GB" altLang="en-US"/>
          </a:p>
        </p:txBody>
      </p:sp>
    </p:spTree>
    <p:extLst>
      <p:ext uri="{BB962C8B-B14F-4D97-AF65-F5344CB8AC3E}">
        <p14:creationId xmlns:p14="http://schemas.microsoft.com/office/powerpoint/2010/main" val="233041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9AE31B3-2705-40B7-BFF6-821D1380E7CC}" type="datetimeFigureOut">
              <a:rPr lang="en-GB"/>
              <a:pPr>
                <a:defRPr/>
              </a:pPr>
              <a:t>26/04/2018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592C55-E26D-4B6B-9653-2B61E40DD51B}" type="slidenum">
              <a:rPr lang="en-GB" altLang="en-US"/>
              <a:pPr>
                <a:defRPr/>
              </a:pPr>
              <a:t>‹#›</a:t>
            </a:fld>
            <a:endParaRPr lang="en-GB" altLang="en-US"/>
          </a:p>
        </p:txBody>
      </p:sp>
    </p:spTree>
    <p:extLst>
      <p:ext uri="{BB962C8B-B14F-4D97-AF65-F5344CB8AC3E}">
        <p14:creationId xmlns:p14="http://schemas.microsoft.com/office/powerpoint/2010/main" val="79374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7757BD2-025A-4D32-A3F2-3B7183BDEDBC}" type="datetimeFigureOut">
              <a:rPr lang="en-GB"/>
              <a:pPr>
                <a:defRPr/>
              </a:pPr>
              <a:t>26/04/2018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15F60B5-3EB8-44A1-8C3E-C9B99864B940}" type="slidenum">
              <a:rPr lang="en-GB" altLang="en-US"/>
              <a:pPr>
                <a:defRPr/>
              </a:pPr>
              <a:t>‹#›</a:t>
            </a:fld>
            <a:endParaRPr lang="en-GB" altLang="en-US"/>
          </a:p>
        </p:txBody>
      </p:sp>
    </p:spTree>
    <p:extLst>
      <p:ext uri="{BB962C8B-B14F-4D97-AF65-F5344CB8AC3E}">
        <p14:creationId xmlns:p14="http://schemas.microsoft.com/office/powerpoint/2010/main" val="358832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DC38B8C-84F9-4698-89DF-6A42ABA3CE13}" type="datetimeFigureOut">
              <a:rPr lang="en-GB"/>
              <a:pPr>
                <a:defRPr/>
              </a:pPr>
              <a:t>26/04/2018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0E454E2-A436-4E7A-87CA-5F287514EFB6}" type="slidenum">
              <a:rPr lang="en-GB" altLang="en-US"/>
              <a:pPr>
                <a:defRPr/>
              </a:pPr>
              <a:t>‹#›</a:t>
            </a:fld>
            <a:endParaRPr lang="en-GB" altLang="en-US"/>
          </a:p>
        </p:txBody>
      </p:sp>
    </p:spTree>
    <p:extLst>
      <p:ext uri="{BB962C8B-B14F-4D97-AF65-F5344CB8AC3E}">
        <p14:creationId xmlns:p14="http://schemas.microsoft.com/office/powerpoint/2010/main" val="986048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C88D2A2-D1C7-4263-8625-34E57A0AB70C}" type="datetimeFigureOut">
              <a:rPr lang="en-GB"/>
              <a:pPr>
                <a:defRPr/>
              </a:pPr>
              <a:t>26/04/2018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0B25EBB-84F6-406D-9B54-69669FB83367}" type="slidenum">
              <a:rPr lang="en-GB" altLang="en-US"/>
              <a:pPr>
                <a:defRPr/>
              </a:pPr>
              <a:t>‹#›</a:t>
            </a:fld>
            <a:endParaRPr lang="en-GB" altLang="en-US"/>
          </a:p>
        </p:txBody>
      </p:sp>
    </p:spTree>
    <p:extLst>
      <p:ext uri="{BB962C8B-B14F-4D97-AF65-F5344CB8AC3E}">
        <p14:creationId xmlns:p14="http://schemas.microsoft.com/office/powerpoint/2010/main" val="333012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B98B1D-2694-48E8-B0FF-EC6DAD4C9227}" type="datetimeFigureOut">
              <a:rPr lang="en-GB"/>
              <a:pPr>
                <a:defRPr/>
              </a:pPr>
              <a:t>26/04/2018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629329C-DFF1-446D-886E-EC586E6C6254}" type="slidenum">
              <a:rPr lang="en-GB" altLang="en-US"/>
              <a:pPr>
                <a:defRPr/>
              </a:pPr>
              <a:t>‹#›</a:t>
            </a:fld>
            <a:endParaRPr lang="en-GB" altLang="en-US"/>
          </a:p>
        </p:txBody>
      </p:sp>
    </p:spTree>
    <p:extLst>
      <p:ext uri="{BB962C8B-B14F-4D97-AF65-F5344CB8AC3E}">
        <p14:creationId xmlns:p14="http://schemas.microsoft.com/office/powerpoint/2010/main" val="315073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C9C50C-FF43-428F-9DDF-6FE8C5DD65DA}" type="datetimeFigureOut">
              <a:rPr lang="en-GB"/>
              <a:pPr>
                <a:defRPr/>
              </a:pPr>
              <a:t>26/04/2018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C3B9D35-D666-414E-BC7F-CA5DB3780575}" type="slidenum">
              <a:rPr lang="en-GB" altLang="en-US"/>
              <a:pPr>
                <a:defRPr/>
              </a:pPr>
              <a:t>‹#›</a:t>
            </a:fld>
            <a:endParaRPr lang="en-GB" altLang="en-US"/>
          </a:p>
        </p:txBody>
      </p:sp>
    </p:spTree>
    <p:extLst>
      <p:ext uri="{BB962C8B-B14F-4D97-AF65-F5344CB8AC3E}">
        <p14:creationId xmlns:p14="http://schemas.microsoft.com/office/powerpoint/2010/main" val="252120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3E846E-98A5-4C24-BC05-05B86DA4C9C7}" type="datetimeFigureOut">
              <a:rPr lang="en-GB"/>
              <a:pPr>
                <a:defRPr/>
              </a:pPr>
              <a:t>26/04/2018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766465F-D8AE-42CA-8722-F7872AB85F2E}" type="slidenum">
              <a:rPr lang="en-GB" altLang="en-US"/>
              <a:pPr>
                <a:defRPr/>
              </a:pPr>
              <a:t>‹#›</a:t>
            </a:fld>
            <a:endParaRPr lang="en-GB" altLang="en-US"/>
          </a:p>
        </p:txBody>
      </p:sp>
    </p:spTree>
    <p:extLst>
      <p:ext uri="{BB962C8B-B14F-4D97-AF65-F5344CB8AC3E}">
        <p14:creationId xmlns:p14="http://schemas.microsoft.com/office/powerpoint/2010/main" val="7424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853F369-BAFD-42E9-9AA3-3BFE74028A3D}" type="datetimeFigureOut">
              <a:rPr lang="en-GB"/>
              <a:pPr>
                <a:defRPr/>
              </a:pPr>
              <a:t>26/04/2018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3F1E5DA3-7DD4-40AD-B969-B00E9BD6CDC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a:defRPr/>
            </a:pPr>
            <a:fld id="{57D67852-A2B5-451C-87CF-D339467F57A4}" type="datetime2">
              <a:rPr lang="en-GB" altLang="en-US" b="1" u="sng" smtClean="0">
                <a:solidFill>
                  <a:schemeClr val="accent5">
                    <a:lumMod val="50000"/>
                  </a:schemeClr>
                </a:solidFill>
              </a:rPr>
              <a:pPr>
                <a:defRPr/>
              </a:pPr>
              <a:t>Thursday, 26 April 2018</a:t>
            </a:fld>
            <a:r>
              <a:rPr lang="en-GB" altLang="en-US" b="1" u="sng" dirty="0" smtClean="0">
                <a:solidFill>
                  <a:schemeClr val="accent5">
                    <a:lumMod val="50000"/>
                  </a:schemeClr>
                </a:solidFill>
              </a:rPr>
              <a:t/>
            </a:r>
            <a:br>
              <a:rPr lang="en-GB" altLang="en-US" b="1" u="sng" dirty="0" smtClean="0">
                <a:solidFill>
                  <a:schemeClr val="accent5">
                    <a:lumMod val="50000"/>
                  </a:schemeClr>
                </a:solidFill>
              </a:rPr>
            </a:br>
            <a:r>
              <a:rPr lang="en-GB" altLang="en-US" b="1" u="sng" dirty="0" smtClean="0">
                <a:solidFill>
                  <a:schemeClr val="accent5">
                    <a:lumMod val="50000"/>
                  </a:schemeClr>
                </a:solidFill>
              </a:rPr>
              <a:t>Types of Networks</a:t>
            </a:r>
          </a:p>
        </p:txBody>
      </p:sp>
      <p:sp>
        <p:nvSpPr>
          <p:cNvPr id="3" name="Content Placeholder 2"/>
          <p:cNvSpPr>
            <a:spLocks noGrp="1"/>
          </p:cNvSpPr>
          <p:nvPr>
            <p:ph idx="1"/>
          </p:nvPr>
        </p:nvSpPr>
        <p:spPr/>
        <p:txBody>
          <a:bodyPr/>
          <a:lstStyle/>
          <a:p>
            <a:pPr marL="0" indent="0">
              <a:buFont typeface="Arial" panose="020B0604020202020204" pitchFamily="34" charset="0"/>
              <a:buNone/>
            </a:pPr>
            <a:endParaRPr lang="en-GB" altLang="en-US" smtClean="0">
              <a:latin typeface="Arial" panose="020B0604020202020204" pitchFamily="34" charset="0"/>
            </a:endParaRPr>
          </a:p>
          <a:p>
            <a:pPr marL="0" indent="0">
              <a:buFont typeface="Arial" panose="020B0604020202020204" pitchFamily="34" charset="0"/>
              <a:buNone/>
            </a:pPr>
            <a:r>
              <a:rPr lang="en-GB" altLang="en-US" b="1" u="sng" smtClean="0">
                <a:latin typeface="Arial" panose="020B0604020202020204" pitchFamily="34" charset="0"/>
              </a:rPr>
              <a:t>Learning Objective:</a:t>
            </a:r>
          </a:p>
          <a:p>
            <a:pPr marL="0" indent="0">
              <a:buFont typeface="Arial" panose="020B0604020202020204" pitchFamily="34" charset="0"/>
              <a:buNone/>
            </a:pPr>
            <a:r>
              <a:rPr lang="en-US" altLang="en-US" smtClean="0"/>
              <a:t>To be able to describe the structure and characteristics of different network types.</a:t>
            </a:r>
            <a:endParaRPr lang="en-GB" altLang="en-US" smtClean="0">
              <a:latin typeface="Arial" panose="020B0604020202020204" pitchFamily="34" charset="0"/>
            </a:endParaRPr>
          </a:p>
        </p:txBody>
      </p:sp>
      <p:pic>
        <p:nvPicPr>
          <p:cNvPr id="3076" name="Picture 2" descr="Image result for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0" y="41148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fld id="{A353A596-6364-4916-A2C2-5CD7744731C1}" type="datetime2">
              <a:rPr lang="en-GB" sz="3600" b="1" u="sng" smtClean="0">
                <a:solidFill>
                  <a:schemeClr val="accent5">
                    <a:lumMod val="50000"/>
                  </a:schemeClr>
                </a:solidFill>
              </a:rPr>
              <a:pPr eaLnBrk="1" fontAlgn="auto" hangingPunct="1">
                <a:spcAft>
                  <a:spcPts val="0"/>
                </a:spcAft>
                <a:defRPr/>
              </a:pPr>
              <a:t>Thursday, 26 April 2018</a:t>
            </a:fld>
            <a:r>
              <a:rPr lang="en-GB" sz="3600" b="1" u="sng" dirty="0" smtClean="0">
                <a:solidFill>
                  <a:schemeClr val="accent5">
                    <a:lumMod val="50000"/>
                  </a:schemeClr>
                </a:solidFill>
              </a:rPr>
              <a:t/>
            </a:r>
            <a:br>
              <a:rPr lang="en-GB" sz="3600" b="1" u="sng" dirty="0" smtClean="0">
                <a:solidFill>
                  <a:schemeClr val="accent5">
                    <a:lumMod val="50000"/>
                  </a:schemeClr>
                </a:solidFill>
              </a:rPr>
            </a:br>
            <a:r>
              <a:rPr lang="en-GB" sz="3600" b="1" u="sng" dirty="0" smtClean="0">
                <a:solidFill>
                  <a:schemeClr val="accent5">
                    <a:lumMod val="50000"/>
                  </a:schemeClr>
                </a:solidFill>
              </a:rPr>
              <a:t>Factors which affect network performance</a:t>
            </a:r>
          </a:p>
        </p:txBody>
      </p:sp>
      <p:sp>
        <p:nvSpPr>
          <p:cNvPr id="3" name="Content Placeholder 2"/>
          <p:cNvSpPr>
            <a:spLocks noGrp="1"/>
          </p:cNvSpPr>
          <p:nvPr>
            <p:ph idx="1"/>
          </p:nvPr>
        </p:nvSpPr>
        <p:spPr>
          <a:xfrm>
            <a:off x="457200" y="1600200"/>
            <a:ext cx="8229600" cy="2819400"/>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endParaRPr lang="en-GB" sz="1400" dirty="0" smtClean="0"/>
          </a:p>
          <a:p>
            <a:pPr marL="0" indent="0" eaLnBrk="1" fontAlgn="auto" hangingPunct="1">
              <a:spcAft>
                <a:spcPts val="0"/>
              </a:spcAft>
              <a:buFont typeface="Arial" panose="020B0604020202020204" pitchFamily="34" charset="0"/>
              <a:buNone/>
              <a:defRPr/>
            </a:pPr>
            <a:r>
              <a:rPr lang="en-GB" b="1" u="sng" dirty="0" smtClean="0"/>
              <a:t>Learning Objectives:</a:t>
            </a:r>
          </a:p>
          <a:p>
            <a:pPr marL="514350" indent="-514350" eaLnBrk="1" fontAlgn="auto" hangingPunct="1">
              <a:spcAft>
                <a:spcPts val="0"/>
              </a:spcAft>
              <a:buFont typeface="Arial" panose="020B0604020202020204" pitchFamily="34" charset="0"/>
              <a:buAutoNum type="arabicPeriod"/>
              <a:defRPr/>
            </a:pPr>
            <a:r>
              <a:rPr lang="en-GB" dirty="0" smtClean="0"/>
              <a:t>To be able to </a:t>
            </a:r>
            <a:r>
              <a:rPr lang="en-US" b="1" u="sng" dirty="0" smtClean="0"/>
              <a:t>identify</a:t>
            </a:r>
            <a:r>
              <a:rPr lang="en-US" dirty="0" smtClean="0"/>
              <a:t> factors that affect the performance of a network and give reasons why.</a:t>
            </a:r>
          </a:p>
          <a:p>
            <a:pPr marL="514350" indent="-514350" eaLnBrk="1" fontAlgn="auto" hangingPunct="1">
              <a:spcAft>
                <a:spcPts val="0"/>
              </a:spcAft>
              <a:buFont typeface="Arial" panose="020B0604020202020204" pitchFamily="34" charset="0"/>
              <a:buAutoNum type="arabicPeriod"/>
              <a:defRPr/>
            </a:pPr>
            <a:r>
              <a:rPr lang="en-US" dirty="0" smtClean="0"/>
              <a:t>To be able to </a:t>
            </a:r>
            <a:r>
              <a:rPr lang="en-US" b="1" u="sng" dirty="0" smtClean="0"/>
              <a:t>explain</a:t>
            </a:r>
            <a:r>
              <a:rPr lang="en-US" dirty="0" smtClean="0"/>
              <a:t> the main differences between client server and peer to peer networks.</a:t>
            </a:r>
            <a:endParaRPr lang="en-GB" dirty="0" smtClean="0"/>
          </a:p>
          <a:p>
            <a:pPr marL="0" indent="0" eaLnBrk="1" fontAlgn="auto" hangingPunct="1">
              <a:spcAft>
                <a:spcPts val="0"/>
              </a:spcAft>
              <a:buFont typeface="Arial" panose="020B0604020202020204" pitchFamily="34" charset="0"/>
              <a:buNone/>
              <a:defRPr/>
            </a:pPr>
            <a:endParaRPr lang="en-GB" dirty="0" smtClean="0"/>
          </a:p>
        </p:txBody>
      </p:sp>
      <p:sp>
        <p:nvSpPr>
          <p:cNvPr id="4" name="Rectangle 3"/>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pic>
        <p:nvPicPr>
          <p:cNvPr id="16389" name="Picture 2" descr="Image result for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238" y="4032250"/>
            <a:ext cx="48561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sz="5400" b="1" dirty="0" smtClean="0">
                <a:solidFill>
                  <a:schemeClr val="accent5">
                    <a:lumMod val="50000"/>
                  </a:schemeClr>
                </a:solidFill>
              </a:rPr>
              <a:t>Bandwidth</a:t>
            </a:r>
          </a:p>
        </p:txBody>
      </p:sp>
      <p:sp>
        <p:nvSpPr>
          <p:cNvPr id="3" name="Content Placeholder 2"/>
          <p:cNvSpPr>
            <a:spLocks noGrp="1"/>
          </p:cNvSpPr>
          <p:nvPr>
            <p:ph idx="1"/>
          </p:nvPr>
        </p:nvSpPr>
        <p:spPr>
          <a:xfrm>
            <a:off x="3638550" y="2255838"/>
            <a:ext cx="5334000" cy="2697162"/>
          </a:xfrm>
        </p:spPr>
        <p:txBody>
          <a:bodyPr rtlCol="0">
            <a:normAutofit/>
          </a:bodyPr>
          <a:lstStyle/>
          <a:p>
            <a:pPr marL="0" indent="0" eaLnBrk="1" fontAlgn="auto" hangingPunct="1">
              <a:spcAft>
                <a:spcPts val="0"/>
              </a:spcAft>
              <a:buFont typeface="Arial" panose="020B0604020202020204" pitchFamily="34" charset="0"/>
              <a:buNone/>
              <a:defRPr/>
            </a:pPr>
            <a:endParaRPr lang="en-GB" sz="1800" dirty="0" smtClean="0"/>
          </a:p>
          <a:p>
            <a:pPr marL="0" indent="0" eaLnBrk="1" fontAlgn="auto" hangingPunct="1">
              <a:spcAft>
                <a:spcPts val="0"/>
              </a:spcAft>
              <a:buFont typeface="Arial" panose="020B0604020202020204" pitchFamily="34" charset="0"/>
              <a:buNone/>
              <a:defRPr/>
            </a:pPr>
            <a:r>
              <a:rPr lang="en-GB" sz="1800" dirty="0" smtClean="0"/>
              <a:t>These groups are:-</a:t>
            </a:r>
          </a:p>
          <a:p>
            <a:pPr eaLnBrk="1" fontAlgn="auto" hangingPunct="1">
              <a:spcAft>
                <a:spcPts val="0"/>
              </a:spcAft>
              <a:defRPr/>
            </a:pPr>
            <a:r>
              <a:rPr lang="en-GB" sz="1800" dirty="0" smtClean="0"/>
              <a:t>Kilobits per second (Kbps), a thousand bits per second.</a:t>
            </a:r>
          </a:p>
          <a:p>
            <a:pPr eaLnBrk="1" fontAlgn="auto" hangingPunct="1">
              <a:spcAft>
                <a:spcPts val="0"/>
              </a:spcAft>
              <a:defRPr/>
            </a:pPr>
            <a:r>
              <a:rPr lang="en-GB" sz="1800" dirty="0" smtClean="0"/>
              <a:t>Megabits per second (Mbps), a million bits per second.</a:t>
            </a:r>
          </a:p>
          <a:p>
            <a:pPr eaLnBrk="1" fontAlgn="auto" hangingPunct="1">
              <a:spcAft>
                <a:spcPts val="0"/>
              </a:spcAft>
              <a:defRPr/>
            </a:pPr>
            <a:r>
              <a:rPr lang="en-GB" sz="1800" dirty="0" smtClean="0"/>
              <a:t>Gigabits per second (</a:t>
            </a:r>
            <a:r>
              <a:rPr lang="en-GB" sz="1800" dirty="0" err="1" smtClean="0"/>
              <a:t>Gbps</a:t>
            </a:r>
            <a:r>
              <a:rPr lang="en-GB" sz="1800" dirty="0" smtClean="0"/>
              <a:t>), a thousand million bits per second.</a:t>
            </a:r>
          </a:p>
          <a:p>
            <a:pPr marL="0" indent="0" eaLnBrk="1" fontAlgn="auto" hangingPunct="1">
              <a:spcAft>
                <a:spcPts val="0"/>
              </a:spcAft>
              <a:buFont typeface="Arial" panose="020B0604020202020204" pitchFamily="34" charset="0"/>
              <a:buNone/>
              <a:defRPr/>
            </a:pPr>
            <a:endParaRPr lang="en-GB" sz="1800" b="1" dirty="0" smtClean="0"/>
          </a:p>
          <a:p>
            <a:pPr marL="0" indent="0" eaLnBrk="1" fontAlgn="auto" hangingPunct="1">
              <a:spcAft>
                <a:spcPts val="0"/>
              </a:spcAft>
              <a:buFont typeface="Arial" panose="020B0604020202020204" pitchFamily="34" charset="0"/>
              <a:buNone/>
              <a:defRPr/>
            </a:pPr>
            <a:endParaRPr lang="en-GB" sz="1800" dirty="0" smtClean="0"/>
          </a:p>
        </p:txBody>
      </p:sp>
      <p:sp>
        <p:nvSpPr>
          <p:cNvPr id="4" name="Rectangle 3"/>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pic>
        <p:nvPicPr>
          <p:cNvPr id="17413" name="Picture 2" descr="Image result for bandwid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628900"/>
            <a:ext cx="32575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4"/>
          <p:cNvSpPr txBox="1">
            <a:spLocks noChangeArrowheads="1"/>
          </p:cNvSpPr>
          <p:nvPr/>
        </p:nvSpPr>
        <p:spPr bwMode="auto">
          <a:xfrm>
            <a:off x="533400" y="13716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t>The speed of a network is measured in </a:t>
            </a:r>
            <a:r>
              <a:rPr lang="en-GB" altLang="en-US" sz="2400" b="1"/>
              <a:t>bits per second</a:t>
            </a:r>
            <a:r>
              <a:rPr lang="en-GB" altLang="en-US" sz="2400"/>
              <a:t> which are normally grouped up for convenience. </a:t>
            </a:r>
          </a:p>
        </p:txBody>
      </p:sp>
      <p:sp>
        <p:nvSpPr>
          <p:cNvPr id="17415" name="TextBox 5"/>
          <p:cNvSpPr txBox="1">
            <a:spLocks noChangeArrowheads="1"/>
          </p:cNvSpPr>
          <p:nvPr/>
        </p:nvSpPr>
        <p:spPr bwMode="auto">
          <a:xfrm>
            <a:off x="533400" y="50292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t>The term for this is the </a:t>
            </a:r>
            <a:r>
              <a:rPr lang="en-GB" altLang="en-US" sz="2400" b="1"/>
              <a:t>'bandwidth' </a:t>
            </a:r>
            <a:r>
              <a:rPr lang="en-GB" altLang="en-US" sz="2400"/>
              <a:t>of the network</a:t>
            </a:r>
            <a:r>
              <a:rPr lang="en-GB" altLang="en-US" sz="2400" b="1"/>
              <a:t>. It describes how much data can be transferred over a connection in a given time.</a:t>
            </a:r>
            <a:endParaRPr lang="en-GB" alt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sz="5400" b="1" dirty="0" smtClean="0">
                <a:solidFill>
                  <a:schemeClr val="accent5">
                    <a:lumMod val="50000"/>
                  </a:schemeClr>
                </a:solidFill>
              </a:rPr>
              <a:t>Network Bandwidths</a:t>
            </a:r>
          </a:p>
        </p:txBody>
      </p:sp>
      <p:sp>
        <p:nvSpPr>
          <p:cNvPr id="3" name="Content Placeholder 2"/>
          <p:cNvSpPr>
            <a:spLocks noGrp="1"/>
          </p:cNvSpPr>
          <p:nvPr>
            <p:ph idx="1"/>
          </p:nvPr>
        </p:nvSpPr>
        <p:spPr>
          <a:xfrm>
            <a:off x="609600" y="1600200"/>
            <a:ext cx="8077200" cy="1524000"/>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r>
              <a:rPr lang="en-GB" dirty="0" smtClean="0"/>
              <a:t>The table below shows the bandwidth of various networks</a:t>
            </a:r>
          </a:p>
          <a:p>
            <a:pPr marL="0" indent="0" eaLnBrk="1" fontAlgn="auto" hangingPunct="1">
              <a:spcAft>
                <a:spcPts val="0"/>
              </a:spcAft>
              <a:buFont typeface="Arial" panose="020B0604020202020204" pitchFamily="34" charset="0"/>
              <a:buNone/>
              <a:defRPr/>
            </a:pPr>
            <a:r>
              <a:rPr lang="en-GB" dirty="0" smtClean="0"/>
              <a:t>As you would expect, the </a:t>
            </a:r>
            <a:r>
              <a:rPr lang="en-GB" b="1" dirty="0" smtClean="0"/>
              <a:t>higher the bandwidth, the more expensive it becomes because of the cost of the cables and equipment. </a:t>
            </a:r>
            <a:endParaRPr lang="en-GB" dirty="0" smtClean="0"/>
          </a:p>
          <a:p>
            <a:pPr eaLnBrk="1" fontAlgn="auto" hangingPunct="1">
              <a:spcAft>
                <a:spcPts val="0"/>
              </a:spcAft>
              <a:defRPr/>
            </a:pPr>
            <a:endParaRPr lang="en-GB" dirty="0" smtClean="0"/>
          </a:p>
          <a:p>
            <a:pPr marL="0" indent="0" eaLnBrk="1" fontAlgn="auto" hangingPunct="1">
              <a:spcAft>
                <a:spcPts val="0"/>
              </a:spcAft>
              <a:buFont typeface="Arial" panose="020B0604020202020204" pitchFamily="34" charset="0"/>
              <a:buNone/>
              <a:defRPr/>
            </a:pPr>
            <a:endParaRPr lang="en-GB" dirty="0" smtClean="0"/>
          </a:p>
        </p:txBody>
      </p:sp>
      <p:pic>
        <p:nvPicPr>
          <p:cNvPr id="18436" name="Picture 3" descr="Screen Clipping"/>
          <p:cNvPicPr>
            <a:picLocks noChangeAspect="1"/>
          </p:cNvPicPr>
          <p:nvPr/>
        </p:nvPicPr>
        <p:blipFill>
          <a:blip r:embed="rId2">
            <a:extLst>
              <a:ext uri="{28A0092B-C50C-407E-A947-70E740481C1C}">
                <a14:useLocalDpi xmlns:a14="http://schemas.microsoft.com/office/drawing/2010/main" val="0"/>
              </a:ext>
            </a:extLst>
          </a:blip>
          <a:srcRect t="4211"/>
          <a:stretch>
            <a:fillRect/>
          </a:stretch>
        </p:blipFill>
        <p:spPr bwMode="auto">
          <a:xfrm>
            <a:off x="1219200" y="3082925"/>
            <a:ext cx="6958013"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sz="5400" b="1" dirty="0" smtClean="0">
                <a:solidFill>
                  <a:schemeClr val="accent5">
                    <a:lumMod val="50000"/>
                  </a:schemeClr>
                </a:solidFill>
              </a:rPr>
              <a:t>Sharing Bandwidth</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defRPr/>
            </a:pPr>
            <a:r>
              <a:rPr lang="en-GB" dirty="0" smtClean="0"/>
              <a:t>If too many people are using the network at the same time, then the network will slow down because the bandwidth has to be shared between all users.</a:t>
            </a:r>
          </a:p>
          <a:p>
            <a:pPr eaLnBrk="1" fontAlgn="auto" hangingPunct="1">
              <a:spcAft>
                <a:spcPts val="0"/>
              </a:spcAft>
              <a:defRPr/>
            </a:pPr>
            <a:endParaRPr lang="en-GB" dirty="0" smtClean="0"/>
          </a:p>
          <a:p>
            <a:pPr eaLnBrk="1" fontAlgn="auto" hangingPunct="1">
              <a:spcAft>
                <a:spcPts val="0"/>
              </a:spcAft>
              <a:defRPr/>
            </a:pPr>
            <a:r>
              <a:rPr lang="en-GB" dirty="0" smtClean="0"/>
              <a:t>The more bandwidth each person uses, the less is available for everyone else.</a:t>
            </a:r>
          </a:p>
          <a:p>
            <a:pPr eaLnBrk="1" fontAlgn="auto" hangingPunct="1">
              <a:spcAft>
                <a:spcPts val="0"/>
              </a:spcAft>
              <a:defRPr/>
            </a:pPr>
            <a:endParaRPr lang="en-GB" dirty="0" smtClean="0"/>
          </a:p>
          <a:p>
            <a:pPr eaLnBrk="1" fontAlgn="auto" hangingPunct="1">
              <a:spcAft>
                <a:spcPts val="0"/>
              </a:spcAft>
              <a:defRPr/>
            </a:pPr>
            <a:r>
              <a:rPr lang="en-GB" dirty="0" smtClean="0"/>
              <a:t>For example: a network with 100 Mbps of bandwidth should be sufficient for 50 people, if one of those users hogs the network by streaming video files, the network will seem to slow down for everyone else.</a:t>
            </a:r>
          </a:p>
          <a:p>
            <a:pPr marL="0" indent="0" eaLnBrk="1" fontAlgn="auto" hangingPunct="1">
              <a:spcAft>
                <a:spcPts val="0"/>
              </a:spcAft>
              <a:buFont typeface="Arial" panose="020B0604020202020204" pitchFamily="34" charset="0"/>
              <a:buNone/>
              <a:defRPr/>
            </a:pPr>
            <a:endParaRPr lang="en-GB" dirty="0" smtClean="0"/>
          </a:p>
        </p:txBody>
      </p:sp>
      <p:sp>
        <p:nvSpPr>
          <p:cNvPr id="4" name="Rectangle 3"/>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sz="5400" b="1" dirty="0" smtClean="0">
                <a:solidFill>
                  <a:schemeClr val="accent5">
                    <a:lumMod val="50000"/>
                  </a:schemeClr>
                </a:solidFill>
              </a:rPr>
              <a:t>Contention Ratio</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defRPr/>
            </a:pPr>
            <a:r>
              <a:rPr lang="en-GB" b="1" dirty="0" smtClean="0"/>
              <a:t>The Contention ratio is the ratio of users compared to available bandwidth.</a:t>
            </a:r>
          </a:p>
          <a:p>
            <a:pPr eaLnBrk="1" fontAlgn="auto" hangingPunct="1">
              <a:spcAft>
                <a:spcPts val="0"/>
              </a:spcAft>
              <a:defRPr/>
            </a:pPr>
            <a:endParaRPr lang="en-GB" b="1" dirty="0" smtClean="0"/>
          </a:p>
          <a:p>
            <a:pPr eaLnBrk="1" fontAlgn="auto" hangingPunct="1">
              <a:spcAft>
                <a:spcPts val="0"/>
              </a:spcAft>
              <a:defRPr/>
            </a:pPr>
            <a:r>
              <a:rPr lang="en-GB" dirty="0" smtClean="0"/>
              <a:t>For example at six o clock on a Sunday evening, your internet connection might seem slow. This may be because lots of people in your road are trying to connect to the internet at the same time. They all have to share the same physical wire/cable down which the data must travel.</a:t>
            </a:r>
          </a:p>
          <a:p>
            <a:pPr eaLnBrk="1" fontAlgn="auto" hangingPunct="1">
              <a:spcAft>
                <a:spcPts val="0"/>
              </a:spcAft>
              <a:defRPr/>
            </a:pPr>
            <a:endParaRPr lang="en-GB" dirty="0" smtClean="0"/>
          </a:p>
          <a:p>
            <a:pPr eaLnBrk="1" fontAlgn="auto" hangingPunct="1">
              <a:spcAft>
                <a:spcPts val="0"/>
              </a:spcAft>
              <a:defRPr/>
            </a:pPr>
            <a:r>
              <a:rPr lang="en-GB" dirty="0" smtClean="0"/>
              <a:t>Another time, when there are fewer people online, for example, 7am on a Monday morning, the connection can seem fast and responsive.</a:t>
            </a:r>
          </a:p>
          <a:p>
            <a:pPr eaLnBrk="1" fontAlgn="auto" hangingPunct="1">
              <a:spcAft>
                <a:spcPts val="0"/>
              </a:spcAft>
              <a:defRPr/>
            </a:pPr>
            <a:endParaRPr lang="en-GB" dirty="0" smtClean="0"/>
          </a:p>
          <a:p>
            <a:pPr eaLnBrk="1" fontAlgn="auto" hangingPunct="1">
              <a:spcAft>
                <a:spcPts val="0"/>
              </a:spcAft>
              <a:defRPr/>
            </a:pPr>
            <a:r>
              <a:rPr lang="en-GB" dirty="0" smtClean="0"/>
              <a:t>Businesses often need a reliable and fast internet connection and so they are willing to pay the telecom company extra money for a </a:t>
            </a:r>
            <a:r>
              <a:rPr lang="en-GB" b="1" dirty="0" smtClean="0"/>
              <a:t>low-contention ratio </a:t>
            </a:r>
            <a:r>
              <a:rPr lang="en-GB" dirty="0" smtClean="0"/>
              <a:t>connection.</a:t>
            </a:r>
          </a:p>
          <a:p>
            <a:pPr eaLnBrk="1" fontAlgn="auto" hangingPunct="1">
              <a:spcAft>
                <a:spcPts val="0"/>
              </a:spcAft>
              <a:defRPr/>
            </a:pPr>
            <a:endParaRPr lang="en-GB" dirty="0" smtClean="0"/>
          </a:p>
          <a:p>
            <a:pPr marL="0" indent="0" eaLnBrk="1" fontAlgn="auto" hangingPunct="1">
              <a:spcAft>
                <a:spcPts val="0"/>
              </a:spcAft>
              <a:buFont typeface="Arial" panose="020B0604020202020204" pitchFamily="34" charset="0"/>
              <a:buNone/>
              <a:defRPr/>
            </a:pPr>
            <a:endParaRPr lang="en-GB" dirty="0" smtClean="0"/>
          </a:p>
        </p:txBody>
      </p:sp>
      <p:sp>
        <p:nvSpPr>
          <p:cNvPr id="4" name="Rectangle 3"/>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pic>
        <p:nvPicPr>
          <p:cNvPr id="20485" name="Picture 2" descr="Image result for contention rat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257800"/>
            <a:ext cx="27749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Autofit/>
          </a:bodyPr>
          <a:lstStyle/>
          <a:p>
            <a:pPr eaLnBrk="1" fontAlgn="auto" hangingPunct="1">
              <a:spcAft>
                <a:spcPts val="0"/>
              </a:spcAft>
              <a:defRPr/>
            </a:pPr>
            <a:r>
              <a:rPr lang="en-GB" dirty="0" smtClean="0">
                <a:solidFill>
                  <a:schemeClr val="accent5">
                    <a:lumMod val="50000"/>
                  </a:schemeClr>
                </a:solidFill>
              </a:rPr>
              <a:t>Wired and </a:t>
            </a:r>
            <a:r>
              <a:rPr lang="en-GB" dirty="0" err="1" smtClean="0">
                <a:solidFill>
                  <a:schemeClr val="accent5">
                    <a:lumMod val="50000"/>
                  </a:schemeClr>
                </a:solidFill>
              </a:rPr>
              <a:t>Wifi</a:t>
            </a:r>
            <a:r>
              <a:rPr lang="en-GB" dirty="0" smtClean="0">
                <a:solidFill>
                  <a:schemeClr val="accent5">
                    <a:lumMod val="50000"/>
                  </a:schemeClr>
                </a:solidFill>
              </a:rPr>
              <a:t> Networks Summary</a:t>
            </a:r>
            <a:endParaRPr lang="en-GB" dirty="0">
              <a:solidFill>
                <a:schemeClr val="accent5">
                  <a:lumMod val="50000"/>
                </a:schemeClr>
              </a:solidFill>
            </a:endParaRP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600200"/>
            <a:ext cx="6477000" cy="5108575"/>
          </a:xfrm>
        </p:spPr>
      </p:pic>
      <p:sp>
        <p:nvSpPr>
          <p:cNvPr id="5" name="Rectangle 4"/>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rtlCol="0">
            <a:noAutofit/>
          </a:bodyPr>
          <a:lstStyle/>
          <a:p>
            <a:pPr eaLnBrk="1" fontAlgn="auto" hangingPunct="1">
              <a:spcAft>
                <a:spcPts val="0"/>
              </a:spcAft>
              <a:defRPr/>
            </a:pPr>
            <a:r>
              <a:rPr lang="en-GB" sz="6000" b="1" u="sng" dirty="0" smtClean="0">
                <a:solidFill>
                  <a:schemeClr val="accent5">
                    <a:lumMod val="50000"/>
                  </a:schemeClr>
                </a:solidFill>
              </a:rPr>
              <a:t>Client-Server and </a:t>
            </a:r>
            <a:br>
              <a:rPr lang="en-GB" sz="6000" b="1" u="sng" dirty="0" smtClean="0">
                <a:solidFill>
                  <a:schemeClr val="accent5">
                    <a:lumMod val="50000"/>
                  </a:schemeClr>
                </a:solidFill>
              </a:rPr>
            </a:br>
            <a:r>
              <a:rPr lang="en-GB" sz="6000" b="1" u="sng" dirty="0" smtClean="0">
                <a:solidFill>
                  <a:schemeClr val="accent5">
                    <a:lumMod val="50000"/>
                  </a:schemeClr>
                </a:solidFill>
              </a:rPr>
              <a:t>Peer to Peer networks</a:t>
            </a:r>
            <a:endParaRPr lang="en-GB" sz="6000" b="1" u="sng" dirty="0">
              <a:solidFill>
                <a:schemeClr val="accent5">
                  <a:lumMod val="50000"/>
                </a:schemeClr>
              </a:solidFill>
            </a:endParaRPr>
          </a:p>
        </p:txBody>
      </p:sp>
      <p:sp>
        <p:nvSpPr>
          <p:cNvPr id="12291" name="Date Placeholder 3"/>
          <p:cNvSpPr>
            <a:spLocks noGrp="1"/>
          </p:cNvSpPr>
          <p:nvPr>
            <p:ph type="dt" sz="quarter" idx="10"/>
          </p:nvPr>
        </p:nvSpPr>
        <p:spPr bwMode="auto">
          <a:xfrm>
            <a:off x="2438400" y="514350"/>
            <a:ext cx="4038600" cy="787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fld id="{851B7B34-B5FB-4878-96B6-0C1D93F04E9D}" type="datetime1">
              <a:rPr lang="en-GB" altLang="en-US" sz="4400" b="1" u="sng" smtClean="0"/>
              <a:pPr algn="ctr" fontAlgn="base">
                <a:spcBef>
                  <a:spcPct val="0"/>
                </a:spcBef>
                <a:spcAft>
                  <a:spcPct val="0"/>
                </a:spcAft>
                <a:defRPr/>
              </a:pPr>
              <a:t>26/04/2018</a:t>
            </a:fld>
            <a:endParaRPr lang="en-GB" altLang="en-US" sz="2400" b="1" u="sng" smtClean="0"/>
          </a:p>
        </p:txBody>
      </p:sp>
      <p:sp>
        <p:nvSpPr>
          <p:cNvPr id="7" name="Rectangle 6"/>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pic>
        <p:nvPicPr>
          <p:cNvPr id="22533" name="Picture 2" descr="Image result for client server peer to p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86200"/>
            <a:ext cx="5181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GB" sz="5400" b="1" dirty="0" smtClean="0">
                <a:solidFill>
                  <a:schemeClr val="accent5">
                    <a:lumMod val="50000"/>
                  </a:schemeClr>
                </a:solidFill>
              </a:rPr>
              <a:t>Re-cap</a:t>
            </a:r>
            <a:endParaRPr lang="en-GB" sz="5400" b="1" dirty="0">
              <a:solidFill>
                <a:schemeClr val="accent5">
                  <a:lumMod val="50000"/>
                </a:schemeClr>
              </a:solidFill>
            </a:endParaRPr>
          </a:p>
        </p:txBody>
      </p:sp>
      <p:sp>
        <p:nvSpPr>
          <p:cNvPr id="5" name="Content Placeholder 4"/>
          <p:cNvSpPr>
            <a:spLocks noGrp="1"/>
          </p:cNvSpPr>
          <p:nvPr>
            <p:ph idx="1"/>
          </p:nvPr>
        </p:nvSpPr>
        <p:spPr>
          <a:xfrm>
            <a:off x="685800" y="1600200"/>
            <a:ext cx="8001000" cy="452596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GB" dirty="0"/>
              <a:t>A Local Area Network allows computers to share resources and data with each other</a:t>
            </a:r>
            <a:r>
              <a:rPr lang="en-GB" dirty="0" smtClean="0"/>
              <a:t>.</a:t>
            </a:r>
          </a:p>
          <a:p>
            <a:pPr eaLnBrk="1" fontAlgn="auto" hangingPunct="1">
              <a:spcAft>
                <a:spcPts val="0"/>
              </a:spcAft>
              <a:defRPr/>
            </a:pPr>
            <a:endParaRPr lang="en-GB" dirty="0"/>
          </a:p>
          <a:p>
            <a:pPr marL="0" indent="0" eaLnBrk="1" fontAlgn="auto" hangingPunct="1">
              <a:spcAft>
                <a:spcPts val="0"/>
              </a:spcAft>
              <a:buFont typeface="Arial" panose="020B0604020202020204" pitchFamily="34" charset="0"/>
              <a:buNone/>
              <a:defRPr/>
            </a:pPr>
            <a:r>
              <a:rPr lang="en-GB" dirty="0"/>
              <a:t>There are two main ways to connect computers on a LAN. These </a:t>
            </a:r>
            <a:r>
              <a:rPr lang="en-GB" dirty="0" smtClean="0"/>
              <a:t>are:</a:t>
            </a:r>
            <a:endParaRPr lang="en-GB" dirty="0"/>
          </a:p>
          <a:p>
            <a:pPr eaLnBrk="1" fontAlgn="auto" hangingPunct="1">
              <a:spcAft>
                <a:spcPts val="0"/>
              </a:spcAft>
              <a:defRPr/>
            </a:pPr>
            <a:r>
              <a:rPr lang="en-GB" b="1" dirty="0"/>
              <a:t>Client-Server</a:t>
            </a:r>
          </a:p>
          <a:p>
            <a:pPr eaLnBrk="1" fontAlgn="auto" hangingPunct="1">
              <a:spcAft>
                <a:spcPts val="0"/>
              </a:spcAft>
              <a:defRPr/>
            </a:pPr>
            <a:r>
              <a:rPr lang="en-GB" b="1" dirty="0" smtClean="0"/>
              <a:t>Peer-to-Peer</a:t>
            </a:r>
            <a:r>
              <a:rPr lang="en-GB" dirty="0"/>
              <a:t/>
            </a:r>
            <a:br>
              <a:rPr lang="en-GB" dirty="0"/>
            </a:br>
            <a:r>
              <a:rPr lang="en-GB" dirty="0"/>
              <a:t/>
            </a:r>
            <a:br>
              <a:rPr lang="en-GB" dirty="0"/>
            </a:br>
            <a:endParaRPr lang="en-GB" dirty="0"/>
          </a:p>
        </p:txBody>
      </p:sp>
      <p:sp>
        <p:nvSpPr>
          <p:cNvPr id="6" name="Rectangle 5"/>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2275" y="2230438"/>
            <a:ext cx="364172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rtlCol="0">
            <a:normAutofit/>
          </a:bodyPr>
          <a:lstStyle/>
          <a:p>
            <a:pPr eaLnBrk="1" fontAlgn="auto" hangingPunct="1">
              <a:spcAft>
                <a:spcPts val="0"/>
              </a:spcAft>
              <a:defRPr/>
            </a:pPr>
            <a:r>
              <a:rPr lang="en-GB" sz="5400" b="1" dirty="0" smtClean="0">
                <a:solidFill>
                  <a:schemeClr val="accent5">
                    <a:lumMod val="50000"/>
                  </a:schemeClr>
                </a:solidFill>
              </a:rPr>
              <a:t>Client-Server LAN</a:t>
            </a:r>
            <a:endParaRPr lang="en-GB" sz="5400" b="1" dirty="0">
              <a:solidFill>
                <a:schemeClr val="accent5">
                  <a:lumMod val="50000"/>
                </a:schemeClr>
              </a:solidFill>
            </a:endParaRPr>
          </a:p>
        </p:txBody>
      </p:sp>
      <p:sp>
        <p:nvSpPr>
          <p:cNvPr id="6" name="Content Placeholder 5"/>
          <p:cNvSpPr>
            <a:spLocks noGrp="1"/>
          </p:cNvSpPr>
          <p:nvPr>
            <p:ph idx="1"/>
          </p:nvPr>
        </p:nvSpPr>
        <p:spPr>
          <a:xfrm>
            <a:off x="609600" y="1676400"/>
            <a:ext cx="5303838" cy="4916488"/>
          </a:xfrm>
        </p:spPr>
        <p:txBody>
          <a:bodyPr rtlCol="0">
            <a:normAutofit fontScale="62500" lnSpcReduction="20000"/>
          </a:bodyPr>
          <a:lstStyle/>
          <a:p>
            <a:pPr eaLnBrk="1" fontAlgn="auto" hangingPunct="1">
              <a:spcAft>
                <a:spcPts val="0"/>
              </a:spcAft>
              <a:defRPr/>
            </a:pPr>
            <a:r>
              <a:rPr lang="en-GB" dirty="0"/>
              <a:t>In a Client-Server LAN arrangement, </a:t>
            </a:r>
            <a:r>
              <a:rPr lang="en-GB" b="1" dirty="0"/>
              <a:t>most files and data are stored on a server. </a:t>
            </a:r>
            <a:endParaRPr lang="en-GB" b="1" dirty="0" smtClean="0"/>
          </a:p>
          <a:p>
            <a:pPr eaLnBrk="1" fontAlgn="auto" hangingPunct="1">
              <a:spcAft>
                <a:spcPts val="0"/>
              </a:spcAft>
              <a:defRPr/>
            </a:pPr>
            <a:endParaRPr lang="en-GB" dirty="0" smtClean="0"/>
          </a:p>
          <a:p>
            <a:pPr eaLnBrk="1" fontAlgn="auto" hangingPunct="1">
              <a:spcAft>
                <a:spcPts val="0"/>
              </a:spcAft>
              <a:defRPr/>
            </a:pPr>
            <a:r>
              <a:rPr lang="en-GB" dirty="0" smtClean="0"/>
              <a:t>All </a:t>
            </a:r>
            <a:r>
              <a:rPr lang="en-GB" dirty="0"/>
              <a:t>computers on the network </a:t>
            </a:r>
            <a:r>
              <a:rPr lang="en-GB" b="1" dirty="0"/>
              <a:t>connect to this server through a central hub or switch</a:t>
            </a:r>
            <a:r>
              <a:rPr lang="en-GB" b="1" dirty="0" smtClean="0"/>
              <a:t>.</a:t>
            </a:r>
          </a:p>
          <a:p>
            <a:pPr eaLnBrk="1" fontAlgn="auto" hangingPunct="1">
              <a:spcAft>
                <a:spcPts val="0"/>
              </a:spcAft>
              <a:defRPr/>
            </a:pPr>
            <a:endParaRPr lang="en-GB" dirty="0" smtClean="0"/>
          </a:p>
          <a:p>
            <a:pPr eaLnBrk="1" fontAlgn="auto" hangingPunct="1">
              <a:spcAft>
                <a:spcPts val="0"/>
              </a:spcAft>
              <a:defRPr/>
            </a:pPr>
            <a:r>
              <a:rPr lang="en-GB" dirty="0" smtClean="0"/>
              <a:t>The </a:t>
            </a:r>
            <a:r>
              <a:rPr lang="en-GB" dirty="0"/>
              <a:t>other </a:t>
            </a:r>
            <a:r>
              <a:rPr lang="en-GB" b="1" dirty="0"/>
              <a:t>computers on the network are called 'workstations' or 'clients'.</a:t>
            </a:r>
          </a:p>
          <a:p>
            <a:pPr eaLnBrk="1" fontAlgn="auto" hangingPunct="1">
              <a:spcAft>
                <a:spcPts val="0"/>
              </a:spcAft>
              <a:defRPr/>
            </a:pPr>
            <a:endParaRPr lang="en-GB" dirty="0" smtClean="0"/>
          </a:p>
          <a:p>
            <a:pPr eaLnBrk="1" fontAlgn="auto" hangingPunct="1">
              <a:spcAft>
                <a:spcPts val="0"/>
              </a:spcAft>
              <a:defRPr/>
            </a:pPr>
            <a:r>
              <a:rPr lang="en-GB" dirty="0"/>
              <a:t>Users can access files and data from the server using any </a:t>
            </a:r>
            <a:r>
              <a:rPr lang="en-GB" dirty="0" smtClean="0"/>
              <a:t>workstation. They </a:t>
            </a:r>
            <a:r>
              <a:rPr lang="en-GB" dirty="0"/>
              <a:t>just need to log into their account using their </a:t>
            </a:r>
            <a:r>
              <a:rPr lang="en-GB" b="1" dirty="0"/>
              <a:t>username and password. </a:t>
            </a:r>
            <a:endParaRPr lang="en-GB" b="1" dirty="0" smtClean="0"/>
          </a:p>
          <a:p>
            <a:pPr eaLnBrk="1" fontAlgn="auto" hangingPunct="1">
              <a:spcAft>
                <a:spcPts val="0"/>
              </a:spcAft>
              <a:defRPr/>
            </a:pPr>
            <a:endParaRPr lang="en-GB" dirty="0"/>
          </a:p>
          <a:p>
            <a:pPr eaLnBrk="1" fontAlgn="auto" hangingPunct="1">
              <a:spcAft>
                <a:spcPts val="0"/>
              </a:spcAft>
              <a:defRPr/>
            </a:pPr>
            <a:r>
              <a:rPr lang="en-GB" dirty="0" smtClean="0"/>
              <a:t>If </a:t>
            </a:r>
            <a:r>
              <a:rPr lang="en-GB" dirty="0"/>
              <a:t>people need to share data then a </a:t>
            </a:r>
            <a:r>
              <a:rPr lang="en-GB" b="1" dirty="0"/>
              <a:t>'shared network folder' </a:t>
            </a:r>
            <a:r>
              <a:rPr lang="en-GB" dirty="0"/>
              <a:t>is created on the server by the network manager in order to share files</a:t>
            </a:r>
            <a:r>
              <a:rPr lang="en-GB" dirty="0" smtClean="0"/>
              <a:t>.</a:t>
            </a:r>
          </a:p>
          <a:p>
            <a:pPr eaLnBrk="1" fontAlgn="auto" hangingPunct="1">
              <a:spcAft>
                <a:spcPts val="0"/>
              </a:spcAft>
              <a:defRPr/>
            </a:pPr>
            <a:endParaRPr lang="en-GB" dirty="0"/>
          </a:p>
          <a:p>
            <a:pPr eaLnBrk="1" fontAlgn="auto" hangingPunct="1">
              <a:spcAft>
                <a:spcPts val="0"/>
              </a:spcAft>
              <a:defRPr/>
            </a:pPr>
            <a:endParaRPr lang="en-GB" dirty="0" smtClean="0"/>
          </a:p>
          <a:p>
            <a:pPr eaLnBrk="1" fontAlgn="auto" hangingPunct="1">
              <a:spcAft>
                <a:spcPts val="0"/>
              </a:spcAft>
              <a:defRPr/>
            </a:pPr>
            <a:endParaRPr lang="en-GB" dirty="0"/>
          </a:p>
        </p:txBody>
      </p:sp>
      <p:sp>
        <p:nvSpPr>
          <p:cNvPr id="8" name="Rectangle 7"/>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sz="5400" b="1" dirty="0" smtClean="0">
                <a:solidFill>
                  <a:schemeClr val="accent5">
                    <a:lumMod val="50000"/>
                  </a:schemeClr>
                </a:solidFill>
              </a:rPr>
              <a:t>Client-Server LAN</a:t>
            </a:r>
            <a:endParaRPr lang="en-GB" sz="5400" b="1" dirty="0">
              <a:solidFill>
                <a:schemeClr val="accent5">
                  <a:lumMod val="50000"/>
                </a:schemeClr>
              </a:solidFill>
            </a:endParaRPr>
          </a:p>
        </p:txBody>
      </p:sp>
      <p:sp>
        <p:nvSpPr>
          <p:cNvPr id="3" name="Content Placeholder 2"/>
          <p:cNvSpPr>
            <a:spLocks noGrp="1"/>
          </p:cNvSpPr>
          <p:nvPr>
            <p:ph idx="1"/>
          </p:nvPr>
        </p:nvSpPr>
        <p:spPr>
          <a:xfrm>
            <a:off x="685800" y="1524000"/>
            <a:ext cx="8305800" cy="4862513"/>
          </a:xfrm>
        </p:spPr>
        <p:txBody>
          <a:bodyPr rtlCol="0">
            <a:noAutofit/>
          </a:bodyPr>
          <a:lstStyle/>
          <a:p>
            <a:pPr eaLnBrk="1" fontAlgn="auto" hangingPunct="1">
              <a:spcAft>
                <a:spcPts val="0"/>
              </a:spcAft>
              <a:defRPr/>
            </a:pPr>
            <a:r>
              <a:rPr lang="en-GB" sz="2000" dirty="0"/>
              <a:t>There may be multiple shared folders on a server with </a:t>
            </a:r>
            <a:r>
              <a:rPr lang="en-GB" sz="2000" b="1" dirty="0"/>
              <a:t>different access rights.</a:t>
            </a:r>
          </a:p>
          <a:p>
            <a:pPr eaLnBrk="1" fontAlgn="auto" hangingPunct="1">
              <a:spcAft>
                <a:spcPts val="0"/>
              </a:spcAft>
              <a:defRPr/>
            </a:pPr>
            <a:endParaRPr lang="en-GB" sz="1050" dirty="0"/>
          </a:p>
          <a:p>
            <a:pPr eaLnBrk="1" fontAlgn="auto" hangingPunct="1">
              <a:spcAft>
                <a:spcPts val="0"/>
              </a:spcAft>
              <a:defRPr/>
            </a:pPr>
            <a:r>
              <a:rPr lang="en-GB" sz="2000" dirty="0"/>
              <a:t>For example, in a school network there will be a shared folder for students where your teacher will store files and resources that you need. </a:t>
            </a:r>
            <a:endParaRPr lang="en-GB" sz="2000" dirty="0" smtClean="0"/>
          </a:p>
          <a:p>
            <a:pPr eaLnBrk="1" fontAlgn="auto" hangingPunct="1">
              <a:spcAft>
                <a:spcPts val="0"/>
              </a:spcAft>
              <a:defRPr/>
            </a:pPr>
            <a:endParaRPr lang="en-GB" sz="1050" dirty="0"/>
          </a:p>
          <a:p>
            <a:pPr eaLnBrk="1" fontAlgn="auto" hangingPunct="1">
              <a:spcAft>
                <a:spcPts val="0"/>
              </a:spcAft>
              <a:defRPr/>
            </a:pPr>
            <a:r>
              <a:rPr lang="en-GB" sz="2000" dirty="0" smtClean="0"/>
              <a:t>There </a:t>
            </a:r>
            <a:r>
              <a:rPr lang="en-GB" sz="2000" dirty="0"/>
              <a:t>will be another shared folder for office staff, perhaps containing copies of letters sent to parents and other </a:t>
            </a:r>
            <a:r>
              <a:rPr lang="en-GB" sz="2000" dirty="0" smtClean="0"/>
              <a:t>administrative </a:t>
            </a:r>
            <a:r>
              <a:rPr lang="en-GB" sz="2000" dirty="0"/>
              <a:t>documents</a:t>
            </a:r>
            <a:r>
              <a:rPr lang="en-GB" sz="2000" dirty="0" smtClean="0"/>
              <a:t>.</a:t>
            </a:r>
          </a:p>
          <a:p>
            <a:pPr eaLnBrk="1" fontAlgn="auto" hangingPunct="1">
              <a:spcAft>
                <a:spcPts val="0"/>
              </a:spcAft>
              <a:defRPr/>
            </a:pPr>
            <a:endParaRPr lang="en-GB" sz="1050" dirty="0"/>
          </a:p>
          <a:p>
            <a:pPr eaLnBrk="1" fontAlgn="auto" hangingPunct="1">
              <a:spcAft>
                <a:spcPts val="0"/>
              </a:spcAft>
              <a:defRPr/>
            </a:pPr>
            <a:r>
              <a:rPr lang="en-GB" sz="2000" dirty="0" smtClean="0"/>
              <a:t>All </a:t>
            </a:r>
            <a:r>
              <a:rPr lang="en-GB" sz="2000" dirty="0"/>
              <a:t>students can see the student shared folder but not the office shared folder. And likewise the office staff can see their shared folder but not the student one.</a:t>
            </a:r>
          </a:p>
          <a:p>
            <a:pPr eaLnBrk="1" fontAlgn="auto" hangingPunct="1">
              <a:spcAft>
                <a:spcPts val="0"/>
              </a:spcAft>
              <a:defRPr/>
            </a:pPr>
            <a:endParaRPr lang="en-GB" sz="1050" dirty="0"/>
          </a:p>
          <a:p>
            <a:pPr eaLnBrk="1" fontAlgn="auto" hangingPunct="1">
              <a:spcAft>
                <a:spcPts val="0"/>
              </a:spcAft>
              <a:defRPr/>
            </a:pPr>
            <a:r>
              <a:rPr lang="en-GB" sz="2000" dirty="0"/>
              <a:t>This is because when your account and login are set up by the network manager you will be given permission to view and use only certain folders.</a:t>
            </a:r>
          </a:p>
          <a:p>
            <a:pPr eaLnBrk="1" fontAlgn="auto" hangingPunct="1">
              <a:spcAft>
                <a:spcPts val="0"/>
              </a:spcAft>
              <a:defRPr/>
            </a:pPr>
            <a:endParaRPr lang="en-GB" sz="2000" dirty="0"/>
          </a:p>
        </p:txBody>
      </p:sp>
      <p:sp>
        <p:nvSpPr>
          <p:cNvPr id="4" name="Rectangle 3"/>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pPr>
              <a:defRPr/>
            </a:pPr>
            <a:r>
              <a:rPr lang="en-GB" altLang="en-US" sz="5400" b="1" dirty="0" smtClean="0">
                <a:solidFill>
                  <a:schemeClr val="accent5">
                    <a:lumMod val="50000"/>
                  </a:schemeClr>
                </a:solidFill>
              </a:rPr>
              <a:t>What is a network?</a:t>
            </a:r>
          </a:p>
        </p:txBody>
      </p:sp>
      <p:sp>
        <p:nvSpPr>
          <p:cNvPr id="5" name="Content Placeholder 4"/>
          <p:cNvSpPr>
            <a:spLocks noGrp="1"/>
          </p:cNvSpPr>
          <p:nvPr>
            <p:ph idx="1"/>
          </p:nvPr>
        </p:nvSpPr>
        <p:spPr/>
        <p:txBody>
          <a:bodyPr>
            <a:normAutofit fontScale="77500" lnSpcReduction="20000"/>
          </a:bodyPr>
          <a:lstStyle/>
          <a:p>
            <a:pPr>
              <a:buFont typeface="Arial" charset="0"/>
              <a:buChar char="•"/>
              <a:defRPr/>
            </a:pPr>
            <a:r>
              <a:rPr lang="en-GB" b="1" dirty="0"/>
              <a:t>A computer network is two or more computing devices connected together in order to share resources.</a:t>
            </a:r>
            <a:endParaRPr lang="en-GB" dirty="0"/>
          </a:p>
          <a:p>
            <a:pPr>
              <a:buFont typeface="Arial" charset="0"/>
              <a:buChar char="•"/>
              <a:defRPr/>
            </a:pPr>
            <a:endParaRPr lang="en-GB" dirty="0" smtClean="0"/>
          </a:p>
          <a:p>
            <a:pPr>
              <a:buFont typeface="Arial" charset="0"/>
              <a:buChar char="•"/>
              <a:defRPr/>
            </a:pPr>
            <a:r>
              <a:rPr lang="en-GB" dirty="0"/>
              <a:t>A device is said to be </a:t>
            </a:r>
            <a:r>
              <a:rPr lang="en-GB" b="1" dirty="0"/>
              <a:t>'network enabled' when it is capable of joining a network.</a:t>
            </a:r>
          </a:p>
          <a:p>
            <a:pPr>
              <a:buFont typeface="Arial" charset="0"/>
              <a:buChar char="•"/>
              <a:defRPr/>
            </a:pPr>
            <a:endParaRPr lang="en-GB" dirty="0" smtClean="0"/>
          </a:p>
          <a:p>
            <a:pPr marL="0" indent="0">
              <a:buFont typeface="Arial" charset="0"/>
              <a:buNone/>
              <a:defRPr/>
            </a:pPr>
            <a:r>
              <a:rPr lang="en-GB" dirty="0"/>
              <a:t>Network enabled devices </a:t>
            </a:r>
            <a:r>
              <a:rPr lang="en-GB" dirty="0" smtClean="0"/>
              <a:t>include:</a:t>
            </a:r>
          </a:p>
          <a:p>
            <a:pPr>
              <a:buFont typeface="Arial" charset="0"/>
              <a:buChar char="•"/>
              <a:defRPr/>
            </a:pPr>
            <a:r>
              <a:rPr lang="en-GB" b="1" dirty="0" smtClean="0"/>
              <a:t>Personal computers</a:t>
            </a:r>
          </a:p>
          <a:p>
            <a:pPr>
              <a:buFont typeface="Arial" charset="0"/>
              <a:buChar char="•"/>
              <a:defRPr/>
            </a:pPr>
            <a:r>
              <a:rPr lang="en-GB" b="1" dirty="0" smtClean="0"/>
              <a:t>Tablets</a:t>
            </a:r>
          </a:p>
          <a:p>
            <a:pPr>
              <a:buFont typeface="Arial" charset="0"/>
              <a:buChar char="•"/>
              <a:defRPr/>
            </a:pPr>
            <a:r>
              <a:rPr lang="en-GB" b="1" dirty="0" smtClean="0"/>
              <a:t>Smart phones</a:t>
            </a:r>
          </a:p>
          <a:p>
            <a:pPr>
              <a:buFont typeface="Arial" charset="0"/>
              <a:buChar char="•"/>
              <a:defRPr/>
            </a:pPr>
            <a:r>
              <a:rPr lang="en-GB" b="1" dirty="0" smtClean="0"/>
              <a:t>Smart TVs</a:t>
            </a:r>
          </a:p>
          <a:p>
            <a:pPr>
              <a:buFont typeface="Arial" charset="0"/>
              <a:buChar char="•"/>
              <a:defRPr/>
            </a:pPr>
            <a:r>
              <a:rPr lang="en-GB" b="1" dirty="0" smtClean="0"/>
              <a:t>Printers</a:t>
            </a:r>
            <a:endParaRPr lang="en-GB" b="1" dirty="0"/>
          </a:p>
          <a:p>
            <a:pPr marL="0" indent="0">
              <a:buFont typeface="Arial" charset="0"/>
              <a:buNone/>
              <a:defRPr/>
            </a:pPr>
            <a:endParaRPr lang="en-GB" dirty="0"/>
          </a:p>
        </p:txBody>
      </p:sp>
      <p:pic>
        <p:nvPicPr>
          <p:cNvPr id="4100"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2463" y="3600450"/>
            <a:ext cx="291782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sz="5400" b="1" dirty="0" smtClean="0">
                <a:solidFill>
                  <a:schemeClr val="accent5">
                    <a:lumMod val="50000"/>
                  </a:schemeClr>
                </a:solidFill>
              </a:rPr>
              <a:t>Client-Server LAN</a:t>
            </a:r>
            <a:endParaRPr lang="en-GB" sz="5400" b="1" dirty="0">
              <a:solidFill>
                <a:schemeClr val="accent5">
                  <a:lumMod val="50000"/>
                </a:schemeClr>
              </a:solidFill>
            </a:endParaRPr>
          </a:p>
        </p:txBody>
      </p:sp>
      <p:sp>
        <p:nvSpPr>
          <p:cNvPr id="3" name="Content Placeholder 2"/>
          <p:cNvSpPr>
            <a:spLocks noGrp="1"/>
          </p:cNvSpPr>
          <p:nvPr>
            <p:ph idx="1"/>
          </p:nvPr>
        </p:nvSpPr>
        <p:spPr>
          <a:xfrm>
            <a:off x="533400" y="1676400"/>
            <a:ext cx="5014913" cy="4862513"/>
          </a:xfrm>
        </p:spPr>
        <p:txBody>
          <a:bodyPr rtlCol="0">
            <a:normAutofit fontScale="77500" lnSpcReduction="20000"/>
          </a:bodyPr>
          <a:lstStyle/>
          <a:p>
            <a:pPr eaLnBrk="1" fontAlgn="auto" hangingPunct="1">
              <a:spcAft>
                <a:spcPts val="0"/>
              </a:spcAft>
              <a:defRPr/>
            </a:pPr>
            <a:r>
              <a:rPr lang="en-GB" dirty="0"/>
              <a:t>Users will have their own private area on the network where they can save their files and documents. No one else can access this area (except the network manager and staff).</a:t>
            </a:r>
          </a:p>
          <a:p>
            <a:pPr eaLnBrk="1" fontAlgn="auto" hangingPunct="1">
              <a:spcAft>
                <a:spcPts val="0"/>
              </a:spcAft>
              <a:defRPr/>
            </a:pPr>
            <a:endParaRPr lang="en-GB" dirty="0" smtClean="0"/>
          </a:p>
          <a:p>
            <a:pPr eaLnBrk="1" fontAlgn="auto" hangingPunct="1">
              <a:spcAft>
                <a:spcPts val="0"/>
              </a:spcAft>
              <a:defRPr/>
            </a:pPr>
            <a:r>
              <a:rPr lang="en-GB" dirty="0"/>
              <a:t>A client server network requires a specialist network operating system.</a:t>
            </a:r>
          </a:p>
          <a:p>
            <a:pPr eaLnBrk="1" fontAlgn="auto" hangingPunct="1">
              <a:spcAft>
                <a:spcPts val="0"/>
              </a:spcAft>
              <a:defRPr/>
            </a:pPr>
            <a:endParaRPr lang="en-GB" dirty="0" smtClean="0"/>
          </a:p>
          <a:p>
            <a:pPr eaLnBrk="1" fontAlgn="auto" hangingPunct="1">
              <a:spcAft>
                <a:spcPts val="0"/>
              </a:spcAft>
              <a:defRPr/>
            </a:pPr>
            <a:r>
              <a:rPr lang="en-GB" dirty="0"/>
              <a:t>As files are stored on the server and they can be backed up centrally</a:t>
            </a:r>
            <a:r>
              <a:rPr lang="en-GB" dirty="0" smtClean="0"/>
              <a:t>.</a:t>
            </a:r>
            <a:endParaRPr lang="en-GB" dirty="0"/>
          </a:p>
        </p:txBody>
      </p:sp>
      <p:pic>
        <p:nvPicPr>
          <p:cNvPr id="27652" name="Picture 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384425"/>
            <a:ext cx="3532188"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Autofit/>
          </a:bodyPr>
          <a:lstStyle/>
          <a:p>
            <a:pPr eaLnBrk="1" fontAlgn="auto" hangingPunct="1">
              <a:spcAft>
                <a:spcPts val="0"/>
              </a:spcAft>
              <a:defRPr/>
            </a:pPr>
            <a:r>
              <a:rPr lang="en-GB" sz="4800" b="1" dirty="0">
                <a:solidFill>
                  <a:schemeClr val="accent5">
                    <a:lumMod val="50000"/>
                  </a:schemeClr>
                </a:solidFill>
              </a:rPr>
              <a:t>Advantages of a Client-server </a:t>
            </a:r>
            <a:r>
              <a:rPr lang="en-GB" sz="4800" b="1" dirty="0" smtClean="0">
                <a:solidFill>
                  <a:schemeClr val="accent5">
                    <a:lumMod val="50000"/>
                  </a:schemeClr>
                </a:solidFill>
              </a:rPr>
              <a:t>network</a:t>
            </a:r>
            <a:endParaRPr lang="en-GB" sz="4800" b="1" dirty="0">
              <a:solidFill>
                <a:schemeClr val="accent5">
                  <a:lumMod val="50000"/>
                </a:schemeClr>
              </a:solidFill>
            </a:endParaRPr>
          </a:p>
        </p:txBody>
      </p:sp>
      <p:sp>
        <p:nvSpPr>
          <p:cNvPr id="3" name="Content Placeholder 2"/>
          <p:cNvSpPr>
            <a:spLocks noGrp="1"/>
          </p:cNvSpPr>
          <p:nvPr>
            <p:ph idx="1"/>
          </p:nvPr>
        </p:nvSpPr>
        <p:spPr>
          <a:xfrm>
            <a:off x="457200" y="1951038"/>
            <a:ext cx="8534400" cy="4525962"/>
          </a:xfrm>
        </p:spPr>
        <p:txBody>
          <a:bodyPr/>
          <a:lstStyle/>
          <a:p>
            <a:pPr eaLnBrk="1" hangingPunct="1"/>
            <a:r>
              <a:rPr lang="en-GB" altLang="en-US" sz="2400" smtClean="0"/>
              <a:t>With a single central server, </a:t>
            </a:r>
            <a:r>
              <a:rPr lang="en-GB" altLang="en-US" sz="2400" b="1" smtClean="0"/>
              <a:t>files can be backed up more easily</a:t>
            </a:r>
          </a:p>
          <a:p>
            <a:pPr eaLnBrk="1" hangingPunct="1"/>
            <a:endParaRPr lang="en-GB" altLang="en-US" sz="2400" smtClean="0"/>
          </a:p>
          <a:p>
            <a:pPr eaLnBrk="1" hangingPunct="1"/>
            <a:r>
              <a:rPr lang="en-GB" altLang="en-US" sz="2400" b="1" smtClean="0"/>
              <a:t>Installation of new software to the network is easier and faster</a:t>
            </a:r>
          </a:p>
          <a:p>
            <a:pPr eaLnBrk="1" hangingPunct="1"/>
            <a:endParaRPr lang="en-GB" altLang="en-US" sz="2400" smtClean="0"/>
          </a:p>
          <a:p>
            <a:pPr eaLnBrk="1" hangingPunct="1"/>
            <a:r>
              <a:rPr lang="en-GB" altLang="en-US" sz="2400" b="1" smtClean="0"/>
              <a:t>Software only has to be licensed to the server itself</a:t>
            </a:r>
          </a:p>
          <a:p>
            <a:pPr eaLnBrk="1" hangingPunct="1"/>
            <a:endParaRPr lang="en-GB" altLang="en-US" sz="2400" smtClean="0"/>
          </a:p>
          <a:p>
            <a:pPr eaLnBrk="1" hangingPunct="1"/>
            <a:r>
              <a:rPr lang="en-GB" altLang="en-US" sz="2400" b="1" smtClean="0"/>
              <a:t>Client machines (workstations) do not need much software or file storage of their own.</a:t>
            </a:r>
          </a:p>
          <a:p>
            <a:pPr eaLnBrk="1" hangingPunct="1"/>
            <a:endParaRPr lang="en-GB" altLang="en-US" sz="2400" smtClean="0"/>
          </a:p>
          <a:p>
            <a:pPr eaLnBrk="1" hangingPunct="1"/>
            <a:r>
              <a:rPr lang="en-GB" altLang="en-US" sz="2400" b="1" smtClean="0"/>
              <a:t>Simpler to manage security and permissions for large networks</a:t>
            </a:r>
          </a:p>
        </p:txBody>
      </p:sp>
      <p:sp>
        <p:nvSpPr>
          <p:cNvPr id="4" name="Rectangle 3"/>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GB" sz="5400" b="1" dirty="0" smtClean="0">
                <a:solidFill>
                  <a:schemeClr val="accent5">
                    <a:lumMod val="50000"/>
                  </a:schemeClr>
                </a:solidFill>
              </a:rPr>
              <a:t>Peer </a:t>
            </a:r>
            <a:r>
              <a:rPr lang="en-GB" sz="5400" b="1" dirty="0">
                <a:solidFill>
                  <a:schemeClr val="accent5">
                    <a:lumMod val="50000"/>
                  </a:schemeClr>
                </a:solidFill>
              </a:rPr>
              <a:t>to </a:t>
            </a:r>
            <a:r>
              <a:rPr lang="en-GB" sz="5400" b="1" dirty="0" smtClean="0">
                <a:solidFill>
                  <a:schemeClr val="accent5">
                    <a:lumMod val="50000"/>
                  </a:schemeClr>
                </a:solidFill>
              </a:rPr>
              <a:t>Peer</a:t>
            </a:r>
            <a:endParaRPr lang="en-GB" sz="5400" b="1" dirty="0">
              <a:solidFill>
                <a:schemeClr val="accent5">
                  <a:lumMod val="50000"/>
                </a:schemeClr>
              </a:solidFill>
            </a:endParaRPr>
          </a:p>
        </p:txBody>
      </p:sp>
      <p:sp>
        <p:nvSpPr>
          <p:cNvPr id="5" name="Content Placeholder 4"/>
          <p:cNvSpPr>
            <a:spLocks noGrp="1"/>
          </p:cNvSpPr>
          <p:nvPr>
            <p:ph idx="1"/>
          </p:nvPr>
        </p:nvSpPr>
        <p:spPr>
          <a:xfrm>
            <a:off x="609600" y="1676400"/>
            <a:ext cx="5378450" cy="5065713"/>
          </a:xfrm>
        </p:spPr>
        <p:txBody>
          <a:bodyPr rtlCol="0">
            <a:normAutofit fontScale="55000" lnSpcReduction="20000"/>
          </a:bodyPr>
          <a:lstStyle/>
          <a:p>
            <a:pPr eaLnBrk="1" fontAlgn="auto" hangingPunct="1">
              <a:spcAft>
                <a:spcPts val="0"/>
              </a:spcAft>
              <a:defRPr/>
            </a:pPr>
            <a:r>
              <a:rPr lang="en-GB" dirty="0"/>
              <a:t>Peer to peer networks are very common in </a:t>
            </a:r>
            <a:r>
              <a:rPr lang="en-GB" b="1" dirty="0"/>
              <a:t>small offices or at home </a:t>
            </a:r>
            <a:r>
              <a:rPr lang="en-GB" dirty="0"/>
              <a:t>where there are only a few computers connected together.</a:t>
            </a:r>
          </a:p>
          <a:p>
            <a:pPr eaLnBrk="1" fontAlgn="auto" hangingPunct="1">
              <a:spcAft>
                <a:spcPts val="0"/>
              </a:spcAft>
              <a:defRPr/>
            </a:pPr>
            <a:endParaRPr lang="en-GB" dirty="0" smtClean="0"/>
          </a:p>
          <a:p>
            <a:pPr eaLnBrk="1" fontAlgn="auto" hangingPunct="1">
              <a:spcAft>
                <a:spcPts val="0"/>
              </a:spcAft>
              <a:defRPr/>
            </a:pPr>
            <a:r>
              <a:rPr lang="en-GB" dirty="0"/>
              <a:t>With a peer-to-peer network a </a:t>
            </a:r>
            <a:r>
              <a:rPr lang="en-GB" b="1" dirty="0"/>
              <a:t>central server is not required </a:t>
            </a:r>
            <a:r>
              <a:rPr lang="en-GB" dirty="0"/>
              <a:t>because the </a:t>
            </a:r>
            <a:r>
              <a:rPr lang="en-GB" b="1" dirty="0"/>
              <a:t>files are stored on the hard disks of individual network </a:t>
            </a:r>
            <a:r>
              <a:rPr lang="en-GB" b="1" dirty="0" smtClean="0"/>
              <a:t>machines.</a:t>
            </a:r>
          </a:p>
          <a:p>
            <a:pPr eaLnBrk="1" fontAlgn="auto" hangingPunct="1">
              <a:spcAft>
                <a:spcPts val="0"/>
              </a:spcAft>
              <a:defRPr/>
            </a:pPr>
            <a:endParaRPr lang="en-GB" dirty="0"/>
          </a:p>
          <a:p>
            <a:pPr eaLnBrk="1" fontAlgn="auto" hangingPunct="1">
              <a:spcAft>
                <a:spcPts val="0"/>
              </a:spcAft>
              <a:defRPr/>
            </a:pPr>
            <a:r>
              <a:rPr lang="en-GB" dirty="0"/>
              <a:t>Each computer on the network has </a:t>
            </a:r>
            <a:r>
              <a:rPr lang="en-GB" b="1" dirty="0"/>
              <a:t>equal importance and no more privileges than any other.</a:t>
            </a:r>
          </a:p>
          <a:p>
            <a:pPr eaLnBrk="1" fontAlgn="auto" hangingPunct="1">
              <a:spcAft>
                <a:spcPts val="0"/>
              </a:spcAft>
              <a:defRPr/>
            </a:pPr>
            <a:endParaRPr lang="en-GB" dirty="0" smtClean="0"/>
          </a:p>
          <a:p>
            <a:pPr eaLnBrk="1" fontAlgn="auto" hangingPunct="1">
              <a:spcAft>
                <a:spcPts val="0"/>
              </a:spcAft>
              <a:defRPr/>
            </a:pPr>
            <a:r>
              <a:rPr lang="en-GB" dirty="0"/>
              <a:t>Each computer is </a:t>
            </a:r>
            <a:r>
              <a:rPr lang="en-GB" b="1" dirty="0"/>
              <a:t>both a client and a server - it acts as a 'host'. </a:t>
            </a:r>
            <a:r>
              <a:rPr lang="en-GB" dirty="0"/>
              <a:t>And users </a:t>
            </a:r>
            <a:r>
              <a:rPr lang="en-GB" b="1" dirty="0"/>
              <a:t>can access files and peripherals directly from all the other peers on the network</a:t>
            </a:r>
            <a:r>
              <a:rPr lang="en-GB" b="1" dirty="0" smtClean="0"/>
              <a:t>.</a:t>
            </a:r>
          </a:p>
          <a:p>
            <a:pPr eaLnBrk="1" fontAlgn="auto" hangingPunct="1">
              <a:spcAft>
                <a:spcPts val="0"/>
              </a:spcAft>
              <a:defRPr/>
            </a:pPr>
            <a:endParaRPr lang="en-GB" b="1" dirty="0"/>
          </a:p>
          <a:p>
            <a:pPr eaLnBrk="1" fontAlgn="auto" hangingPunct="1">
              <a:spcAft>
                <a:spcPts val="0"/>
              </a:spcAft>
              <a:defRPr/>
            </a:pPr>
            <a:r>
              <a:rPr lang="en-GB" dirty="0"/>
              <a:t>Example:</a:t>
            </a:r>
            <a:r>
              <a:rPr lang="en-GB" b="1" dirty="0"/>
              <a:t> Playing video from smartphone on </a:t>
            </a:r>
            <a:r>
              <a:rPr lang="en-GB" b="1" dirty="0" smtClean="0"/>
              <a:t>TV</a:t>
            </a:r>
            <a:endParaRPr lang="en-GB" b="1" dirty="0"/>
          </a:p>
          <a:p>
            <a:pPr eaLnBrk="1" fontAlgn="auto" hangingPunct="1">
              <a:spcAft>
                <a:spcPts val="0"/>
              </a:spcAft>
              <a:defRPr/>
            </a:pPr>
            <a:endParaRPr lang="en-GB" dirty="0" smtClean="0"/>
          </a:p>
          <a:p>
            <a:pPr eaLnBrk="1" fontAlgn="auto" hangingPunct="1">
              <a:spcAft>
                <a:spcPts val="0"/>
              </a:spcAft>
              <a:defRPr/>
            </a:pPr>
            <a:endParaRPr lang="en-GB" dirty="0"/>
          </a:p>
        </p:txBody>
      </p:sp>
      <p:pic>
        <p:nvPicPr>
          <p:cNvPr id="29700" name="Picture 5" descr="Screen Clipping"/>
          <p:cNvPicPr>
            <a:picLocks noChangeAspect="1"/>
          </p:cNvPicPr>
          <p:nvPr/>
        </p:nvPicPr>
        <p:blipFill>
          <a:blip r:embed="rId2">
            <a:extLst>
              <a:ext uri="{28A0092B-C50C-407E-A947-70E740481C1C}">
                <a14:useLocalDpi xmlns:a14="http://schemas.microsoft.com/office/drawing/2010/main" val="0"/>
              </a:ext>
            </a:extLst>
          </a:blip>
          <a:srcRect l="2823" t="-2" r="1563" b="3152"/>
          <a:stretch>
            <a:fillRect/>
          </a:stretch>
        </p:blipFill>
        <p:spPr bwMode="auto">
          <a:xfrm>
            <a:off x="5988050" y="2660650"/>
            <a:ext cx="3081338"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Autofit/>
          </a:bodyPr>
          <a:lstStyle/>
          <a:p>
            <a:pPr eaLnBrk="1" fontAlgn="auto" hangingPunct="1">
              <a:spcAft>
                <a:spcPts val="0"/>
              </a:spcAft>
              <a:defRPr/>
            </a:pPr>
            <a:r>
              <a:rPr lang="en-GB" sz="4800" b="1" dirty="0">
                <a:solidFill>
                  <a:schemeClr val="accent5">
                    <a:lumMod val="50000"/>
                  </a:schemeClr>
                </a:solidFill>
              </a:rPr>
              <a:t>Advantages of a peer-to-peer </a:t>
            </a:r>
            <a:r>
              <a:rPr lang="en-GB" sz="4800" b="1" dirty="0" smtClean="0">
                <a:solidFill>
                  <a:schemeClr val="accent5">
                    <a:lumMod val="50000"/>
                  </a:schemeClr>
                </a:solidFill>
              </a:rPr>
              <a:t>network</a:t>
            </a:r>
            <a:endParaRPr lang="en-GB" sz="4800" b="1" dirty="0">
              <a:solidFill>
                <a:schemeClr val="accent5">
                  <a:lumMod val="50000"/>
                </a:schemeClr>
              </a:solidFill>
            </a:endParaRPr>
          </a:p>
        </p:txBody>
      </p:sp>
      <p:sp>
        <p:nvSpPr>
          <p:cNvPr id="3" name="Content Placeholder 2"/>
          <p:cNvSpPr>
            <a:spLocks noGrp="1"/>
          </p:cNvSpPr>
          <p:nvPr>
            <p:ph idx="1"/>
          </p:nvPr>
        </p:nvSpPr>
        <p:spPr>
          <a:xfrm>
            <a:off x="838200" y="1825625"/>
            <a:ext cx="7677150" cy="2581275"/>
          </a:xfrm>
        </p:spPr>
        <p:txBody>
          <a:bodyPr rtlCol="0">
            <a:normAutofit fontScale="77500" lnSpcReduction="20000"/>
          </a:bodyPr>
          <a:lstStyle/>
          <a:p>
            <a:pPr eaLnBrk="1" fontAlgn="auto" hangingPunct="1">
              <a:spcAft>
                <a:spcPts val="0"/>
              </a:spcAft>
              <a:defRPr/>
            </a:pPr>
            <a:r>
              <a:rPr lang="en-GB" b="1" dirty="0"/>
              <a:t>Cheaper and less secure </a:t>
            </a:r>
            <a:r>
              <a:rPr lang="en-GB" dirty="0"/>
              <a:t>network </a:t>
            </a:r>
            <a:r>
              <a:rPr lang="en-GB" dirty="0" smtClean="0"/>
              <a:t>model</a:t>
            </a:r>
          </a:p>
          <a:p>
            <a:pPr eaLnBrk="1" fontAlgn="auto" hangingPunct="1">
              <a:spcAft>
                <a:spcPts val="0"/>
              </a:spcAft>
              <a:defRPr/>
            </a:pPr>
            <a:endParaRPr lang="en-GB" dirty="0"/>
          </a:p>
          <a:p>
            <a:pPr eaLnBrk="1" fontAlgn="auto" hangingPunct="1">
              <a:spcAft>
                <a:spcPts val="0"/>
              </a:spcAft>
              <a:defRPr/>
            </a:pPr>
            <a:r>
              <a:rPr lang="en-GB" dirty="0" smtClean="0"/>
              <a:t>No </a:t>
            </a:r>
            <a:r>
              <a:rPr lang="en-GB" dirty="0"/>
              <a:t>single central point of failure. </a:t>
            </a:r>
            <a:r>
              <a:rPr lang="en-GB" b="1" dirty="0"/>
              <a:t>If one peer goes down, the others can continue to function.</a:t>
            </a:r>
          </a:p>
          <a:p>
            <a:pPr eaLnBrk="1" fontAlgn="auto" hangingPunct="1">
              <a:spcAft>
                <a:spcPts val="0"/>
              </a:spcAft>
              <a:defRPr/>
            </a:pPr>
            <a:endParaRPr lang="en-GB" dirty="0" smtClean="0"/>
          </a:p>
          <a:p>
            <a:pPr eaLnBrk="1" fontAlgn="auto" hangingPunct="1">
              <a:spcAft>
                <a:spcPts val="0"/>
              </a:spcAft>
              <a:defRPr/>
            </a:pPr>
            <a:r>
              <a:rPr lang="en-GB" b="1" dirty="0"/>
              <a:t>Easier to manage with small networks, for example two or three computers in a small </a:t>
            </a:r>
            <a:r>
              <a:rPr lang="en-GB" b="1" dirty="0" smtClean="0"/>
              <a:t>office</a:t>
            </a:r>
            <a:endParaRPr lang="en-GB" b="1" dirty="0"/>
          </a:p>
        </p:txBody>
      </p:sp>
      <p:pic>
        <p:nvPicPr>
          <p:cNvPr id="30724" name="Picture 3" descr="Screen Clipping"/>
          <p:cNvPicPr>
            <a:picLocks noChangeAspect="1"/>
          </p:cNvPicPr>
          <p:nvPr/>
        </p:nvPicPr>
        <p:blipFill>
          <a:blip r:embed="rId2">
            <a:extLst>
              <a:ext uri="{28A0092B-C50C-407E-A947-70E740481C1C}">
                <a14:useLocalDpi xmlns:a14="http://schemas.microsoft.com/office/drawing/2010/main" val="0"/>
              </a:ext>
            </a:extLst>
          </a:blip>
          <a:srcRect l="2823" t="-2" r="1563" b="3152"/>
          <a:stretch>
            <a:fillRect/>
          </a:stretch>
        </p:blipFill>
        <p:spPr bwMode="auto">
          <a:xfrm>
            <a:off x="3063875" y="4406900"/>
            <a:ext cx="3081338"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2068513" cy="2149475"/>
          </a:xfrm>
        </p:spPr>
        <p:txBody>
          <a:bodyPr rtlCol="0">
            <a:normAutofit/>
          </a:bodyPr>
          <a:lstStyle/>
          <a:p>
            <a:pPr eaLnBrk="1" fontAlgn="auto" hangingPunct="1">
              <a:spcAft>
                <a:spcPts val="0"/>
              </a:spcAft>
              <a:defRPr/>
            </a:pPr>
            <a:r>
              <a:rPr lang="en-GB" sz="3600" b="1" dirty="0" smtClean="0">
                <a:solidFill>
                  <a:schemeClr val="accent5">
                    <a:lumMod val="50000"/>
                  </a:schemeClr>
                </a:solidFill>
              </a:rPr>
              <a:t>Summary: Copy Table</a:t>
            </a:r>
            <a:endParaRPr lang="en-GB" sz="3600" b="1" dirty="0">
              <a:solidFill>
                <a:schemeClr val="accent5">
                  <a:lumMod val="50000"/>
                </a:schemeClr>
              </a:solidFill>
            </a:endParaRP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38100"/>
            <a:ext cx="5791200" cy="6781800"/>
          </a:xfrm>
        </p:spPr>
      </p:pic>
      <p:sp>
        <p:nvSpPr>
          <p:cNvPr id="4" name="Rectangle 3"/>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pPr>
              <a:defRPr/>
            </a:pPr>
            <a:r>
              <a:rPr lang="en-GB" altLang="en-US" sz="4800" b="1" dirty="0" smtClean="0">
                <a:solidFill>
                  <a:schemeClr val="accent5">
                    <a:lumMod val="50000"/>
                  </a:schemeClr>
                </a:solidFill>
              </a:rPr>
              <a:t>Local Area Network (LAN)</a:t>
            </a:r>
          </a:p>
        </p:txBody>
      </p:sp>
      <p:sp>
        <p:nvSpPr>
          <p:cNvPr id="6" name="Content Placeholder 5"/>
          <p:cNvSpPr>
            <a:spLocks noGrp="1"/>
          </p:cNvSpPr>
          <p:nvPr>
            <p:ph idx="1"/>
          </p:nvPr>
        </p:nvSpPr>
        <p:spPr>
          <a:xfrm>
            <a:off x="838200" y="1825625"/>
            <a:ext cx="7677150" cy="4930775"/>
          </a:xfrm>
        </p:spPr>
        <p:txBody>
          <a:bodyPr>
            <a:normAutofit fontScale="92500" lnSpcReduction="20000"/>
          </a:bodyPr>
          <a:lstStyle/>
          <a:p>
            <a:pPr>
              <a:buFont typeface="Arial" charset="0"/>
              <a:buChar char="•"/>
              <a:defRPr/>
            </a:pPr>
            <a:r>
              <a:rPr lang="en-GB" dirty="0"/>
              <a:t>A Local Area Network is one that has </a:t>
            </a:r>
            <a:r>
              <a:rPr lang="en-GB" b="1" dirty="0"/>
              <a:t>two or more network-enabled devices connected within a fairly close geographical area.</a:t>
            </a:r>
          </a:p>
          <a:p>
            <a:pPr>
              <a:buFont typeface="Arial" charset="0"/>
              <a:buChar char="•"/>
              <a:defRPr/>
            </a:pPr>
            <a:endParaRPr lang="en-GB" dirty="0" smtClean="0"/>
          </a:p>
          <a:p>
            <a:pPr marL="0" indent="0">
              <a:buFont typeface="Arial" charset="0"/>
              <a:buNone/>
              <a:defRPr/>
            </a:pPr>
            <a:r>
              <a:rPr lang="en-GB" dirty="0"/>
              <a:t>For example the LAN may be </a:t>
            </a:r>
            <a:r>
              <a:rPr lang="en-GB" dirty="0" smtClean="0"/>
              <a:t>located:</a:t>
            </a:r>
          </a:p>
          <a:p>
            <a:pPr>
              <a:buFont typeface="Arial" charset="0"/>
              <a:buChar char="•"/>
              <a:defRPr/>
            </a:pPr>
            <a:r>
              <a:rPr lang="en-GB" b="1" dirty="0" smtClean="0"/>
              <a:t>Within </a:t>
            </a:r>
            <a:r>
              <a:rPr lang="en-GB" b="1" dirty="0"/>
              <a:t>a single building such as a home or business office </a:t>
            </a:r>
            <a:endParaRPr lang="en-GB" b="1" dirty="0" smtClean="0"/>
          </a:p>
          <a:p>
            <a:pPr>
              <a:buFont typeface="Arial" charset="0"/>
              <a:buChar char="•"/>
              <a:defRPr/>
            </a:pPr>
            <a:r>
              <a:rPr lang="en-GB" b="1" dirty="0" smtClean="0"/>
              <a:t>It </a:t>
            </a:r>
            <a:r>
              <a:rPr lang="en-GB" b="1" dirty="0"/>
              <a:t>may cover a few nearby buildings as well, such as an University campus, hospital, library or school</a:t>
            </a:r>
            <a:r>
              <a:rPr lang="en-GB" b="1" dirty="0" smtClean="0"/>
              <a:t>.</a:t>
            </a:r>
            <a:r>
              <a:rPr lang="en-GB" dirty="0"/>
              <a:t/>
            </a:r>
            <a:br>
              <a:rPr lang="en-GB" dirty="0"/>
            </a:br>
            <a:r>
              <a:rPr lang="en-GB" dirty="0"/>
              <a:t/>
            </a:r>
            <a:br>
              <a:rPr lang="en-GB" dirty="0"/>
            </a:br>
            <a:endParaRPr lang="en-GB" dirty="0"/>
          </a:p>
        </p:txBody>
      </p:sp>
      <p:sp>
        <p:nvSpPr>
          <p:cNvPr id="4" name="Rectangle 3"/>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defRPr/>
            </a:pPr>
            <a:r>
              <a:rPr lang="en-GB" altLang="en-US" sz="5400" b="1" dirty="0" smtClean="0">
                <a:solidFill>
                  <a:schemeClr val="accent5">
                    <a:lumMod val="50000"/>
                  </a:schemeClr>
                </a:solidFill>
              </a:rPr>
              <a:t>Home LAN diagram</a:t>
            </a:r>
          </a:p>
        </p:txBody>
      </p:sp>
      <p:sp>
        <p:nvSpPr>
          <p:cNvPr id="3" name="Content Placeholder 2"/>
          <p:cNvSpPr>
            <a:spLocks noGrp="1"/>
          </p:cNvSpPr>
          <p:nvPr>
            <p:ph idx="1"/>
          </p:nvPr>
        </p:nvSpPr>
        <p:spPr>
          <a:xfrm>
            <a:off x="838200" y="1825625"/>
            <a:ext cx="5272088" cy="4930775"/>
          </a:xfrm>
        </p:spPr>
        <p:txBody>
          <a:bodyPr>
            <a:normAutofit fontScale="55000" lnSpcReduction="20000"/>
          </a:bodyPr>
          <a:lstStyle/>
          <a:p>
            <a:pPr>
              <a:buFont typeface="Arial" charset="0"/>
              <a:buChar char="•"/>
              <a:defRPr/>
            </a:pPr>
            <a:r>
              <a:rPr lang="en-GB" dirty="0"/>
              <a:t>Many homes </a:t>
            </a:r>
            <a:r>
              <a:rPr lang="en-GB" dirty="0" smtClean="0"/>
              <a:t>have </a:t>
            </a:r>
            <a:r>
              <a:rPr lang="en-GB" dirty="0"/>
              <a:t>LANs where many </a:t>
            </a:r>
            <a:r>
              <a:rPr lang="en-GB" dirty="0" smtClean="0"/>
              <a:t>devices can </a:t>
            </a:r>
            <a:r>
              <a:rPr lang="en-GB" dirty="0"/>
              <a:t>connect together in order to share data</a:t>
            </a:r>
            <a:r>
              <a:rPr lang="en-GB" dirty="0" smtClean="0"/>
              <a:t>.</a:t>
            </a:r>
          </a:p>
          <a:p>
            <a:pPr>
              <a:buFont typeface="Arial" charset="0"/>
              <a:buChar char="•"/>
              <a:defRPr/>
            </a:pPr>
            <a:endParaRPr lang="en-GB" dirty="0" smtClean="0"/>
          </a:p>
          <a:p>
            <a:pPr>
              <a:buFont typeface="Arial" charset="0"/>
              <a:buChar char="•"/>
              <a:defRPr/>
            </a:pPr>
            <a:r>
              <a:rPr lang="en-GB" dirty="0"/>
              <a:t>The key device at the centre of a home LAN is the </a:t>
            </a:r>
            <a:r>
              <a:rPr lang="en-GB" b="1" dirty="0"/>
              <a:t>router which connects all of the devices to each other and </a:t>
            </a:r>
            <a:r>
              <a:rPr lang="en-GB" b="1" dirty="0" smtClean="0"/>
              <a:t>the internet.</a:t>
            </a:r>
          </a:p>
          <a:p>
            <a:pPr>
              <a:buFont typeface="Arial" charset="0"/>
              <a:buChar char="•"/>
              <a:defRPr/>
            </a:pPr>
            <a:endParaRPr lang="en-GB" dirty="0" smtClean="0"/>
          </a:p>
          <a:p>
            <a:pPr>
              <a:buFont typeface="Arial" charset="0"/>
              <a:buChar char="•"/>
              <a:defRPr/>
            </a:pPr>
            <a:r>
              <a:rPr lang="en-GB" dirty="0" smtClean="0"/>
              <a:t>Using </a:t>
            </a:r>
            <a:r>
              <a:rPr lang="en-GB" dirty="0"/>
              <a:t>your laptop you could select your </a:t>
            </a:r>
            <a:r>
              <a:rPr lang="en-GB" dirty="0" smtClean="0"/>
              <a:t>music playlist on the internet and </a:t>
            </a:r>
            <a:r>
              <a:rPr lang="en-GB" dirty="0"/>
              <a:t>at the same time send a document that you have been working on to the printer.</a:t>
            </a:r>
          </a:p>
          <a:p>
            <a:pPr>
              <a:buFont typeface="Arial" charset="0"/>
              <a:buChar char="•"/>
              <a:defRPr/>
            </a:pPr>
            <a:endParaRPr lang="en-GB" dirty="0" smtClean="0"/>
          </a:p>
          <a:p>
            <a:pPr>
              <a:buFont typeface="Arial" charset="0"/>
              <a:buChar char="•"/>
              <a:defRPr/>
            </a:pPr>
            <a:r>
              <a:rPr lang="en-GB" dirty="0"/>
              <a:t>The router can be either wired or wireless. </a:t>
            </a:r>
            <a:endParaRPr lang="en-GB" dirty="0" smtClean="0"/>
          </a:p>
          <a:p>
            <a:pPr>
              <a:buFont typeface="Arial" charset="0"/>
              <a:buChar char="•"/>
              <a:defRPr/>
            </a:pPr>
            <a:endParaRPr lang="en-GB" dirty="0"/>
          </a:p>
          <a:p>
            <a:pPr>
              <a:buFont typeface="Arial" charset="0"/>
              <a:buChar char="•"/>
              <a:defRPr/>
            </a:pPr>
            <a:r>
              <a:rPr lang="en-GB" dirty="0" smtClean="0"/>
              <a:t>A </a:t>
            </a:r>
            <a:r>
              <a:rPr lang="en-GB" dirty="0"/>
              <a:t>wired connection is faster and provides high bandwidth (e.g. Gigabit 1000 Mb/s) use whereas the wireless link is much slower (54Mb/s) but it does offer convenience</a:t>
            </a:r>
            <a:r>
              <a:rPr lang="en-GB" dirty="0" smtClean="0"/>
              <a:t>.</a:t>
            </a:r>
            <a:endParaRPr lang="en-GB" dirty="0"/>
          </a:p>
        </p:txBody>
      </p:sp>
      <p:pic>
        <p:nvPicPr>
          <p:cNvPr id="6148" name="Picture 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0288" y="1690688"/>
            <a:ext cx="292417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a:defRPr/>
            </a:pPr>
            <a:r>
              <a:rPr lang="en-GB" altLang="en-US" sz="5400" b="1" dirty="0" smtClean="0">
                <a:solidFill>
                  <a:schemeClr val="accent5">
                    <a:lumMod val="50000"/>
                  </a:schemeClr>
                </a:solidFill>
              </a:rPr>
              <a:t>Business LAN Diagram</a:t>
            </a:r>
          </a:p>
        </p:txBody>
      </p:sp>
      <p:sp>
        <p:nvSpPr>
          <p:cNvPr id="5" name="Content Placeholder 4"/>
          <p:cNvSpPr>
            <a:spLocks noGrp="1"/>
          </p:cNvSpPr>
          <p:nvPr>
            <p:ph idx="1"/>
          </p:nvPr>
        </p:nvSpPr>
        <p:spPr>
          <a:xfrm>
            <a:off x="838200" y="1825625"/>
            <a:ext cx="5108575" cy="4862513"/>
          </a:xfrm>
        </p:spPr>
        <p:txBody>
          <a:bodyPr>
            <a:normAutofit fontScale="55000" lnSpcReduction="20000"/>
          </a:bodyPr>
          <a:lstStyle/>
          <a:p>
            <a:pPr>
              <a:buFont typeface="Arial" charset="0"/>
              <a:buChar char="•"/>
              <a:defRPr/>
            </a:pPr>
            <a:r>
              <a:rPr lang="en-GB" b="1" dirty="0" smtClean="0"/>
              <a:t>A </a:t>
            </a:r>
            <a:r>
              <a:rPr lang="en-GB" b="1" dirty="0"/>
              <a:t>wireless access </a:t>
            </a:r>
            <a:r>
              <a:rPr lang="en-GB" b="1" dirty="0" smtClean="0"/>
              <a:t>point (WAP) </a:t>
            </a:r>
            <a:r>
              <a:rPr lang="en-GB" dirty="0" smtClean="0"/>
              <a:t>is </a:t>
            </a:r>
            <a:r>
              <a:rPr lang="en-GB" dirty="0"/>
              <a:t>connected to the network so that </a:t>
            </a:r>
            <a:r>
              <a:rPr lang="en-GB" b="1" dirty="0"/>
              <a:t>Wi-Fi devices such as laptops can connect to the network.</a:t>
            </a:r>
          </a:p>
          <a:p>
            <a:pPr>
              <a:buFont typeface="Arial" charset="0"/>
              <a:buChar char="•"/>
              <a:defRPr/>
            </a:pPr>
            <a:endParaRPr lang="en-GB" dirty="0"/>
          </a:p>
          <a:p>
            <a:pPr>
              <a:buFont typeface="Arial" charset="0"/>
              <a:buChar char="•"/>
              <a:defRPr/>
            </a:pPr>
            <a:r>
              <a:rPr lang="en-GB" dirty="0"/>
              <a:t>This network has a </a:t>
            </a:r>
            <a:r>
              <a:rPr lang="en-GB" b="1" dirty="0"/>
              <a:t>central server connected to a switch</a:t>
            </a:r>
            <a:r>
              <a:rPr lang="en-GB" dirty="0" smtClean="0"/>
              <a:t>.</a:t>
            </a:r>
          </a:p>
          <a:p>
            <a:pPr>
              <a:buFont typeface="Arial" charset="0"/>
              <a:buChar char="•"/>
              <a:defRPr/>
            </a:pPr>
            <a:endParaRPr lang="en-GB" dirty="0"/>
          </a:p>
          <a:p>
            <a:pPr>
              <a:buFont typeface="Arial" charset="0"/>
              <a:buChar char="•"/>
              <a:defRPr/>
            </a:pPr>
            <a:r>
              <a:rPr lang="en-GB" dirty="0"/>
              <a:t>Computers and devices can be connected by physical </a:t>
            </a:r>
            <a:r>
              <a:rPr lang="en-GB" b="1" dirty="0"/>
              <a:t>Ethernet </a:t>
            </a:r>
            <a:r>
              <a:rPr lang="en-GB" b="1" dirty="0" smtClean="0"/>
              <a:t>cables</a:t>
            </a:r>
            <a:r>
              <a:rPr lang="en-GB" dirty="0" smtClean="0"/>
              <a:t>. </a:t>
            </a:r>
            <a:r>
              <a:rPr lang="en-GB" dirty="0"/>
              <a:t>They can also be connected </a:t>
            </a:r>
            <a:r>
              <a:rPr lang="en-GB" b="1" dirty="0"/>
              <a:t>wirelessly by using </a:t>
            </a:r>
            <a:r>
              <a:rPr lang="en-GB" b="1" dirty="0" smtClean="0"/>
              <a:t>Wi-Fi </a:t>
            </a:r>
            <a:r>
              <a:rPr lang="en-GB" b="1" dirty="0"/>
              <a:t>connections.</a:t>
            </a:r>
          </a:p>
          <a:p>
            <a:pPr>
              <a:buFont typeface="Arial" charset="0"/>
              <a:buChar char="•"/>
              <a:defRPr/>
            </a:pPr>
            <a:endParaRPr lang="en-GB" dirty="0"/>
          </a:p>
          <a:p>
            <a:pPr>
              <a:buFont typeface="Arial" charset="0"/>
              <a:buChar char="•"/>
              <a:defRPr/>
            </a:pPr>
            <a:r>
              <a:rPr lang="en-GB" dirty="0"/>
              <a:t>To log onto a LAN, you usually need a </a:t>
            </a:r>
            <a:r>
              <a:rPr lang="en-GB" b="1" dirty="0"/>
              <a:t>user name and password</a:t>
            </a:r>
            <a:r>
              <a:rPr lang="en-GB" dirty="0"/>
              <a:t>, just like you do at school. </a:t>
            </a:r>
            <a:endParaRPr lang="en-GB" dirty="0" smtClean="0"/>
          </a:p>
          <a:p>
            <a:pPr>
              <a:buFont typeface="Arial" charset="0"/>
              <a:buChar char="•"/>
              <a:defRPr/>
            </a:pPr>
            <a:endParaRPr lang="en-GB" dirty="0"/>
          </a:p>
          <a:p>
            <a:pPr>
              <a:buFont typeface="Arial" charset="0"/>
              <a:buChar char="•"/>
              <a:defRPr/>
            </a:pPr>
            <a:r>
              <a:rPr lang="en-GB" b="1" dirty="0" smtClean="0"/>
              <a:t>The </a:t>
            </a:r>
            <a:r>
              <a:rPr lang="en-GB" b="1" dirty="0"/>
              <a:t>user name identifies you to the file server so that it can 'serve' you the correct files. The password ensures that the user name really does belong to you.</a:t>
            </a:r>
          </a:p>
        </p:txBody>
      </p:sp>
      <p:pic>
        <p:nvPicPr>
          <p:cNvPr id="7172" name="Picture 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6775" y="2214563"/>
            <a:ext cx="29654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GB" altLang="en-US" sz="5400" b="1" dirty="0" smtClean="0">
                <a:solidFill>
                  <a:schemeClr val="accent5">
                    <a:lumMod val="50000"/>
                  </a:schemeClr>
                </a:solidFill>
              </a:rPr>
              <a:t>Advantages of LANs</a:t>
            </a:r>
          </a:p>
        </p:txBody>
      </p:sp>
      <p:sp>
        <p:nvSpPr>
          <p:cNvPr id="3" name="Content Placeholder 2"/>
          <p:cNvSpPr>
            <a:spLocks noGrp="1"/>
          </p:cNvSpPr>
          <p:nvPr>
            <p:ph idx="1"/>
          </p:nvPr>
        </p:nvSpPr>
        <p:spPr>
          <a:xfrm>
            <a:off x="838200" y="1825625"/>
            <a:ext cx="8077200" cy="4833938"/>
          </a:xfrm>
        </p:spPr>
        <p:txBody>
          <a:bodyPr>
            <a:normAutofit fontScale="62500" lnSpcReduction="20000"/>
          </a:bodyPr>
          <a:lstStyle/>
          <a:p>
            <a:pPr>
              <a:buFont typeface="Arial" charset="0"/>
              <a:buChar char="•"/>
              <a:defRPr/>
            </a:pPr>
            <a:r>
              <a:rPr lang="en-GB" b="1" dirty="0"/>
              <a:t>An user can log on from any </a:t>
            </a:r>
            <a:r>
              <a:rPr lang="en-GB" b="1" dirty="0" smtClean="0"/>
              <a:t>computer </a:t>
            </a:r>
            <a:r>
              <a:rPr lang="en-GB" dirty="0"/>
              <a:t>and still access all of their files</a:t>
            </a:r>
            <a:r>
              <a:rPr lang="en-GB" dirty="0" smtClean="0"/>
              <a:t>.</a:t>
            </a:r>
          </a:p>
          <a:p>
            <a:pPr>
              <a:buFont typeface="Arial" charset="0"/>
              <a:buChar char="•"/>
              <a:defRPr/>
            </a:pPr>
            <a:endParaRPr lang="en-GB" dirty="0"/>
          </a:p>
          <a:p>
            <a:pPr>
              <a:buFont typeface="Arial" charset="0"/>
              <a:buChar char="•"/>
              <a:defRPr/>
            </a:pPr>
            <a:r>
              <a:rPr lang="en-GB" b="1" dirty="0" smtClean="0"/>
              <a:t>Reducing costs</a:t>
            </a:r>
            <a:r>
              <a:rPr lang="en-GB" dirty="0" smtClean="0"/>
              <a:t>: Peripherals such as printers and photocopiers can be shared between many users</a:t>
            </a:r>
          </a:p>
          <a:p>
            <a:pPr>
              <a:buFont typeface="Arial" charset="0"/>
              <a:buChar char="•"/>
              <a:defRPr/>
            </a:pPr>
            <a:endParaRPr lang="en-GB" dirty="0" smtClean="0"/>
          </a:p>
          <a:p>
            <a:pPr>
              <a:buFont typeface="Arial" charset="0"/>
              <a:buChar char="•"/>
              <a:defRPr/>
            </a:pPr>
            <a:r>
              <a:rPr lang="en-GB" b="1" dirty="0" smtClean="0"/>
              <a:t>Resources and files can be shared by users, </a:t>
            </a:r>
            <a:r>
              <a:rPr lang="en-GB" dirty="0" smtClean="0"/>
              <a:t>this means that they can collaborate on a project.</a:t>
            </a:r>
          </a:p>
          <a:p>
            <a:pPr>
              <a:buFont typeface="Arial" charset="0"/>
              <a:buChar char="•"/>
              <a:defRPr/>
            </a:pPr>
            <a:endParaRPr lang="en-GB" dirty="0" smtClean="0"/>
          </a:p>
          <a:p>
            <a:pPr>
              <a:buFont typeface="Arial" charset="0"/>
              <a:buChar char="•"/>
              <a:defRPr/>
            </a:pPr>
            <a:r>
              <a:rPr lang="en-GB" b="1" dirty="0" smtClean="0"/>
              <a:t>Backups </a:t>
            </a:r>
            <a:r>
              <a:rPr lang="en-GB" b="1" dirty="0"/>
              <a:t>of files and documents can be done centrally </a:t>
            </a:r>
            <a:r>
              <a:rPr lang="en-GB" dirty="0"/>
              <a:t>rather than needing to do it from each </a:t>
            </a:r>
            <a:r>
              <a:rPr lang="en-GB" dirty="0" smtClean="0"/>
              <a:t>machine</a:t>
            </a:r>
          </a:p>
          <a:p>
            <a:pPr>
              <a:buFont typeface="Arial" charset="0"/>
              <a:buChar char="•"/>
              <a:defRPr/>
            </a:pPr>
            <a:endParaRPr lang="en-GB" dirty="0"/>
          </a:p>
          <a:p>
            <a:pPr>
              <a:buFont typeface="Arial" charset="0"/>
              <a:buChar char="•"/>
              <a:defRPr/>
            </a:pPr>
            <a:r>
              <a:rPr lang="en-GB" b="1" dirty="0"/>
              <a:t>When software needs to be installed it can be done centrally </a:t>
            </a:r>
            <a:r>
              <a:rPr lang="en-GB" dirty="0"/>
              <a:t>rather than having to go to each </a:t>
            </a:r>
            <a:r>
              <a:rPr lang="en-GB" dirty="0" smtClean="0"/>
              <a:t>computer</a:t>
            </a:r>
          </a:p>
          <a:p>
            <a:pPr>
              <a:buFont typeface="Arial" charset="0"/>
              <a:buChar char="•"/>
              <a:defRPr/>
            </a:pPr>
            <a:endParaRPr lang="en-GB" dirty="0"/>
          </a:p>
          <a:p>
            <a:pPr>
              <a:buFont typeface="Arial" charset="0"/>
              <a:buChar char="•"/>
              <a:defRPr/>
            </a:pPr>
            <a:r>
              <a:rPr lang="en-GB" b="1" dirty="0"/>
              <a:t>An anti-virus and malware check can be carried out from the server to all </a:t>
            </a:r>
            <a:r>
              <a:rPr lang="en-GB" b="1" dirty="0" smtClean="0"/>
              <a:t>computers</a:t>
            </a:r>
          </a:p>
        </p:txBody>
      </p:sp>
      <p:sp>
        <p:nvSpPr>
          <p:cNvPr id="4" name="Rectangle 3"/>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GB" altLang="en-US" sz="5400" b="1" dirty="0" smtClean="0">
                <a:solidFill>
                  <a:schemeClr val="accent5">
                    <a:lumMod val="50000"/>
                  </a:schemeClr>
                </a:solidFill>
              </a:rPr>
              <a:t>Disadvantages of LANs</a:t>
            </a:r>
          </a:p>
        </p:txBody>
      </p:sp>
      <p:sp>
        <p:nvSpPr>
          <p:cNvPr id="3" name="Content Placeholder 2"/>
          <p:cNvSpPr>
            <a:spLocks noGrp="1"/>
          </p:cNvSpPr>
          <p:nvPr>
            <p:ph idx="1"/>
          </p:nvPr>
        </p:nvSpPr>
        <p:spPr>
          <a:xfrm>
            <a:off x="838200" y="1825625"/>
            <a:ext cx="8139113" cy="4902200"/>
          </a:xfrm>
        </p:spPr>
        <p:txBody>
          <a:bodyPr>
            <a:normAutofit fontScale="47500" lnSpcReduction="20000"/>
          </a:bodyPr>
          <a:lstStyle/>
          <a:p>
            <a:pPr>
              <a:buFont typeface="Arial" charset="0"/>
              <a:buChar char="•"/>
              <a:defRPr/>
            </a:pPr>
            <a:r>
              <a:rPr lang="en-GB" b="1" dirty="0"/>
              <a:t>Network </a:t>
            </a:r>
            <a:r>
              <a:rPr lang="en-GB" b="1" dirty="0" smtClean="0"/>
              <a:t>failure</a:t>
            </a:r>
            <a:r>
              <a:rPr lang="en-GB" dirty="0"/>
              <a:t>-</a:t>
            </a:r>
            <a:r>
              <a:rPr lang="en-GB" dirty="0" smtClean="0"/>
              <a:t> </a:t>
            </a:r>
            <a:r>
              <a:rPr lang="en-GB" dirty="0"/>
              <a:t>If there is a problem with the file server then no one will be able to access their files. If the internet server has an issue no one will be able to get onto the internet.</a:t>
            </a:r>
          </a:p>
          <a:p>
            <a:pPr>
              <a:buFont typeface="Arial" charset="0"/>
              <a:buChar char="•"/>
              <a:defRPr/>
            </a:pPr>
            <a:endParaRPr lang="en-GB" dirty="0" smtClean="0"/>
          </a:p>
          <a:p>
            <a:pPr>
              <a:buFont typeface="Arial" charset="0"/>
              <a:buChar char="•"/>
              <a:defRPr/>
            </a:pPr>
            <a:r>
              <a:rPr lang="en-GB" b="1" dirty="0"/>
              <a:t>Slow </a:t>
            </a:r>
            <a:r>
              <a:rPr lang="en-GB" b="1" dirty="0" smtClean="0"/>
              <a:t>service-</a:t>
            </a:r>
            <a:r>
              <a:rPr lang="en-GB" dirty="0"/>
              <a:t> If there are a lot of users logged into the network requesting files and jobs then the network can start to slow down. There is only a limited </a:t>
            </a:r>
            <a:r>
              <a:rPr lang="en-GB" dirty="0" smtClean="0"/>
              <a:t>amount </a:t>
            </a:r>
            <a:r>
              <a:rPr lang="en-GB" dirty="0"/>
              <a:t>of </a:t>
            </a:r>
            <a:r>
              <a:rPr lang="en-GB" dirty="0" smtClean="0"/>
              <a:t>bandwidth</a:t>
            </a:r>
          </a:p>
          <a:p>
            <a:pPr>
              <a:buFont typeface="Arial" charset="0"/>
              <a:buChar char="•"/>
              <a:defRPr/>
            </a:pPr>
            <a:endParaRPr lang="en-GB" dirty="0" smtClean="0"/>
          </a:p>
          <a:p>
            <a:pPr>
              <a:buFont typeface="Arial" charset="0"/>
              <a:buChar char="•"/>
              <a:defRPr/>
            </a:pPr>
            <a:r>
              <a:rPr lang="en-GB" b="1" dirty="0"/>
              <a:t>Viruses and </a:t>
            </a:r>
            <a:r>
              <a:rPr lang="en-GB" b="1" dirty="0" smtClean="0"/>
              <a:t>malware</a:t>
            </a:r>
            <a:r>
              <a:rPr lang="en-GB" dirty="0"/>
              <a:t>-</a:t>
            </a:r>
            <a:r>
              <a:rPr lang="en-GB" dirty="0" smtClean="0"/>
              <a:t> If </a:t>
            </a:r>
            <a:r>
              <a:rPr lang="en-GB" dirty="0"/>
              <a:t>someone does install a virus on the local workstation it could easily spread around the network</a:t>
            </a:r>
          </a:p>
          <a:p>
            <a:pPr>
              <a:buFont typeface="Arial" charset="0"/>
              <a:buChar char="•"/>
              <a:defRPr/>
            </a:pPr>
            <a:endParaRPr lang="en-GB" dirty="0" smtClean="0"/>
          </a:p>
          <a:p>
            <a:pPr>
              <a:buFont typeface="Arial" charset="0"/>
              <a:buChar char="•"/>
              <a:defRPr/>
            </a:pPr>
            <a:r>
              <a:rPr lang="en-GB" b="1" dirty="0" smtClean="0"/>
              <a:t>Cost</a:t>
            </a:r>
            <a:r>
              <a:rPr lang="en-GB" dirty="0" smtClean="0"/>
              <a:t>- </a:t>
            </a:r>
            <a:r>
              <a:rPr lang="en-GB" dirty="0"/>
              <a:t>networks are expensive to set up and keep running. The cost of the physical components can be very high.</a:t>
            </a:r>
          </a:p>
          <a:p>
            <a:pPr>
              <a:buFont typeface="Arial" charset="0"/>
              <a:buChar char="•"/>
              <a:defRPr/>
            </a:pPr>
            <a:endParaRPr lang="en-GB" dirty="0" smtClean="0"/>
          </a:p>
          <a:p>
            <a:pPr>
              <a:buFont typeface="Arial" charset="0"/>
              <a:buChar char="•"/>
              <a:defRPr/>
            </a:pPr>
            <a:r>
              <a:rPr lang="en-GB" b="1" dirty="0"/>
              <a:t>Expert support </a:t>
            </a:r>
            <a:r>
              <a:rPr lang="en-GB" b="1" dirty="0" smtClean="0"/>
              <a:t>required-</a:t>
            </a:r>
            <a:r>
              <a:rPr lang="en-GB" dirty="0" smtClean="0"/>
              <a:t> Business </a:t>
            </a:r>
            <a:r>
              <a:rPr lang="en-GB" dirty="0"/>
              <a:t>networks will require specialist staff such as </a:t>
            </a:r>
            <a:r>
              <a:rPr lang="en-GB" dirty="0" smtClean="0"/>
              <a:t>technicians </a:t>
            </a:r>
            <a:r>
              <a:rPr lang="en-GB" dirty="0"/>
              <a:t>who can deal with problems as they </a:t>
            </a:r>
            <a:r>
              <a:rPr lang="en-GB" dirty="0" smtClean="0"/>
              <a:t>come up to </a:t>
            </a:r>
            <a:r>
              <a:rPr lang="en-GB" dirty="0"/>
              <a:t>keep the network running smoothly.</a:t>
            </a:r>
          </a:p>
          <a:p>
            <a:pPr>
              <a:buFont typeface="Arial" charset="0"/>
              <a:buChar char="•"/>
              <a:defRPr/>
            </a:pPr>
            <a:endParaRPr lang="en-GB" dirty="0" smtClean="0"/>
          </a:p>
          <a:p>
            <a:pPr>
              <a:buFont typeface="Arial" charset="0"/>
              <a:buChar char="•"/>
              <a:defRPr/>
            </a:pPr>
            <a:r>
              <a:rPr lang="en-GB" b="1" dirty="0" smtClean="0"/>
              <a:t>Security-</a:t>
            </a:r>
            <a:r>
              <a:rPr lang="en-GB" dirty="0"/>
              <a:t> Although users have their own user names, giving them access to just their files, users can be careless and not log out when they leave their </a:t>
            </a:r>
            <a:r>
              <a:rPr lang="en-GB" dirty="0" smtClean="0"/>
              <a:t>computer. </a:t>
            </a:r>
            <a:r>
              <a:rPr lang="en-GB" dirty="0"/>
              <a:t>This could give an unauthorised person access to their files or to sensitive documents stored centrally on the network</a:t>
            </a:r>
            <a:r>
              <a:rPr lang="en-GB" dirty="0" smtClean="0"/>
              <a:t>.</a:t>
            </a:r>
            <a:endParaRPr lang="en-GB" dirty="0"/>
          </a:p>
        </p:txBody>
      </p:sp>
      <p:sp>
        <p:nvSpPr>
          <p:cNvPr id="4" name="Rectangle 3"/>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5400" b="1" dirty="0" smtClean="0">
                <a:solidFill>
                  <a:schemeClr val="accent5">
                    <a:lumMod val="50000"/>
                  </a:schemeClr>
                </a:solidFill>
              </a:rPr>
              <a:t>Wide Area Networks (WANs)</a:t>
            </a:r>
            <a:endParaRPr lang="en-GB" sz="5400" b="1" dirty="0">
              <a:solidFill>
                <a:schemeClr val="accent5">
                  <a:lumMod val="50000"/>
                </a:schemeClr>
              </a:solidFill>
            </a:endParaRPr>
          </a:p>
        </p:txBody>
      </p:sp>
      <p:sp>
        <p:nvSpPr>
          <p:cNvPr id="3" name="Content Placeholder 2"/>
          <p:cNvSpPr>
            <a:spLocks noGrp="1"/>
          </p:cNvSpPr>
          <p:nvPr>
            <p:ph idx="1"/>
          </p:nvPr>
        </p:nvSpPr>
        <p:spPr>
          <a:xfrm>
            <a:off x="838200" y="1825625"/>
            <a:ext cx="7677150" cy="4889500"/>
          </a:xfrm>
        </p:spPr>
        <p:txBody>
          <a:bodyPr>
            <a:normAutofit fontScale="55000" lnSpcReduction="20000"/>
          </a:bodyPr>
          <a:lstStyle/>
          <a:p>
            <a:pPr>
              <a:buFont typeface="Arial" charset="0"/>
              <a:buChar char="•"/>
              <a:defRPr/>
            </a:pPr>
            <a:r>
              <a:rPr lang="en-GB" b="1" dirty="0"/>
              <a:t>A wide area network (WAN) connects 2</a:t>
            </a:r>
            <a:r>
              <a:rPr lang="en-GB" b="1" dirty="0" smtClean="0"/>
              <a:t> </a:t>
            </a:r>
            <a:r>
              <a:rPr lang="en-GB" b="1" dirty="0"/>
              <a:t>or more </a:t>
            </a:r>
            <a:r>
              <a:rPr lang="en-GB" b="1" dirty="0" smtClean="0"/>
              <a:t>LAN</a:t>
            </a:r>
            <a:r>
              <a:rPr lang="en-GB" b="1" dirty="0"/>
              <a:t>s</a:t>
            </a:r>
            <a:r>
              <a:rPr lang="en-GB" b="1" dirty="0" smtClean="0"/>
              <a:t> </a:t>
            </a:r>
            <a:r>
              <a:rPr lang="en-GB" b="1" dirty="0"/>
              <a:t>that are in different geographical locations.</a:t>
            </a:r>
          </a:p>
          <a:p>
            <a:pPr>
              <a:buFont typeface="Arial" charset="0"/>
              <a:buChar char="•"/>
              <a:defRPr/>
            </a:pPr>
            <a:endParaRPr lang="en-GB" dirty="0" smtClean="0"/>
          </a:p>
          <a:p>
            <a:pPr>
              <a:buFont typeface="Arial" charset="0"/>
              <a:buChar char="•"/>
              <a:defRPr/>
            </a:pPr>
            <a:r>
              <a:rPr lang="en-GB" dirty="0"/>
              <a:t>For example, a company might have offices in London and also New York, but they want to share a common work area so they can collaborate. In this case the LAN in London is connected to the LAN in New York by a Wide Area Network.</a:t>
            </a:r>
          </a:p>
          <a:p>
            <a:pPr marL="0" indent="0">
              <a:buFont typeface="Arial" charset="0"/>
              <a:buNone/>
              <a:defRPr/>
            </a:pPr>
            <a:endParaRPr lang="en-GB" dirty="0" smtClean="0"/>
          </a:p>
          <a:p>
            <a:pPr>
              <a:buFont typeface="Arial" charset="0"/>
              <a:buChar char="•"/>
              <a:defRPr/>
            </a:pPr>
            <a:r>
              <a:rPr lang="en-GB" dirty="0"/>
              <a:t>A company normally hires the WAN from a major telecom company because it is so </a:t>
            </a:r>
            <a:r>
              <a:rPr lang="en-GB" b="1" dirty="0"/>
              <a:t>expensive and complicated to set up and maintain.</a:t>
            </a:r>
          </a:p>
          <a:p>
            <a:pPr>
              <a:buFont typeface="Arial" charset="0"/>
              <a:buChar char="•"/>
              <a:defRPr/>
            </a:pPr>
            <a:endParaRPr lang="en-GB" dirty="0" smtClean="0"/>
          </a:p>
          <a:p>
            <a:pPr marL="0" indent="0">
              <a:buFont typeface="Arial" charset="0"/>
              <a:buNone/>
              <a:defRPr/>
            </a:pPr>
            <a:r>
              <a:rPr lang="en-GB" dirty="0"/>
              <a:t>The WAN involves long distance communications and this can be achieved </a:t>
            </a:r>
            <a:r>
              <a:rPr lang="en-GB" dirty="0" smtClean="0"/>
              <a:t>using Fibre </a:t>
            </a:r>
            <a:r>
              <a:rPr lang="en-GB" dirty="0"/>
              <a:t>optic lines, including laying undersea </a:t>
            </a:r>
            <a:r>
              <a:rPr lang="en-GB" dirty="0" smtClean="0"/>
              <a:t>cables, Satellite </a:t>
            </a:r>
            <a:r>
              <a:rPr lang="en-GB" dirty="0"/>
              <a:t>communication </a:t>
            </a:r>
            <a:r>
              <a:rPr lang="en-GB" dirty="0" smtClean="0"/>
              <a:t>links, Leased </a:t>
            </a:r>
            <a:r>
              <a:rPr lang="en-GB" dirty="0"/>
              <a:t>telephone </a:t>
            </a:r>
            <a:r>
              <a:rPr lang="en-GB" dirty="0" smtClean="0"/>
              <a:t>lines and Microwave links</a:t>
            </a:r>
          </a:p>
          <a:p>
            <a:pPr>
              <a:buFont typeface="Arial" charset="0"/>
              <a:buChar char="•"/>
              <a:defRPr/>
            </a:pPr>
            <a:endParaRPr lang="en-GB" dirty="0"/>
          </a:p>
          <a:p>
            <a:pPr>
              <a:buFont typeface="Arial" charset="0"/>
              <a:buChar char="•"/>
              <a:defRPr/>
            </a:pPr>
            <a:r>
              <a:rPr lang="en-GB" dirty="0"/>
              <a:t>The largest WAN of all is of course the internet. No single organisation owns the internet itself</a:t>
            </a:r>
            <a:r>
              <a:rPr lang="en-GB" dirty="0" smtClean="0"/>
              <a:t>.</a:t>
            </a:r>
            <a:endParaRPr lang="en-GB" dirty="0"/>
          </a:p>
        </p:txBody>
      </p:sp>
      <p:sp>
        <p:nvSpPr>
          <p:cNvPr id="4" name="Rectangle 3"/>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defRPr/>
            </a:pPr>
            <a:r>
              <a:rPr lang="en-GB" altLang="en-US" sz="5400" b="1" dirty="0" smtClean="0">
                <a:solidFill>
                  <a:schemeClr val="accent5">
                    <a:lumMod val="50000"/>
                  </a:schemeClr>
                </a:solidFill>
              </a:rPr>
              <a:t>Advantages and Disadvantages of WANs</a:t>
            </a:r>
          </a:p>
        </p:txBody>
      </p:sp>
      <p:sp>
        <p:nvSpPr>
          <p:cNvPr id="3" name="Content Placeholder 2"/>
          <p:cNvSpPr>
            <a:spLocks noGrp="1"/>
          </p:cNvSpPr>
          <p:nvPr>
            <p:ph idx="1"/>
          </p:nvPr>
        </p:nvSpPr>
        <p:spPr>
          <a:xfrm>
            <a:off x="838200" y="1825625"/>
            <a:ext cx="7677150" cy="4889500"/>
          </a:xfrm>
        </p:spPr>
        <p:txBody>
          <a:bodyPr>
            <a:normAutofit fontScale="70000" lnSpcReduction="20000"/>
          </a:bodyPr>
          <a:lstStyle/>
          <a:p>
            <a:pPr marL="0" indent="0">
              <a:buFont typeface="Arial" charset="0"/>
              <a:buNone/>
              <a:defRPr/>
            </a:pPr>
            <a:r>
              <a:rPr lang="en-GB" b="1" u="sng" dirty="0" smtClean="0"/>
              <a:t>Advantages</a:t>
            </a:r>
          </a:p>
          <a:p>
            <a:pPr>
              <a:buFont typeface="Arial" charset="0"/>
              <a:buChar char="•"/>
              <a:defRPr/>
            </a:pPr>
            <a:r>
              <a:rPr lang="en-GB" b="1" dirty="0" smtClean="0"/>
              <a:t>Allows </a:t>
            </a:r>
            <a:r>
              <a:rPr lang="en-GB" b="1" dirty="0"/>
              <a:t>LANs to connect to one another</a:t>
            </a:r>
            <a:r>
              <a:rPr lang="en-GB" b="1" dirty="0" smtClean="0"/>
              <a:t>.</a:t>
            </a:r>
          </a:p>
          <a:p>
            <a:pPr>
              <a:buFont typeface="Arial" charset="0"/>
              <a:buChar char="•"/>
              <a:defRPr/>
            </a:pPr>
            <a:r>
              <a:rPr lang="en-GB" b="1" dirty="0"/>
              <a:t>Allows workers to collaborate over a wide area, even across continents</a:t>
            </a:r>
            <a:r>
              <a:rPr lang="en-GB" b="1" dirty="0" smtClean="0"/>
              <a:t>..</a:t>
            </a:r>
          </a:p>
          <a:p>
            <a:pPr>
              <a:buFont typeface="Arial" charset="0"/>
              <a:buChar char="•"/>
              <a:defRPr/>
            </a:pPr>
            <a:r>
              <a:rPr lang="en-GB" b="1" dirty="0"/>
              <a:t>Allows files and data to be shared between LANs. </a:t>
            </a:r>
            <a:endParaRPr lang="en-GB" b="1" dirty="0" smtClean="0"/>
          </a:p>
          <a:p>
            <a:pPr>
              <a:buFont typeface="Arial" charset="0"/>
              <a:buChar char="•"/>
              <a:defRPr/>
            </a:pPr>
            <a:endParaRPr lang="en-GB" dirty="0" smtClean="0"/>
          </a:p>
          <a:p>
            <a:pPr marL="0" indent="0">
              <a:buFont typeface="Arial" charset="0"/>
              <a:buNone/>
              <a:defRPr/>
            </a:pPr>
            <a:r>
              <a:rPr lang="en-GB" b="1" u="sng" dirty="0" smtClean="0"/>
              <a:t>Disadvantages</a:t>
            </a:r>
          </a:p>
          <a:p>
            <a:pPr>
              <a:buFont typeface="Arial" charset="0"/>
              <a:buChar char="•"/>
              <a:defRPr/>
            </a:pPr>
            <a:r>
              <a:rPr lang="en-GB" b="1" dirty="0" smtClean="0"/>
              <a:t>Can </a:t>
            </a:r>
            <a:r>
              <a:rPr lang="en-GB" b="1" dirty="0"/>
              <a:t>be expensive to hire a WAN service from the telecom operator.</a:t>
            </a:r>
          </a:p>
          <a:p>
            <a:pPr>
              <a:buFont typeface="Arial" charset="0"/>
              <a:buChar char="•"/>
              <a:defRPr/>
            </a:pPr>
            <a:r>
              <a:rPr lang="en-GB" b="1" dirty="0" smtClean="0"/>
              <a:t>With </a:t>
            </a:r>
            <a:r>
              <a:rPr lang="en-GB" b="1" dirty="0"/>
              <a:t>a WAN, it is owned by a number of external suppliers and so a failure of the WAN is usually beyond the control of the company to fix. </a:t>
            </a:r>
            <a:r>
              <a:rPr lang="en-GB" dirty="0"/>
              <a:t>For example, when an external DNS server fails, this </a:t>
            </a:r>
            <a:r>
              <a:rPr lang="en-GB" dirty="0" smtClean="0"/>
              <a:t>immediately </a:t>
            </a:r>
            <a:r>
              <a:rPr lang="en-GB" dirty="0"/>
              <a:t>affects web access in the company.</a:t>
            </a:r>
          </a:p>
          <a:p>
            <a:pPr marL="0" indent="0">
              <a:buFont typeface="Arial" charset="0"/>
              <a:buNone/>
              <a:defRPr/>
            </a:pPr>
            <a:endParaRPr lang="en-GB" dirty="0"/>
          </a:p>
        </p:txBody>
      </p:sp>
      <p:sp>
        <p:nvSpPr>
          <p:cNvPr id="4" name="Rectangle 3"/>
          <p:cNvSpPr/>
          <p:nvPr/>
        </p:nvSpPr>
        <p:spPr>
          <a:xfrm>
            <a:off x="0" y="0"/>
            <a:ext cx="381000" cy="6858000"/>
          </a:xfrm>
          <a:prstGeom prst="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GB" sz="2400" b="1" dirty="0"/>
              <a:t>1.4 – Wired and Wireless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1721</Words>
  <Application>Microsoft Office PowerPoint</Application>
  <PresentationFormat>On-screen Show (4:3)</PresentationFormat>
  <Paragraphs>207</Paragraphs>
  <Slides>24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Arial</vt:lpstr>
      <vt:lpstr>Office Theme</vt:lpstr>
      <vt:lpstr>Thursday, 26 April 2018 Types of Networks</vt:lpstr>
      <vt:lpstr>What is a network?</vt:lpstr>
      <vt:lpstr>Local Area Network (LAN)</vt:lpstr>
      <vt:lpstr>Home LAN diagram</vt:lpstr>
      <vt:lpstr>Business LAN Diagram</vt:lpstr>
      <vt:lpstr>Advantages of LANs</vt:lpstr>
      <vt:lpstr>Disadvantages of LANs</vt:lpstr>
      <vt:lpstr>Wide Area Networks (WANs)</vt:lpstr>
      <vt:lpstr>Advantages and Disadvantages of WANs</vt:lpstr>
      <vt:lpstr>Thursday, 26 April 2018 Factors which affect network performance</vt:lpstr>
      <vt:lpstr>Bandwidth</vt:lpstr>
      <vt:lpstr>Network Bandwidths</vt:lpstr>
      <vt:lpstr>Sharing Bandwidth</vt:lpstr>
      <vt:lpstr>Contention Ratio</vt:lpstr>
      <vt:lpstr>Wired and Wifi Networks Summary</vt:lpstr>
      <vt:lpstr>Client-Server and  Peer to Peer networks</vt:lpstr>
      <vt:lpstr>Re-cap</vt:lpstr>
      <vt:lpstr>Client-Server LAN</vt:lpstr>
      <vt:lpstr>Client-Server LAN</vt:lpstr>
      <vt:lpstr>Client-Server LAN</vt:lpstr>
      <vt:lpstr>Advantages of a Client-server network</vt:lpstr>
      <vt:lpstr>Peer to Peer</vt:lpstr>
      <vt:lpstr>Advantages of a peer-to-peer network</vt:lpstr>
      <vt:lpstr>Summary: Copy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dc:creator>
  <cp:lastModifiedBy>S.Kelly</cp:lastModifiedBy>
  <cp:revision>27</cp:revision>
  <dcterms:created xsi:type="dcterms:W3CDTF">2017-10-15T19:08:07Z</dcterms:created>
  <dcterms:modified xsi:type="dcterms:W3CDTF">2018-04-26T10:19:40Z</dcterms:modified>
</cp:coreProperties>
</file>