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95" r:id="rId3"/>
    <p:sldId id="273" r:id="rId4"/>
    <p:sldId id="293" r:id="rId5"/>
    <p:sldId id="272" r:id="rId6"/>
    <p:sldId id="291" r:id="rId7"/>
    <p:sldId id="292" r:id="rId8"/>
    <p:sldId id="294" r:id="rId9"/>
    <p:sldId id="297" r:id="rId10"/>
    <p:sldId id="299" r:id="rId11"/>
    <p:sldId id="301" r:id="rId12"/>
    <p:sldId id="303" r:id="rId13"/>
    <p:sldId id="304" r:id="rId14"/>
    <p:sldId id="305" r:id="rId15"/>
    <p:sldId id="306" r:id="rId16"/>
    <p:sldId id="3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94434" autoAdjust="0"/>
  </p:normalViewPr>
  <p:slideViewPr>
    <p:cSldViewPr snapToGrid="0">
      <p:cViewPr varScale="1">
        <p:scale>
          <a:sx n="69" d="100"/>
          <a:sy n="69" d="100"/>
        </p:scale>
        <p:origin x="77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C8D63-3DB0-4539-B8BF-311781C5109B}" type="datetimeFigureOut">
              <a:rPr lang="en-GB" smtClean="0"/>
              <a:t>26/04/2018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0ED1E-6FB1-4709-B722-2CD8F2CA556F}" type="slidenum">
              <a:rPr lang="en-GB" smtClean="0"/>
              <a:t>‹#›</a:t>
            </a:fld>
            <a:endParaRPr lang="en-GB"/>
          </a:p>
        </p:txBody>
      </p:sp>
    </p:spTree>
    <p:extLst>
      <p:ext uri="{BB962C8B-B14F-4D97-AF65-F5344CB8AC3E}">
        <p14:creationId xmlns:p14="http://schemas.microsoft.com/office/powerpoint/2010/main" val="218769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30ED1E-6FB1-4709-B722-2CD8F2CA556F}" type="slidenum">
              <a:rPr lang="en-GB" smtClean="0"/>
              <a:t>1</a:t>
            </a:fld>
            <a:endParaRPr lang="en-GB"/>
          </a:p>
        </p:txBody>
      </p:sp>
    </p:spTree>
    <p:extLst>
      <p:ext uri="{BB962C8B-B14F-4D97-AF65-F5344CB8AC3E}">
        <p14:creationId xmlns:p14="http://schemas.microsoft.com/office/powerpoint/2010/main" val="239068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30ED1E-6FB1-4709-B722-2CD8F2CA556F}" type="slidenum">
              <a:rPr lang="en-GB" smtClean="0"/>
              <a:t>5</a:t>
            </a:fld>
            <a:endParaRPr lang="en-GB"/>
          </a:p>
        </p:txBody>
      </p:sp>
    </p:spTree>
    <p:extLst>
      <p:ext uri="{BB962C8B-B14F-4D97-AF65-F5344CB8AC3E}">
        <p14:creationId xmlns:p14="http://schemas.microsoft.com/office/powerpoint/2010/main" val="402851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25 mins</a:t>
            </a:r>
            <a:endParaRPr lang="en-GB" dirty="0"/>
          </a:p>
        </p:txBody>
      </p:sp>
      <p:sp>
        <p:nvSpPr>
          <p:cNvPr id="4" name="Slide Number Placeholder 3"/>
          <p:cNvSpPr>
            <a:spLocks noGrp="1"/>
          </p:cNvSpPr>
          <p:nvPr>
            <p:ph type="sldNum" sz="quarter" idx="10"/>
          </p:nvPr>
        </p:nvSpPr>
        <p:spPr/>
        <p:txBody>
          <a:bodyPr/>
          <a:lstStyle/>
          <a:p>
            <a:fld id="{DC30ED1E-6FB1-4709-B722-2CD8F2CA556F}" type="slidenum">
              <a:rPr lang="en-GB" smtClean="0"/>
              <a:t>7</a:t>
            </a:fld>
            <a:endParaRPr lang="en-GB"/>
          </a:p>
        </p:txBody>
      </p:sp>
    </p:spTree>
    <p:extLst>
      <p:ext uri="{BB962C8B-B14F-4D97-AF65-F5344CB8AC3E}">
        <p14:creationId xmlns:p14="http://schemas.microsoft.com/office/powerpoint/2010/main" val="203239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 mins</a:t>
            </a:r>
            <a:endParaRPr lang="en-GB" dirty="0"/>
          </a:p>
        </p:txBody>
      </p:sp>
      <p:sp>
        <p:nvSpPr>
          <p:cNvPr id="4" name="Slide Number Placeholder 3"/>
          <p:cNvSpPr>
            <a:spLocks noGrp="1"/>
          </p:cNvSpPr>
          <p:nvPr>
            <p:ph type="sldNum" sz="quarter" idx="10"/>
          </p:nvPr>
        </p:nvSpPr>
        <p:spPr/>
        <p:txBody>
          <a:bodyPr/>
          <a:lstStyle/>
          <a:p>
            <a:fld id="{DC30ED1E-6FB1-4709-B722-2CD8F2CA556F}" type="slidenum">
              <a:rPr lang="en-GB" smtClean="0"/>
              <a:t>8</a:t>
            </a:fld>
            <a:endParaRPr lang="en-GB"/>
          </a:p>
        </p:txBody>
      </p:sp>
    </p:spTree>
    <p:extLst>
      <p:ext uri="{BB962C8B-B14F-4D97-AF65-F5344CB8AC3E}">
        <p14:creationId xmlns:p14="http://schemas.microsoft.com/office/powerpoint/2010/main" val="356562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30ED1E-6FB1-4709-B722-2CD8F2CA556F}" type="slidenum">
              <a:rPr lang="en-GB" smtClean="0"/>
              <a:t>14</a:t>
            </a:fld>
            <a:endParaRPr lang="en-GB"/>
          </a:p>
        </p:txBody>
      </p:sp>
    </p:spTree>
    <p:extLst>
      <p:ext uri="{BB962C8B-B14F-4D97-AF65-F5344CB8AC3E}">
        <p14:creationId xmlns:p14="http://schemas.microsoft.com/office/powerpoint/2010/main" val="157729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55722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41009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411549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96538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77952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86D856-1D63-4393-A826-990925A0234A}"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36588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86D856-1D63-4393-A826-990925A0234A}" type="datetimeFigureOut">
              <a:rPr lang="en-GB" smtClean="0"/>
              <a:t>26/04/2018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427929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86D856-1D63-4393-A826-990925A0234A}" type="datetimeFigureOut">
              <a:rPr lang="en-GB" smtClean="0"/>
              <a:t>26/04/2018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80504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6D856-1D63-4393-A826-990925A0234A}" type="datetimeFigureOut">
              <a:rPr lang="en-GB" smtClean="0"/>
              <a:t>26/04/2018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71111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6D856-1D63-4393-A826-990925A0234A}"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358025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6D856-1D63-4393-A826-990925A0234A}"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2534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365125"/>
            <a:ext cx="102362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117600" y="1825625"/>
            <a:ext cx="102362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6D856-1D63-4393-A826-990925A0234A}" type="datetimeFigureOut">
              <a:rPr lang="en-GB" smtClean="0"/>
              <a:t>26/04/2018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3EB5D-BFF3-466E-8E8E-44E1AE1D805E}" type="slidenum">
              <a:rPr lang="en-GB" smtClean="0"/>
              <a:t>‹#›</a:t>
            </a:fld>
            <a:endParaRPr lang="en-GB"/>
          </a:p>
        </p:txBody>
      </p:sp>
      <p:sp>
        <p:nvSpPr>
          <p:cNvPr id="7" name="Rectangle 6"/>
          <p:cNvSpPr/>
          <p:nvPr userDrawn="1"/>
        </p:nvSpPr>
        <p:spPr>
          <a:xfrm>
            <a:off x="0" y="0"/>
            <a:ext cx="927100" cy="6858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l"/>
            <a:r>
              <a:rPr lang="en-GB" sz="3200" i="0" dirty="0" smtClean="0">
                <a:latin typeface="Corbel" panose="020B0503020204020204" pitchFamily="34" charset="0"/>
                <a:cs typeface="Aharoni" panose="02010803020104030203" pitchFamily="2" charset="-79"/>
              </a:rPr>
              <a:t>	Computer Science</a:t>
            </a:r>
          </a:p>
          <a:p>
            <a:pPr algn="ctr"/>
            <a:r>
              <a:rPr lang="en-GB" sz="1800" i="1" dirty="0" smtClean="0">
                <a:latin typeface="Corbel" panose="020B0503020204020204" pitchFamily="34" charset="0"/>
              </a:rPr>
              <a:t>Computer systems</a:t>
            </a:r>
            <a:endParaRPr lang="en-GB" sz="1800" i="1" dirty="0">
              <a:latin typeface="Corbel" panose="020B0503020204020204" pitchFamily="34" charset="0"/>
              <a:cs typeface="Aharoni" panose="02010803020104030203" pitchFamily="2" charset="-79"/>
            </a:endParaRPr>
          </a:p>
        </p:txBody>
      </p:sp>
      <p:sp>
        <p:nvSpPr>
          <p:cNvPr id="8" name="Rectangle 7"/>
          <p:cNvSpPr/>
          <p:nvPr userDrawn="1"/>
        </p:nvSpPr>
        <p:spPr>
          <a:xfrm>
            <a:off x="0" y="6538912"/>
            <a:ext cx="92710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schemeClr val="bg1">
                    <a:lumMod val="85000"/>
                  </a:schemeClr>
                </a:solidFill>
              </a:rPr>
              <a:t>(J276/01)</a:t>
            </a:r>
            <a:endParaRPr lang="en-GB" sz="1400" dirty="0">
              <a:solidFill>
                <a:schemeClr val="bg1">
                  <a:lumMod val="85000"/>
                </a:schemeClr>
              </a:solidFill>
            </a:endParaRPr>
          </a:p>
        </p:txBody>
      </p:sp>
    </p:spTree>
    <p:extLst>
      <p:ext uri="{BB962C8B-B14F-4D97-AF65-F5344CB8AC3E}">
        <p14:creationId xmlns:p14="http://schemas.microsoft.com/office/powerpoint/2010/main" val="147076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t>RAM and ROM</a:t>
            </a:r>
            <a:endParaRPr lang="en-GB" b="1" u="sng" dirty="0"/>
          </a:p>
        </p:txBody>
      </p:sp>
      <p:sp>
        <p:nvSpPr>
          <p:cNvPr id="7" name="Date Placeholder 3"/>
          <p:cNvSpPr>
            <a:spLocks noGrp="1"/>
          </p:cNvSpPr>
          <p:nvPr>
            <p:ph type="dt" sz="half" idx="10"/>
          </p:nvPr>
        </p:nvSpPr>
        <p:spPr>
          <a:xfrm>
            <a:off x="4481584" y="514919"/>
            <a:ext cx="2955877" cy="787612"/>
          </a:xfrm>
        </p:spPr>
        <p:txBody>
          <a:bodyPr/>
          <a:lstStyle/>
          <a:p>
            <a:fld id="{95DA8BFB-5775-47DE-AF8B-A235CCA9C64C}" type="datetime1">
              <a:rPr lang="en-GB" sz="4400" b="1" u="sng" smtClean="0">
                <a:solidFill>
                  <a:schemeClr val="tx1"/>
                </a:solidFill>
              </a:rPr>
              <a:t>26/04/2018</a:t>
            </a:fld>
            <a:endParaRPr lang="en-GB" sz="2400" b="1" u="sng" dirty="0">
              <a:solidFill>
                <a:schemeClr val="tx1"/>
              </a:solidFill>
            </a:endParaRPr>
          </a:p>
        </p:txBody>
      </p:sp>
      <p:pic>
        <p:nvPicPr>
          <p:cNvPr id="3" name="Picture 2"/>
          <p:cNvPicPr>
            <a:picLocks noChangeAspect="1"/>
          </p:cNvPicPr>
          <p:nvPr/>
        </p:nvPicPr>
        <p:blipFill>
          <a:blip r:embed="rId3"/>
          <a:stretch>
            <a:fillRect/>
          </a:stretch>
        </p:blipFill>
        <p:spPr>
          <a:xfrm>
            <a:off x="8897170" y="2085191"/>
            <a:ext cx="2859272" cy="4298053"/>
          </a:xfrm>
          <a:prstGeom prst="rect">
            <a:avLst/>
          </a:prstGeom>
        </p:spPr>
      </p:pic>
    </p:spTree>
    <p:extLst>
      <p:ext uri="{BB962C8B-B14F-4D97-AF65-F5344CB8AC3E}">
        <p14:creationId xmlns:p14="http://schemas.microsoft.com/office/powerpoint/2010/main" val="492991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996"/>
            <a:ext cx="10236200" cy="1325563"/>
          </a:xfrm>
        </p:spPr>
        <p:txBody>
          <a:bodyPr>
            <a:normAutofit/>
          </a:bodyPr>
          <a:lstStyle/>
          <a:p>
            <a:r>
              <a:rPr lang="en-GB" sz="5400" b="1" dirty="0" smtClean="0">
                <a:solidFill>
                  <a:srgbClr val="002060"/>
                </a:solidFill>
              </a:rPr>
              <a:t>Virtual Memory as a diagram</a:t>
            </a:r>
            <a:endParaRPr lang="en-GB" sz="5400" b="1" dirty="0">
              <a:solidFill>
                <a:srgbClr val="002060"/>
              </a:solidFill>
            </a:endParaRPr>
          </a:p>
        </p:txBody>
      </p:sp>
      <p:pic>
        <p:nvPicPr>
          <p:cNvPr id="15"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17929" t="10179" r="21442" b="15272"/>
          <a:stretch/>
        </p:blipFill>
        <p:spPr>
          <a:xfrm>
            <a:off x="3896362" y="2619888"/>
            <a:ext cx="4196066" cy="3786692"/>
          </a:xfrm>
          <a:prstGeom prst="rect">
            <a:avLst/>
          </a:prstGeom>
        </p:spPr>
      </p:pic>
      <p:sp>
        <p:nvSpPr>
          <p:cNvPr id="3" name="Content Placeholder 2"/>
          <p:cNvSpPr>
            <a:spLocks noGrp="1"/>
          </p:cNvSpPr>
          <p:nvPr>
            <p:ph idx="1"/>
          </p:nvPr>
        </p:nvSpPr>
        <p:spPr>
          <a:xfrm>
            <a:off x="1117600" y="1321567"/>
            <a:ext cx="10236200" cy="4855396"/>
          </a:xfrm>
        </p:spPr>
        <p:txBody>
          <a:bodyPr/>
          <a:lstStyle/>
          <a:p>
            <a:pPr marL="0" indent="0">
              <a:buNone/>
            </a:pPr>
            <a:r>
              <a:rPr lang="en-GB" i="1" u="sng" dirty="0" smtClean="0"/>
              <a:t>Draw this example in your books</a:t>
            </a:r>
            <a:endParaRPr lang="en-GB" i="1" u="sng" dirty="0"/>
          </a:p>
        </p:txBody>
      </p:sp>
      <p:sp>
        <p:nvSpPr>
          <p:cNvPr id="5" name="TextBox 4"/>
          <p:cNvSpPr txBox="1"/>
          <p:nvPr/>
        </p:nvSpPr>
        <p:spPr>
          <a:xfrm>
            <a:off x="7444797" y="2306130"/>
            <a:ext cx="1103572" cy="369332"/>
          </a:xfrm>
          <a:prstGeom prst="rect">
            <a:avLst/>
          </a:prstGeom>
          <a:noFill/>
        </p:spPr>
        <p:txBody>
          <a:bodyPr wrap="none" rtlCol="0">
            <a:spAutoFit/>
          </a:bodyPr>
          <a:lstStyle/>
          <a:p>
            <a:r>
              <a:rPr lang="en-GB" b="1" dirty="0"/>
              <a:t>Hard Disk</a:t>
            </a:r>
          </a:p>
        </p:txBody>
      </p:sp>
      <p:sp>
        <p:nvSpPr>
          <p:cNvPr id="6" name="TextBox 5"/>
          <p:cNvSpPr txBox="1"/>
          <p:nvPr/>
        </p:nvSpPr>
        <p:spPr>
          <a:xfrm>
            <a:off x="7764454" y="4620810"/>
            <a:ext cx="655949" cy="369332"/>
          </a:xfrm>
          <a:prstGeom prst="rect">
            <a:avLst/>
          </a:prstGeom>
          <a:noFill/>
        </p:spPr>
        <p:txBody>
          <a:bodyPr wrap="none" rtlCol="0">
            <a:spAutoFit/>
          </a:bodyPr>
          <a:lstStyle/>
          <a:p>
            <a:r>
              <a:rPr lang="en-GB" b="1" dirty="0"/>
              <a:t>RAM</a:t>
            </a:r>
          </a:p>
        </p:txBody>
      </p:sp>
      <p:sp>
        <p:nvSpPr>
          <p:cNvPr id="7" name="TextBox 6"/>
          <p:cNvSpPr txBox="1"/>
          <p:nvPr/>
        </p:nvSpPr>
        <p:spPr>
          <a:xfrm>
            <a:off x="2863865" y="2619888"/>
            <a:ext cx="1587233" cy="923330"/>
          </a:xfrm>
          <a:prstGeom prst="rect">
            <a:avLst/>
          </a:prstGeom>
          <a:noFill/>
        </p:spPr>
        <p:txBody>
          <a:bodyPr wrap="square" rtlCol="0">
            <a:spAutoFit/>
          </a:bodyPr>
          <a:lstStyle/>
          <a:p>
            <a:r>
              <a:rPr lang="en-GB" b="1" dirty="0"/>
              <a:t>Output available to you</a:t>
            </a:r>
          </a:p>
        </p:txBody>
      </p:sp>
      <p:sp>
        <p:nvSpPr>
          <p:cNvPr id="8" name="TextBox 7"/>
          <p:cNvSpPr txBox="1"/>
          <p:nvPr/>
        </p:nvSpPr>
        <p:spPr>
          <a:xfrm>
            <a:off x="8439298" y="5910481"/>
            <a:ext cx="1385543" cy="369332"/>
          </a:xfrm>
          <a:prstGeom prst="rect">
            <a:avLst/>
          </a:prstGeom>
          <a:solidFill>
            <a:srgbClr val="92D050"/>
          </a:solidFill>
          <a:ln>
            <a:solidFill>
              <a:schemeClr val="tx1"/>
            </a:solidFill>
          </a:ln>
        </p:spPr>
        <p:txBody>
          <a:bodyPr wrap="square" rtlCol="0">
            <a:spAutoFit/>
          </a:bodyPr>
          <a:lstStyle/>
          <a:p>
            <a:pPr algn="ctr"/>
            <a:r>
              <a:rPr lang="en-GB" b="1" dirty="0"/>
              <a:t>RAM is full</a:t>
            </a:r>
          </a:p>
        </p:txBody>
      </p:sp>
      <p:sp>
        <p:nvSpPr>
          <p:cNvPr id="9" name="Arrow: Right 11"/>
          <p:cNvSpPr/>
          <p:nvPr/>
        </p:nvSpPr>
        <p:spPr>
          <a:xfrm rot="12570111">
            <a:off x="7630737" y="5779126"/>
            <a:ext cx="800883" cy="2420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539565" y="3894690"/>
            <a:ext cx="1760261" cy="2862322"/>
          </a:xfrm>
          <a:prstGeom prst="rect">
            <a:avLst/>
          </a:prstGeom>
          <a:solidFill>
            <a:srgbClr val="92D050"/>
          </a:solidFill>
          <a:ln>
            <a:solidFill>
              <a:schemeClr val="tx1"/>
            </a:solidFill>
          </a:ln>
        </p:spPr>
        <p:txBody>
          <a:bodyPr wrap="square" rtlCol="0">
            <a:spAutoFit/>
          </a:bodyPr>
          <a:lstStyle/>
          <a:p>
            <a:r>
              <a:rPr lang="en-GB" dirty="0"/>
              <a:t>You require all of these applications and processes to be running (or you just don’t realise that some are!), but they don’t fit in the Ram space.</a:t>
            </a:r>
          </a:p>
        </p:txBody>
      </p:sp>
      <p:sp>
        <p:nvSpPr>
          <p:cNvPr id="11" name="Arrow: Right 13"/>
          <p:cNvSpPr/>
          <p:nvPr/>
        </p:nvSpPr>
        <p:spPr>
          <a:xfrm rot="19519582">
            <a:off x="3257039" y="3767494"/>
            <a:ext cx="800883" cy="2420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039235" y="1811271"/>
            <a:ext cx="2303929" cy="2031325"/>
          </a:xfrm>
          <a:prstGeom prst="rect">
            <a:avLst/>
          </a:prstGeom>
          <a:solidFill>
            <a:srgbClr val="92D050"/>
          </a:solidFill>
          <a:ln>
            <a:solidFill>
              <a:schemeClr val="tx1"/>
            </a:solidFill>
          </a:ln>
        </p:spPr>
        <p:txBody>
          <a:bodyPr wrap="square" rtlCol="0">
            <a:spAutoFit/>
          </a:bodyPr>
          <a:lstStyle/>
          <a:p>
            <a:r>
              <a:rPr lang="en-GB" dirty="0"/>
              <a:t>Less frequently used programs (e.g. webpages that you aren’t viewing at present) will be moved into virtual memory.</a:t>
            </a:r>
          </a:p>
        </p:txBody>
      </p:sp>
      <p:sp>
        <p:nvSpPr>
          <p:cNvPr id="13" name="Arrow: Right 15"/>
          <p:cNvSpPr/>
          <p:nvPr/>
        </p:nvSpPr>
        <p:spPr>
          <a:xfrm rot="9067569">
            <a:off x="8306460" y="3038708"/>
            <a:ext cx="800883" cy="2420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967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996"/>
            <a:ext cx="10236200" cy="1325563"/>
          </a:xfrm>
        </p:spPr>
        <p:txBody>
          <a:bodyPr>
            <a:normAutofit/>
          </a:bodyPr>
          <a:lstStyle/>
          <a:p>
            <a:r>
              <a:rPr lang="en-GB" sz="5400" b="1" dirty="0" smtClean="0">
                <a:solidFill>
                  <a:srgbClr val="002060"/>
                </a:solidFill>
              </a:rPr>
              <a:t>Virtual Memory as a diagram</a:t>
            </a:r>
            <a:endParaRPr lang="en-GB" sz="5400" b="1" dirty="0">
              <a:solidFill>
                <a:srgbClr val="002060"/>
              </a:solidFill>
            </a:endParaRPr>
          </a:p>
        </p:txBody>
      </p:sp>
      <p:sp>
        <p:nvSpPr>
          <p:cNvPr id="3" name="Content Placeholder 2"/>
          <p:cNvSpPr>
            <a:spLocks noGrp="1"/>
          </p:cNvSpPr>
          <p:nvPr>
            <p:ph idx="1"/>
          </p:nvPr>
        </p:nvSpPr>
        <p:spPr>
          <a:xfrm>
            <a:off x="1117600" y="1321567"/>
            <a:ext cx="10236200" cy="4855396"/>
          </a:xfrm>
        </p:spPr>
        <p:txBody>
          <a:bodyPr/>
          <a:lstStyle/>
          <a:p>
            <a:pPr marL="0" indent="0">
              <a:buNone/>
            </a:pPr>
            <a:r>
              <a:rPr lang="en-GB" i="1" u="sng" dirty="0" smtClean="0"/>
              <a:t>Draw and example in your books </a:t>
            </a:r>
            <a:r>
              <a:rPr lang="en-GB" i="1" dirty="0" smtClean="0"/>
              <a:t>– Add notes to help you understand</a:t>
            </a:r>
            <a:endParaRPr lang="en-GB" i="1" dirty="0"/>
          </a:p>
        </p:txBody>
      </p:sp>
      <p:pic>
        <p:nvPicPr>
          <p:cNvPr id="14" name="Picture 13"/>
          <p:cNvPicPr>
            <a:picLocks noChangeAspect="1"/>
          </p:cNvPicPr>
          <p:nvPr/>
        </p:nvPicPr>
        <p:blipFill rotWithShape="1">
          <a:blip r:embed="rId2"/>
          <a:srcRect t="3798"/>
          <a:stretch/>
        </p:blipFill>
        <p:spPr>
          <a:xfrm>
            <a:off x="2368550" y="1869743"/>
            <a:ext cx="7734300" cy="5122247"/>
          </a:xfrm>
          <a:prstGeom prst="rect">
            <a:avLst/>
          </a:prstGeom>
        </p:spPr>
      </p:pic>
    </p:spTree>
    <p:extLst>
      <p:ext uri="{BB962C8B-B14F-4D97-AF65-F5344CB8AC3E}">
        <p14:creationId xmlns:p14="http://schemas.microsoft.com/office/powerpoint/2010/main" val="369397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solidFill>
                  <a:srgbClr val="002060"/>
                </a:solidFill>
              </a:rPr>
              <a:t>Paging (also known as Swapping)</a:t>
            </a:r>
          </a:p>
        </p:txBody>
      </p:sp>
      <p:sp>
        <p:nvSpPr>
          <p:cNvPr id="3" name="Content Placeholder 2"/>
          <p:cNvSpPr>
            <a:spLocks noGrp="1"/>
          </p:cNvSpPr>
          <p:nvPr>
            <p:ph idx="1"/>
          </p:nvPr>
        </p:nvSpPr>
        <p:spPr>
          <a:xfrm>
            <a:off x="1117600" y="1825624"/>
            <a:ext cx="10236200" cy="5032375"/>
          </a:xfrm>
        </p:spPr>
        <p:txBody>
          <a:bodyPr>
            <a:normAutofit fontScale="85000" lnSpcReduction="20000"/>
          </a:bodyPr>
          <a:lstStyle/>
          <a:p>
            <a:pPr marL="0" indent="0">
              <a:buNone/>
            </a:pPr>
            <a:r>
              <a:rPr lang="en-GB" sz="3100" dirty="0"/>
              <a:t>“Paging is where relatively inactive pages are temporarily removed from physical memory and placed into virtual memory.” – Teach ICT.</a:t>
            </a:r>
          </a:p>
          <a:p>
            <a:pPr marL="0" indent="0">
              <a:buNone/>
            </a:pPr>
            <a:endParaRPr lang="en-GB" sz="3100" dirty="0"/>
          </a:p>
          <a:p>
            <a:pPr marL="0" indent="0">
              <a:buNone/>
            </a:pPr>
            <a:r>
              <a:rPr lang="en-GB" sz="3100" dirty="0"/>
              <a:t>Paging happens when main memory is getting a bit full. The memory manager will look at the pages in main memory and identify those which haven't been used for a while. They will be moved into virtual memory. When an application needs data held on a page in virtual memory it will be swapped back into main memory and another inactive page may take its place.</a:t>
            </a:r>
          </a:p>
          <a:p>
            <a:pPr marL="0" indent="0">
              <a:buNone/>
            </a:pPr>
            <a:endParaRPr lang="en-GB" sz="3100" dirty="0"/>
          </a:p>
          <a:p>
            <a:pPr marL="0" indent="0">
              <a:buNone/>
            </a:pPr>
            <a:r>
              <a:rPr lang="en-GB" sz="3100" dirty="0"/>
              <a:t>In order to manage these pages a 'page table' is created by the memory manager which stores the starting address of each page. The starting address is where the first byte of each page is physically located in memory.</a:t>
            </a:r>
          </a:p>
          <a:p>
            <a:endParaRPr lang="en-GB" dirty="0"/>
          </a:p>
        </p:txBody>
      </p:sp>
    </p:spTree>
    <p:extLst>
      <p:ext uri="{BB962C8B-B14F-4D97-AF65-F5344CB8AC3E}">
        <p14:creationId xmlns:p14="http://schemas.microsoft.com/office/powerpoint/2010/main" val="49119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dirty="0" smtClean="0">
                <a:solidFill>
                  <a:srgbClr val="002060"/>
                </a:solidFill>
              </a:rPr>
              <a:t>Disadvantages of using virtual memory</a:t>
            </a:r>
            <a:endParaRPr lang="en-GB" sz="5400" b="1" dirty="0">
              <a:solidFill>
                <a:srgbClr val="002060"/>
              </a:solidFill>
            </a:endParaRPr>
          </a:p>
        </p:txBody>
      </p:sp>
      <p:sp>
        <p:nvSpPr>
          <p:cNvPr id="3" name="Content Placeholder 2"/>
          <p:cNvSpPr>
            <a:spLocks noGrp="1"/>
          </p:cNvSpPr>
          <p:nvPr>
            <p:ph idx="1"/>
          </p:nvPr>
        </p:nvSpPr>
        <p:spPr>
          <a:xfrm>
            <a:off x="1117600" y="1825624"/>
            <a:ext cx="10236200" cy="4916369"/>
          </a:xfrm>
        </p:spPr>
        <p:txBody>
          <a:bodyPr>
            <a:normAutofit fontScale="92500"/>
          </a:bodyPr>
          <a:lstStyle/>
          <a:p>
            <a:r>
              <a:rPr lang="en-GB" dirty="0" smtClean="0"/>
              <a:t>The read / write speed of a hard drive is much slower than RAM, and technology of a hard drive is not geared towards accessing small pieces of data at a time.</a:t>
            </a:r>
          </a:p>
          <a:p>
            <a:r>
              <a:rPr lang="en-GB" dirty="0" smtClean="0"/>
              <a:t>If the system has to rely too heavily on virtual memory, there will be a significant performance drop.</a:t>
            </a:r>
          </a:p>
          <a:p>
            <a:r>
              <a:rPr lang="en-GB" dirty="0" smtClean="0"/>
              <a:t>Often the operating system has to constantly swap information back and forth between RAM and the hard disk, which operates all the time.  This is known as ‘</a:t>
            </a:r>
            <a:r>
              <a:rPr lang="en-GB" b="1" dirty="0" smtClean="0"/>
              <a:t>disk thrashing’</a:t>
            </a:r>
            <a:r>
              <a:rPr lang="en-GB" dirty="0" smtClean="0"/>
              <a:t> and significantly slows down the execution of the program.</a:t>
            </a:r>
          </a:p>
          <a:p>
            <a:endParaRPr lang="en-GB" dirty="0"/>
          </a:p>
          <a:p>
            <a:r>
              <a:rPr lang="en-GB" i="1" dirty="0" smtClean="0"/>
              <a:t>The more RAM a computer has, the less virtual memory will be required, this is why inserting more RAM massively improves performance.</a:t>
            </a:r>
          </a:p>
          <a:p>
            <a:endParaRPr lang="en-GB" dirty="0"/>
          </a:p>
        </p:txBody>
      </p:sp>
    </p:spTree>
    <p:extLst>
      <p:ext uri="{BB962C8B-B14F-4D97-AF65-F5344CB8AC3E}">
        <p14:creationId xmlns:p14="http://schemas.microsoft.com/office/powerpoint/2010/main" val="301894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t>Flash Memory</a:t>
            </a:r>
            <a:endParaRPr lang="en-GB" b="1" u="sng" dirty="0"/>
          </a:p>
        </p:txBody>
      </p:sp>
      <p:sp>
        <p:nvSpPr>
          <p:cNvPr id="6" name="Subtitle 5"/>
          <p:cNvSpPr>
            <a:spLocks noGrp="1"/>
          </p:cNvSpPr>
          <p:nvPr>
            <p:ph type="subTitle" idx="1"/>
          </p:nvPr>
        </p:nvSpPr>
        <p:spPr/>
        <p:txBody>
          <a:bodyPr/>
          <a:lstStyle/>
          <a:p>
            <a:endParaRPr lang="en-GB"/>
          </a:p>
        </p:txBody>
      </p:sp>
      <p:sp>
        <p:nvSpPr>
          <p:cNvPr id="7" name="Date Placeholder 3"/>
          <p:cNvSpPr>
            <a:spLocks noGrp="1"/>
          </p:cNvSpPr>
          <p:nvPr>
            <p:ph type="dt" sz="half" idx="10"/>
          </p:nvPr>
        </p:nvSpPr>
        <p:spPr>
          <a:xfrm>
            <a:off x="4481584" y="514919"/>
            <a:ext cx="2955877" cy="787612"/>
          </a:xfrm>
        </p:spPr>
        <p:txBody>
          <a:bodyPr/>
          <a:lstStyle/>
          <a:p>
            <a:fld id="{95DA8BFB-5775-47DE-AF8B-A235CCA9C64C}" type="datetime1">
              <a:rPr lang="en-GB" sz="4400" b="1" u="sng" smtClean="0">
                <a:solidFill>
                  <a:schemeClr val="tx1"/>
                </a:solidFill>
              </a:rPr>
              <a:t>26/04/2018</a:t>
            </a:fld>
            <a:endParaRPr lang="en-GB" sz="2400" b="1" u="sng" dirty="0">
              <a:solidFill>
                <a:schemeClr val="tx1"/>
              </a:solidFill>
            </a:endParaRPr>
          </a:p>
        </p:txBody>
      </p:sp>
    </p:spTree>
    <p:extLst>
      <p:ext uri="{BB962C8B-B14F-4D97-AF65-F5344CB8AC3E}">
        <p14:creationId xmlns:p14="http://schemas.microsoft.com/office/powerpoint/2010/main" val="195200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Flash Memory</a:t>
            </a:r>
            <a:endParaRPr lang="en-GB" dirty="0"/>
          </a:p>
        </p:txBody>
      </p:sp>
      <p:sp>
        <p:nvSpPr>
          <p:cNvPr id="3" name="Content Placeholder 2"/>
          <p:cNvSpPr>
            <a:spLocks noGrp="1"/>
          </p:cNvSpPr>
          <p:nvPr>
            <p:ph idx="1"/>
          </p:nvPr>
        </p:nvSpPr>
        <p:spPr>
          <a:xfrm>
            <a:off x="1117600" y="1825625"/>
            <a:ext cx="10236200" cy="4766244"/>
          </a:xfrm>
        </p:spPr>
        <p:txBody>
          <a:bodyPr>
            <a:normAutofit fontScale="92500"/>
          </a:bodyPr>
          <a:lstStyle/>
          <a:p>
            <a:pPr marL="0" indent="0">
              <a:buNone/>
            </a:pPr>
            <a:r>
              <a:rPr lang="en-GB" dirty="0" smtClean="0"/>
              <a:t>Mini Task</a:t>
            </a:r>
          </a:p>
          <a:p>
            <a:pPr marL="0" indent="0">
              <a:buNone/>
            </a:pPr>
            <a:endParaRPr lang="en-GB" dirty="0"/>
          </a:p>
          <a:p>
            <a:pPr marL="0" indent="0">
              <a:buNone/>
            </a:pPr>
            <a:r>
              <a:rPr lang="en-GB" dirty="0" smtClean="0"/>
              <a:t>Write a definition of what you consider flash memory to be and where it is commonly used.</a:t>
            </a:r>
          </a:p>
          <a:p>
            <a:pPr marL="0" indent="0">
              <a:buNone/>
            </a:pPr>
            <a:endParaRPr lang="en-GB" dirty="0"/>
          </a:p>
          <a:p>
            <a:pPr marL="0" indent="0">
              <a:buNone/>
            </a:pPr>
            <a:r>
              <a:rPr lang="en-GB" u="sng" dirty="0" smtClean="0"/>
              <a:t>Defined</a:t>
            </a:r>
          </a:p>
          <a:p>
            <a:pPr marL="0" indent="0">
              <a:buNone/>
            </a:pPr>
            <a:r>
              <a:rPr lang="en-GB" i="1" dirty="0" smtClean="0"/>
              <a:t>Flash memory is commonly used in portable devices (phone, camera) or as portable secondary storage.  This is memory that is programmed electronically but then keeps its data when the power is turned off.  Flash memory is ideal for transporting data as they are light and being solid state memory they have no moving parts that could be damaged.</a:t>
            </a:r>
            <a:endParaRPr lang="en-GB" i="1" dirty="0"/>
          </a:p>
        </p:txBody>
      </p:sp>
      <p:pic>
        <p:nvPicPr>
          <p:cNvPr id="4" name="Picture 3"/>
          <p:cNvPicPr>
            <a:picLocks noChangeAspect="1"/>
          </p:cNvPicPr>
          <p:nvPr/>
        </p:nvPicPr>
        <p:blipFill>
          <a:blip r:embed="rId2"/>
          <a:stretch>
            <a:fillRect/>
          </a:stretch>
        </p:blipFill>
        <p:spPr>
          <a:xfrm>
            <a:off x="7997588" y="150126"/>
            <a:ext cx="3653903" cy="2740427"/>
          </a:xfrm>
          <a:prstGeom prst="rect">
            <a:avLst/>
          </a:prstGeom>
        </p:spPr>
      </p:pic>
    </p:spTree>
    <p:extLst>
      <p:ext uri="{BB962C8B-B14F-4D97-AF65-F5344CB8AC3E}">
        <p14:creationId xmlns:p14="http://schemas.microsoft.com/office/powerpoint/2010/main" val="1922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Flash Memory</a:t>
            </a:r>
            <a:endParaRPr lang="en-GB" dirty="0"/>
          </a:p>
        </p:txBody>
      </p:sp>
      <p:graphicFrame>
        <p:nvGraphicFramePr>
          <p:cNvPr id="5" name="Content Placeholder 4"/>
          <p:cNvGraphicFramePr>
            <a:graphicFrameLocks noGrp="1"/>
          </p:cNvGraphicFramePr>
          <p:nvPr>
            <p:ph idx="1"/>
            <p:extLst/>
          </p:nvPr>
        </p:nvGraphicFramePr>
        <p:xfrm>
          <a:off x="1117600" y="1825625"/>
          <a:ext cx="10236200" cy="3368040"/>
        </p:xfrm>
        <a:graphic>
          <a:graphicData uri="http://schemas.openxmlformats.org/drawingml/2006/table">
            <a:tbl>
              <a:tblPr firstRow="1" bandRow="1">
                <a:tableStyleId>{00A15C55-8517-42AA-B614-E9B94910E393}</a:tableStyleId>
              </a:tblPr>
              <a:tblGrid>
                <a:gridCol w="5118100">
                  <a:extLst>
                    <a:ext uri="{9D8B030D-6E8A-4147-A177-3AD203B41FA5}">
                      <a16:colId xmlns:a16="http://schemas.microsoft.com/office/drawing/2014/main" val="20000"/>
                    </a:ext>
                  </a:extLst>
                </a:gridCol>
                <a:gridCol w="5118100">
                  <a:extLst>
                    <a:ext uri="{9D8B030D-6E8A-4147-A177-3AD203B41FA5}">
                      <a16:colId xmlns:a16="http://schemas.microsoft.com/office/drawing/2014/main" val="20001"/>
                    </a:ext>
                  </a:extLst>
                </a:gridCol>
              </a:tblGrid>
              <a:tr h="370840">
                <a:tc>
                  <a:txBody>
                    <a:bodyPr/>
                    <a:lstStyle/>
                    <a:p>
                      <a:pPr algn="ctr"/>
                      <a:r>
                        <a:rPr lang="en-GB" sz="2000" dirty="0" smtClean="0">
                          <a:solidFill>
                            <a:schemeClr val="tx1"/>
                          </a:solidFill>
                        </a:rPr>
                        <a:t>Advantages</a:t>
                      </a:r>
                      <a:endParaRPr lang="en-GB" sz="2000" dirty="0">
                        <a:solidFill>
                          <a:schemeClr val="tx1"/>
                        </a:solidFill>
                      </a:endParaRPr>
                    </a:p>
                  </a:txBody>
                  <a:tcPr/>
                </a:tc>
                <a:tc>
                  <a:txBody>
                    <a:bodyPr/>
                    <a:lstStyle/>
                    <a:p>
                      <a:pPr algn="ctr"/>
                      <a:r>
                        <a:rPr lang="en-GB" sz="2000" dirty="0" smtClean="0">
                          <a:solidFill>
                            <a:schemeClr val="tx1"/>
                          </a:solidFill>
                        </a:rPr>
                        <a:t>Disadvantages</a:t>
                      </a:r>
                      <a:endParaRPr lang="en-GB" sz="2000" dirty="0">
                        <a:solidFill>
                          <a:schemeClr val="tx1"/>
                        </a:solidFill>
                      </a:endParaRPr>
                    </a:p>
                  </a:txBody>
                  <a:tcPr/>
                </a:tc>
                <a:extLst>
                  <a:ext uri="{0D108BD9-81ED-4DB2-BD59-A6C34878D82A}">
                    <a16:rowId xmlns:a16="http://schemas.microsoft.com/office/drawing/2014/main" val="10000"/>
                  </a:ext>
                </a:extLst>
              </a:tr>
              <a:tr h="370840">
                <a:tc>
                  <a:txBody>
                    <a:bodyPr/>
                    <a:lstStyle/>
                    <a:p>
                      <a:pPr marL="285750" indent="-285750">
                        <a:lnSpc>
                          <a:spcPct val="150000"/>
                        </a:lnSpc>
                        <a:buFont typeface="Arial" panose="020B0604020202020204" pitchFamily="34" charset="0"/>
                        <a:buChar char="•"/>
                      </a:pPr>
                      <a:r>
                        <a:rPr lang="en-GB" dirty="0" smtClean="0"/>
                        <a:t>Very fast access speed, far faster than discs.</a:t>
                      </a:r>
                    </a:p>
                    <a:p>
                      <a:pPr marL="285750" indent="-285750">
                        <a:lnSpc>
                          <a:spcPct val="150000"/>
                        </a:lnSpc>
                        <a:buFont typeface="Arial" panose="020B0604020202020204" pitchFamily="34" charset="0"/>
                        <a:buChar char="•"/>
                      </a:pPr>
                      <a:r>
                        <a:rPr lang="en-GB" dirty="0" smtClean="0"/>
                        <a:t>Small, light and easily</a:t>
                      </a:r>
                      <a:r>
                        <a:rPr lang="en-GB" baseline="0" dirty="0" smtClean="0"/>
                        <a:t> portable</a:t>
                      </a:r>
                    </a:p>
                    <a:p>
                      <a:pPr marL="285750" indent="-285750">
                        <a:lnSpc>
                          <a:spcPct val="150000"/>
                        </a:lnSpc>
                        <a:buFont typeface="Arial" panose="020B0604020202020204" pitchFamily="34" charset="0"/>
                        <a:buChar char="•"/>
                      </a:pPr>
                      <a:r>
                        <a:rPr lang="en-GB" baseline="0" dirty="0" smtClean="0"/>
                        <a:t>Quiet</a:t>
                      </a:r>
                    </a:p>
                    <a:p>
                      <a:pPr marL="285750" indent="-285750">
                        <a:lnSpc>
                          <a:spcPct val="150000"/>
                        </a:lnSpc>
                        <a:buFont typeface="Arial" panose="020B0604020202020204" pitchFamily="34" charset="0"/>
                        <a:buChar char="•"/>
                      </a:pPr>
                      <a:r>
                        <a:rPr lang="en-GB" baseline="0" dirty="0" smtClean="0"/>
                        <a:t>Flash memory is said to be ‘solid state’ as it has no moving parts that could be damaged if the device was knocked or dropped and therefore there is less chance of losing data</a:t>
                      </a:r>
                      <a:endParaRPr lang="en-GB" dirty="0"/>
                    </a:p>
                  </a:txBody>
                  <a:tcPr/>
                </a:tc>
                <a:tc>
                  <a:txBody>
                    <a:bodyPr/>
                    <a:lstStyle/>
                    <a:p>
                      <a:pPr marL="285750" indent="-285750">
                        <a:lnSpc>
                          <a:spcPct val="150000"/>
                        </a:lnSpc>
                        <a:buFont typeface="Arial" panose="020B0604020202020204" pitchFamily="34" charset="0"/>
                        <a:buChar char="•"/>
                      </a:pPr>
                      <a:r>
                        <a:rPr lang="en-GB" sz="1800" dirty="0" smtClean="0"/>
                        <a:t>More expensive than a hard disk</a:t>
                      </a:r>
                      <a:r>
                        <a:rPr lang="en-GB" sz="1800" baseline="0" dirty="0" smtClean="0"/>
                        <a:t> or DVD</a:t>
                      </a:r>
                    </a:p>
                    <a:p>
                      <a:pPr marL="285750" indent="-285750">
                        <a:lnSpc>
                          <a:spcPct val="150000"/>
                        </a:lnSpc>
                        <a:buFont typeface="Arial" panose="020B0604020202020204" pitchFamily="34" charset="0"/>
                        <a:buChar char="•"/>
                      </a:pPr>
                      <a:r>
                        <a:rPr lang="en-GB" sz="1800" baseline="0" dirty="0" smtClean="0"/>
                        <a:t>The storage capacity is less than a hard disk drive</a:t>
                      </a:r>
                    </a:p>
                    <a:p>
                      <a:pPr marL="285750" indent="-285750">
                        <a:lnSpc>
                          <a:spcPct val="150000"/>
                        </a:lnSpc>
                        <a:buFont typeface="Arial" panose="020B0604020202020204" pitchFamily="34" charset="0"/>
                        <a:buChar char="•"/>
                      </a:pPr>
                      <a:r>
                        <a:rPr lang="en-GB" sz="1800" baseline="0" dirty="0" smtClean="0"/>
                        <a:t>There is a limited number of erase/write cycles, up to 100,000 for high quality SSDs and so it cannot be used indefinitely</a:t>
                      </a:r>
                      <a:endParaRPr lang="en-GB" sz="1800" dirty="0" smtClean="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2"/>
          <a:stretch>
            <a:fillRect/>
          </a:stretch>
        </p:blipFill>
        <p:spPr>
          <a:xfrm>
            <a:off x="4630737" y="5286057"/>
            <a:ext cx="3209925" cy="1428750"/>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7922550" y="72562"/>
            <a:ext cx="4114800" cy="1828800"/>
          </a:xfrm>
          <a:prstGeom prst="rect">
            <a:avLst/>
          </a:prstGeom>
        </p:spPr>
      </p:pic>
    </p:spTree>
    <p:extLst>
      <p:ext uri="{BB962C8B-B14F-4D97-AF65-F5344CB8AC3E}">
        <p14:creationId xmlns:p14="http://schemas.microsoft.com/office/powerpoint/2010/main" val="427432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fld id="{422696CD-12F5-4C68-A7CF-2890E9B81ADD}" type="datetime2">
              <a:rPr lang="en-GB" sz="4800" b="1" u="sng" smtClean="0">
                <a:solidFill>
                  <a:srgbClr val="002060"/>
                </a:solidFill>
              </a:rPr>
              <a:t>Thursday, 26 April 2018</a:t>
            </a:fld>
            <a:r>
              <a:rPr lang="en-GB" sz="4800" b="1" u="sng" dirty="0" smtClean="0">
                <a:solidFill>
                  <a:srgbClr val="002060"/>
                </a:solidFill>
              </a:rPr>
              <a:t/>
            </a:r>
            <a:br>
              <a:rPr lang="en-GB" sz="4800" b="1" u="sng" dirty="0" smtClean="0">
                <a:solidFill>
                  <a:srgbClr val="002060"/>
                </a:solidFill>
              </a:rPr>
            </a:br>
            <a:r>
              <a:rPr lang="en-GB" sz="4800" b="1" u="sng" dirty="0" smtClean="0">
                <a:solidFill>
                  <a:srgbClr val="002060"/>
                </a:solidFill>
              </a:rPr>
              <a:t>Types of Memory</a:t>
            </a:r>
            <a:endParaRPr lang="en-GB" sz="4800" b="1" u="sng" dirty="0">
              <a:solidFill>
                <a:srgbClr val="002060"/>
              </a:solidFill>
            </a:endParaRPr>
          </a:p>
        </p:txBody>
      </p:sp>
      <p:sp>
        <p:nvSpPr>
          <p:cNvPr id="3" name="Content Placeholder 2"/>
          <p:cNvSpPr>
            <a:spLocks noGrp="1"/>
          </p:cNvSpPr>
          <p:nvPr>
            <p:ph idx="1"/>
          </p:nvPr>
        </p:nvSpPr>
        <p:spPr/>
        <p:txBody>
          <a:bodyPr/>
          <a:lstStyle/>
          <a:p>
            <a:pPr marL="0" indent="0">
              <a:buNone/>
            </a:pPr>
            <a:endParaRPr lang="en-GB" sz="1200" b="1" u="sng" dirty="0" smtClean="0"/>
          </a:p>
          <a:p>
            <a:pPr marL="0" indent="0">
              <a:buNone/>
            </a:pPr>
            <a:r>
              <a:rPr lang="en-GB" b="1" u="sng" dirty="0" smtClean="0"/>
              <a:t>Learning Objectives:</a:t>
            </a:r>
          </a:p>
          <a:p>
            <a:pPr marL="514350" indent="-514350">
              <a:buAutoNum type="arabicPeriod"/>
            </a:pPr>
            <a:r>
              <a:rPr lang="en-US" dirty="0" smtClean="0"/>
              <a:t>To </a:t>
            </a:r>
            <a:r>
              <a:rPr lang="en-US" dirty="0"/>
              <a:t>be able to explain the differences between RAM and ROM and how they are used in computer systems</a:t>
            </a:r>
            <a:r>
              <a:rPr lang="en-US" dirty="0" smtClean="0"/>
              <a:t>.</a:t>
            </a:r>
          </a:p>
          <a:p>
            <a:pPr marL="514350" indent="-514350">
              <a:buAutoNum type="arabicPeriod"/>
            </a:pPr>
            <a:r>
              <a:rPr lang="en-US" dirty="0"/>
              <a:t>To be able to explain what virtual memory is and the advantages and disadvantages of its use</a:t>
            </a:r>
            <a:r>
              <a:rPr lang="en-US" dirty="0" smtClean="0"/>
              <a:t>.</a:t>
            </a:r>
            <a:endParaRPr lang="en-GB" dirty="0" smtClean="0"/>
          </a:p>
          <a:p>
            <a:pPr marL="0" indent="0">
              <a:buNone/>
            </a:pPr>
            <a:endParaRPr lang="en-GB" dirty="0" smtClean="0"/>
          </a:p>
          <a:p>
            <a:pPr marL="0" indent="0">
              <a:buNone/>
            </a:pPr>
            <a:endParaRPr lang="en-GB" dirty="0"/>
          </a:p>
        </p:txBody>
      </p:sp>
      <p:pic>
        <p:nvPicPr>
          <p:cNvPr id="1026" name="Picture 2" descr="Image result for memo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9210" y="3818873"/>
            <a:ext cx="5352789" cy="303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37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65126"/>
            <a:ext cx="10236200" cy="1054241"/>
          </a:xfrm>
        </p:spPr>
        <p:txBody>
          <a:bodyPr>
            <a:normAutofit/>
          </a:bodyPr>
          <a:lstStyle/>
          <a:p>
            <a:r>
              <a:rPr lang="en-GB" sz="5400" b="1" dirty="0" smtClean="0">
                <a:solidFill>
                  <a:srgbClr val="002060"/>
                </a:solidFill>
              </a:rPr>
              <a:t>Memory</a:t>
            </a:r>
            <a:endParaRPr lang="en-GB" sz="5400" b="1" dirty="0">
              <a:solidFill>
                <a:srgbClr val="002060"/>
              </a:solidFill>
            </a:endParaRPr>
          </a:p>
        </p:txBody>
      </p:sp>
      <p:sp>
        <p:nvSpPr>
          <p:cNvPr id="3" name="Content Placeholder 2"/>
          <p:cNvSpPr>
            <a:spLocks noGrp="1"/>
          </p:cNvSpPr>
          <p:nvPr>
            <p:ph idx="1"/>
          </p:nvPr>
        </p:nvSpPr>
        <p:spPr/>
        <p:txBody>
          <a:bodyPr/>
          <a:lstStyle/>
          <a:p>
            <a:r>
              <a:rPr lang="en-GB" dirty="0"/>
              <a:t>Data and programs need to be stored in a computer system. </a:t>
            </a:r>
            <a:endParaRPr lang="en-GB" dirty="0" smtClean="0"/>
          </a:p>
          <a:p>
            <a:endParaRPr lang="en-GB" dirty="0"/>
          </a:p>
          <a:p>
            <a:r>
              <a:rPr lang="en-GB" dirty="0" smtClean="0"/>
              <a:t>The </a:t>
            </a:r>
            <a:r>
              <a:rPr lang="en-GB" dirty="0"/>
              <a:t>technology used to do this is called memory. </a:t>
            </a:r>
            <a:endParaRPr lang="en-GB" dirty="0" smtClean="0"/>
          </a:p>
          <a:p>
            <a:endParaRPr lang="en-GB" dirty="0"/>
          </a:p>
          <a:p>
            <a:pPr marL="0" indent="0">
              <a:buNone/>
            </a:pPr>
            <a:r>
              <a:rPr lang="en-GB" dirty="0" smtClean="0"/>
              <a:t>Memory </a:t>
            </a:r>
            <a:r>
              <a:rPr lang="en-GB" dirty="0"/>
              <a:t>can be divided into two types: </a:t>
            </a:r>
            <a:endParaRPr lang="en-GB" dirty="0" smtClean="0"/>
          </a:p>
          <a:p>
            <a:r>
              <a:rPr lang="en-GB" b="1" dirty="0" smtClean="0"/>
              <a:t>Main memory (Primary storage)</a:t>
            </a:r>
            <a:endParaRPr lang="en-GB" dirty="0"/>
          </a:p>
          <a:p>
            <a:r>
              <a:rPr lang="en-GB" b="1" dirty="0"/>
              <a:t>S</a:t>
            </a:r>
            <a:r>
              <a:rPr lang="en-GB" b="1" dirty="0" smtClean="0"/>
              <a:t>econdary </a:t>
            </a:r>
            <a:r>
              <a:rPr lang="en-GB" b="1" dirty="0"/>
              <a:t>storage</a:t>
            </a:r>
            <a:r>
              <a:rPr lang="en-GB" dirty="0" smtClean="0"/>
              <a:t>.</a:t>
            </a:r>
            <a:r>
              <a:rPr lang="en-GB" dirty="0"/>
              <a:t/>
            </a:r>
            <a:br>
              <a:rPr lang="en-GB" dirty="0"/>
            </a:br>
            <a:endParaRPr lang="en-GB" altLang="en-US" sz="3600" b="1" dirty="0"/>
          </a:p>
        </p:txBody>
      </p:sp>
      <p:pic>
        <p:nvPicPr>
          <p:cNvPr id="2050" name="Picture 2" descr="Image result for memory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381" y="3473355"/>
            <a:ext cx="2857500"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4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Main memory</a:t>
            </a:r>
            <a:endParaRPr lang="en-GB" sz="5400" b="1"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a:defRPr/>
            </a:pPr>
            <a:r>
              <a:rPr lang="en-US" dirty="0"/>
              <a:t>For </a:t>
            </a:r>
            <a:r>
              <a:rPr lang="en-US" b="1" dirty="0"/>
              <a:t>programs</a:t>
            </a:r>
            <a:r>
              <a:rPr lang="en-US" dirty="0"/>
              <a:t> to be accessed by the CPU </a:t>
            </a:r>
            <a:r>
              <a:rPr lang="en-US" b="1" dirty="0"/>
              <a:t>the operating system loads them into RAM</a:t>
            </a:r>
            <a:endParaRPr lang="en-GB" altLang="en-US" b="1" dirty="0" smtClean="0"/>
          </a:p>
          <a:p>
            <a:pPr>
              <a:defRPr/>
            </a:pPr>
            <a:endParaRPr lang="en-GB" altLang="en-US" b="1" dirty="0"/>
          </a:p>
          <a:p>
            <a:pPr>
              <a:defRPr/>
            </a:pPr>
            <a:r>
              <a:rPr lang="en-GB" altLang="en-US" b="1" dirty="0" smtClean="0"/>
              <a:t>Main </a:t>
            </a:r>
            <a:r>
              <a:rPr lang="en-GB" altLang="en-US" b="1" dirty="0"/>
              <a:t>memory can be directly accessed by the CPU</a:t>
            </a:r>
            <a:r>
              <a:rPr lang="en-GB" altLang="en-US" b="1" dirty="0" smtClean="0"/>
              <a:t>. </a:t>
            </a:r>
          </a:p>
          <a:p>
            <a:pPr>
              <a:defRPr/>
            </a:pPr>
            <a:endParaRPr lang="en-GB" altLang="en-US" b="1" dirty="0"/>
          </a:p>
          <a:p>
            <a:r>
              <a:rPr lang="en-GB" dirty="0"/>
              <a:t>Main memory can </a:t>
            </a:r>
            <a:r>
              <a:rPr lang="en-GB" b="1" dirty="0"/>
              <a:t>hold more than one program at a time</a:t>
            </a:r>
            <a:r>
              <a:rPr lang="en-GB" dirty="0"/>
              <a:t>, which makes it </a:t>
            </a:r>
            <a:r>
              <a:rPr lang="en-GB" b="1" dirty="0"/>
              <a:t>quicker for the CPU to swap between tasks</a:t>
            </a:r>
            <a:r>
              <a:rPr lang="en-GB" b="1" dirty="0" smtClean="0"/>
              <a:t>.</a:t>
            </a:r>
            <a:endParaRPr lang="en-GB" altLang="en-US" b="1" dirty="0" smtClean="0"/>
          </a:p>
          <a:p>
            <a:pPr>
              <a:defRPr/>
            </a:pPr>
            <a:endParaRPr lang="en-GB" altLang="en-US" b="1" dirty="0"/>
          </a:p>
          <a:p>
            <a:pPr marL="0" indent="0">
              <a:buNone/>
              <a:defRPr/>
            </a:pPr>
            <a:r>
              <a:rPr lang="en-GB" altLang="en-US" dirty="0" smtClean="0"/>
              <a:t>Examples of main memory include:</a:t>
            </a:r>
            <a:endParaRPr lang="en-GB" dirty="0"/>
          </a:p>
          <a:p>
            <a:r>
              <a:rPr lang="en-GB" b="1" dirty="0" smtClean="0"/>
              <a:t>Random access memory (RAM)</a:t>
            </a:r>
          </a:p>
          <a:p>
            <a:r>
              <a:rPr lang="en-GB" b="1" dirty="0" smtClean="0"/>
              <a:t>Read Only Memory (ROM)</a:t>
            </a:r>
            <a:r>
              <a:rPr lang="en-GB" dirty="0"/>
              <a:t/>
            </a:r>
            <a:br>
              <a:rPr lang="en-GB" dirty="0"/>
            </a:br>
            <a:endParaRPr lang="en-GB"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0832" y="4286733"/>
            <a:ext cx="3036058" cy="202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4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Volatile memory</a:t>
            </a:r>
            <a:endParaRPr lang="en-GB" sz="5400" b="1" dirty="0">
              <a:solidFill>
                <a:srgbClr val="002060"/>
              </a:solidFill>
            </a:endParaRPr>
          </a:p>
        </p:txBody>
      </p:sp>
      <p:sp>
        <p:nvSpPr>
          <p:cNvPr id="3" name="Content Placeholder 2"/>
          <p:cNvSpPr>
            <a:spLocks noGrp="1"/>
          </p:cNvSpPr>
          <p:nvPr>
            <p:ph idx="1"/>
          </p:nvPr>
        </p:nvSpPr>
        <p:spPr>
          <a:xfrm>
            <a:off x="1117600" y="1825624"/>
            <a:ext cx="7671558" cy="4820835"/>
          </a:xfrm>
        </p:spPr>
        <p:txBody>
          <a:bodyPr>
            <a:normAutofit fontScale="70000" lnSpcReduction="20000"/>
          </a:bodyPr>
          <a:lstStyle/>
          <a:p>
            <a:r>
              <a:rPr lang="en-GB" dirty="0"/>
              <a:t>How many times have you worked for ages on something and just before you were about to save it the computer crashed or your mate 'accidentally' switched it off? And </a:t>
            </a:r>
            <a:r>
              <a:rPr lang="en-GB" dirty="0" smtClean="0"/>
              <a:t>when </a:t>
            </a:r>
            <a:r>
              <a:rPr lang="en-GB" dirty="0"/>
              <a:t>you reboot your computer, all of that work is gone forever.</a:t>
            </a:r>
          </a:p>
          <a:p>
            <a:endParaRPr lang="en-GB" dirty="0" smtClean="0"/>
          </a:p>
          <a:p>
            <a:r>
              <a:rPr lang="en-GB" dirty="0" smtClean="0"/>
              <a:t>The reason for this is because you were working in </a:t>
            </a:r>
            <a:r>
              <a:rPr lang="en-GB" b="1" dirty="0" smtClean="0"/>
              <a:t>Volatile </a:t>
            </a:r>
            <a:r>
              <a:rPr lang="en-GB" b="1" dirty="0"/>
              <a:t>memory </a:t>
            </a:r>
            <a:r>
              <a:rPr lang="en-GB" b="1" dirty="0" smtClean="0"/>
              <a:t>(RAM) </a:t>
            </a:r>
            <a:r>
              <a:rPr lang="en-GB" dirty="0" smtClean="0"/>
              <a:t>and didn’t save it in the </a:t>
            </a:r>
            <a:r>
              <a:rPr lang="en-GB" b="1" dirty="0" smtClean="0"/>
              <a:t>Hard disk (Non Volatile)</a:t>
            </a:r>
          </a:p>
          <a:p>
            <a:pPr marL="0" indent="0">
              <a:buNone/>
            </a:pPr>
            <a:endParaRPr lang="en-GB" dirty="0" smtClean="0"/>
          </a:p>
          <a:p>
            <a:r>
              <a:rPr lang="en-GB" b="1" dirty="0"/>
              <a:t>Volatile memory is cleared whenever </a:t>
            </a:r>
            <a:r>
              <a:rPr lang="en-GB" b="1" dirty="0" smtClean="0"/>
              <a:t>power </a:t>
            </a:r>
            <a:r>
              <a:rPr lang="en-GB" b="1" dirty="0"/>
              <a:t>is lost. </a:t>
            </a:r>
            <a:endParaRPr lang="en-GB" b="1" dirty="0" smtClean="0"/>
          </a:p>
          <a:p>
            <a:endParaRPr lang="en-GB" b="1" dirty="0"/>
          </a:p>
          <a:p>
            <a:r>
              <a:rPr lang="en-GB" b="1" dirty="0" smtClean="0"/>
              <a:t>Non-volatile </a:t>
            </a:r>
            <a:r>
              <a:rPr lang="en-GB" b="1" dirty="0"/>
              <a:t>memory will continue to </a:t>
            </a:r>
            <a:r>
              <a:rPr lang="en-GB" b="1" dirty="0" smtClean="0"/>
              <a:t>store data </a:t>
            </a:r>
            <a:r>
              <a:rPr lang="en-GB" b="1" dirty="0"/>
              <a:t>even if </a:t>
            </a:r>
            <a:r>
              <a:rPr lang="en-GB" b="1" dirty="0" smtClean="0"/>
              <a:t>power is lost.</a:t>
            </a:r>
          </a:p>
          <a:p>
            <a:endParaRPr lang="en-GB" b="1" dirty="0"/>
          </a:p>
          <a:p>
            <a:r>
              <a:rPr lang="en-GB" dirty="0"/>
              <a:t>Other types of volatile memory include </a:t>
            </a:r>
            <a:r>
              <a:rPr lang="en-GB" b="1" dirty="0"/>
              <a:t>CPU registers and the cache</a:t>
            </a:r>
            <a:r>
              <a:rPr lang="en-GB" b="1" dirty="0" smtClean="0"/>
              <a:t>.</a:t>
            </a:r>
            <a:endParaRPr lang="en-GB" b="1" dirty="0"/>
          </a:p>
        </p:txBody>
      </p:sp>
      <p:pic>
        <p:nvPicPr>
          <p:cNvPr id="8" name="Picture 5" descr="C:\debsnew\working docs\aaa_computing\iStock photos\all images\1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158" y="1958926"/>
            <a:ext cx="3084394" cy="265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61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400" b="1" dirty="0" smtClean="0">
                <a:solidFill>
                  <a:srgbClr val="002060"/>
                </a:solidFill>
              </a:rPr>
              <a:t>RAM- Random Access Memory</a:t>
            </a:r>
            <a:endParaRPr lang="en-GB" sz="5400" b="1" dirty="0">
              <a:solidFill>
                <a:srgbClr val="002060"/>
              </a:solidFill>
            </a:endParaRPr>
          </a:p>
        </p:txBody>
      </p:sp>
      <p:sp>
        <p:nvSpPr>
          <p:cNvPr id="5" name="Content Placeholder 4"/>
          <p:cNvSpPr>
            <a:spLocks noGrp="1"/>
          </p:cNvSpPr>
          <p:nvPr>
            <p:ph idx="1"/>
          </p:nvPr>
        </p:nvSpPr>
        <p:spPr>
          <a:xfrm>
            <a:off x="1117600" y="1825625"/>
            <a:ext cx="7794388" cy="4848130"/>
          </a:xfrm>
        </p:spPr>
        <p:txBody>
          <a:bodyPr>
            <a:normAutofit fontScale="85000" lnSpcReduction="20000"/>
          </a:bodyPr>
          <a:lstStyle/>
          <a:p>
            <a:r>
              <a:rPr lang="en-GB" b="1" dirty="0"/>
              <a:t>RAM is used as main </a:t>
            </a:r>
            <a:r>
              <a:rPr lang="en-GB" b="1" dirty="0" smtClean="0"/>
              <a:t>memory (accessed directly by CPU). </a:t>
            </a:r>
            <a:r>
              <a:rPr lang="en-GB" b="1" dirty="0"/>
              <a:t>It </a:t>
            </a:r>
            <a:r>
              <a:rPr lang="en-GB" b="1" dirty="0" smtClean="0"/>
              <a:t>is </a:t>
            </a:r>
            <a:r>
              <a:rPr lang="en-GB" b="1" dirty="0"/>
              <a:t>a temporary store for program instructions and data. </a:t>
            </a:r>
            <a:endParaRPr lang="en-GB" b="1" dirty="0" smtClean="0"/>
          </a:p>
          <a:p>
            <a:endParaRPr lang="en-GB" dirty="0" smtClean="0"/>
          </a:p>
          <a:p>
            <a:r>
              <a:rPr lang="en-GB" b="1" dirty="0" smtClean="0"/>
              <a:t>RAM needs constant electrical power. If the computer is switched off it will lose any data it is holding.</a:t>
            </a:r>
          </a:p>
          <a:p>
            <a:endParaRPr lang="en-GB" b="1" dirty="0" smtClean="0"/>
          </a:p>
          <a:p>
            <a:r>
              <a:rPr lang="en-GB" dirty="0"/>
              <a:t>It can only store things </a:t>
            </a:r>
            <a:r>
              <a:rPr lang="en-GB" b="1" dirty="0"/>
              <a:t>temporarily</a:t>
            </a:r>
            <a:r>
              <a:rPr lang="en-GB" dirty="0"/>
              <a:t> because it is </a:t>
            </a:r>
            <a:r>
              <a:rPr lang="en-GB" b="1" u="sng" dirty="0" smtClean="0"/>
              <a:t>volatile</a:t>
            </a:r>
          </a:p>
          <a:p>
            <a:endParaRPr lang="en-GB" u="sng" dirty="0" smtClean="0"/>
          </a:p>
          <a:p>
            <a:pPr marL="0" indent="0">
              <a:buNone/>
            </a:pPr>
            <a:r>
              <a:rPr lang="en-GB" altLang="en-US" u="sng" dirty="0" smtClean="0"/>
              <a:t>Why </a:t>
            </a:r>
            <a:r>
              <a:rPr lang="en-GB" altLang="en-US" u="sng" dirty="0"/>
              <a:t>do we call it ‘Random Access Memory</a:t>
            </a:r>
            <a:r>
              <a:rPr lang="en-GB" altLang="en-US" u="sng" dirty="0" smtClean="0"/>
              <a:t>’?</a:t>
            </a:r>
          </a:p>
          <a:p>
            <a:r>
              <a:rPr lang="en-GB" altLang="en-US" dirty="0" smtClean="0"/>
              <a:t>Because the CPU can access any memory location, at any time, in any order.</a:t>
            </a:r>
          </a:p>
          <a:p>
            <a:r>
              <a:rPr lang="en-GB" altLang="en-US" dirty="0" smtClean="0"/>
              <a:t>Because </a:t>
            </a:r>
            <a:r>
              <a:rPr lang="en-GB" altLang="en-US" dirty="0"/>
              <a:t>of this ability, programs held in RAM can run very quickly</a:t>
            </a:r>
            <a:r>
              <a:rPr lang="en-GB" altLang="en-US" dirty="0" smtClean="0"/>
              <a:t>.</a:t>
            </a:r>
            <a:endParaRPr lang="en-GB" altLang="en-US" sz="3600" dirty="0" smtClean="0"/>
          </a:p>
          <a:p>
            <a:endParaRPr lang="en-GB" dirty="0"/>
          </a:p>
        </p:txBody>
      </p:sp>
      <p:pic>
        <p:nvPicPr>
          <p:cNvPr id="6"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932" t="10958" r="8157" b="8263"/>
          <a:stretch/>
        </p:blipFill>
        <p:spPr bwMode="auto">
          <a:xfrm>
            <a:off x="8978558" y="2893325"/>
            <a:ext cx="3062178" cy="196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6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fade">
                                      <p:cBhvr>
                                        <p:cTn id="2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5400" b="1" dirty="0" smtClean="0">
                <a:solidFill>
                  <a:srgbClr val="002060"/>
                </a:solidFill>
              </a:rPr>
              <a:t>ROM- Read Only Memory</a:t>
            </a:r>
            <a:endParaRPr lang="en-GB" sz="5400" b="1" dirty="0">
              <a:solidFill>
                <a:srgbClr val="002060"/>
              </a:solidFill>
            </a:endParaRPr>
          </a:p>
        </p:txBody>
      </p:sp>
      <p:sp>
        <p:nvSpPr>
          <p:cNvPr id="6" name="Content Placeholder 5"/>
          <p:cNvSpPr>
            <a:spLocks noGrp="1"/>
          </p:cNvSpPr>
          <p:nvPr>
            <p:ph idx="1"/>
          </p:nvPr>
        </p:nvSpPr>
        <p:spPr>
          <a:xfrm>
            <a:off x="1117601" y="1825624"/>
            <a:ext cx="8040048" cy="4793539"/>
          </a:xfrm>
        </p:spPr>
        <p:txBody>
          <a:bodyPr>
            <a:normAutofit fontScale="85000" lnSpcReduction="20000"/>
          </a:bodyPr>
          <a:lstStyle/>
          <a:p>
            <a:r>
              <a:rPr lang="en-GB" sz="2400" b="1" dirty="0" smtClean="0">
                <a:solidFill>
                  <a:srgbClr val="000000"/>
                </a:solidFill>
              </a:rPr>
              <a:t>ROM</a:t>
            </a:r>
            <a:r>
              <a:rPr lang="en-GB" sz="2400" dirty="0" smtClean="0">
                <a:solidFill>
                  <a:srgbClr val="000000"/>
                </a:solidFill>
              </a:rPr>
              <a:t> </a:t>
            </a:r>
            <a:r>
              <a:rPr lang="en-GB" sz="2400" dirty="0">
                <a:solidFill>
                  <a:srgbClr val="000000"/>
                </a:solidFill>
              </a:rPr>
              <a:t>is a type of main memory because it is directly accessed by the CPU. </a:t>
            </a:r>
            <a:endParaRPr lang="en-GB" sz="2400" dirty="0" smtClean="0">
              <a:solidFill>
                <a:srgbClr val="000000"/>
              </a:solidFill>
            </a:endParaRPr>
          </a:p>
          <a:p>
            <a:endParaRPr lang="en-GB" sz="2400" dirty="0">
              <a:solidFill>
                <a:srgbClr val="000000"/>
              </a:solidFill>
            </a:endParaRPr>
          </a:p>
          <a:p>
            <a:r>
              <a:rPr lang="en-GB" sz="2400" b="1" dirty="0"/>
              <a:t>ROM is Read Only which means that it cannot be changed, overwritten or removed, whereas RAM is read/write memory which means that the contents can be </a:t>
            </a:r>
            <a:r>
              <a:rPr lang="en-GB" sz="2400" b="1" dirty="0" smtClean="0"/>
              <a:t>changed.</a:t>
            </a:r>
            <a:endParaRPr lang="en-GB" sz="2400" b="1" dirty="0"/>
          </a:p>
          <a:p>
            <a:endParaRPr lang="en-GB" sz="2400" b="1" dirty="0" smtClean="0"/>
          </a:p>
          <a:p>
            <a:r>
              <a:rPr lang="en-GB" sz="2400" dirty="0"/>
              <a:t>Secondly, unlike RAM, </a:t>
            </a:r>
            <a:r>
              <a:rPr lang="en-GB" sz="2400" b="1" dirty="0"/>
              <a:t>ROM is non volatile, meaning it keeps its data when there is no power supply</a:t>
            </a:r>
            <a:r>
              <a:rPr lang="en-GB" sz="2400" b="1" dirty="0" smtClean="0"/>
              <a:t>.</a:t>
            </a:r>
          </a:p>
          <a:p>
            <a:endParaRPr lang="en-GB" sz="2400" dirty="0"/>
          </a:p>
          <a:p>
            <a:r>
              <a:rPr lang="en-GB" altLang="en-US" sz="2400" b="1" dirty="0" smtClean="0"/>
              <a:t>ROM stores BIOS instructions</a:t>
            </a:r>
            <a:r>
              <a:rPr lang="en-GB" altLang="en-US" sz="2400" dirty="0" smtClean="0"/>
              <a:t>. When </a:t>
            </a:r>
            <a:r>
              <a:rPr lang="en-GB" altLang="en-US" sz="2400" dirty="0"/>
              <a:t>you switch on your computer, the BIOS checks the hardware is installed correctly (</a:t>
            </a:r>
            <a:r>
              <a:rPr lang="en-GB" altLang="en-US" sz="2400" dirty="0" err="1"/>
              <a:t>e.g.memory</a:t>
            </a:r>
            <a:r>
              <a:rPr lang="en-GB" altLang="en-US" sz="2400" dirty="0"/>
              <a:t>, graphics card </a:t>
            </a:r>
            <a:r>
              <a:rPr lang="en-GB" altLang="en-US" sz="2400" dirty="0" err="1"/>
              <a:t>etc</a:t>
            </a:r>
            <a:r>
              <a:rPr lang="en-GB" altLang="en-US" sz="2400" dirty="0" smtClean="0"/>
              <a:t>)</a:t>
            </a:r>
            <a:endParaRPr lang="en-GB" altLang="en-US" sz="2400" dirty="0"/>
          </a:p>
          <a:p>
            <a:r>
              <a:rPr lang="en-GB" altLang="en-US" sz="2400" dirty="0"/>
              <a:t>It also checks the input/output devices such as the keyboard</a:t>
            </a:r>
            <a:r>
              <a:rPr lang="en-GB" altLang="en-US" sz="2400" dirty="0" smtClean="0"/>
              <a:t>.</a:t>
            </a:r>
            <a:endParaRPr lang="en-GB" altLang="en-US" sz="2400" dirty="0"/>
          </a:p>
          <a:p>
            <a:r>
              <a:rPr lang="en-GB" altLang="en-US" sz="2400" dirty="0"/>
              <a:t>It then loads the operating system</a:t>
            </a:r>
            <a:r>
              <a:rPr lang="en-GB" altLang="en-US" sz="2400" dirty="0" smtClean="0"/>
              <a:t>.</a:t>
            </a:r>
          </a:p>
          <a:p>
            <a:r>
              <a:rPr lang="en-GB" altLang="en-US" sz="2400" dirty="0" smtClean="0"/>
              <a:t>ROM also stores the MAC Address</a:t>
            </a:r>
            <a:endParaRPr lang="en-GB" altLang="en-US" sz="3200" dirty="0"/>
          </a:p>
          <a:p>
            <a:endParaRPr lang="en-GB" sz="2400" b="1" dirty="0" smtClean="0"/>
          </a:p>
          <a:p>
            <a:endParaRPr lang="en-GB" sz="2400" dirty="0">
              <a:solidFill>
                <a:srgbClr val="000000"/>
              </a:solidFill>
            </a:endParaRPr>
          </a:p>
          <a:p>
            <a:endParaRPr lang="en-GB" dirty="0"/>
          </a:p>
        </p:txBody>
      </p:sp>
      <p:pic>
        <p:nvPicPr>
          <p:cNvPr id="8" name="Picture 5" descr="C:\debsnew\working docs\aaa_computing\iStock photos\all images\2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20" t="9862" r="5366" b="9667"/>
          <a:stretch/>
        </p:blipFill>
        <p:spPr bwMode="auto">
          <a:xfrm>
            <a:off x="9157649" y="3123128"/>
            <a:ext cx="2838734" cy="129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39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2060"/>
                </a:solidFill>
              </a:rPr>
              <a:t>ROM and RAM </a:t>
            </a:r>
            <a:r>
              <a:rPr lang="en-GB" sz="5400" b="1" dirty="0" smtClean="0">
                <a:solidFill>
                  <a:srgbClr val="002060"/>
                </a:solidFill>
              </a:rPr>
              <a:t>Summary</a:t>
            </a:r>
            <a:endParaRPr lang="en-GB" sz="5400" b="1" dirty="0">
              <a:solidFill>
                <a:srgbClr val="00206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898588851"/>
              </p:ext>
            </p:extLst>
          </p:nvPr>
        </p:nvGraphicFramePr>
        <p:xfrm>
          <a:off x="1886636" y="2055054"/>
          <a:ext cx="8922390" cy="3993748"/>
        </p:xfrm>
        <a:graphic>
          <a:graphicData uri="http://schemas.openxmlformats.org/drawingml/2006/table">
            <a:tbl>
              <a:tblPr firstRow="1" bandRow="1">
                <a:tableStyleId>{5C22544A-7EE6-4342-B048-85BDC9FD1C3A}</a:tableStyleId>
              </a:tblPr>
              <a:tblGrid>
                <a:gridCol w="4461195">
                  <a:extLst>
                    <a:ext uri="{9D8B030D-6E8A-4147-A177-3AD203B41FA5}">
                      <a16:colId xmlns:a16="http://schemas.microsoft.com/office/drawing/2014/main" val="20000"/>
                    </a:ext>
                  </a:extLst>
                </a:gridCol>
                <a:gridCol w="4461195">
                  <a:extLst>
                    <a:ext uri="{9D8B030D-6E8A-4147-A177-3AD203B41FA5}">
                      <a16:colId xmlns:a16="http://schemas.microsoft.com/office/drawing/2014/main" val="20001"/>
                    </a:ext>
                  </a:extLst>
                </a:gridCol>
              </a:tblGrid>
              <a:tr h="518374">
                <a:tc>
                  <a:txBody>
                    <a:bodyPr/>
                    <a:lstStyle/>
                    <a:p>
                      <a:pPr algn="ctr"/>
                      <a:r>
                        <a:rPr lang="en-GB" sz="4000" dirty="0" smtClean="0"/>
                        <a:t>RAM</a:t>
                      </a:r>
                      <a:endParaRPr lang="en-GB" sz="4000" dirty="0"/>
                    </a:p>
                  </a:txBody>
                  <a:tcPr marL="91458" marR="91458" marT="45739" marB="45739"/>
                </a:tc>
                <a:tc>
                  <a:txBody>
                    <a:bodyPr/>
                    <a:lstStyle/>
                    <a:p>
                      <a:pPr algn="ctr"/>
                      <a:r>
                        <a:rPr lang="en-GB" sz="4000" smtClean="0"/>
                        <a:t>ROM</a:t>
                      </a:r>
                      <a:endParaRPr lang="en-GB" sz="4000"/>
                    </a:p>
                  </a:txBody>
                  <a:tcPr marL="91458" marR="91458" marT="45739" marB="45739"/>
                </a:tc>
                <a:extLst>
                  <a:ext uri="{0D108BD9-81ED-4DB2-BD59-A6C34878D82A}">
                    <a16:rowId xmlns:a16="http://schemas.microsoft.com/office/drawing/2014/main" val="10000"/>
                  </a:ext>
                </a:extLst>
              </a:tr>
              <a:tr h="640344">
                <a:tc>
                  <a:txBody>
                    <a:bodyPr/>
                    <a:lstStyle/>
                    <a:p>
                      <a:r>
                        <a:rPr lang="en-GB" sz="2800" smtClean="0"/>
                        <a:t>Read write</a:t>
                      </a:r>
                      <a:endParaRPr lang="en-GB" sz="2800"/>
                    </a:p>
                  </a:txBody>
                  <a:tcPr marL="91458" marR="91458" marT="45739" marB="4573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smtClean="0"/>
                        <a:t>Read only</a:t>
                      </a:r>
                      <a:endParaRPr lang="en-GB" sz="2800"/>
                    </a:p>
                  </a:txBody>
                  <a:tcPr marL="91458" marR="91458" marT="45739" marB="45739" anchor="ctr"/>
                </a:tc>
                <a:extLst>
                  <a:ext uri="{0D108BD9-81ED-4DB2-BD59-A6C34878D82A}">
                    <a16:rowId xmlns:a16="http://schemas.microsoft.com/office/drawing/2014/main" val="10001"/>
                  </a:ext>
                </a:extLst>
              </a:tr>
              <a:tr h="640344">
                <a:tc>
                  <a:txBody>
                    <a:bodyPr/>
                    <a:lstStyle/>
                    <a:p>
                      <a:r>
                        <a:rPr lang="en-GB" sz="2800" smtClean="0"/>
                        <a:t>Volatile</a:t>
                      </a:r>
                      <a:endParaRPr lang="en-GB" sz="2800"/>
                    </a:p>
                  </a:txBody>
                  <a:tcPr marL="91458" marR="91458" marT="45739" marB="45739" anchor="ctr"/>
                </a:tc>
                <a:tc>
                  <a:txBody>
                    <a:bodyPr/>
                    <a:lstStyle/>
                    <a:p>
                      <a:r>
                        <a:rPr lang="en-GB" sz="2800" smtClean="0"/>
                        <a:t>Non volatile</a:t>
                      </a:r>
                      <a:endParaRPr lang="en-GB" sz="2800"/>
                    </a:p>
                  </a:txBody>
                  <a:tcPr marL="91458" marR="91458" marT="45739" marB="45739" anchor="ctr"/>
                </a:tc>
                <a:extLst>
                  <a:ext uri="{0D108BD9-81ED-4DB2-BD59-A6C34878D82A}">
                    <a16:rowId xmlns:a16="http://schemas.microsoft.com/office/drawing/2014/main" val="10002"/>
                  </a:ext>
                </a:extLst>
              </a:tr>
              <a:tr h="640344">
                <a:tc>
                  <a:txBody>
                    <a:bodyPr/>
                    <a:lstStyle/>
                    <a:p>
                      <a:r>
                        <a:rPr lang="en-GB" sz="2800" dirty="0" smtClean="0"/>
                        <a:t>Used to</a:t>
                      </a:r>
                      <a:r>
                        <a:rPr lang="en-GB" sz="2800" baseline="0" dirty="0" smtClean="0"/>
                        <a:t> hold running programs/ data &amp; instructions</a:t>
                      </a:r>
                      <a:endParaRPr lang="en-GB" sz="2800" dirty="0"/>
                    </a:p>
                  </a:txBody>
                  <a:tcPr marL="91458" marR="91458" marT="45739" marB="45739" anchor="ctr"/>
                </a:tc>
                <a:tc>
                  <a:txBody>
                    <a:bodyPr/>
                    <a:lstStyle/>
                    <a:p>
                      <a:r>
                        <a:rPr lang="en-GB" sz="2800" smtClean="0"/>
                        <a:t>Used to hold basic computer hardware settings e.g.</a:t>
                      </a:r>
                      <a:r>
                        <a:rPr lang="en-GB" sz="2800" baseline="0" smtClean="0"/>
                        <a:t> BIOS</a:t>
                      </a:r>
                      <a:endParaRPr lang="en-GB" sz="2800"/>
                    </a:p>
                  </a:txBody>
                  <a:tcPr marL="91458" marR="91458" marT="45739" marB="45739" anchor="ctr"/>
                </a:tc>
                <a:extLst>
                  <a:ext uri="{0D108BD9-81ED-4DB2-BD59-A6C34878D82A}">
                    <a16:rowId xmlns:a16="http://schemas.microsoft.com/office/drawing/2014/main" val="10003"/>
                  </a:ext>
                </a:extLst>
              </a:tr>
              <a:tr h="640344">
                <a:tc>
                  <a:txBody>
                    <a:bodyPr/>
                    <a:lstStyle/>
                    <a:p>
                      <a:r>
                        <a:rPr lang="en-GB" sz="2800" smtClean="0"/>
                        <a:t>Gigabytes</a:t>
                      </a:r>
                      <a:r>
                        <a:rPr lang="en-GB" sz="2800" baseline="0" smtClean="0"/>
                        <a:t> of RAM installed</a:t>
                      </a:r>
                      <a:endParaRPr lang="en-GB" sz="2800"/>
                    </a:p>
                  </a:txBody>
                  <a:tcPr marL="91458" marR="91458" marT="45739" marB="45739" anchor="ctr"/>
                </a:tc>
                <a:tc>
                  <a:txBody>
                    <a:bodyPr/>
                    <a:lstStyle/>
                    <a:p>
                      <a:r>
                        <a:rPr lang="en-GB" sz="2800" dirty="0" smtClean="0"/>
                        <a:t>Megabytes of ROM installed</a:t>
                      </a:r>
                      <a:endParaRPr lang="en-GB" sz="2800" dirty="0"/>
                    </a:p>
                  </a:txBody>
                  <a:tcPr marL="91458" marR="91458" marT="45739" marB="45739"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85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2262197"/>
            <a:ext cx="10236200" cy="1325563"/>
          </a:xfrm>
        </p:spPr>
        <p:txBody>
          <a:bodyPr>
            <a:normAutofit/>
          </a:bodyPr>
          <a:lstStyle/>
          <a:p>
            <a:pPr algn="ctr"/>
            <a:r>
              <a:rPr lang="en-GB" sz="8000" b="1" dirty="0" smtClean="0">
                <a:solidFill>
                  <a:srgbClr val="002060"/>
                </a:solidFill>
              </a:rPr>
              <a:t>Virtual Memory</a:t>
            </a:r>
            <a:endParaRPr lang="en-GB" sz="8000" b="1" dirty="0">
              <a:solidFill>
                <a:srgbClr val="002060"/>
              </a:solidFill>
            </a:endParaRPr>
          </a:p>
        </p:txBody>
      </p:sp>
    </p:spTree>
    <p:extLst>
      <p:ext uri="{BB962C8B-B14F-4D97-AF65-F5344CB8AC3E}">
        <p14:creationId xmlns:p14="http://schemas.microsoft.com/office/powerpoint/2010/main" val="441930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TotalTime>
  <Words>982</Words>
  <Application>Microsoft Office PowerPoint</Application>
  <PresentationFormat>Widescreen</PresentationFormat>
  <Paragraphs>117</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Aharoni</vt:lpstr>
      <vt:lpstr>Arial</vt:lpstr>
      <vt:lpstr>Calibri</vt:lpstr>
      <vt:lpstr>Calibri Light</vt:lpstr>
      <vt:lpstr>Corbel</vt:lpstr>
      <vt:lpstr>Office Theme</vt:lpstr>
      <vt:lpstr>RAM and ROM</vt:lpstr>
      <vt:lpstr>Thursday, 26 April 2018 Types of Memory</vt:lpstr>
      <vt:lpstr>Memory</vt:lpstr>
      <vt:lpstr>Main memory</vt:lpstr>
      <vt:lpstr>Volatile memory</vt:lpstr>
      <vt:lpstr>RAM- Random Access Memory</vt:lpstr>
      <vt:lpstr>ROM- Read Only Memory</vt:lpstr>
      <vt:lpstr>ROM and RAM Summary</vt:lpstr>
      <vt:lpstr>Virtual Memory</vt:lpstr>
      <vt:lpstr>Virtual Memory as a diagram</vt:lpstr>
      <vt:lpstr>Virtual Memory as a diagram</vt:lpstr>
      <vt:lpstr>Paging (also known as Swapping)</vt:lpstr>
      <vt:lpstr>Disadvantages of using virtual memory</vt:lpstr>
      <vt:lpstr>Flash Memory</vt:lpstr>
      <vt:lpstr>Flash Memory</vt:lpstr>
      <vt:lpstr>Flash Memory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Raja</dc:creator>
  <cp:lastModifiedBy>S.Kelly</cp:lastModifiedBy>
  <cp:revision>180</cp:revision>
  <dcterms:created xsi:type="dcterms:W3CDTF">2017-06-10T07:53:26Z</dcterms:created>
  <dcterms:modified xsi:type="dcterms:W3CDTF">2018-04-26T10:14:55Z</dcterms:modified>
</cp:coreProperties>
</file>